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497" r:id="rId2"/>
    <p:sldId id="499" r:id="rId3"/>
    <p:sldId id="507" r:id="rId4"/>
    <p:sldId id="500" r:id="rId5"/>
    <p:sldId id="502" r:id="rId6"/>
    <p:sldId id="503" r:id="rId7"/>
    <p:sldId id="508" r:id="rId8"/>
    <p:sldId id="506" r:id="rId9"/>
    <p:sldId id="509" r:id="rId10"/>
    <p:sldId id="269" r:id="rId11"/>
  </p:sldIdLst>
  <p:sldSz cx="9144000" cy="6858000" type="screen4x3"/>
  <p:notesSz cx="6761163" cy="99425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0AA"/>
    <a:srgbClr val="0066B3"/>
    <a:srgbClr val="E31E24"/>
    <a:srgbClr val="006CB4"/>
    <a:srgbClr val="E830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464" autoAdjust="0"/>
    <p:restoredTop sz="94719"/>
  </p:normalViewPr>
  <p:slideViewPr>
    <p:cSldViewPr>
      <p:cViewPr varScale="1">
        <p:scale>
          <a:sx n="120" d="100"/>
          <a:sy n="120" d="100"/>
        </p:scale>
        <p:origin x="776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85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68431-CD35-4516-818D-B41B2C4843CF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4588" y="1243013"/>
            <a:ext cx="4471987" cy="33559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6117" y="4784835"/>
            <a:ext cx="5408930" cy="391486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29761" y="9443662"/>
            <a:ext cx="2929837" cy="49885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B949B3-C4AB-4FB2-8B24-B07A558BD59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534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56005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66966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50CB9-56DE-31B2-1098-9E71ADEDC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A157ED-9196-070B-03D2-6FE631705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E38988-A9A4-28F1-3031-903B0DC0FA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DAD130-048E-2ECD-E747-13E1DC11F1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35656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4681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37544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96401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CB42-67FF-A56C-05D1-F3CA77565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29108E-4C40-8FA2-5882-5CAF979E37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C1E6B8-D38C-99EF-99AB-B9CFD6B0B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60A5D-F436-34AE-AEE7-EA596C7FBA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718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691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A80FAA-8FF1-CA16-503E-7EE1828F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ADDF11-2325-93C8-615C-4DD2EC242C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37C88F-6B42-67A0-95F1-7C89B0444C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8F2525-8EA6-D7F2-FEE2-460ED625C1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6887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617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5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5389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951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7170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85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130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2406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7875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9679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6846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26/04/25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875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s://dev.mysql.com/doc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pring.io/projects/spring-boot" TargetMode="External"/><Relationship Id="rId5" Type="http://schemas.openxmlformats.org/officeDocument/2006/relationships/hyperlink" Target="https://react.dev/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4260" y="-27384"/>
            <a:ext cx="9180512" cy="6885384"/>
          </a:xfrm>
        </p:spPr>
      </p:pic>
      <p:cxnSp>
        <p:nvCxnSpPr>
          <p:cNvPr id="11" name="Straight Connector 10"/>
          <p:cNvCxnSpPr/>
          <p:nvPr/>
        </p:nvCxnSpPr>
        <p:spPr>
          <a:xfrm>
            <a:off x="1520415" y="2060848"/>
            <a:ext cx="630654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0382" y="150274"/>
            <a:ext cx="6396065" cy="920873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36440" y="2219553"/>
            <a:ext cx="878497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Second Year Project Synopsis</a:t>
            </a:r>
          </a:p>
          <a:p>
            <a:pPr lvl="0" algn="ctr">
              <a:buSzPct val="25000"/>
            </a:pPr>
            <a:r>
              <a:rPr lang="en-IN" sz="24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Submitted by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32DFD41-0025-28B4-FE3B-A54FAEE28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4820660"/>
              </p:ext>
            </p:extLst>
          </p:nvPr>
        </p:nvGraphicFramePr>
        <p:xfrm>
          <a:off x="1696134" y="3086002"/>
          <a:ext cx="609600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3537270469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3305024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898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2301010240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Rucchika</a:t>
                      </a:r>
                      <a:r>
                        <a:rPr lang="en-US" dirty="0"/>
                        <a:t> Kapoor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61018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2301010216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Sarthak Kumar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206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2301010268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Raghuveer Diya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1949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2301010253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Ayush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Hatwal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337506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DF18845-4075-32C5-8F4A-4F40F86E837F}"/>
              </a:ext>
            </a:extLst>
          </p:cNvPr>
          <p:cNvSpPr txBox="1"/>
          <p:nvPr/>
        </p:nvSpPr>
        <p:spPr>
          <a:xfrm>
            <a:off x="2299287" y="1212054"/>
            <a:ext cx="465928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buSzPct val="25000"/>
            </a:pPr>
            <a:r>
              <a:rPr lang="en-IN" sz="4000" b="1" dirty="0" err="1">
                <a:solidFill>
                  <a:srgbClr val="C00000"/>
                </a:solidFill>
                <a:highlight>
                  <a:srgbClr val="FFFF00"/>
                </a:highlight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StaffEase</a:t>
            </a:r>
            <a:endParaRPr lang="en-IN" sz="4000" b="1" dirty="0">
              <a:solidFill>
                <a:srgbClr val="C00000"/>
              </a:solidFill>
              <a:highlight>
                <a:srgbClr val="FFFF00"/>
              </a:highlight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D4C745-33B7-0116-E20F-11A7F0DFD46F}"/>
              </a:ext>
            </a:extLst>
          </p:cNvPr>
          <p:cNvSpPr txBox="1"/>
          <p:nvPr/>
        </p:nvSpPr>
        <p:spPr>
          <a:xfrm>
            <a:off x="236440" y="5733256"/>
            <a:ext cx="85840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buSzPct val="25000"/>
            </a:pP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Industry Mentor : Mr</a:t>
            </a: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Priyank Sharma</a:t>
            </a:r>
            <a:endParaRPr lang="en-IN" sz="1800" b="1" dirty="0">
              <a:solidFill>
                <a:srgbClr val="0070C0"/>
              </a:solidFill>
              <a:ea typeface="Cambria" panose="02040503050406030204" pitchFamily="18" charset="0"/>
              <a:cs typeface="Times New Roman" panose="02020603050405020304" pitchFamily="18" charset="0"/>
              <a:sym typeface="Arial"/>
            </a:endParaRPr>
          </a:p>
          <a:p>
            <a:pPr lvl="0">
              <a:buSzPct val="25000"/>
            </a:pPr>
            <a:r>
              <a:rPr lang="en-IN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Faculty Mentor :</a:t>
            </a:r>
            <a:r>
              <a:rPr lang="en-IN" sz="1800" b="1" dirty="0">
                <a:solidFill>
                  <a:srgbClr val="0070C0"/>
                </a:solidFill>
                <a:ea typeface="Cambria" panose="02040503050406030204" pitchFamily="18" charset="0"/>
                <a:cs typeface="Times New Roman" panose="02020603050405020304" pitchFamily="18" charset="0"/>
                <a:sym typeface="Arial"/>
              </a:rPr>
              <a:t> Dr Radhika Gupta</a:t>
            </a:r>
          </a:p>
        </p:txBody>
      </p:sp>
    </p:spTree>
    <p:extLst>
      <p:ext uri="{BB962C8B-B14F-4D97-AF65-F5344CB8AC3E}">
        <p14:creationId xmlns:p14="http://schemas.microsoft.com/office/powerpoint/2010/main" val="4142536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80512" cy="6858000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835696" y="2708920"/>
            <a:ext cx="565103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dirty="0">
                <a:solidFill>
                  <a:srgbClr val="0060AA"/>
                </a:solidFill>
                <a:latin typeface="Garamond" pitchFamily="18" charset="0"/>
              </a:rPr>
              <a:t>THANK</a:t>
            </a:r>
            <a:r>
              <a:rPr lang="en-US" sz="7200" dirty="0">
                <a:latin typeface="Garamond" pitchFamily="18" charset="0"/>
              </a:rPr>
              <a:t> </a:t>
            </a:r>
            <a:r>
              <a:rPr lang="en-US" sz="7200" dirty="0">
                <a:solidFill>
                  <a:srgbClr val="E31E24"/>
                </a:solidFill>
                <a:latin typeface="Garamond" pitchFamily="18" charset="0"/>
              </a:rPr>
              <a:t>YOU</a:t>
            </a:r>
            <a:endParaRPr lang="en-IN" sz="7200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819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2751074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A93044A-BD0D-E3F7-B6E0-02BF697009EE}"/>
              </a:ext>
            </a:extLst>
          </p:cNvPr>
          <p:cNvSpPr txBox="1"/>
          <p:nvPr/>
        </p:nvSpPr>
        <p:spPr>
          <a:xfrm>
            <a:off x="755576" y="1484784"/>
            <a:ext cx="770485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The objective of this project is to design and develop a comprehensive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Employee Management System (EMS)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 that enables small to medium enterprises (SMEs) to efficiently manage employee information, attendance, departments, and salaries through a user-friendly web interface.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The system integrates a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secure login mechanism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, a structured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backend using Node.js and SQLite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, and an intuitive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frontend built with HTML, CSS, and JavaScript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, allowing administrators to perform CRUD operations, monitor employee performance, and ensure data integrity across modules.</a:t>
            </a:r>
          </a:p>
        </p:txBody>
      </p:sp>
    </p:spTree>
    <p:extLst>
      <p:ext uri="{BB962C8B-B14F-4D97-AF65-F5344CB8AC3E}">
        <p14:creationId xmlns:p14="http://schemas.microsoft.com/office/powerpoint/2010/main" val="3353784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BCB9D-96AE-CB6E-9C36-464483450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12461A6-C9CF-A279-E846-5AFA1CEF0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B99D4242-71CF-DE3F-0B66-C21402FD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512" y="59260"/>
            <a:ext cx="4207883" cy="7694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4400" b="1" dirty="0">
                <a:solidFill>
                  <a:prstClr val="black"/>
                </a:solidFill>
                <a:latin typeface="Calibri"/>
                <a:ea typeface="+mj-ea"/>
                <a:cs typeface="+mj-cs"/>
                <a:sym typeface="Arial"/>
              </a:rPr>
              <a:t>Project Overview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824933-86C5-EFBA-36B9-358001A06A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9E3AE5FC-8649-27D3-900D-5F6329A7F4F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099852-B907-412D-6E46-D21E628B3AD6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3DEF35-11EC-5059-39F1-AC5BCC365022}"/>
              </a:ext>
            </a:extLst>
          </p:cNvPr>
          <p:cNvSpPr txBox="1"/>
          <p:nvPr/>
        </p:nvSpPr>
        <p:spPr>
          <a:xfrm>
            <a:off x="755576" y="1484784"/>
            <a:ext cx="820891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The Employee Management System (EMS) is a web-based platform designed to simplify and streamline the administrative tasks involved in managing employees within an organization.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It provides functionalities such as secure login authentication, employee record management, attendance tracking, department monitoring, and salary management.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The EMS ensures that data is stored reliably using a lightweight SQLite database and offers a responsive and easy-to-use interface developed using HTML, CSS, and JavaScript, while the backend operations are managed through Node.js and </a:t>
            </a:r>
            <a:r>
              <a:rPr lang="en-IN" sz="2000" dirty="0" err="1">
                <a:solidFill>
                  <a:srgbClr val="0E0E0E"/>
                </a:solidFill>
                <a:effectLst/>
                <a:latin typeface=".AppleSystemUIFont"/>
              </a:rPr>
              <a:t>Express.js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This system targets small and medium-sized enterprises (SMEs) that require a cost-effective, scalable solution to manage their workforce efficiently without relying on manual paperwork or outdated systems.</a:t>
            </a:r>
          </a:p>
        </p:txBody>
      </p:sp>
    </p:spTree>
    <p:extLst>
      <p:ext uri="{BB962C8B-B14F-4D97-AF65-F5344CB8AC3E}">
        <p14:creationId xmlns:p14="http://schemas.microsoft.com/office/powerpoint/2010/main" val="3638403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464742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188301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2D7EC8-BFDC-C4B6-F5D1-9906B7D02893}"/>
              </a:ext>
            </a:extLst>
          </p:cNvPr>
          <p:cNvSpPr txBox="1"/>
          <p:nvPr/>
        </p:nvSpPr>
        <p:spPr>
          <a:xfrm>
            <a:off x="971600" y="1636540"/>
            <a:ext cx="6912768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Many small and medium-sized enterprises (SMEs) face difficulties in maintaining and managing employee records, tracking attendance, and managing departmental structures efficiently due to:</a:t>
            </a:r>
          </a:p>
          <a:p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Manual record-keeping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, leading to errors and inefficiencies.</a:t>
            </a:r>
          </a:p>
          <a:p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Lack of centralized access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 to employee information.</a:t>
            </a:r>
          </a:p>
          <a:p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Poor security practices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, risking unauthorized access to sensitive data.</a:t>
            </a:r>
          </a:p>
          <a:p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Time-consuming processes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 for updating, retrieving, and managing data.</a:t>
            </a:r>
          </a:p>
          <a:p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Limited budget and resources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 to deploy expensive enterprise-grade HR software.</a:t>
            </a:r>
          </a:p>
        </p:txBody>
      </p:sp>
    </p:spTree>
    <p:extLst>
      <p:ext uri="{BB962C8B-B14F-4D97-AF65-F5344CB8AC3E}">
        <p14:creationId xmlns:p14="http://schemas.microsoft.com/office/powerpoint/2010/main" val="10473292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56592" y="-208661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9512" y="151593"/>
            <a:ext cx="8573181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Methodology, Tools, and Techniques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FD2DEC-853B-1F58-B958-D38FBE8F7014}"/>
              </a:ext>
            </a:extLst>
          </p:cNvPr>
          <p:cNvSpPr txBox="1"/>
          <p:nvPr/>
        </p:nvSpPr>
        <p:spPr>
          <a:xfrm>
            <a:off x="720080" y="1869893"/>
            <a:ext cx="7524328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dirty="0"/>
              <a:t>Approach:</a:t>
            </a:r>
          </a:p>
          <a:p>
            <a:r>
              <a:rPr lang="en-IN" sz="2000" dirty="0"/>
              <a:t>- Requirement gathering ➔ System design ➔ Development ➔ Testing ➔ Deployment</a:t>
            </a:r>
          </a:p>
          <a:p>
            <a:endParaRPr lang="en-IN" sz="2000" dirty="0"/>
          </a:p>
          <a:p>
            <a:r>
              <a:rPr lang="en-IN" sz="2000" dirty="0"/>
              <a:t>Tools and Software:</a:t>
            </a:r>
          </a:p>
          <a:p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Frontend: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 HTML5, CSS3, JavaScript</a:t>
            </a:r>
          </a:p>
          <a:p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Backend: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 Node.js, </a:t>
            </a:r>
            <a:r>
              <a:rPr lang="en-IN" sz="2000" dirty="0" err="1">
                <a:solidFill>
                  <a:srgbClr val="0E0E0E"/>
                </a:solidFill>
                <a:effectLst/>
                <a:latin typeface=".AppleSystemUIFont"/>
              </a:rPr>
              <a:t>Express.js</a:t>
            </a:r>
            <a:endParaRPr lang="en-IN" sz="2000" dirty="0">
              <a:solidFill>
                <a:srgbClr val="0E0E0E"/>
              </a:solidFill>
              <a:effectLst/>
              <a:latin typeface=".AppleSystemUIFont"/>
            </a:endParaRPr>
          </a:p>
          <a:p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Database: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 SQLite3</a:t>
            </a:r>
          </a:p>
          <a:p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• </a:t>
            </a:r>
            <a:r>
              <a:rPr lang="en-IN" sz="2000" b="1" dirty="0">
                <a:solidFill>
                  <a:srgbClr val="0E0E0E"/>
                </a:solidFill>
                <a:effectLst/>
                <a:latin typeface=".AppleSystemUIFont"/>
              </a:rPr>
              <a:t>Development Tools: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 Visual Studio Code (VS Code), </a:t>
            </a:r>
            <a:r>
              <a:rPr lang="en-IN" sz="2000" dirty="0" err="1">
                <a:solidFill>
                  <a:srgbClr val="0E0E0E"/>
                </a:solidFill>
                <a:effectLst/>
                <a:latin typeface=".AppleSystemUIFont"/>
              </a:rPr>
              <a:t>npm</a:t>
            </a:r>
            <a:r>
              <a:rPr lang="en-IN" sz="2000" dirty="0">
                <a:solidFill>
                  <a:srgbClr val="0E0E0E"/>
                </a:solidFill>
                <a:effectLst/>
                <a:latin typeface=".AppleSystemUIFont"/>
              </a:rPr>
              <a:t> (Node Package Manager)</a:t>
            </a:r>
          </a:p>
        </p:txBody>
      </p:sp>
    </p:spTree>
    <p:extLst>
      <p:ext uri="{BB962C8B-B14F-4D97-AF65-F5344CB8AC3E}">
        <p14:creationId xmlns:p14="http://schemas.microsoft.com/office/powerpoint/2010/main" val="3295812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Methodology Flowchart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9B4F4E-21A6-9DDE-2F11-BB635BE8B2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2450" y="1666628"/>
            <a:ext cx="2959100" cy="4384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3371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D841B-74CA-DD08-DC57-274479699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AC2900B-3645-9BD6-81D9-B808969A6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C8ECEBC8-6DCD-2500-2951-CF7967A472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Project Timeline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126F11-6A87-E75F-D5F6-D578C1CC7C27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006947D3-B53B-9D95-1C04-7E3AA0B640B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C40F21-AABC-DFB9-90B1-AD1CF565BB7B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8000CC-C39B-4200-8F80-30B288C9C5E6}"/>
              </a:ext>
            </a:extLst>
          </p:cNvPr>
          <p:cNvSpPr txBox="1"/>
          <p:nvPr/>
        </p:nvSpPr>
        <p:spPr>
          <a:xfrm>
            <a:off x="1403648" y="1992868"/>
            <a:ext cx="6624736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- Requirement Analysis: 1 week</a:t>
            </a:r>
          </a:p>
          <a:p>
            <a:r>
              <a:rPr lang="en-IN" sz="2000" dirty="0"/>
              <a:t>- Design and Planning: 1 week</a:t>
            </a:r>
          </a:p>
          <a:p>
            <a:r>
              <a:rPr lang="en-IN" sz="2000" dirty="0"/>
              <a:t>- Frontend Development: 2 weeks</a:t>
            </a:r>
          </a:p>
          <a:p>
            <a:r>
              <a:rPr lang="en-IN" sz="2000" dirty="0"/>
              <a:t>- Backend Development: 2 weeks</a:t>
            </a:r>
          </a:p>
          <a:p>
            <a:r>
              <a:rPr lang="en-IN" sz="2000" dirty="0"/>
              <a:t>- Integration &amp; Testing: 1 week</a:t>
            </a:r>
          </a:p>
          <a:p>
            <a:r>
              <a:rPr lang="en-IN" sz="2000" dirty="0"/>
              <a:t>- Final Deployment &amp; Review: 1 week</a:t>
            </a:r>
          </a:p>
          <a:p>
            <a:endParaRPr lang="en-IN" sz="2000" dirty="0"/>
          </a:p>
          <a:p>
            <a:r>
              <a:rPr lang="en-IN" sz="2000" dirty="0"/>
              <a:t>Total Duration: 8 Weeks</a:t>
            </a:r>
          </a:p>
        </p:txBody>
      </p:sp>
    </p:spTree>
    <p:extLst>
      <p:ext uri="{BB962C8B-B14F-4D97-AF65-F5344CB8AC3E}">
        <p14:creationId xmlns:p14="http://schemas.microsoft.com/office/powerpoint/2010/main" val="1723701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3414" y="298973"/>
            <a:ext cx="6844849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Expected Results &amp; Impact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E24D516-77C6-C96A-5F77-D099623448D8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A0BA87-FFCE-0AD9-17CC-A811FB343CCE}"/>
              </a:ext>
            </a:extLst>
          </p:cNvPr>
          <p:cNvSpPr txBox="1"/>
          <p:nvPr/>
        </p:nvSpPr>
        <p:spPr>
          <a:xfrm>
            <a:off x="827584" y="1480231"/>
            <a:ext cx="7200800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2400" b="1" dirty="0"/>
              <a:t>Expected Results:</a:t>
            </a:r>
          </a:p>
          <a:p>
            <a:pPr marL="342900" lvl="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A user friendly system that simplifies managing employee data.</a:t>
            </a:r>
            <a:endParaRPr lang="en-US" sz="2400" dirty="0"/>
          </a:p>
          <a:p>
            <a:pPr marL="342900" lvl="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400" dirty="0"/>
              <a:t>Improved efficiency in managing employing data including personal </a:t>
            </a:r>
            <a:r>
              <a:rPr lang="en-IN" sz="2400" dirty="0" err="1"/>
              <a:t>information,job</a:t>
            </a:r>
            <a:r>
              <a:rPr lang="en-IN" sz="2400" dirty="0"/>
              <a:t> roles &amp; documents.</a:t>
            </a:r>
          </a:p>
          <a:p>
            <a:pPr algn="just"/>
            <a:r>
              <a:rPr lang="en-IN" sz="2400" b="1" dirty="0"/>
              <a:t>Impact: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Automates employee management tasks, improving efficiency.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Enhances data security and accuracy with centralized storage.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rgbClr val="0E0E0E"/>
                </a:solidFill>
                <a:effectLst/>
                <a:latin typeface=".AppleSystemUIFont"/>
              </a:rPr>
              <a:t>• Provides a low-cost solution for small and medium enterprises.</a:t>
            </a:r>
          </a:p>
        </p:txBody>
      </p:sp>
    </p:spTree>
    <p:extLst>
      <p:ext uri="{BB962C8B-B14F-4D97-AF65-F5344CB8AC3E}">
        <p14:creationId xmlns:p14="http://schemas.microsoft.com/office/powerpoint/2010/main" val="2562604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A90B0-DF45-D772-F2C2-4DA9C9459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841DBC-268C-A507-A4A1-7C73606563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80512" cy="6885384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1FEB11A7-55F7-BA44-4ABC-0E9514E1A4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133" y="346645"/>
            <a:ext cx="828092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>
              <a:buSzPct val="25000"/>
            </a:pPr>
            <a:r>
              <a:rPr lang="en-US" sz="3200" b="1" kern="100" dirty="0"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sz="3200" b="1" dirty="0">
              <a:solidFill>
                <a:srgbClr val="E31E24"/>
              </a:solidFill>
              <a:cs typeface="Times New Roman" panose="02020603050405020304" pitchFamily="18" charset="0"/>
              <a:sym typeface="Arial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4D0127-5B9D-1F1F-5AC4-DBE6A7B70CC0}"/>
              </a:ext>
            </a:extLst>
          </p:cNvPr>
          <p:cNvCxnSpPr/>
          <p:nvPr/>
        </p:nvCxnSpPr>
        <p:spPr>
          <a:xfrm>
            <a:off x="0" y="1061448"/>
            <a:ext cx="9180513" cy="0"/>
          </a:xfrm>
          <a:prstGeom prst="line">
            <a:avLst/>
          </a:prstGeom>
          <a:ln w="25400">
            <a:solidFill>
              <a:srgbClr val="0060A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1913F5F-C1D7-7FAC-0C7C-5A9C9314CC4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8" y="6309320"/>
            <a:ext cx="2411760" cy="34669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9A5981-DFEE-F419-D91C-B08F4A8F860A}"/>
              </a:ext>
            </a:extLst>
          </p:cNvPr>
          <p:cNvSpPr txBox="1"/>
          <p:nvPr/>
        </p:nvSpPr>
        <p:spPr>
          <a:xfrm>
            <a:off x="179512" y="1293834"/>
            <a:ext cx="8784976" cy="3727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just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800" kern="100" dirty="0">
                <a:solidFill>
                  <a:srgbClr val="000000"/>
                </a:solidFill>
                <a:effectLst/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800" kern="100" dirty="0">
              <a:effectLst/>
              <a:latin typeface="+mj-lt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01230E-A2B3-BF6C-96B3-DAEBFDD3C4B8}"/>
              </a:ext>
            </a:extLst>
          </p:cNvPr>
          <p:cNvSpPr txBox="1"/>
          <p:nvPr/>
        </p:nvSpPr>
        <p:spPr>
          <a:xfrm>
            <a:off x="1403648" y="1992868"/>
            <a:ext cx="691276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ReactJS Documentation 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https://react.dev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Spring Boot Documentation–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https://spring.io/projects/pring-boot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 Official Documentation–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https://dev.mysql.com/doc/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5379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6325</TotalTime>
  <Words>625</Words>
  <Application>Microsoft Macintosh PowerPoint</Application>
  <PresentationFormat>On-screen Show (4:3)</PresentationFormat>
  <Paragraphs>88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.AppleSystemUIFont</vt:lpstr>
      <vt:lpstr>Arial</vt:lpstr>
      <vt:lpstr>Calibri</vt:lpstr>
      <vt:lpstr>Cambria</vt:lpstr>
      <vt:lpstr>Garamond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WEBDEV</dc:creator>
  <cp:lastModifiedBy>RAGHUVEER DIYA 2301010268</cp:lastModifiedBy>
  <cp:revision>321</cp:revision>
  <cp:lastPrinted>2022-09-05T08:43:44Z</cp:lastPrinted>
  <dcterms:created xsi:type="dcterms:W3CDTF">2020-01-16T09:05:56Z</dcterms:created>
  <dcterms:modified xsi:type="dcterms:W3CDTF">2025-04-26T12:59:33Z</dcterms:modified>
</cp:coreProperties>
</file>