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2" r:id="rId3"/>
    <p:sldId id="257" r:id="rId4"/>
    <p:sldId id="261" r:id="rId5"/>
    <p:sldId id="258" r:id="rId6"/>
    <p:sldId id="259" r:id="rId7"/>
    <p:sldId id="263" r:id="rId8"/>
    <p:sldId id="264" r:id="rId9"/>
    <p:sldId id="266" r:id="rId10"/>
    <p:sldId id="265" r:id="rId11"/>
    <p:sldId id="267" r:id="rId12"/>
    <p:sldId id="268" r:id="rId13"/>
    <p:sldId id="260"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45AE6-50D8-47E3-8676-D428FE3BB3C7}" type="datetimeFigureOut">
              <a:rPr lang="en-IN" smtClean="0"/>
              <a:t>09-11-2020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6A8F-99C0-44E1-97E8-2DA30CF57B00}" type="slidenum">
              <a:rPr lang="en-IN" smtClean="0"/>
              <a:t>‹#›</a:t>
            </a:fld>
            <a:endParaRPr lang="en-IN"/>
          </a:p>
        </p:txBody>
      </p:sp>
    </p:spTree>
    <p:extLst>
      <p:ext uri="{BB962C8B-B14F-4D97-AF65-F5344CB8AC3E}">
        <p14:creationId xmlns:p14="http://schemas.microsoft.com/office/powerpoint/2010/main" val="174508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E86A8F-99C0-44E1-97E8-2DA30CF57B00}" type="slidenum">
              <a:rPr lang="en-IN" smtClean="0"/>
              <a:t>6</a:t>
            </a:fld>
            <a:endParaRPr lang="en-IN"/>
          </a:p>
        </p:txBody>
      </p:sp>
    </p:spTree>
    <p:extLst>
      <p:ext uri="{BB962C8B-B14F-4D97-AF65-F5344CB8AC3E}">
        <p14:creationId xmlns:p14="http://schemas.microsoft.com/office/powerpoint/2010/main" val="205926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E86A8F-99C0-44E1-97E8-2DA30CF57B00}" type="slidenum">
              <a:rPr lang="en-IN" smtClean="0"/>
              <a:t>15</a:t>
            </a:fld>
            <a:endParaRPr lang="en-IN"/>
          </a:p>
        </p:txBody>
      </p:sp>
    </p:spTree>
    <p:extLst>
      <p:ext uri="{BB962C8B-B14F-4D97-AF65-F5344CB8AC3E}">
        <p14:creationId xmlns:p14="http://schemas.microsoft.com/office/powerpoint/2010/main" val="26640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9122-9A74-4314-BC92-49665B24B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FC7B88-BF0D-4294-925B-30FC34AEE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335AB-9FC6-44EF-B446-149A150EEABB}"/>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0FA9DC1F-1FF6-4E01-91D6-DE26C454D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EEE9D-0EF8-4A4C-A746-B94775218553}"/>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19699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89CF-DC6D-4428-B63B-086B63656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D78D7A-6380-408C-BAC1-D15AB35D8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47A56-F85C-4864-B9A5-92D11F370CD8}"/>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6D467758-5D64-4F28-9BFE-83AE916A5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0020C-0AAF-4D66-BBCC-DFD6DE41C24B}"/>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422660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52F82-8C22-4234-9C61-072A2FD105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0F389B-A151-412F-B4B9-D9FF56CAC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940A6-43E0-4A8B-9AEE-67A5FCEE8928}"/>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855F692A-3204-4948-9B0F-DFEBFEBDA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3C4CF-D058-4BA2-857E-F4D374C33E5B}"/>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109956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5AE6-2FAB-459F-BA11-D0F4C1600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4DE44D-74A7-4C64-9691-05A294A69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88800-19ED-4402-A578-E8A70102CAF7}"/>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F4A21453-B54F-4CD2-BDD3-800DF6C3F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752AE-1F0E-4769-A52F-CCAC3DCCF4C5}"/>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5170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A63-F9E7-4012-86A7-12CDACB63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92F73C-5193-4C28-8C54-28A1B6321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7E6A5-4C59-4AB6-96DB-B6696F9906F2}"/>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4E34578B-6C2E-4375-A054-2BBC7501C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01B58-D708-46CA-92D5-70C097BFB971}"/>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376638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799B-417E-408A-810C-65EF9141B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BC4C9E-E574-4D24-9F5F-9547DF3E4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B84B7C-3E61-485B-B9E2-075BE6EF2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1B37E-05EA-45E2-8F10-3410783F2CE2}"/>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6" name="Footer Placeholder 5">
            <a:extLst>
              <a:ext uri="{FF2B5EF4-FFF2-40B4-BE49-F238E27FC236}">
                <a16:creationId xmlns:a16="http://schemas.microsoft.com/office/drawing/2014/main" id="{1703C2AD-C2B9-4F69-9058-220A303A6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4F08A-AE5D-46B0-BB54-18E184F146B5}"/>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232887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3FB7-83DF-48DB-BFB6-C2193AF94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CE76EA-3ABE-4CF4-81F8-8310119F8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E22B1-C018-4B73-8E53-6229E8504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CCE946-20CB-4D63-9F67-7F78B7B2F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1AF09-484C-49F5-9DE7-C56FB9C17A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58A78-5338-457A-BB45-D1675C912B7C}"/>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8" name="Footer Placeholder 7">
            <a:extLst>
              <a:ext uri="{FF2B5EF4-FFF2-40B4-BE49-F238E27FC236}">
                <a16:creationId xmlns:a16="http://schemas.microsoft.com/office/drawing/2014/main" id="{EBA62B5E-CB5F-4802-A91D-72CDB49C1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CAC26D-C858-4F25-AE87-2717BFF85E28}"/>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352035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A8C2-6584-40A6-B0C6-A2CED64C0C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768C29-0C97-4D0D-A7D8-9A48EE681AA4}"/>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4" name="Footer Placeholder 3">
            <a:extLst>
              <a:ext uri="{FF2B5EF4-FFF2-40B4-BE49-F238E27FC236}">
                <a16:creationId xmlns:a16="http://schemas.microsoft.com/office/drawing/2014/main" id="{695B7938-0D7F-4AF2-98CA-CC03B418BA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FB6DE3-1E99-40C1-9CE6-6FAE48D228F4}"/>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155205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27E87-ED20-4908-A179-A87DBACAB96E}"/>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3" name="Footer Placeholder 2">
            <a:extLst>
              <a:ext uri="{FF2B5EF4-FFF2-40B4-BE49-F238E27FC236}">
                <a16:creationId xmlns:a16="http://schemas.microsoft.com/office/drawing/2014/main" id="{77929380-405E-47C0-9FCD-FBC165DA3F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9FD99B-8C53-44E6-823A-F7DF2688D8D0}"/>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270996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58D-178A-4714-9379-04B8F5C7F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0A7B19-17E4-4419-B058-507E16CEB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715812-9AD4-4C95-8BC7-7E803232A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CFBFB-88B1-4E3D-BBEB-0A5D3A305220}"/>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6" name="Footer Placeholder 5">
            <a:extLst>
              <a:ext uri="{FF2B5EF4-FFF2-40B4-BE49-F238E27FC236}">
                <a16:creationId xmlns:a16="http://schemas.microsoft.com/office/drawing/2014/main" id="{B583E2C4-AADA-4DD9-89ED-0D12D7E61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40221-88DE-4C4D-938C-64B3BBA7C93F}"/>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56015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8573-9A53-4F5E-8804-305806ADF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C671B3-C4DC-446B-93D1-69E9306BF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FC9027-0E8A-4760-9A33-D3A29052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83A49-2F61-4184-A76B-4A0495CD5F31}"/>
              </a:ext>
            </a:extLst>
          </p:cNvPr>
          <p:cNvSpPr>
            <a:spLocks noGrp="1"/>
          </p:cNvSpPr>
          <p:nvPr>
            <p:ph type="dt" sz="half" idx="10"/>
          </p:nvPr>
        </p:nvSpPr>
        <p:spPr/>
        <p:txBody>
          <a:bodyPr/>
          <a:lstStyle/>
          <a:p>
            <a:fld id="{548FF714-D1ED-465E-8F13-2ED5726766DB}" type="datetimeFigureOut">
              <a:rPr lang="en-IN" smtClean="0"/>
              <a:t>09-11-2020</a:t>
            </a:fld>
            <a:endParaRPr lang="en-IN"/>
          </a:p>
        </p:txBody>
      </p:sp>
      <p:sp>
        <p:nvSpPr>
          <p:cNvPr id="6" name="Footer Placeholder 5">
            <a:extLst>
              <a:ext uri="{FF2B5EF4-FFF2-40B4-BE49-F238E27FC236}">
                <a16:creationId xmlns:a16="http://schemas.microsoft.com/office/drawing/2014/main" id="{25F1C48E-6D05-4476-9A1A-D5D2C017C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B38AF-EEC2-4743-841A-696DE666E396}"/>
              </a:ext>
            </a:extLst>
          </p:cNvPr>
          <p:cNvSpPr>
            <a:spLocks noGrp="1"/>
          </p:cNvSpPr>
          <p:nvPr>
            <p:ph type="sldNum" sz="quarter" idx="12"/>
          </p:nvPr>
        </p:nvSpPr>
        <p:spPr/>
        <p:txBody>
          <a:bodyPr/>
          <a:lstStyle/>
          <a:p>
            <a:fld id="{FE96F45B-78E1-434C-BF86-B023AC5A5992}" type="slidenum">
              <a:rPr lang="en-IN" smtClean="0"/>
              <a:t>‹#›</a:t>
            </a:fld>
            <a:endParaRPr lang="en-IN"/>
          </a:p>
        </p:txBody>
      </p:sp>
    </p:spTree>
    <p:extLst>
      <p:ext uri="{BB962C8B-B14F-4D97-AF65-F5344CB8AC3E}">
        <p14:creationId xmlns:p14="http://schemas.microsoft.com/office/powerpoint/2010/main" val="315233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C4A32-2DB7-4CAA-BE97-09514A24B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87F9B9-936A-4385-AB6E-E6A4D776E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33BDC-59FE-4846-9A9F-C81FD5F7C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FF714-D1ED-465E-8F13-2ED5726766DB}" type="datetimeFigureOut">
              <a:rPr lang="en-IN" smtClean="0"/>
              <a:t>09-11-2020</a:t>
            </a:fld>
            <a:endParaRPr lang="en-IN"/>
          </a:p>
        </p:txBody>
      </p:sp>
      <p:sp>
        <p:nvSpPr>
          <p:cNvPr id="5" name="Footer Placeholder 4">
            <a:extLst>
              <a:ext uri="{FF2B5EF4-FFF2-40B4-BE49-F238E27FC236}">
                <a16:creationId xmlns:a16="http://schemas.microsoft.com/office/drawing/2014/main" id="{7329076A-9F77-4F46-8A91-7F82BB901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6F3804-2FAA-4007-B2C8-68AF04DA9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6F45B-78E1-434C-BF86-B023AC5A5992}" type="slidenum">
              <a:rPr lang="en-IN" smtClean="0"/>
              <a:t>‹#›</a:t>
            </a:fld>
            <a:endParaRPr lang="en-IN"/>
          </a:p>
        </p:txBody>
      </p:sp>
    </p:spTree>
    <p:extLst>
      <p:ext uri="{BB962C8B-B14F-4D97-AF65-F5344CB8AC3E}">
        <p14:creationId xmlns:p14="http://schemas.microsoft.com/office/powerpoint/2010/main" val="4287680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tpcg.io/GWrb86"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12A2-BC9A-4C52-AAAA-C42988A21BC5}"/>
              </a:ext>
            </a:extLst>
          </p:cNvPr>
          <p:cNvSpPr>
            <a:spLocks noGrp="1"/>
          </p:cNvSpPr>
          <p:nvPr>
            <p:ph type="title"/>
          </p:nvPr>
        </p:nvSpPr>
        <p:spPr/>
        <p:txBody>
          <a:bodyPr/>
          <a:lstStyle/>
          <a:p>
            <a:r>
              <a:rPr lang="en-US" dirty="0"/>
              <a:t>array</a:t>
            </a:r>
            <a:endParaRPr lang="en-IN" dirty="0"/>
          </a:p>
        </p:txBody>
      </p:sp>
      <p:sp>
        <p:nvSpPr>
          <p:cNvPr id="4" name="TextBox 3">
            <a:extLst>
              <a:ext uri="{FF2B5EF4-FFF2-40B4-BE49-F238E27FC236}">
                <a16:creationId xmlns:a16="http://schemas.microsoft.com/office/drawing/2014/main" id="{80972CAF-4235-42F0-A1CD-7516EA5CE57E}"/>
              </a:ext>
            </a:extLst>
          </p:cNvPr>
          <p:cNvSpPr txBox="1"/>
          <p:nvPr/>
        </p:nvSpPr>
        <p:spPr>
          <a:xfrm>
            <a:off x="1576873" y="1997839"/>
            <a:ext cx="7569459" cy="3139321"/>
          </a:xfrm>
          <a:prstGeom prst="rect">
            <a:avLst/>
          </a:prstGeom>
          <a:noFill/>
        </p:spPr>
        <p:txBody>
          <a:bodyPr wrap="square">
            <a:spAutoFit/>
          </a:bodyPr>
          <a:lstStyle/>
          <a:p>
            <a:pPr fontAlgn="base"/>
            <a:r>
              <a:rPr lang="en-US" b="0" dirty="0">
                <a:effectLst/>
                <a:latin typeface="var(--font-sofia)"/>
              </a:rPr>
              <a:t>R – Array</a:t>
            </a:r>
          </a:p>
          <a:p>
            <a:pPr algn="l" fontAlgn="base"/>
            <a:r>
              <a:rPr lang="en-US" b="0" i="0" dirty="0">
                <a:effectLst/>
                <a:latin typeface="var(--font-din)"/>
              </a:rPr>
              <a:t>Arrays are essential data storage structures defined by a fixed number of dimensions. </a:t>
            </a:r>
          </a:p>
          <a:p>
            <a:pPr algn="l" fontAlgn="base"/>
            <a:r>
              <a:rPr lang="en-US" b="0" i="0" dirty="0">
                <a:effectLst/>
                <a:latin typeface="var(--font-din)"/>
              </a:rPr>
              <a:t>Arrays are used for the allocation of space at contiguous memory locations. Uni-dimensional arrays are called vectors with the length being their only dimension. </a:t>
            </a:r>
          </a:p>
          <a:p>
            <a:pPr algn="l" fontAlgn="base"/>
            <a:r>
              <a:rPr lang="en-US" b="0" i="0" dirty="0">
                <a:effectLst/>
                <a:latin typeface="var(--font-din)"/>
              </a:rPr>
              <a:t>Two-dimensional arrays are called matrices, consisting of fixed numbers of rows and columns.</a:t>
            </a:r>
          </a:p>
          <a:p>
            <a:pPr algn="l" fontAlgn="base"/>
            <a:r>
              <a:rPr lang="en-US" b="0" i="0" dirty="0">
                <a:effectLst/>
                <a:latin typeface="var(--font-din)"/>
              </a:rPr>
              <a:t> Arrays consist of all elements of the same data type. </a:t>
            </a:r>
          </a:p>
          <a:p>
            <a:pPr algn="l" fontAlgn="base"/>
            <a:r>
              <a:rPr lang="en-US" b="0" i="0" dirty="0">
                <a:effectLst/>
                <a:latin typeface="var(--font-din)"/>
              </a:rPr>
              <a:t>Vectors are supplied as input to the function and then create an array based on the number of dimensions.</a:t>
            </a:r>
          </a:p>
        </p:txBody>
      </p:sp>
    </p:spTree>
    <p:extLst>
      <p:ext uri="{BB962C8B-B14F-4D97-AF65-F5344CB8AC3E}">
        <p14:creationId xmlns:p14="http://schemas.microsoft.com/office/powerpoint/2010/main" val="355357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4693-6A29-4509-B307-8E6EF7815CD8}"/>
              </a:ext>
            </a:extLst>
          </p:cNvPr>
          <p:cNvSpPr>
            <a:spLocks noGrp="1"/>
          </p:cNvSpPr>
          <p:nvPr>
            <p:ph type="title"/>
          </p:nvPr>
        </p:nvSpPr>
        <p:spPr>
          <a:xfrm>
            <a:off x="746448" y="195944"/>
            <a:ext cx="10392747" cy="6270170"/>
          </a:xfrm>
        </p:spPr>
        <p:txBody>
          <a:bodyPr>
            <a:noAutofit/>
          </a:bodyPr>
          <a:lstStyle/>
          <a:p>
            <a:r>
              <a:rPr lang="en-US" sz="1400" dirty="0"/>
              <a:t>Accessing Array Elements</a:t>
            </a:r>
            <a:br>
              <a:rPr lang="en-US" sz="1400" dirty="0"/>
            </a:br>
            <a:br>
              <a:rPr lang="en-US" sz="1400" dirty="0"/>
            </a:br>
            <a:r>
              <a:rPr lang="en-US" sz="1400" dirty="0"/>
              <a:t># Create two vectors of different lengths.</a:t>
            </a:r>
            <a:br>
              <a:rPr lang="en-US" sz="1400" dirty="0"/>
            </a:br>
            <a:r>
              <a:rPr lang="en-US" sz="1400" dirty="0"/>
              <a:t>vector1 &lt;- c(5,9,3)</a:t>
            </a:r>
            <a:br>
              <a:rPr lang="en-US" sz="1400" dirty="0"/>
            </a:br>
            <a:r>
              <a:rPr lang="en-US" sz="1400" dirty="0"/>
              <a:t>vector2 &lt;- c(10,11,12,13,14,15)</a:t>
            </a:r>
            <a:br>
              <a:rPr lang="en-US" sz="1400" dirty="0"/>
            </a:br>
            <a:r>
              <a:rPr lang="en-US" sz="1400" dirty="0" err="1"/>
              <a:t>column.names</a:t>
            </a:r>
            <a:r>
              <a:rPr lang="en-US" sz="1400" dirty="0"/>
              <a:t> &lt;- c("COL1","COL2","COL3")</a:t>
            </a:r>
            <a:br>
              <a:rPr lang="en-US" sz="1400" dirty="0"/>
            </a:br>
            <a:r>
              <a:rPr lang="en-US" sz="1400" dirty="0" err="1"/>
              <a:t>row.names</a:t>
            </a:r>
            <a:r>
              <a:rPr lang="en-US" sz="1400" dirty="0"/>
              <a:t> &lt;- c("ROW1","ROW2","ROW3")</a:t>
            </a:r>
            <a:br>
              <a:rPr lang="en-US" sz="1400" dirty="0"/>
            </a:br>
            <a:r>
              <a:rPr lang="en-US" sz="1400" dirty="0" err="1"/>
              <a:t>matrix.names</a:t>
            </a:r>
            <a:r>
              <a:rPr lang="en-US" sz="1400" dirty="0"/>
              <a:t> &lt;- c("Matrix1","Matrix2")</a:t>
            </a:r>
            <a:br>
              <a:rPr lang="en-US" sz="1400" dirty="0"/>
            </a:br>
            <a:br>
              <a:rPr lang="en-US" sz="1400" dirty="0"/>
            </a:br>
            <a:r>
              <a:rPr lang="en-US" sz="1400" dirty="0"/>
              <a:t># Take these vectors as input to the array.</a:t>
            </a:r>
            <a:br>
              <a:rPr lang="en-US" sz="1400" dirty="0"/>
            </a:br>
            <a:r>
              <a:rPr lang="en-US" sz="1400" dirty="0"/>
              <a:t>result &lt;- array(c(vector1,vector2),dim = c(3,3,2),</a:t>
            </a:r>
            <a:r>
              <a:rPr lang="en-US" sz="1400" dirty="0" err="1"/>
              <a:t>dimnames</a:t>
            </a:r>
            <a:r>
              <a:rPr lang="en-US" sz="1400" dirty="0"/>
              <a:t> = list(</a:t>
            </a:r>
            <a:r>
              <a:rPr lang="en-US" sz="1400" dirty="0" err="1"/>
              <a:t>row.names</a:t>
            </a:r>
            <a:r>
              <a:rPr lang="en-US" sz="1400" dirty="0"/>
              <a:t>,</a:t>
            </a:r>
            <a:br>
              <a:rPr lang="en-US" sz="1400" dirty="0"/>
            </a:br>
            <a:r>
              <a:rPr lang="en-US" sz="1400" dirty="0"/>
              <a:t>   </a:t>
            </a:r>
            <a:r>
              <a:rPr lang="en-US" sz="1400" dirty="0" err="1"/>
              <a:t>column.names</a:t>
            </a:r>
            <a:r>
              <a:rPr lang="en-US" sz="1400" dirty="0"/>
              <a:t>, </a:t>
            </a:r>
            <a:r>
              <a:rPr lang="en-US" sz="1400" dirty="0" err="1"/>
              <a:t>matrix.names</a:t>
            </a:r>
            <a:r>
              <a:rPr lang="en-US" sz="1400" dirty="0"/>
              <a:t>))</a:t>
            </a:r>
            <a:br>
              <a:rPr lang="en-US" sz="1400" dirty="0"/>
            </a:br>
            <a:br>
              <a:rPr lang="en-US" sz="1400" dirty="0"/>
            </a:br>
            <a:r>
              <a:rPr lang="en-US" sz="1400" dirty="0"/>
              <a:t># Print the third row of the second matrix of the array.</a:t>
            </a:r>
            <a:br>
              <a:rPr lang="en-US" sz="1400" dirty="0"/>
            </a:br>
            <a:r>
              <a:rPr lang="en-US" sz="1400" dirty="0"/>
              <a:t>print(result[3,,2])</a:t>
            </a:r>
            <a:br>
              <a:rPr lang="en-US" sz="1400" dirty="0"/>
            </a:br>
            <a:br>
              <a:rPr lang="en-US" sz="1400" dirty="0"/>
            </a:br>
            <a:r>
              <a:rPr lang="en-US" sz="1400" dirty="0"/>
              <a:t># Print the element in the 1st row and 3rd column of the 1st matrix.</a:t>
            </a:r>
            <a:br>
              <a:rPr lang="en-US" sz="1400" dirty="0"/>
            </a:br>
            <a:r>
              <a:rPr lang="en-US" sz="1400" dirty="0"/>
              <a:t>print(result[1,3,1])</a:t>
            </a:r>
            <a:br>
              <a:rPr lang="en-US" sz="1400" dirty="0"/>
            </a:br>
            <a:br>
              <a:rPr lang="en-US" sz="1400" dirty="0"/>
            </a:br>
            <a:r>
              <a:rPr lang="en-US" sz="1400" dirty="0"/>
              <a:t># Print the 2nd Matrix.</a:t>
            </a:r>
            <a:br>
              <a:rPr lang="en-US" sz="1400" dirty="0"/>
            </a:br>
            <a:r>
              <a:rPr lang="en-US" sz="1400" dirty="0"/>
              <a:t>print(result[,,2])</a:t>
            </a:r>
            <a:br>
              <a:rPr lang="en-US" sz="1400" dirty="0"/>
            </a:br>
            <a:r>
              <a:rPr lang="en-US" sz="1400" dirty="0"/>
              <a:t>When we execute the above code, it produces the following result −</a:t>
            </a:r>
            <a:br>
              <a:rPr lang="en-US" sz="1400" dirty="0"/>
            </a:br>
            <a:br>
              <a:rPr lang="en-US" sz="1400" dirty="0"/>
            </a:br>
            <a:r>
              <a:rPr lang="en-US" sz="1400" dirty="0"/>
              <a:t>COL1 COL2 COL3 </a:t>
            </a:r>
            <a:br>
              <a:rPr lang="en-US" sz="1400" dirty="0"/>
            </a:br>
            <a:r>
              <a:rPr lang="en-US" sz="1400" dirty="0"/>
              <a:t>   3   12   15 </a:t>
            </a:r>
            <a:br>
              <a:rPr lang="en-US" sz="1400" dirty="0"/>
            </a:br>
            <a:r>
              <a:rPr lang="en-US" sz="1400" dirty="0"/>
              <a:t>[1] 13</a:t>
            </a:r>
            <a:br>
              <a:rPr lang="en-US" sz="1400" dirty="0"/>
            </a:br>
            <a:r>
              <a:rPr lang="en-US" sz="1400" dirty="0"/>
              <a:t>     COL1 COL2 COL3</a:t>
            </a:r>
            <a:br>
              <a:rPr lang="en-US" sz="1400" dirty="0"/>
            </a:br>
            <a:r>
              <a:rPr lang="en-US" sz="1400" dirty="0"/>
              <a:t>ROW1    5   10   13</a:t>
            </a:r>
            <a:br>
              <a:rPr lang="en-US" sz="1400" dirty="0"/>
            </a:br>
            <a:r>
              <a:rPr lang="en-US" sz="1400" dirty="0"/>
              <a:t>ROW2    9   11   14</a:t>
            </a:r>
            <a:br>
              <a:rPr lang="en-US" sz="1400" dirty="0"/>
            </a:br>
            <a:r>
              <a:rPr lang="en-US" sz="1400" dirty="0"/>
              <a:t>ROW3    3   12   15</a:t>
            </a:r>
            <a:endParaRPr lang="en-IN" sz="1400" dirty="0"/>
          </a:p>
        </p:txBody>
      </p:sp>
    </p:spTree>
    <p:extLst>
      <p:ext uri="{BB962C8B-B14F-4D97-AF65-F5344CB8AC3E}">
        <p14:creationId xmlns:p14="http://schemas.microsoft.com/office/powerpoint/2010/main" val="161754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51D8-493D-4A2C-82EC-D591CD4206E2}"/>
              </a:ext>
            </a:extLst>
          </p:cNvPr>
          <p:cNvSpPr>
            <a:spLocks noGrp="1"/>
          </p:cNvSpPr>
          <p:nvPr>
            <p:ph type="title"/>
          </p:nvPr>
        </p:nvSpPr>
        <p:spPr>
          <a:xfrm>
            <a:off x="922175" y="1604865"/>
            <a:ext cx="7727303" cy="3293706"/>
          </a:xfrm>
        </p:spPr>
        <p:txBody>
          <a:bodyPr>
            <a:normAutofit/>
          </a:bodyPr>
          <a:lstStyle/>
          <a:p>
            <a:r>
              <a:rPr lang="en-US" sz="1600" dirty="0"/>
              <a:t>print("Two vectors of different lengths:")</a:t>
            </a:r>
            <a:br>
              <a:rPr lang="en-US" sz="1600" dirty="0"/>
            </a:br>
            <a:r>
              <a:rPr lang="en-US" sz="1600" dirty="0"/>
              <a:t>v1 =  c(1,3,4,5)</a:t>
            </a:r>
            <a:br>
              <a:rPr lang="en-US" sz="1600" dirty="0"/>
            </a:br>
            <a:r>
              <a:rPr lang="en-US" sz="1600" dirty="0"/>
              <a:t>v2 =  c(10,11,12,13,14,15)</a:t>
            </a:r>
            <a:br>
              <a:rPr lang="en-US" sz="1600" dirty="0"/>
            </a:br>
            <a:r>
              <a:rPr lang="en-US" sz="1600" dirty="0"/>
              <a:t>print(v1)</a:t>
            </a:r>
            <a:br>
              <a:rPr lang="en-US" sz="1600" dirty="0"/>
            </a:br>
            <a:r>
              <a:rPr lang="en-US" sz="1600" dirty="0"/>
              <a:t>print(v2)</a:t>
            </a:r>
            <a:br>
              <a:rPr lang="en-US" sz="1600" dirty="0"/>
            </a:br>
            <a:r>
              <a:rPr lang="en-US" sz="1600" dirty="0"/>
              <a:t>result = array(c(v1,v2),dim = c(3,3,2))</a:t>
            </a:r>
            <a:br>
              <a:rPr lang="en-US" sz="1600" dirty="0"/>
            </a:br>
            <a:r>
              <a:rPr lang="en-US" sz="1600" dirty="0"/>
              <a:t>print("New array:")</a:t>
            </a:r>
            <a:br>
              <a:rPr lang="en-US" sz="1600" dirty="0"/>
            </a:br>
            <a:r>
              <a:rPr lang="en-US" sz="1600" dirty="0"/>
              <a:t>print(result)</a:t>
            </a:r>
            <a:br>
              <a:rPr lang="en-US" sz="1600" dirty="0"/>
            </a:br>
            <a:r>
              <a:rPr lang="en-US" sz="1600" dirty="0"/>
              <a:t>print("The second row of the second matrix of the array:")</a:t>
            </a:r>
            <a:br>
              <a:rPr lang="en-US" sz="1600" dirty="0"/>
            </a:br>
            <a:r>
              <a:rPr lang="en-US" sz="1600" dirty="0"/>
              <a:t>print(result[2,,2])</a:t>
            </a:r>
            <a:br>
              <a:rPr lang="en-US" sz="1600" dirty="0"/>
            </a:br>
            <a:r>
              <a:rPr lang="en-US" sz="1600" dirty="0"/>
              <a:t>print("The element in the 3rd row and 3rd column of the 1st matrix:")</a:t>
            </a:r>
            <a:br>
              <a:rPr lang="en-US" sz="1600" dirty="0"/>
            </a:br>
            <a:r>
              <a:rPr lang="en-US" sz="1600" dirty="0"/>
              <a:t>print(result[3,3,1])</a:t>
            </a:r>
            <a:endParaRPr lang="en-IN" sz="1600" dirty="0"/>
          </a:p>
        </p:txBody>
      </p:sp>
      <p:sp>
        <p:nvSpPr>
          <p:cNvPr id="3" name="TextBox 2">
            <a:extLst>
              <a:ext uri="{FF2B5EF4-FFF2-40B4-BE49-F238E27FC236}">
                <a16:creationId xmlns:a16="http://schemas.microsoft.com/office/drawing/2014/main" id="{ED40C189-CB40-49D8-8D45-07E94C2351E5}"/>
              </a:ext>
            </a:extLst>
          </p:cNvPr>
          <p:cNvSpPr txBox="1"/>
          <p:nvPr/>
        </p:nvSpPr>
        <p:spPr>
          <a:xfrm>
            <a:off x="1203649" y="494522"/>
            <a:ext cx="9321282" cy="923330"/>
          </a:xfrm>
          <a:prstGeom prst="rect">
            <a:avLst/>
          </a:prstGeom>
          <a:noFill/>
        </p:spPr>
        <p:txBody>
          <a:bodyPr wrap="square" rtlCol="0">
            <a:spAutoFit/>
          </a:bodyPr>
          <a:lstStyle/>
          <a:p>
            <a:r>
              <a:rPr lang="en-US"/>
              <a:t>Write a R program to create an array of two 3x3 matrices each with 3 rows and 3 columns from two given two vectors. Print the second row of the second matrix of the array and the element in the 3rd row and 3rd column of the 1st matrix.</a:t>
            </a:r>
            <a:endParaRPr lang="en-IN" dirty="0"/>
          </a:p>
        </p:txBody>
      </p:sp>
    </p:spTree>
    <p:extLst>
      <p:ext uri="{BB962C8B-B14F-4D97-AF65-F5344CB8AC3E}">
        <p14:creationId xmlns:p14="http://schemas.microsoft.com/office/powerpoint/2010/main" val="355506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D50625-716E-4AE1-83B1-ED45BDC093C9}"/>
              </a:ext>
            </a:extLst>
          </p:cNvPr>
          <p:cNvSpPr txBox="1"/>
          <p:nvPr/>
        </p:nvSpPr>
        <p:spPr>
          <a:xfrm>
            <a:off x="1184987" y="428178"/>
            <a:ext cx="8073312" cy="6001643"/>
          </a:xfrm>
          <a:prstGeom prst="rect">
            <a:avLst/>
          </a:prstGeom>
          <a:noFill/>
        </p:spPr>
        <p:txBody>
          <a:bodyPr wrap="square">
            <a:spAutoFit/>
          </a:bodyPr>
          <a:lstStyle/>
          <a:p>
            <a:r>
              <a:rPr lang="en-US" sz="1600" dirty="0"/>
              <a:t>Sample Output:</a:t>
            </a:r>
          </a:p>
          <a:p>
            <a:endParaRPr lang="en-US" sz="1600" dirty="0"/>
          </a:p>
          <a:p>
            <a:r>
              <a:rPr lang="en-US" sz="1600" dirty="0"/>
              <a:t>[1] "Two vectors of different lengths:"</a:t>
            </a:r>
          </a:p>
          <a:p>
            <a:r>
              <a:rPr lang="en-US" sz="1600" dirty="0"/>
              <a:t>[1] 1 3 4 5</a:t>
            </a:r>
          </a:p>
          <a:p>
            <a:r>
              <a:rPr lang="en-US" sz="1600" dirty="0"/>
              <a:t>[1] 10 11 12 13 14 15</a:t>
            </a:r>
          </a:p>
          <a:p>
            <a:r>
              <a:rPr lang="en-US" sz="1600" dirty="0"/>
              <a:t>[1] "New array:"</a:t>
            </a:r>
          </a:p>
          <a:p>
            <a:r>
              <a:rPr lang="en-US" sz="1600" dirty="0"/>
              <a:t>, , 1</a:t>
            </a:r>
          </a:p>
          <a:p>
            <a:endParaRPr lang="en-US" sz="1600" dirty="0"/>
          </a:p>
          <a:p>
            <a:r>
              <a:rPr lang="en-US" sz="1600" dirty="0"/>
              <a:t>     [,1] [,2] [,3]</a:t>
            </a:r>
          </a:p>
          <a:p>
            <a:r>
              <a:rPr lang="en-US" sz="1600" dirty="0"/>
              <a:t>[1,]    1    5   12</a:t>
            </a:r>
          </a:p>
          <a:p>
            <a:r>
              <a:rPr lang="en-US" sz="1600" dirty="0"/>
              <a:t>[2,]    3   10   13</a:t>
            </a:r>
          </a:p>
          <a:p>
            <a:r>
              <a:rPr lang="en-US" sz="1600" dirty="0"/>
              <a:t>[3,]    4   11   14</a:t>
            </a:r>
          </a:p>
          <a:p>
            <a:endParaRPr lang="en-US" sz="1600" dirty="0"/>
          </a:p>
          <a:p>
            <a:r>
              <a:rPr lang="en-US" sz="1600" dirty="0"/>
              <a:t>, , 2</a:t>
            </a:r>
          </a:p>
          <a:p>
            <a:endParaRPr lang="en-US" sz="1600" dirty="0"/>
          </a:p>
          <a:p>
            <a:r>
              <a:rPr lang="en-US" sz="1600" dirty="0"/>
              <a:t>     [,1] [,2] [,3]</a:t>
            </a:r>
          </a:p>
          <a:p>
            <a:r>
              <a:rPr lang="en-US" sz="1600" dirty="0"/>
              <a:t>[1,]   15    4   11</a:t>
            </a:r>
          </a:p>
          <a:p>
            <a:r>
              <a:rPr lang="en-US" sz="1600" dirty="0"/>
              <a:t>[2,]    1    5   12</a:t>
            </a:r>
          </a:p>
          <a:p>
            <a:r>
              <a:rPr lang="en-US" sz="1600" dirty="0"/>
              <a:t>[3,]    3   10   13</a:t>
            </a:r>
          </a:p>
          <a:p>
            <a:endParaRPr lang="en-US" sz="1600" dirty="0"/>
          </a:p>
          <a:p>
            <a:r>
              <a:rPr lang="en-US" sz="1600" dirty="0"/>
              <a:t>[1] "The second row of the second matrix of the array:"</a:t>
            </a:r>
          </a:p>
          <a:p>
            <a:r>
              <a:rPr lang="en-US" sz="1600" dirty="0"/>
              <a:t>[1]  1  5 12</a:t>
            </a:r>
          </a:p>
          <a:p>
            <a:r>
              <a:rPr lang="en-US" sz="1600" dirty="0"/>
              <a:t>[1] "The element in the 3rd row and 3rd column of the 1st matrix:"</a:t>
            </a:r>
          </a:p>
          <a:p>
            <a:r>
              <a:rPr lang="en-US" sz="1600" dirty="0"/>
              <a:t>[1] 14 </a:t>
            </a:r>
            <a:endParaRPr lang="en-IN" sz="1600" dirty="0"/>
          </a:p>
        </p:txBody>
      </p:sp>
    </p:spTree>
    <p:extLst>
      <p:ext uri="{BB962C8B-B14F-4D97-AF65-F5344CB8AC3E}">
        <p14:creationId xmlns:p14="http://schemas.microsoft.com/office/powerpoint/2010/main" val="23673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AEEA102-DA51-4BDF-A26C-B0D0FB4DC425}"/>
              </a:ext>
            </a:extLst>
          </p:cNvPr>
          <p:cNvSpPr>
            <a:spLocks noGrp="1" noChangeArrowheads="1"/>
          </p:cNvSpPr>
          <p:nvPr>
            <p:ph type="title"/>
          </p:nvPr>
        </p:nvSpPr>
        <p:spPr bwMode="auto">
          <a:xfrm>
            <a:off x="781050" y="1485704"/>
            <a:ext cx="1004705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urw-din"/>
              </a:rPr>
              <a:t>Vectors of different lengths can also be fed as input into the </a:t>
            </a:r>
            <a:r>
              <a:rPr kumimoji="0" lang="en-US" altLang="en-US" sz="2400" b="1" i="0" u="none" strike="noStrike" cap="none" normalizeH="0" baseline="0" dirty="0">
                <a:ln>
                  <a:noFill/>
                </a:ln>
                <a:solidFill>
                  <a:schemeClr val="tx1"/>
                </a:solidFill>
                <a:effectLst/>
                <a:latin typeface="Consolas" panose="020B0609020204030204" pitchFamily="49" charset="0"/>
              </a:rPr>
              <a:t>array()</a:t>
            </a:r>
            <a:r>
              <a:rPr kumimoji="0" lang="en-US" altLang="en-US" sz="2400" b="0" i="0" u="none" strike="noStrike" cap="none" normalizeH="0" baseline="0" dirty="0">
                <a:ln>
                  <a:noFill/>
                </a:ln>
                <a:solidFill>
                  <a:schemeClr val="tx1"/>
                </a:solidFill>
                <a:effectLst/>
                <a:latin typeface="urw-din"/>
              </a:rPr>
              <a:t> function.</a:t>
            </a:r>
            <a:br>
              <a:rPr kumimoji="0" lang="en-US" altLang="en-US" sz="2400" b="0" i="0" u="none" strike="noStrike" cap="none" normalizeH="0" baseline="0" dirty="0">
                <a:ln>
                  <a:noFill/>
                </a:ln>
                <a:solidFill>
                  <a:schemeClr val="tx1"/>
                </a:solidFill>
                <a:effectLst/>
                <a:latin typeface="urw-din"/>
              </a:rPr>
            </a:br>
            <a:r>
              <a:rPr kumimoji="0" lang="en-US" altLang="en-US" sz="2400" b="0" i="0" u="none" strike="noStrike" cap="none" normalizeH="0" baseline="0" dirty="0">
                <a:ln>
                  <a:noFill/>
                </a:ln>
                <a:solidFill>
                  <a:schemeClr val="tx1"/>
                </a:solidFill>
                <a:effectLst/>
                <a:latin typeface="urw-din"/>
              </a:rPr>
              <a:t> However, the total number of elements in all the vectors combined should be equal to the number of elements in the matrices. </a:t>
            </a:r>
            <a:br>
              <a:rPr kumimoji="0" lang="en-US" altLang="en-US" sz="2400" b="0" i="0" u="none" strike="noStrike" cap="none" normalizeH="0" baseline="0" dirty="0">
                <a:ln>
                  <a:noFill/>
                </a:ln>
                <a:solidFill>
                  <a:schemeClr val="tx1"/>
                </a:solidFill>
                <a:effectLst/>
                <a:latin typeface="urw-din"/>
              </a:rPr>
            </a:br>
            <a:r>
              <a:rPr kumimoji="0" lang="en-US" altLang="en-US" sz="2400" b="0" i="0" u="none" strike="noStrike" cap="none" normalizeH="0" baseline="0" dirty="0">
                <a:ln>
                  <a:noFill/>
                </a:ln>
                <a:solidFill>
                  <a:schemeClr val="tx1"/>
                </a:solidFill>
                <a:effectLst/>
                <a:latin typeface="urw-din"/>
              </a:rPr>
              <a:t>The elements are arranged in the order in which they are specified in the function.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835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3921-7ABF-4A8D-B9A8-D009327D64AA}"/>
              </a:ext>
            </a:extLst>
          </p:cNvPr>
          <p:cNvSpPr>
            <a:spLocks noGrp="1"/>
          </p:cNvSpPr>
          <p:nvPr>
            <p:ph type="title"/>
          </p:nvPr>
        </p:nvSpPr>
        <p:spPr>
          <a:xfrm>
            <a:off x="688910" y="561069"/>
            <a:ext cx="3967066" cy="446638"/>
          </a:xfrm>
        </p:spPr>
        <p:txBody>
          <a:bodyPr>
            <a:normAutofit fontScale="90000"/>
          </a:bodyPr>
          <a:lstStyle/>
          <a:p>
            <a:br>
              <a:rPr lang="en-IN" sz="2200" b="0" i="0" dirty="0">
                <a:solidFill>
                  <a:srgbClr val="797979"/>
                </a:solidFill>
                <a:effectLst/>
                <a:latin typeface="Arial" panose="020B0604020202020204" pitchFamily="34" charset="0"/>
              </a:rPr>
            </a:br>
            <a:br>
              <a:rPr lang="en-IN" sz="2200" b="0" i="0" dirty="0">
                <a:solidFill>
                  <a:srgbClr val="797979"/>
                </a:solidFill>
                <a:effectLst/>
                <a:latin typeface="Arial" panose="020B0604020202020204" pitchFamily="34" charset="0"/>
              </a:rPr>
            </a:br>
            <a:r>
              <a:rPr lang="en-IN" sz="2200" b="0" i="0" dirty="0">
                <a:solidFill>
                  <a:srgbClr val="797979"/>
                </a:solidFill>
                <a:effectLst/>
                <a:latin typeface="Arial" panose="020B0604020202020204" pitchFamily="34" charset="0"/>
              </a:rPr>
              <a:t>R - Matrices</a:t>
            </a:r>
            <a:br>
              <a:rPr lang="en-IN" b="0" i="0" dirty="0">
                <a:solidFill>
                  <a:srgbClr val="797979"/>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7185A3FD-B373-40E9-A532-BB4DCF18CD95}"/>
              </a:ext>
            </a:extLst>
          </p:cNvPr>
          <p:cNvSpPr txBox="1"/>
          <p:nvPr/>
        </p:nvSpPr>
        <p:spPr>
          <a:xfrm>
            <a:off x="839756" y="1181439"/>
            <a:ext cx="8521181" cy="2308324"/>
          </a:xfrm>
          <a:prstGeom prst="rect">
            <a:avLst/>
          </a:prstGeom>
          <a:noFill/>
        </p:spPr>
        <p:txBody>
          <a:bodyPr wrap="square">
            <a:spAutoFit/>
          </a:bodyPr>
          <a:lstStyle/>
          <a:p>
            <a:r>
              <a:rPr lang="en-US" dirty="0"/>
              <a:t>Matrices are the R objects in which the elements are arranged in a two-dimensional rectangular layout. They contain elements of the same atomic types. Though we can create a matrix containing only characters or only logical values, they are not of much use. We use matrices containing numeric elements to be used in mathematical calculations.</a:t>
            </a:r>
          </a:p>
          <a:p>
            <a:endParaRPr lang="en-US" dirty="0"/>
          </a:p>
          <a:p>
            <a:r>
              <a:rPr lang="en-US" dirty="0"/>
              <a:t>A Matrix is created using the matrix() function.</a:t>
            </a:r>
          </a:p>
          <a:p>
            <a:endParaRPr lang="en-US" dirty="0"/>
          </a:p>
        </p:txBody>
      </p:sp>
    </p:spTree>
    <p:extLst>
      <p:ext uri="{BB962C8B-B14F-4D97-AF65-F5344CB8AC3E}">
        <p14:creationId xmlns:p14="http://schemas.microsoft.com/office/powerpoint/2010/main" val="137109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6716-2B35-4090-84E7-EFCACCF9B27C}"/>
              </a:ext>
            </a:extLst>
          </p:cNvPr>
          <p:cNvSpPr>
            <a:spLocks noGrp="1"/>
          </p:cNvSpPr>
          <p:nvPr>
            <p:ph type="title"/>
          </p:nvPr>
        </p:nvSpPr>
        <p:spPr>
          <a:xfrm>
            <a:off x="838200" y="365125"/>
            <a:ext cx="10515600" cy="5634459"/>
          </a:xfrm>
        </p:spPr>
        <p:txBody>
          <a:bodyPr>
            <a:noAutofit/>
          </a:bodyPr>
          <a:lstStyle/>
          <a:p>
            <a:r>
              <a:rPr lang="en-US" sz="2400" dirty="0"/>
              <a:t>Syntax</a:t>
            </a:r>
            <a:br>
              <a:rPr lang="en-US" sz="2400" dirty="0"/>
            </a:br>
            <a:r>
              <a:rPr lang="en-US" sz="2400" dirty="0"/>
              <a:t>The basic syntax for creating a matrix in R is −</a:t>
            </a:r>
            <a:br>
              <a:rPr lang="en-US" sz="2400" dirty="0"/>
            </a:br>
            <a:br>
              <a:rPr lang="en-US" sz="2400" dirty="0"/>
            </a:br>
            <a:r>
              <a:rPr lang="en-US" sz="2400" b="1" dirty="0"/>
              <a:t>matrix(data, </a:t>
            </a:r>
            <a:r>
              <a:rPr lang="en-US" sz="2400" b="1" dirty="0" err="1"/>
              <a:t>nrow</a:t>
            </a:r>
            <a:r>
              <a:rPr lang="en-US" sz="2400" b="1" dirty="0"/>
              <a:t>, </a:t>
            </a:r>
            <a:r>
              <a:rPr lang="en-US" sz="2400" b="1" dirty="0" err="1"/>
              <a:t>ncol</a:t>
            </a:r>
            <a:r>
              <a:rPr lang="en-US" sz="2400" b="1" dirty="0"/>
              <a:t>, </a:t>
            </a:r>
            <a:r>
              <a:rPr lang="en-US" sz="2400" b="1" dirty="0" err="1"/>
              <a:t>byrow</a:t>
            </a:r>
            <a:r>
              <a:rPr lang="en-US" sz="2400" b="1" dirty="0"/>
              <a:t>, </a:t>
            </a:r>
            <a:r>
              <a:rPr lang="en-US" sz="2400" b="1" dirty="0" err="1"/>
              <a:t>dimnames</a:t>
            </a:r>
            <a:r>
              <a:rPr lang="en-US" sz="2400" b="1" dirty="0"/>
              <a:t>)</a:t>
            </a:r>
            <a:br>
              <a:rPr lang="en-US" sz="2400" b="1" dirty="0"/>
            </a:br>
            <a:br>
              <a:rPr lang="en-US" sz="2400" dirty="0"/>
            </a:br>
            <a:r>
              <a:rPr lang="en-US" sz="2400" dirty="0"/>
              <a:t>Following is the description of the parameters used −</a:t>
            </a:r>
            <a:br>
              <a:rPr lang="en-US" sz="2400" dirty="0"/>
            </a:br>
            <a:br>
              <a:rPr lang="en-US" sz="2400" dirty="0"/>
            </a:br>
            <a:r>
              <a:rPr lang="en-US" sz="2400" b="1" dirty="0"/>
              <a:t>data </a:t>
            </a:r>
            <a:r>
              <a:rPr lang="en-US" sz="2400" dirty="0"/>
              <a:t>is the input vector which becomes the data elements of the matrix.</a:t>
            </a:r>
            <a:br>
              <a:rPr lang="en-US" sz="2400" dirty="0"/>
            </a:br>
            <a:br>
              <a:rPr lang="en-US" sz="2400" dirty="0"/>
            </a:br>
            <a:r>
              <a:rPr lang="en-US" sz="2400" b="1" dirty="0" err="1"/>
              <a:t>nrow</a:t>
            </a:r>
            <a:r>
              <a:rPr lang="en-US" sz="2400" b="1" dirty="0"/>
              <a:t> </a:t>
            </a:r>
            <a:r>
              <a:rPr lang="en-US" sz="2400" dirty="0"/>
              <a:t>is the number of rows to be created.</a:t>
            </a:r>
            <a:br>
              <a:rPr lang="en-US" sz="2400" dirty="0"/>
            </a:br>
            <a:br>
              <a:rPr lang="en-US" sz="2400" dirty="0"/>
            </a:br>
            <a:r>
              <a:rPr lang="en-US" sz="2400" b="1" dirty="0" err="1"/>
              <a:t>ncol</a:t>
            </a:r>
            <a:r>
              <a:rPr lang="en-US" sz="2400" dirty="0"/>
              <a:t> is the number of columns to be created.</a:t>
            </a:r>
            <a:br>
              <a:rPr lang="en-US" sz="2400" dirty="0"/>
            </a:br>
            <a:br>
              <a:rPr lang="en-US" sz="2400" dirty="0"/>
            </a:br>
            <a:r>
              <a:rPr lang="en-US" sz="2400" b="1" dirty="0" err="1"/>
              <a:t>byrow</a:t>
            </a:r>
            <a:r>
              <a:rPr lang="en-US" sz="2400" dirty="0"/>
              <a:t> is a logical clue. If TRUE then the input vector elements are arranged by row.</a:t>
            </a:r>
            <a:br>
              <a:rPr lang="en-US" sz="2400" dirty="0"/>
            </a:br>
            <a:br>
              <a:rPr lang="en-US" sz="2400" dirty="0"/>
            </a:br>
            <a:r>
              <a:rPr lang="en-US" sz="2400" b="1" dirty="0" err="1"/>
              <a:t>dimname</a:t>
            </a:r>
            <a:r>
              <a:rPr lang="en-US" sz="2400" dirty="0"/>
              <a:t> is the names assigned to the rows and columns.</a:t>
            </a:r>
            <a:br>
              <a:rPr lang="en-US" sz="2400" dirty="0"/>
            </a:br>
            <a:endParaRPr lang="en-IN" sz="2400" dirty="0"/>
          </a:p>
        </p:txBody>
      </p:sp>
    </p:spTree>
    <p:extLst>
      <p:ext uri="{BB962C8B-B14F-4D97-AF65-F5344CB8AC3E}">
        <p14:creationId xmlns:p14="http://schemas.microsoft.com/office/powerpoint/2010/main" val="197896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BEBA-AAA3-4264-BD41-7FD17A006609}"/>
              </a:ext>
            </a:extLst>
          </p:cNvPr>
          <p:cNvSpPr>
            <a:spLocks noGrp="1"/>
          </p:cNvSpPr>
          <p:nvPr>
            <p:ph type="title"/>
          </p:nvPr>
        </p:nvSpPr>
        <p:spPr>
          <a:xfrm>
            <a:off x="838200" y="365125"/>
            <a:ext cx="10515600" cy="5587806"/>
          </a:xfrm>
        </p:spPr>
        <p:txBody>
          <a:bodyPr>
            <a:noAutofit/>
          </a:bodyPr>
          <a:lstStyle/>
          <a:p>
            <a:r>
              <a:rPr lang="en-IN" sz="2000" dirty="0"/>
              <a:t>Create a matrix taking a vector of numbers as input.</a:t>
            </a:r>
            <a:br>
              <a:rPr lang="en-IN" sz="2000" dirty="0"/>
            </a:br>
            <a:br>
              <a:rPr lang="en-IN" sz="2000" dirty="0"/>
            </a:br>
            <a:r>
              <a:rPr lang="en-IN" sz="2000" dirty="0"/>
              <a:t>Live Demo</a:t>
            </a:r>
            <a:br>
              <a:rPr lang="en-IN" sz="2000" dirty="0"/>
            </a:br>
            <a:r>
              <a:rPr lang="en-IN" sz="2000" dirty="0"/>
              <a:t># Elements are arranged sequentially by row.</a:t>
            </a:r>
            <a:br>
              <a:rPr lang="en-IN" sz="2000" dirty="0"/>
            </a:br>
            <a:r>
              <a:rPr lang="en-IN" sz="2000" dirty="0"/>
              <a:t>M &lt;- matrix(c(3:14), </a:t>
            </a:r>
            <a:r>
              <a:rPr lang="en-IN" sz="2000" dirty="0" err="1"/>
              <a:t>nrow</a:t>
            </a:r>
            <a:r>
              <a:rPr lang="en-IN" sz="2000" dirty="0"/>
              <a:t> = 4, </a:t>
            </a:r>
            <a:r>
              <a:rPr lang="en-IN" sz="2000" dirty="0" err="1"/>
              <a:t>byrow</a:t>
            </a:r>
            <a:r>
              <a:rPr lang="en-IN" sz="2000" dirty="0"/>
              <a:t> = TRUE)</a:t>
            </a:r>
            <a:br>
              <a:rPr lang="en-IN" sz="2000" dirty="0"/>
            </a:br>
            <a:r>
              <a:rPr lang="en-IN" sz="2000" dirty="0"/>
              <a:t>print(M)</a:t>
            </a:r>
            <a:br>
              <a:rPr lang="en-IN" sz="2000" dirty="0"/>
            </a:br>
            <a:br>
              <a:rPr lang="en-IN" sz="2000" dirty="0"/>
            </a:br>
            <a:r>
              <a:rPr lang="en-IN" sz="2000" dirty="0"/>
              <a:t># Elements are arranged sequentially by column.</a:t>
            </a:r>
            <a:br>
              <a:rPr lang="en-IN" sz="2000" dirty="0"/>
            </a:br>
            <a:r>
              <a:rPr lang="en-IN" sz="2000" dirty="0"/>
              <a:t>N &lt;- matrix(c(3:14), </a:t>
            </a:r>
            <a:r>
              <a:rPr lang="en-IN" sz="2000" dirty="0" err="1"/>
              <a:t>nrow</a:t>
            </a:r>
            <a:r>
              <a:rPr lang="en-IN" sz="2000" dirty="0"/>
              <a:t> = 4, </a:t>
            </a:r>
            <a:r>
              <a:rPr lang="en-IN" sz="2000" dirty="0" err="1"/>
              <a:t>byrow</a:t>
            </a:r>
            <a:r>
              <a:rPr lang="en-IN" sz="2000" dirty="0"/>
              <a:t> = FALSE)</a:t>
            </a:r>
            <a:br>
              <a:rPr lang="en-IN" sz="2000" dirty="0"/>
            </a:br>
            <a:r>
              <a:rPr lang="en-IN" sz="2000" dirty="0"/>
              <a:t>print(N)</a:t>
            </a:r>
            <a:br>
              <a:rPr lang="en-IN" sz="2000" dirty="0"/>
            </a:br>
            <a:br>
              <a:rPr lang="en-IN" sz="2000" dirty="0"/>
            </a:br>
            <a:r>
              <a:rPr lang="en-IN" sz="2000" dirty="0"/>
              <a:t># Define the column and row names.</a:t>
            </a:r>
            <a:br>
              <a:rPr lang="en-IN" sz="2000" dirty="0"/>
            </a:br>
            <a:r>
              <a:rPr lang="en-IN" sz="2000" dirty="0" err="1"/>
              <a:t>rownames</a:t>
            </a:r>
            <a:r>
              <a:rPr lang="en-IN" sz="2000" dirty="0"/>
              <a:t> = c("row1", "row2", "row3", "row4")</a:t>
            </a:r>
            <a:br>
              <a:rPr lang="en-IN" sz="2000" dirty="0"/>
            </a:br>
            <a:r>
              <a:rPr lang="en-IN" sz="2000" dirty="0" err="1"/>
              <a:t>colnames</a:t>
            </a:r>
            <a:r>
              <a:rPr lang="en-IN" sz="2000" dirty="0"/>
              <a:t> = c("col1", "col2", "col3")</a:t>
            </a:r>
            <a:br>
              <a:rPr lang="en-IN" sz="2000" dirty="0"/>
            </a:br>
            <a:br>
              <a:rPr lang="en-IN" sz="2000" dirty="0"/>
            </a:br>
            <a:r>
              <a:rPr lang="en-IN" sz="2000" dirty="0"/>
              <a:t>P &lt;- matrix(c(3:14), </a:t>
            </a:r>
            <a:r>
              <a:rPr lang="en-IN" sz="2000" dirty="0" err="1"/>
              <a:t>nrow</a:t>
            </a:r>
            <a:r>
              <a:rPr lang="en-IN" sz="2000" dirty="0"/>
              <a:t> = 4, </a:t>
            </a:r>
            <a:r>
              <a:rPr lang="en-IN" sz="2000" dirty="0" err="1"/>
              <a:t>byrow</a:t>
            </a:r>
            <a:r>
              <a:rPr lang="en-IN" sz="2000" dirty="0"/>
              <a:t> = TRUE, </a:t>
            </a:r>
            <a:r>
              <a:rPr lang="en-IN" sz="2000" dirty="0" err="1"/>
              <a:t>dimnames</a:t>
            </a:r>
            <a:r>
              <a:rPr lang="en-IN" sz="2000" dirty="0"/>
              <a:t> = list(</a:t>
            </a:r>
            <a:r>
              <a:rPr lang="en-IN" sz="2000" dirty="0" err="1"/>
              <a:t>rownames</a:t>
            </a:r>
            <a:r>
              <a:rPr lang="en-IN" sz="2000" dirty="0"/>
              <a:t>, </a:t>
            </a:r>
            <a:r>
              <a:rPr lang="en-IN" sz="2000" dirty="0" err="1"/>
              <a:t>colnames</a:t>
            </a:r>
            <a:r>
              <a:rPr lang="en-IN" sz="2000" dirty="0"/>
              <a:t>))</a:t>
            </a:r>
            <a:br>
              <a:rPr lang="en-IN" sz="2000" dirty="0"/>
            </a:br>
            <a:r>
              <a:rPr lang="en-IN" sz="2000" dirty="0"/>
              <a:t>print(P)</a:t>
            </a:r>
          </a:p>
        </p:txBody>
      </p:sp>
    </p:spTree>
    <p:extLst>
      <p:ext uri="{BB962C8B-B14F-4D97-AF65-F5344CB8AC3E}">
        <p14:creationId xmlns:p14="http://schemas.microsoft.com/office/powerpoint/2010/main" val="243534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965D-CCC9-4DBB-9058-B6D19F737DC2}"/>
              </a:ext>
            </a:extLst>
          </p:cNvPr>
          <p:cNvSpPr>
            <a:spLocks noGrp="1"/>
          </p:cNvSpPr>
          <p:nvPr>
            <p:ph type="title"/>
          </p:nvPr>
        </p:nvSpPr>
        <p:spPr>
          <a:xfrm>
            <a:off x="838200" y="365125"/>
            <a:ext cx="10515600" cy="5335879"/>
          </a:xfrm>
        </p:spPr>
        <p:txBody>
          <a:bodyPr>
            <a:noAutofit/>
          </a:bodyPr>
          <a:lstStyle/>
          <a:p>
            <a:r>
              <a:rPr lang="en-US" sz="2000" dirty="0"/>
              <a:t>When we execute the above code, it produces the following result −</a:t>
            </a:r>
            <a:br>
              <a:rPr lang="en-US" sz="2000" dirty="0"/>
            </a:br>
            <a:br>
              <a:rPr lang="en-US" sz="2000" dirty="0"/>
            </a:br>
            <a:r>
              <a:rPr lang="en-US" sz="2000" dirty="0"/>
              <a:t>     [,1] [,2] [,3]</a:t>
            </a:r>
            <a:br>
              <a:rPr lang="en-US" sz="2000" dirty="0"/>
            </a:br>
            <a:r>
              <a:rPr lang="en-US" sz="2000" dirty="0"/>
              <a:t>[1,]    3    4    5</a:t>
            </a:r>
            <a:br>
              <a:rPr lang="en-US" sz="2000" dirty="0"/>
            </a:br>
            <a:r>
              <a:rPr lang="en-US" sz="2000" dirty="0"/>
              <a:t>[2,]    6    7    8</a:t>
            </a:r>
            <a:br>
              <a:rPr lang="en-US" sz="2000" dirty="0"/>
            </a:br>
            <a:r>
              <a:rPr lang="en-US" sz="2000" dirty="0"/>
              <a:t>[3,]    9   10   11</a:t>
            </a:r>
            <a:br>
              <a:rPr lang="en-US" sz="2000" dirty="0"/>
            </a:br>
            <a:r>
              <a:rPr lang="en-US" sz="2000" dirty="0"/>
              <a:t>[4,]   12   13   14</a:t>
            </a:r>
            <a:br>
              <a:rPr lang="en-US" sz="2000" dirty="0"/>
            </a:br>
            <a:r>
              <a:rPr lang="en-US" sz="2000" dirty="0"/>
              <a:t>     [,1] [,2] [,3]</a:t>
            </a:r>
            <a:br>
              <a:rPr lang="en-US" sz="2000" dirty="0"/>
            </a:br>
            <a:r>
              <a:rPr lang="en-US" sz="2000" dirty="0"/>
              <a:t>[1,]    3    7   11</a:t>
            </a:r>
            <a:br>
              <a:rPr lang="en-US" sz="2000" dirty="0"/>
            </a:br>
            <a:r>
              <a:rPr lang="en-US" sz="2000" dirty="0"/>
              <a:t>[2,]    4    8   12</a:t>
            </a:r>
            <a:br>
              <a:rPr lang="en-US" sz="2000" dirty="0"/>
            </a:br>
            <a:r>
              <a:rPr lang="en-US" sz="2000" dirty="0"/>
              <a:t>[3,]    5    9   13</a:t>
            </a:r>
            <a:br>
              <a:rPr lang="en-US" sz="2000" dirty="0"/>
            </a:br>
            <a:r>
              <a:rPr lang="en-US" sz="2000" dirty="0"/>
              <a:t>[4,]    6   10   14</a:t>
            </a:r>
            <a:br>
              <a:rPr lang="en-US" sz="2000" dirty="0"/>
            </a:br>
            <a:r>
              <a:rPr lang="en-US" sz="2000" dirty="0"/>
              <a:t>     col1 col2 col3</a:t>
            </a:r>
            <a:br>
              <a:rPr lang="en-US" sz="2000" dirty="0"/>
            </a:br>
            <a:r>
              <a:rPr lang="en-US" sz="2000" dirty="0"/>
              <a:t>row1    3    4    5</a:t>
            </a:r>
            <a:br>
              <a:rPr lang="en-US" sz="2000" dirty="0"/>
            </a:br>
            <a:r>
              <a:rPr lang="en-US" sz="2000" dirty="0"/>
              <a:t>row2    6    7    8</a:t>
            </a:r>
            <a:br>
              <a:rPr lang="en-US" sz="2000" dirty="0"/>
            </a:br>
            <a:r>
              <a:rPr lang="en-US" sz="2000" dirty="0"/>
              <a:t>row3    9   10   11</a:t>
            </a:r>
            <a:br>
              <a:rPr lang="en-US" sz="2000" dirty="0"/>
            </a:br>
            <a:r>
              <a:rPr lang="en-US" sz="2000" dirty="0"/>
              <a:t>row4   12   13   14</a:t>
            </a:r>
            <a:endParaRPr lang="en-IN" sz="2000" dirty="0"/>
          </a:p>
        </p:txBody>
      </p:sp>
    </p:spTree>
    <p:extLst>
      <p:ext uri="{BB962C8B-B14F-4D97-AF65-F5344CB8AC3E}">
        <p14:creationId xmlns:p14="http://schemas.microsoft.com/office/powerpoint/2010/main" val="419120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CD49-2C14-45A0-BE1D-5115503E2F71}"/>
              </a:ext>
            </a:extLst>
          </p:cNvPr>
          <p:cNvSpPr>
            <a:spLocks noGrp="1"/>
          </p:cNvSpPr>
          <p:nvPr>
            <p:ph type="title"/>
          </p:nvPr>
        </p:nvSpPr>
        <p:spPr>
          <a:xfrm>
            <a:off x="838200" y="365125"/>
            <a:ext cx="10515600" cy="6492875"/>
          </a:xfrm>
        </p:spPr>
        <p:txBody>
          <a:bodyPr>
            <a:noAutofit/>
          </a:bodyPr>
          <a:lstStyle/>
          <a:p>
            <a:r>
              <a:rPr lang="en-US" sz="2000" dirty="0"/>
              <a:t>Accessing Elements of a Matrix</a:t>
            </a:r>
            <a:br>
              <a:rPr lang="en-US" sz="2000" dirty="0"/>
            </a:br>
            <a:r>
              <a:rPr lang="en-US" sz="2000" dirty="0"/>
              <a:t>Elements of a matrix can be accessed by using the column and row index of the element. We consider the matrix P above to find the specific elements below.</a:t>
            </a:r>
            <a:br>
              <a:rPr lang="en-US" sz="2000" dirty="0"/>
            </a:br>
            <a:br>
              <a:rPr lang="en-US" sz="2000" dirty="0"/>
            </a:br>
            <a:br>
              <a:rPr lang="en-US" sz="2000" dirty="0"/>
            </a:br>
            <a:r>
              <a:rPr lang="en-US" sz="2000" dirty="0"/>
              <a:t># Define the column and row names.</a:t>
            </a:r>
            <a:br>
              <a:rPr lang="en-US" sz="2000" dirty="0"/>
            </a:br>
            <a:r>
              <a:rPr lang="en-US" sz="2000" dirty="0" err="1"/>
              <a:t>rownames</a:t>
            </a:r>
            <a:r>
              <a:rPr lang="en-US" sz="2000" dirty="0"/>
              <a:t> = c("row1", "row2", "row3", "row4")</a:t>
            </a:r>
            <a:br>
              <a:rPr lang="en-US" sz="2000" dirty="0"/>
            </a:br>
            <a:r>
              <a:rPr lang="en-US" sz="2000" dirty="0" err="1"/>
              <a:t>colnames</a:t>
            </a:r>
            <a:r>
              <a:rPr lang="en-US" sz="2000" dirty="0"/>
              <a:t> = c("col1", "col2", "col3")</a:t>
            </a:r>
            <a:br>
              <a:rPr lang="en-US" sz="2000" dirty="0"/>
            </a:br>
            <a:br>
              <a:rPr lang="en-US" sz="2000" dirty="0"/>
            </a:br>
            <a:r>
              <a:rPr lang="en-US" sz="2000" dirty="0"/>
              <a:t># Create the matrix.</a:t>
            </a:r>
            <a:br>
              <a:rPr lang="en-US" sz="2000" dirty="0"/>
            </a:br>
            <a:r>
              <a:rPr lang="en-US" sz="2000" dirty="0"/>
              <a:t>P &lt;- matrix(c(3:14), </a:t>
            </a:r>
            <a:r>
              <a:rPr lang="en-US" sz="2000" dirty="0" err="1"/>
              <a:t>nrow</a:t>
            </a:r>
            <a:r>
              <a:rPr lang="en-US" sz="2000" dirty="0"/>
              <a:t> = 4, </a:t>
            </a:r>
            <a:r>
              <a:rPr lang="en-US" sz="2000" dirty="0" err="1"/>
              <a:t>byrow</a:t>
            </a:r>
            <a:r>
              <a:rPr lang="en-US" sz="2000" dirty="0"/>
              <a:t> = TRUE, </a:t>
            </a:r>
            <a:r>
              <a:rPr lang="en-US" sz="2000" dirty="0" err="1"/>
              <a:t>dimnames</a:t>
            </a:r>
            <a:r>
              <a:rPr lang="en-US" sz="2000" dirty="0"/>
              <a:t> = list(</a:t>
            </a:r>
            <a:r>
              <a:rPr lang="en-US" sz="2000" dirty="0" err="1"/>
              <a:t>rownames</a:t>
            </a:r>
            <a:r>
              <a:rPr lang="en-US" sz="2000" dirty="0"/>
              <a:t>, </a:t>
            </a:r>
            <a:r>
              <a:rPr lang="en-US" sz="2000" dirty="0" err="1"/>
              <a:t>colnames</a:t>
            </a:r>
            <a:r>
              <a:rPr lang="en-US" sz="2000" dirty="0"/>
              <a:t>))</a:t>
            </a:r>
            <a:br>
              <a:rPr lang="en-US" sz="2000" dirty="0"/>
            </a:br>
            <a:br>
              <a:rPr lang="en-US" sz="2000" dirty="0"/>
            </a:br>
            <a:r>
              <a:rPr lang="en-US" sz="2000" dirty="0"/>
              <a:t># Access the element at 3rd column and 1st row.</a:t>
            </a:r>
            <a:br>
              <a:rPr lang="en-US" sz="2000" dirty="0"/>
            </a:br>
            <a:r>
              <a:rPr lang="en-US" sz="2000" dirty="0"/>
              <a:t>print(P[1,3])</a:t>
            </a:r>
            <a:br>
              <a:rPr lang="en-US" sz="2000" dirty="0"/>
            </a:br>
            <a:br>
              <a:rPr lang="en-US" sz="2000" dirty="0"/>
            </a:br>
            <a:r>
              <a:rPr lang="en-US" sz="2000" dirty="0"/>
              <a:t># Access the element at 2nd column and 4th row.</a:t>
            </a:r>
            <a:br>
              <a:rPr lang="en-US" sz="2000" dirty="0"/>
            </a:br>
            <a:r>
              <a:rPr lang="en-US" sz="2000" dirty="0"/>
              <a:t>print(P[4,2])</a:t>
            </a:r>
            <a:br>
              <a:rPr lang="en-US" sz="2000" dirty="0"/>
            </a:br>
            <a:br>
              <a:rPr lang="en-US" sz="2000" dirty="0"/>
            </a:br>
            <a:r>
              <a:rPr lang="en-US" sz="2000" dirty="0"/>
              <a:t># Access only the  2nd row.</a:t>
            </a:r>
            <a:br>
              <a:rPr lang="en-US" sz="2000" dirty="0"/>
            </a:br>
            <a:r>
              <a:rPr lang="en-US" sz="2000" dirty="0"/>
              <a:t>print(P[2,])</a:t>
            </a:r>
            <a:br>
              <a:rPr lang="en-US" sz="2000" dirty="0"/>
            </a:br>
            <a:br>
              <a:rPr lang="en-US" sz="2000" dirty="0"/>
            </a:br>
            <a:r>
              <a:rPr lang="en-US" sz="2000" dirty="0"/>
              <a:t># Access only the 3rd column.</a:t>
            </a:r>
            <a:br>
              <a:rPr lang="en-US" sz="2000" dirty="0"/>
            </a:br>
            <a:r>
              <a:rPr lang="en-US" sz="2000" dirty="0"/>
              <a:t>print(P[,3])</a:t>
            </a:r>
            <a:endParaRPr lang="en-IN" sz="2000" dirty="0"/>
          </a:p>
        </p:txBody>
      </p:sp>
    </p:spTree>
    <p:extLst>
      <p:ext uri="{BB962C8B-B14F-4D97-AF65-F5344CB8AC3E}">
        <p14:creationId xmlns:p14="http://schemas.microsoft.com/office/powerpoint/2010/main" val="143119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C215-347D-47D5-A156-86C6820A4530}"/>
              </a:ext>
            </a:extLst>
          </p:cNvPr>
          <p:cNvSpPr>
            <a:spLocks noGrp="1"/>
          </p:cNvSpPr>
          <p:nvPr>
            <p:ph type="title"/>
          </p:nvPr>
        </p:nvSpPr>
        <p:spPr>
          <a:xfrm>
            <a:off x="838200" y="1184987"/>
            <a:ext cx="10515600" cy="3918857"/>
          </a:xfrm>
        </p:spPr>
        <p:txBody>
          <a:bodyPr>
            <a:noAutofit/>
          </a:bodyPr>
          <a:lstStyle/>
          <a:p>
            <a:r>
              <a:rPr lang="en-US" sz="2000" dirty="0"/>
              <a:t>When we execute the above code, it produces the following result −</a:t>
            </a:r>
            <a:br>
              <a:rPr lang="en-US" sz="2000" dirty="0"/>
            </a:br>
            <a:br>
              <a:rPr lang="en-US" sz="2000" dirty="0"/>
            </a:br>
            <a:r>
              <a:rPr lang="en-US" sz="2000" dirty="0"/>
              <a:t>[1] 5</a:t>
            </a:r>
            <a:br>
              <a:rPr lang="en-US" sz="2000" dirty="0"/>
            </a:br>
            <a:r>
              <a:rPr lang="en-US" sz="2000" dirty="0"/>
              <a:t>[1] 13</a:t>
            </a:r>
            <a:br>
              <a:rPr lang="en-US" sz="2000" dirty="0"/>
            </a:br>
            <a:r>
              <a:rPr lang="en-US" sz="2000" dirty="0"/>
              <a:t>col1 col2 col3 </a:t>
            </a:r>
            <a:br>
              <a:rPr lang="en-US" sz="2000" dirty="0"/>
            </a:br>
            <a:r>
              <a:rPr lang="en-US" sz="2000" dirty="0"/>
              <a:t>   6    7    8 </a:t>
            </a:r>
            <a:br>
              <a:rPr lang="en-US" sz="2000" dirty="0"/>
            </a:br>
            <a:r>
              <a:rPr lang="en-US" sz="2000" dirty="0"/>
              <a:t>row1 row2 row3 row4 </a:t>
            </a:r>
            <a:br>
              <a:rPr lang="en-US" sz="2000" dirty="0"/>
            </a:br>
            <a:r>
              <a:rPr lang="en-US" sz="2000" dirty="0"/>
              <a:t>   5    8   11   14 </a:t>
            </a:r>
            <a:endParaRPr lang="en-IN" sz="2000" dirty="0"/>
          </a:p>
        </p:txBody>
      </p:sp>
    </p:spTree>
    <p:extLst>
      <p:ext uri="{BB962C8B-B14F-4D97-AF65-F5344CB8AC3E}">
        <p14:creationId xmlns:p14="http://schemas.microsoft.com/office/powerpoint/2010/main" val="14878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EB97-BCCF-489E-9F27-7EF4C2478EF1}"/>
              </a:ext>
            </a:extLst>
          </p:cNvPr>
          <p:cNvSpPr>
            <a:spLocks noGrp="1"/>
          </p:cNvSpPr>
          <p:nvPr>
            <p:ph type="title"/>
          </p:nvPr>
        </p:nvSpPr>
        <p:spPr>
          <a:xfrm>
            <a:off x="838200" y="2175264"/>
            <a:ext cx="10515600" cy="1325563"/>
          </a:xfrm>
        </p:spPr>
        <p:txBody>
          <a:bodyPr>
            <a:noAutofit/>
          </a:bodyPr>
          <a:lstStyle/>
          <a:p>
            <a:r>
              <a:rPr lang="en-US" sz="2400" b="0" i="0" dirty="0">
                <a:solidFill>
                  <a:srgbClr val="000000"/>
                </a:solidFill>
                <a:effectLst/>
                <a:latin typeface="Arial" panose="020B0604020202020204" pitchFamily="34" charset="0"/>
              </a:rPr>
              <a:t>Arrays are the R data objects which can store data in more than two dimensions. For example − </a:t>
            </a:r>
            <a:r>
              <a:rPr lang="en-US" sz="2400" b="1" i="0" dirty="0">
                <a:solidFill>
                  <a:srgbClr val="000000"/>
                </a:solidFill>
                <a:effectLst/>
                <a:latin typeface="Arial" panose="020B0604020202020204" pitchFamily="34" charset="0"/>
              </a:rPr>
              <a:t>If we create an array of dimension (2, 3, 4) then it creates 4 rectangular matrices each with 2 rows and 3 columns. Arrays can store only  one data type.</a:t>
            </a:r>
            <a:endParaRPr lang="en-IN" sz="2400" b="1" dirty="0"/>
          </a:p>
        </p:txBody>
      </p:sp>
    </p:spTree>
    <p:extLst>
      <p:ext uri="{BB962C8B-B14F-4D97-AF65-F5344CB8AC3E}">
        <p14:creationId xmlns:p14="http://schemas.microsoft.com/office/powerpoint/2010/main" val="3043665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FF4E-9E08-420F-9AE8-0E9D4FD3A5D3}"/>
              </a:ext>
            </a:extLst>
          </p:cNvPr>
          <p:cNvSpPr>
            <a:spLocks noGrp="1"/>
          </p:cNvSpPr>
          <p:nvPr>
            <p:ph type="title"/>
          </p:nvPr>
        </p:nvSpPr>
        <p:spPr>
          <a:xfrm>
            <a:off x="838200" y="365125"/>
            <a:ext cx="10515600" cy="3600385"/>
          </a:xfrm>
        </p:spPr>
        <p:txBody>
          <a:bodyPr>
            <a:noAutofit/>
          </a:bodyPr>
          <a:lstStyle/>
          <a:p>
            <a:r>
              <a:rPr lang="en-US" sz="2800" dirty="0"/>
              <a:t>Matrix Computations</a:t>
            </a:r>
            <a:br>
              <a:rPr lang="en-US" sz="2800" dirty="0"/>
            </a:br>
            <a:r>
              <a:rPr lang="en-US" sz="2800" dirty="0"/>
              <a:t>Various mathematical operations are performed on the matrices using the R operators. The result of the operation is also a matrix.</a:t>
            </a:r>
            <a:br>
              <a:rPr lang="en-US" sz="2800" dirty="0"/>
            </a:br>
            <a:br>
              <a:rPr lang="en-US" sz="2800" dirty="0"/>
            </a:br>
            <a:r>
              <a:rPr lang="en-US" sz="2800" dirty="0"/>
              <a:t>The dimensions (number of rows and columns) should be same for the matrices involved in the operation.</a:t>
            </a:r>
            <a:endParaRPr lang="en-IN" sz="2800" dirty="0"/>
          </a:p>
        </p:txBody>
      </p:sp>
    </p:spTree>
    <p:extLst>
      <p:ext uri="{BB962C8B-B14F-4D97-AF65-F5344CB8AC3E}">
        <p14:creationId xmlns:p14="http://schemas.microsoft.com/office/powerpoint/2010/main" val="119500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2D1F-C594-4419-A709-E30C4BDAA983}"/>
              </a:ext>
            </a:extLst>
          </p:cNvPr>
          <p:cNvSpPr>
            <a:spLocks noGrp="1"/>
          </p:cNvSpPr>
          <p:nvPr>
            <p:ph type="title"/>
          </p:nvPr>
        </p:nvSpPr>
        <p:spPr>
          <a:xfrm>
            <a:off x="838200" y="365125"/>
            <a:ext cx="10515600" cy="6072997"/>
          </a:xfrm>
        </p:spPr>
        <p:txBody>
          <a:bodyPr>
            <a:noAutofit/>
          </a:bodyPr>
          <a:lstStyle/>
          <a:p>
            <a:r>
              <a:rPr lang="en-IN" sz="2000" dirty="0"/>
              <a:t>Matrix Addition &amp; Subtraction</a:t>
            </a:r>
            <a:br>
              <a:rPr lang="en-IN" sz="2000" dirty="0"/>
            </a:br>
            <a:r>
              <a:rPr lang="en-IN" sz="2000" dirty="0"/>
              <a:t>Live Demo</a:t>
            </a:r>
            <a:br>
              <a:rPr lang="en-IN" sz="2000" dirty="0"/>
            </a:br>
            <a:r>
              <a:rPr lang="en-IN" sz="2000" dirty="0"/>
              <a:t># Create two 2x3 matrices.</a:t>
            </a:r>
            <a:br>
              <a:rPr lang="en-IN" sz="2000" dirty="0"/>
            </a:br>
            <a:r>
              <a:rPr lang="en-IN" sz="2000" dirty="0"/>
              <a:t>matrix1 &lt;- matrix(c(3, 9, -1, 4, 2, 6), </a:t>
            </a:r>
            <a:r>
              <a:rPr lang="en-IN" sz="2000" dirty="0" err="1"/>
              <a:t>nrow</a:t>
            </a:r>
            <a:r>
              <a:rPr lang="en-IN" sz="2000" dirty="0"/>
              <a:t> = 2)</a:t>
            </a:r>
            <a:br>
              <a:rPr lang="en-IN" sz="2000" dirty="0"/>
            </a:br>
            <a:r>
              <a:rPr lang="en-IN" sz="2000" dirty="0"/>
              <a:t>print(matrix1)</a:t>
            </a:r>
            <a:br>
              <a:rPr lang="en-IN" sz="2000" dirty="0"/>
            </a:br>
            <a:br>
              <a:rPr lang="en-IN" sz="2000" dirty="0"/>
            </a:br>
            <a:r>
              <a:rPr lang="en-IN" sz="2000" dirty="0"/>
              <a:t>matrix2 &lt;- matrix(c(5, 2, 0, 9, 3, 4), </a:t>
            </a:r>
            <a:r>
              <a:rPr lang="en-IN" sz="2000" dirty="0" err="1"/>
              <a:t>nrow</a:t>
            </a:r>
            <a:r>
              <a:rPr lang="en-IN" sz="2000" dirty="0"/>
              <a:t> = 2)</a:t>
            </a:r>
            <a:br>
              <a:rPr lang="en-IN" sz="2000" dirty="0"/>
            </a:br>
            <a:r>
              <a:rPr lang="en-IN" sz="2000" dirty="0"/>
              <a:t>print(matrix2)</a:t>
            </a:r>
            <a:br>
              <a:rPr lang="en-IN" sz="2000" dirty="0"/>
            </a:br>
            <a:br>
              <a:rPr lang="en-IN" sz="2000" dirty="0"/>
            </a:br>
            <a:r>
              <a:rPr lang="en-IN" sz="2000" dirty="0"/>
              <a:t># Add the matrices.</a:t>
            </a:r>
            <a:br>
              <a:rPr lang="en-IN" sz="2000" dirty="0"/>
            </a:br>
            <a:r>
              <a:rPr lang="en-IN" sz="2000" dirty="0"/>
              <a:t>result &lt;- matrix1 + matrix2</a:t>
            </a:r>
            <a:br>
              <a:rPr lang="en-IN" sz="2000" dirty="0"/>
            </a:br>
            <a:r>
              <a:rPr lang="en-IN" sz="2000" dirty="0"/>
              <a:t>cat("Result of addition","\n")</a:t>
            </a:r>
            <a:br>
              <a:rPr lang="en-IN" sz="2000" dirty="0"/>
            </a:br>
            <a:r>
              <a:rPr lang="en-IN" sz="2000" dirty="0"/>
              <a:t>print(result)</a:t>
            </a:r>
            <a:br>
              <a:rPr lang="en-IN" sz="2000" dirty="0"/>
            </a:br>
            <a:br>
              <a:rPr lang="en-IN" sz="2000" dirty="0"/>
            </a:br>
            <a:r>
              <a:rPr lang="en-IN" sz="2000" dirty="0"/>
              <a:t># Subtract the matrices</a:t>
            </a:r>
            <a:br>
              <a:rPr lang="en-IN" sz="2000" dirty="0"/>
            </a:br>
            <a:r>
              <a:rPr lang="en-IN" sz="2000" dirty="0"/>
              <a:t>result &lt;- matrix1 - matrix2</a:t>
            </a:r>
            <a:br>
              <a:rPr lang="en-IN" sz="2000" dirty="0"/>
            </a:br>
            <a:r>
              <a:rPr lang="en-IN" sz="2000" dirty="0"/>
              <a:t>cat("Result of subtraction","\n")</a:t>
            </a:r>
            <a:br>
              <a:rPr lang="en-IN" sz="2000" dirty="0"/>
            </a:br>
            <a:r>
              <a:rPr lang="en-IN" sz="2000" dirty="0"/>
              <a:t>print(result)</a:t>
            </a:r>
          </a:p>
        </p:txBody>
      </p:sp>
    </p:spTree>
    <p:extLst>
      <p:ext uri="{BB962C8B-B14F-4D97-AF65-F5344CB8AC3E}">
        <p14:creationId xmlns:p14="http://schemas.microsoft.com/office/powerpoint/2010/main" val="88687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181A-91A9-4A69-A789-AE5407AA6BC8}"/>
              </a:ext>
            </a:extLst>
          </p:cNvPr>
          <p:cNvSpPr>
            <a:spLocks noGrp="1"/>
          </p:cNvSpPr>
          <p:nvPr>
            <p:ph type="title"/>
          </p:nvPr>
        </p:nvSpPr>
        <p:spPr>
          <a:xfrm>
            <a:off x="838200" y="365125"/>
            <a:ext cx="10515600" cy="5867724"/>
          </a:xfrm>
        </p:spPr>
        <p:txBody>
          <a:bodyPr>
            <a:noAutofit/>
          </a:bodyPr>
          <a:lstStyle/>
          <a:p>
            <a:r>
              <a:rPr lang="en-US" sz="1800" dirty="0"/>
              <a:t>When we execute the above code, it produces the following result −</a:t>
            </a:r>
            <a:br>
              <a:rPr lang="en-US" sz="1800" dirty="0"/>
            </a:br>
            <a:br>
              <a:rPr lang="en-US" sz="1800" dirty="0"/>
            </a:br>
            <a:r>
              <a:rPr lang="en-US" sz="1800" dirty="0"/>
              <a:t>     [,1] [,2] [,3]</a:t>
            </a:r>
            <a:br>
              <a:rPr lang="en-US" sz="1800" dirty="0"/>
            </a:br>
            <a:r>
              <a:rPr lang="en-US" sz="1800" dirty="0"/>
              <a:t>[1,]    3   -1    2</a:t>
            </a:r>
            <a:br>
              <a:rPr lang="en-US" sz="1800" dirty="0"/>
            </a:br>
            <a:r>
              <a:rPr lang="en-US" sz="1800" dirty="0"/>
              <a:t>[2,]    9    4    6</a:t>
            </a:r>
            <a:br>
              <a:rPr lang="en-US" sz="1800" dirty="0"/>
            </a:br>
            <a:r>
              <a:rPr lang="en-US" sz="1800" dirty="0"/>
              <a:t>     [,1] [,2] [,3]</a:t>
            </a:r>
            <a:br>
              <a:rPr lang="en-US" sz="1800" dirty="0"/>
            </a:br>
            <a:r>
              <a:rPr lang="en-US" sz="1800" dirty="0"/>
              <a:t>[1,]    5    0    3</a:t>
            </a:r>
            <a:br>
              <a:rPr lang="en-US" sz="1800" dirty="0"/>
            </a:br>
            <a:r>
              <a:rPr lang="en-US" sz="1800" dirty="0"/>
              <a:t>[2,]    2    9    4</a:t>
            </a:r>
            <a:br>
              <a:rPr lang="en-US" sz="1800" dirty="0"/>
            </a:br>
            <a:r>
              <a:rPr lang="en-US" sz="1800" dirty="0"/>
              <a:t>Result of addition </a:t>
            </a:r>
            <a:br>
              <a:rPr lang="en-US" sz="1800" dirty="0"/>
            </a:br>
            <a:r>
              <a:rPr lang="en-US" sz="1800" dirty="0"/>
              <a:t>     [,1] [,2] [,3]</a:t>
            </a:r>
            <a:br>
              <a:rPr lang="en-US" sz="1800" dirty="0"/>
            </a:br>
            <a:r>
              <a:rPr lang="en-US" sz="1800" dirty="0"/>
              <a:t>[1,]    8   -1    5</a:t>
            </a:r>
            <a:br>
              <a:rPr lang="en-US" sz="1800" dirty="0"/>
            </a:br>
            <a:r>
              <a:rPr lang="en-US" sz="1800" dirty="0"/>
              <a:t>[2,]   11   13   10</a:t>
            </a:r>
            <a:br>
              <a:rPr lang="en-US" sz="1800" dirty="0"/>
            </a:br>
            <a:r>
              <a:rPr lang="en-US" sz="1800" dirty="0"/>
              <a:t>Result of subtraction </a:t>
            </a:r>
            <a:br>
              <a:rPr lang="en-US" sz="1800" dirty="0"/>
            </a:br>
            <a:r>
              <a:rPr lang="en-US" sz="1800" dirty="0"/>
              <a:t>     [,1] [,2] [,3]</a:t>
            </a:r>
            <a:br>
              <a:rPr lang="en-US" sz="1800" dirty="0"/>
            </a:br>
            <a:r>
              <a:rPr lang="en-US" sz="1800" dirty="0"/>
              <a:t>[1,]   -2   -1   -1</a:t>
            </a:r>
            <a:br>
              <a:rPr lang="en-US" sz="1800" dirty="0"/>
            </a:br>
            <a:r>
              <a:rPr lang="en-US" sz="1800" dirty="0"/>
              <a:t>[2,]    7   -5    2</a:t>
            </a:r>
            <a:endParaRPr lang="en-IN" sz="1800" dirty="0"/>
          </a:p>
        </p:txBody>
      </p:sp>
    </p:spTree>
    <p:extLst>
      <p:ext uri="{BB962C8B-B14F-4D97-AF65-F5344CB8AC3E}">
        <p14:creationId xmlns:p14="http://schemas.microsoft.com/office/powerpoint/2010/main" val="1881526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58C7-60C6-421D-8EF4-80CC6250852F}"/>
              </a:ext>
            </a:extLst>
          </p:cNvPr>
          <p:cNvSpPr>
            <a:spLocks noGrp="1"/>
          </p:cNvSpPr>
          <p:nvPr>
            <p:ph type="title"/>
          </p:nvPr>
        </p:nvSpPr>
        <p:spPr>
          <a:xfrm>
            <a:off x="838200" y="-139959"/>
            <a:ext cx="10515600" cy="6167535"/>
          </a:xfrm>
        </p:spPr>
        <p:txBody>
          <a:bodyPr>
            <a:noAutofit/>
          </a:bodyPr>
          <a:lstStyle/>
          <a:p>
            <a:r>
              <a:rPr lang="en-IN" sz="1800" dirty="0"/>
              <a:t>Matrix Multiplication &amp; Division</a:t>
            </a:r>
            <a:br>
              <a:rPr lang="en-IN" sz="1800" dirty="0"/>
            </a:br>
            <a:r>
              <a:rPr lang="en-IN" sz="1800" dirty="0"/>
              <a:t>Live Demo</a:t>
            </a:r>
            <a:br>
              <a:rPr lang="en-IN" sz="1800" dirty="0"/>
            </a:br>
            <a:r>
              <a:rPr lang="en-IN" sz="1800" dirty="0"/>
              <a:t># Create two 2x3 matrices.</a:t>
            </a:r>
            <a:br>
              <a:rPr lang="en-IN" sz="1800" dirty="0"/>
            </a:br>
            <a:r>
              <a:rPr lang="en-IN" sz="1800" dirty="0"/>
              <a:t>matrix1 &lt;- matrix(c(3, 9, -1, 4, 2, 6), </a:t>
            </a:r>
            <a:r>
              <a:rPr lang="en-IN" sz="1800" dirty="0" err="1"/>
              <a:t>nrow</a:t>
            </a:r>
            <a:r>
              <a:rPr lang="en-IN" sz="1800" dirty="0"/>
              <a:t> = 2)</a:t>
            </a:r>
            <a:br>
              <a:rPr lang="en-IN" sz="1800" dirty="0"/>
            </a:br>
            <a:r>
              <a:rPr lang="en-IN" sz="1800" dirty="0"/>
              <a:t>print(matrix1)</a:t>
            </a:r>
            <a:br>
              <a:rPr lang="en-IN" sz="1800" dirty="0"/>
            </a:br>
            <a:br>
              <a:rPr lang="en-IN" sz="1800" dirty="0"/>
            </a:br>
            <a:r>
              <a:rPr lang="en-IN" sz="1800" dirty="0"/>
              <a:t>matrix2 &lt;- matrix(c(5, 2, 0, 9, 3, 4), </a:t>
            </a:r>
            <a:r>
              <a:rPr lang="en-IN" sz="1800" dirty="0" err="1"/>
              <a:t>nrow</a:t>
            </a:r>
            <a:r>
              <a:rPr lang="en-IN" sz="1800" dirty="0"/>
              <a:t> = 2)</a:t>
            </a:r>
            <a:br>
              <a:rPr lang="en-IN" sz="1800" dirty="0"/>
            </a:br>
            <a:r>
              <a:rPr lang="en-IN" sz="1800" dirty="0"/>
              <a:t>print(matrix2)</a:t>
            </a:r>
            <a:br>
              <a:rPr lang="en-IN" sz="1800" dirty="0"/>
            </a:br>
            <a:br>
              <a:rPr lang="en-IN" sz="1800" dirty="0"/>
            </a:br>
            <a:r>
              <a:rPr lang="en-IN" sz="1800" dirty="0"/>
              <a:t># Multiply the matrices.</a:t>
            </a:r>
            <a:br>
              <a:rPr lang="en-IN" sz="1800" dirty="0"/>
            </a:br>
            <a:r>
              <a:rPr lang="en-IN" sz="1800" dirty="0"/>
              <a:t>result &lt;- matrix1 * matrix2</a:t>
            </a:r>
            <a:br>
              <a:rPr lang="en-IN" sz="1800" dirty="0"/>
            </a:br>
            <a:r>
              <a:rPr lang="en-IN" sz="1800" dirty="0"/>
              <a:t>cat("Result of multiplication","\n")</a:t>
            </a:r>
            <a:br>
              <a:rPr lang="en-IN" sz="1800" dirty="0"/>
            </a:br>
            <a:r>
              <a:rPr lang="en-IN" sz="1800" dirty="0"/>
              <a:t>print(result)</a:t>
            </a:r>
            <a:br>
              <a:rPr lang="en-IN" sz="1800" dirty="0"/>
            </a:br>
            <a:br>
              <a:rPr lang="en-IN" sz="1800" dirty="0"/>
            </a:br>
            <a:r>
              <a:rPr lang="en-IN" sz="1800" dirty="0"/>
              <a:t># Divide the matrices</a:t>
            </a:r>
            <a:br>
              <a:rPr lang="en-IN" sz="1800" dirty="0"/>
            </a:br>
            <a:r>
              <a:rPr lang="en-IN" sz="1800" dirty="0"/>
              <a:t>result &lt;- matrix1 / matrix2</a:t>
            </a:r>
            <a:br>
              <a:rPr lang="en-IN" sz="1800" dirty="0"/>
            </a:br>
            <a:r>
              <a:rPr lang="en-IN" sz="1800" dirty="0"/>
              <a:t>cat("Result of division","\n")</a:t>
            </a:r>
            <a:br>
              <a:rPr lang="en-IN" sz="1800" dirty="0"/>
            </a:br>
            <a:r>
              <a:rPr lang="en-IN" sz="1800" dirty="0"/>
              <a:t>print(result)</a:t>
            </a:r>
          </a:p>
        </p:txBody>
      </p:sp>
    </p:spTree>
    <p:extLst>
      <p:ext uri="{BB962C8B-B14F-4D97-AF65-F5344CB8AC3E}">
        <p14:creationId xmlns:p14="http://schemas.microsoft.com/office/powerpoint/2010/main" val="51704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F339-5F5B-42BB-B2F8-8C09D97E0BD1}"/>
              </a:ext>
            </a:extLst>
          </p:cNvPr>
          <p:cNvSpPr>
            <a:spLocks noGrp="1"/>
          </p:cNvSpPr>
          <p:nvPr>
            <p:ph type="title"/>
          </p:nvPr>
        </p:nvSpPr>
        <p:spPr>
          <a:xfrm>
            <a:off x="838200" y="149290"/>
            <a:ext cx="10515600" cy="5626359"/>
          </a:xfrm>
        </p:spPr>
        <p:txBody>
          <a:bodyPr>
            <a:noAutofit/>
          </a:bodyPr>
          <a:lstStyle/>
          <a:p>
            <a:r>
              <a:rPr lang="en-US" sz="2000" dirty="0"/>
              <a:t>When we execute the above code, it produces the following result −</a:t>
            </a:r>
            <a:br>
              <a:rPr lang="en-US" sz="2000" dirty="0"/>
            </a:br>
            <a:br>
              <a:rPr lang="en-US" sz="2000" dirty="0"/>
            </a:br>
            <a:r>
              <a:rPr lang="en-US" sz="2000" dirty="0"/>
              <a:t>     [,1] [,2] [,3]</a:t>
            </a:r>
            <a:br>
              <a:rPr lang="en-US" sz="2000" dirty="0"/>
            </a:br>
            <a:r>
              <a:rPr lang="en-US" sz="2000" dirty="0"/>
              <a:t>[1,]    3   -1    2</a:t>
            </a:r>
            <a:br>
              <a:rPr lang="en-US" sz="2000" dirty="0"/>
            </a:br>
            <a:r>
              <a:rPr lang="en-US" sz="2000" dirty="0"/>
              <a:t>[2,]    9    4    6</a:t>
            </a:r>
            <a:br>
              <a:rPr lang="en-US" sz="2000" dirty="0"/>
            </a:br>
            <a:r>
              <a:rPr lang="en-US" sz="2000" dirty="0"/>
              <a:t>     [,1] [,2] [,3]</a:t>
            </a:r>
            <a:br>
              <a:rPr lang="en-US" sz="2000" dirty="0"/>
            </a:br>
            <a:r>
              <a:rPr lang="en-US" sz="2000" dirty="0"/>
              <a:t>[1,]    5    0    3</a:t>
            </a:r>
            <a:br>
              <a:rPr lang="en-US" sz="2000" dirty="0"/>
            </a:br>
            <a:r>
              <a:rPr lang="en-US" sz="2000" dirty="0"/>
              <a:t>[2,]    2    9    4</a:t>
            </a:r>
            <a:br>
              <a:rPr lang="en-US" sz="2000" dirty="0"/>
            </a:br>
            <a:r>
              <a:rPr lang="en-US" sz="2000" dirty="0"/>
              <a:t>Result of multiplication </a:t>
            </a:r>
            <a:br>
              <a:rPr lang="en-US" sz="2000" dirty="0"/>
            </a:br>
            <a:r>
              <a:rPr lang="en-US" sz="2000" dirty="0"/>
              <a:t>     [,1] [,2] [,3]</a:t>
            </a:r>
            <a:br>
              <a:rPr lang="en-US" sz="2000" dirty="0"/>
            </a:br>
            <a:r>
              <a:rPr lang="en-US" sz="2000" dirty="0"/>
              <a:t>[1,]   15    0    6</a:t>
            </a:r>
            <a:br>
              <a:rPr lang="en-US" sz="2000" dirty="0"/>
            </a:br>
            <a:r>
              <a:rPr lang="en-US" sz="2000" dirty="0"/>
              <a:t>[2,]   18   36   24</a:t>
            </a:r>
            <a:br>
              <a:rPr lang="en-US" sz="2000" dirty="0"/>
            </a:br>
            <a:r>
              <a:rPr lang="en-US" sz="2000" dirty="0"/>
              <a:t>Result of division </a:t>
            </a:r>
            <a:br>
              <a:rPr lang="en-US" sz="2000" dirty="0"/>
            </a:br>
            <a:r>
              <a:rPr lang="en-US" sz="2000" dirty="0"/>
              <a:t>     [,1]      [,2]      [,3]</a:t>
            </a:r>
            <a:br>
              <a:rPr lang="en-US" sz="2000" dirty="0"/>
            </a:br>
            <a:r>
              <a:rPr lang="en-US" sz="2000" dirty="0"/>
              <a:t>[1,]  0.6      -Inf 0.6666667</a:t>
            </a:r>
            <a:br>
              <a:rPr lang="en-US" sz="2000" dirty="0"/>
            </a:br>
            <a:r>
              <a:rPr lang="en-US" sz="2000" dirty="0"/>
              <a:t>[2,]  4.5 0.4444444 1.5000000</a:t>
            </a:r>
            <a:endParaRPr lang="en-IN" sz="2000" dirty="0"/>
          </a:p>
        </p:txBody>
      </p:sp>
    </p:spTree>
    <p:extLst>
      <p:ext uri="{BB962C8B-B14F-4D97-AF65-F5344CB8AC3E}">
        <p14:creationId xmlns:p14="http://schemas.microsoft.com/office/powerpoint/2010/main" val="180338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4845-50B3-4E9D-A81F-1897894B8A72}"/>
              </a:ext>
            </a:extLst>
          </p:cNvPr>
          <p:cNvSpPr>
            <a:spLocks noGrp="1"/>
          </p:cNvSpPr>
          <p:nvPr>
            <p:ph type="title"/>
          </p:nvPr>
        </p:nvSpPr>
        <p:spPr>
          <a:xfrm>
            <a:off x="511629" y="410546"/>
            <a:ext cx="10515600" cy="6046237"/>
          </a:xfrm>
        </p:spPr>
        <p:txBody>
          <a:bodyPr>
            <a:noAutofit/>
          </a:bodyPr>
          <a:lstStyle/>
          <a:p>
            <a:r>
              <a:rPr lang="en-US" sz="2000" dirty="0"/>
              <a:t>Array vs Matrix in R Programming</a:t>
            </a:r>
            <a:br>
              <a:rPr lang="en-US" sz="2000" dirty="0"/>
            </a:br>
            <a:br>
              <a:rPr lang="en-US" sz="2000" dirty="0"/>
            </a:br>
            <a:r>
              <a:rPr lang="en-US" sz="2000" dirty="0"/>
              <a:t>The data structure is a particular way of organizing data in a computer so that it can be used effectively. The idea is to reduce the space and time complexities of different tasks. Data structures in R programming are tools for holding multiple values. The two most important data structures in R are Arrays and Matrices.</a:t>
            </a:r>
            <a:br>
              <a:rPr lang="en-US" sz="2000" dirty="0"/>
            </a:br>
            <a:r>
              <a:rPr lang="en-US" sz="2000" dirty="0"/>
              <a:t>Arrays in R</a:t>
            </a:r>
            <a:br>
              <a:rPr lang="en-US" sz="2000" dirty="0"/>
            </a:br>
            <a:r>
              <a:rPr lang="en-US" sz="2000" dirty="0"/>
              <a:t>Arrays are data storage objects in R containing more than or equal to 1 dimension. Arrays can contain only a single data type. The array() function is an in-built function which takes input as a vector and arranges them according to dim argument. Array is an </a:t>
            </a:r>
            <a:r>
              <a:rPr lang="en-US" sz="2000" dirty="0" err="1"/>
              <a:t>iterable</a:t>
            </a:r>
            <a:r>
              <a:rPr lang="en-US" sz="2000" dirty="0"/>
              <a:t> object, where the array elements are indexed, accessed and modified individually. Operations on array can be performed with similar structures and dimensions. Uni-dimensional arrays are called vectors in R. Two-dimensional arrays are called matrices.</a:t>
            </a:r>
            <a:br>
              <a:rPr lang="en-US" sz="2000" dirty="0"/>
            </a:br>
            <a:r>
              <a:rPr lang="en-US" sz="2000" dirty="0"/>
              <a:t>Matrices in R</a:t>
            </a:r>
            <a:br>
              <a:rPr lang="en-US" sz="2000" dirty="0"/>
            </a:br>
            <a:r>
              <a:rPr lang="en-US" sz="2000" dirty="0"/>
              <a:t>Matrix in R is a table-like structure consisting of elements arranged in a fixed number of rows and columns. All the elements belong to a single data type. R contains an in-built function matrix() to create a matrix. Elements of a matrix can be accessed by providing indexes of rows and columns. The arithmetic operation, addition, subtraction, and multiplication can be performed on matrices with the same dimensions. Matrices can be easily converted to data frames CSVs.</a:t>
            </a:r>
            <a:endParaRPr lang="en-IN" sz="2000" dirty="0"/>
          </a:p>
        </p:txBody>
      </p:sp>
    </p:spTree>
    <p:extLst>
      <p:ext uri="{BB962C8B-B14F-4D97-AF65-F5344CB8AC3E}">
        <p14:creationId xmlns:p14="http://schemas.microsoft.com/office/powerpoint/2010/main" val="2126167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D088-19C2-49D9-A667-EF166FB43A18}"/>
              </a:ext>
            </a:extLst>
          </p:cNvPr>
          <p:cNvSpPr>
            <a:spLocks noGrp="1"/>
          </p:cNvSpPr>
          <p:nvPr>
            <p:ph type="title"/>
          </p:nvPr>
        </p:nvSpPr>
        <p:spPr>
          <a:xfrm>
            <a:off x="838200" y="242597"/>
            <a:ext cx="10515600" cy="5094514"/>
          </a:xfrm>
        </p:spPr>
        <p:txBody>
          <a:bodyPr>
            <a:noAutofit/>
          </a:bodyPr>
          <a:lstStyle/>
          <a:p>
            <a:pPr fontAlgn="base"/>
            <a:r>
              <a:rPr lang="en-US" sz="1800" b="0" i="0" dirty="0">
                <a:solidFill>
                  <a:srgbClr val="333333"/>
                </a:solidFill>
                <a:effectLst/>
                <a:latin typeface="Georgia" panose="02040502050405020303" pitchFamily="18" charset="0"/>
              </a:rPr>
              <a:t>A </a:t>
            </a:r>
            <a:r>
              <a:rPr lang="en-US" sz="1800" b="1" i="0" dirty="0">
                <a:solidFill>
                  <a:srgbClr val="333333"/>
                </a:solidFill>
                <a:effectLst/>
                <a:latin typeface="Georgia" panose="02040502050405020303" pitchFamily="18" charset="0"/>
              </a:rPr>
              <a:t>vector</a:t>
            </a:r>
            <a:r>
              <a:rPr lang="en-US" sz="1800" b="0" i="0" dirty="0">
                <a:solidFill>
                  <a:srgbClr val="333333"/>
                </a:solidFill>
                <a:effectLst/>
                <a:latin typeface="Georgia" panose="02040502050405020303" pitchFamily="18" charset="0"/>
              </a:rPr>
              <a:t> is what is called an array in all other programming languages except R — a collection of cells with a fixed size where all cells hold the same type (integers or characters or reals or whatever).</a:t>
            </a:r>
            <a:br>
              <a:rPr lang="en-US" sz="1800" b="0" i="0" dirty="0">
                <a:solidFill>
                  <a:srgbClr val="333333"/>
                </a:solidFill>
                <a:effectLst/>
                <a:latin typeface="Georgia" panose="02040502050405020303" pitchFamily="18" charset="0"/>
              </a:rPr>
            </a:br>
            <a:r>
              <a:rPr lang="en-US" sz="1800" b="0" i="0" dirty="0">
                <a:solidFill>
                  <a:srgbClr val="333333"/>
                </a:solidFill>
                <a:effectLst/>
                <a:latin typeface="Georgia" panose="02040502050405020303" pitchFamily="18" charset="0"/>
              </a:rPr>
              <a:t>A </a:t>
            </a:r>
            <a:r>
              <a:rPr lang="en-US" sz="1800" b="1" i="0" dirty="0">
                <a:solidFill>
                  <a:srgbClr val="333333"/>
                </a:solidFill>
                <a:effectLst/>
                <a:latin typeface="Georgia" panose="02040502050405020303" pitchFamily="18" charset="0"/>
              </a:rPr>
              <a:t>list</a:t>
            </a:r>
            <a:r>
              <a:rPr lang="en-US" sz="1800" b="0" i="0" dirty="0">
                <a:solidFill>
                  <a:srgbClr val="333333"/>
                </a:solidFill>
                <a:effectLst/>
                <a:latin typeface="Georgia" panose="02040502050405020303" pitchFamily="18" charset="0"/>
              </a:rPr>
              <a:t> can hold items of different types and the list size can be increased on the fly. List contents can be accessed either by index (like </a:t>
            </a:r>
            <a:r>
              <a:rPr lang="en-US" sz="1800" b="0" i="0" dirty="0" err="1">
                <a:solidFill>
                  <a:srgbClr val="333333"/>
                </a:solidFill>
                <a:effectLst/>
                <a:latin typeface="Georgia" panose="02040502050405020303" pitchFamily="18" charset="0"/>
              </a:rPr>
              <a:t>mylist</a:t>
            </a:r>
            <a:r>
              <a:rPr lang="en-US" sz="1800" b="0" i="0" dirty="0">
                <a:solidFill>
                  <a:srgbClr val="333333"/>
                </a:solidFill>
                <a:effectLst/>
                <a:latin typeface="Georgia" panose="02040502050405020303" pitchFamily="18" charset="0"/>
              </a:rPr>
              <a:t>[[1]]) or by name (like </a:t>
            </a:r>
            <a:r>
              <a:rPr lang="en-US" sz="1800" b="0" i="0" dirty="0" err="1">
                <a:solidFill>
                  <a:srgbClr val="333333"/>
                </a:solidFill>
                <a:effectLst/>
                <a:latin typeface="Georgia" panose="02040502050405020303" pitchFamily="18" charset="0"/>
              </a:rPr>
              <a:t>mylist$age</a:t>
            </a:r>
            <a:r>
              <a:rPr lang="en-US" sz="1800" b="0" i="0" dirty="0">
                <a:solidFill>
                  <a:srgbClr val="333333"/>
                </a:solidFill>
                <a:effectLst/>
                <a:latin typeface="Georgia" panose="02040502050405020303" pitchFamily="18" charset="0"/>
              </a:rPr>
              <a:t>).</a:t>
            </a:r>
            <a:br>
              <a:rPr lang="en-US" sz="1800" b="0" i="0" dirty="0">
                <a:solidFill>
                  <a:srgbClr val="333333"/>
                </a:solidFill>
                <a:effectLst/>
                <a:latin typeface="Georgia" panose="02040502050405020303" pitchFamily="18" charset="0"/>
              </a:rPr>
            </a:br>
            <a:r>
              <a:rPr lang="en-US" sz="1800" b="0" i="0" dirty="0">
                <a:solidFill>
                  <a:srgbClr val="333333"/>
                </a:solidFill>
                <a:effectLst/>
                <a:latin typeface="Georgia" panose="02040502050405020303" pitchFamily="18" charset="0"/>
              </a:rPr>
              <a:t>A </a:t>
            </a:r>
            <a:r>
              <a:rPr lang="en-US" sz="1800" b="1" i="0" dirty="0">
                <a:solidFill>
                  <a:srgbClr val="333333"/>
                </a:solidFill>
                <a:effectLst/>
                <a:latin typeface="Georgia" panose="02040502050405020303" pitchFamily="18" charset="0"/>
              </a:rPr>
              <a:t>matrix</a:t>
            </a:r>
            <a:r>
              <a:rPr lang="en-US" sz="1800" b="0" i="0" dirty="0">
                <a:solidFill>
                  <a:srgbClr val="333333"/>
                </a:solidFill>
                <a:effectLst/>
                <a:latin typeface="Georgia" panose="02040502050405020303" pitchFamily="18" charset="0"/>
              </a:rPr>
              <a:t> is a two-dimensional vector (fixed size, all cell types the same).</a:t>
            </a:r>
            <a:br>
              <a:rPr lang="en-US" sz="1800" b="0" i="0" dirty="0">
                <a:solidFill>
                  <a:srgbClr val="333333"/>
                </a:solidFill>
                <a:effectLst/>
                <a:latin typeface="Georgia" panose="02040502050405020303" pitchFamily="18" charset="0"/>
              </a:rPr>
            </a:br>
            <a:r>
              <a:rPr lang="en-US" sz="1800" b="0" i="0" dirty="0">
                <a:solidFill>
                  <a:srgbClr val="333333"/>
                </a:solidFill>
                <a:effectLst/>
                <a:latin typeface="Georgia" panose="02040502050405020303" pitchFamily="18" charset="0"/>
              </a:rPr>
              <a:t>An </a:t>
            </a:r>
            <a:r>
              <a:rPr lang="en-US" sz="1800" b="1" i="0" dirty="0">
                <a:solidFill>
                  <a:srgbClr val="333333"/>
                </a:solidFill>
                <a:effectLst/>
                <a:latin typeface="Georgia" panose="02040502050405020303" pitchFamily="18" charset="0"/>
              </a:rPr>
              <a:t>array</a:t>
            </a:r>
            <a:r>
              <a:rPr lang="en-US" sz="1800" b="0" i="0" dirty="0">
                <a:solidFill>
                  <a:srgbClr val="333333"/>
                </a:solidFill>
                <a:effectLst/>
                <a:latin typeface="Georgia" panose="02040502050405020303" pitchFamily="18" charset="0"/>
              </a:rPr>
              <a:t> is a vector with one or more dimensions. So, an array with one dimension is (almost) the same as a vector. An array with two dimensions is (almost) the same as a matrix. An array with three or more dimensions is an n-dimensional array.</a:t>
            </a:r>
            <a:br>
              <a:rPr lang="en-US" sz="1800" b="0" i="0" dirty="0">
                <a:solidFill>
                  <a:srgbClr val="333333"/>
                </a:solidFill>
                <a:effectLst/>
                <a:latin typeface="Georgia" panose="02040502050405020303" pitchFamily="18" charset="0"/>
              </a:rPr>
            </a:br>
            <a:r>
              <a:rPr lang="en-US" sz="1800" b="0" i="0" dirty="0">
                <a:solidFill>
                  <a:srgbClr val="333333"/>
                </a:solidFill>
                <a:effectLst/>
                <a:latin typeface="Georgia" panose="02040502050405020303" pitchFamily="18" charset="0"/>
              </a:rPr>
              <a:t>A </a:t>
            </a:r>
            <a:r>
              <a:rPr lang="en-US" sz="1800" b="1" i="0" dirty="0">
                <a:solidFill>
                  <a:srgbClr val="333333"/>
                </a:solidFill>
                <a:effectLst/>
                <a:latin typeface="Georgia" panose="02040502050405020303" pitchFamily="18" charset="0"/>
              </a:rPr>
              <a:t>data frame</a:t>
            </a:r>
            <a:r>
              <a:rPr lang="en-US" sz="1800" b="0" i="0" dirty="0">
                <a:solidFill>
                  <a:srgbClr val="333333"/>
                </a:solidFill>
                <a:effectLst/>
                <a:latin typeface="Georgia" panose="02040502050405020303" pitchFamily="18" charset="0"/>
              </a:rPr>
              <a:t> is called a table in most languages. Each column holds the same type, and the columns can have header names.</a:t>
            </a:r>
            <a:br>
              <a:rPr lang="en-US" sz="1800" b="0" i="0" dirty="0">
                <a:solidFill>
                  <a:srgbClr val="333333"/>
                </a:solidFill>
                <a:effectLst/>
                <a:latin typeface="Georgia" panose="02040502050405020303" pitchFamily="18" charset="0"/>
              </a:rPr>
            </a:br>
            <a:endParaRPr lang="en-IN" sz="1800" dirty="0"/>
          </a:p>
        </p:txBody>
      </p:sp>
    </p:spTree>
    <p:extLst>
      <p:ext uri="{BB962C8B-B14F-4D97-AF65-F5344CB8AC3E}">
        <p14:creationId xmlns:p14="http://schemas.microsoft.com/office/powerpoint/2010/main" val="119669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B554-0CCB-42BF-9857-2D4D5DB034B9}"/>
              </a:ext>
            </a:extLst>
          </p:cNvPr>
          <p:cNvSpPr>
            <a:spLocks noGrp="1"/>
          </p:cNvSpPr>
          <p:nvPr>
            <p:ph type="title"/>
          </p:nvPr>
        </p:nvSpPr>
        <p:spPr/>
        <p:txBody>
          <a:bodyPr/>
          <a:lstStyle/>
          <a:p>
            <a:r>
              <a:rPr lang="en-IN" b="1" i="0" dirty="0">
                <a:effectLst/>
                <a:latin typeface="Roboto"/>
              </a:rPr>
              <a:t>Creating an Array</a:t>
            </a:r>
            <a:br>
              <a:rPr lang="en-IN" b="1" i="0" dirty="0">
                <a:effectLst/>
                <a:latin typeface="Roboto"/>
              </a:rPr>
            </a:br>
            <a:endParaRPr lang="en-IN" dirty="0"/>
          </a:p>
        </p:txBody>
      </p:sp>
      <p:sp>
        <p:nvSpPr>
          <p:cNvPr id="5" name="Rectangle 2">
            <a:extLst>
              <a:ext uri="{FF2B5EF4-FFF2-40B4-BE49-F238E27FC236}">
                <a16:creationId xmlns:a16="http://schemas.microsoft.com/office/drawing/2014/main" id="{3D0C5EEC-520C-45B3-9CFC-B0B2600AB15F}"/>
              </a:ext>
            </a:extLst>
          </p:cNvPr>
          <p:cNvSpPr>
            <a:spLocks noChangeArrowheads="1"/>
          </p:cNvSpPr>
          <p:nvPr/>
        </p:nvSpPr>
        <p:spPr bwMode="auto">
          <a:xfrm rot="10800000" flipV="1">
            <a:off x="382553" y="1690688"/>
            <a:ext cx="10851503"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font-din)"/>
              </a:rPr>
              <a:t>An array in R can be created with the use of </a:t>
            </a:r>
            <a:r>
              <a:rPr kumimoji="0" lang="en-US" altLang="en-US" sz="2000" b="1" i="0" u="none" strike="noStrike" cap="none" normalizeH="0" baseline="0" dirty="0">
                <a:ln>
                  <a:noFill/>
                </a:ln>
                <a:solidFill>
                  <a:schemeClr val="tx1"/>
                </a:solidFill>
                <a:effectLst/>
                <a:latin typeface="Consolas" panose="020B0609020204030204" pitchFamily="49" charset="0"/>
              </a:rPr>
              <a:t>array()</a:t>
            </a:r>
            <a:r>
              <a:rPr kumimoji="0" lang="en-US" altLang="en-US" sz="2000" b="0" i="0" u="none" strike="noStrike" cap="none" normalizeH="0" baseline="0" dirty="0">
                <a:ln>
                  <a:noFill/>
                </a:ln>
                <a:solidFill>
                  <a:schemeClr val="tx1"/>
                </a:solidFill>
                <a:effectLst/>
                <a:latin typeface="var(--font-din)"/>
              </a:rPr>
              <a:t> function. List of elements is passed to the array() functions along with the dimensions as required.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var(--font-din)"/>
              </a:rPr>
              <a:t>Syntax:</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array(data, dim = (</a:t>
            </a:r>
            <a:r>
              <a:rPr kumimoji="0" lang="en-US" altLang="en-US" sz="2000" b="0" i="0" u="none" strike="noStrike" cap="none" normalizeH="0" baseline="0" dirty="0" err="1">
                <a:ln>
                  <a:noFill/>
                </a:ln>
                <a:solidFill>
                  <a:schemeClr val="tx1"/>
                </a:solidFill>
                <a:effectLst/>
                <a:latin typeface="Consolas" panose="020B0609020204030204" pitchFamily="49" charset="0"/>
              </a:rPr>
              <a:t>nrow</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ncol</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nmat</a:t>
            </a: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dimnames</a:t>
            </a:r>
            <a:r>
              <a:rPr kumimoji="0" lang="en-US" altLang="en-US" sz="2000" b="0" i="0" u="none" strike="noStrike" cap="none" normalizeH="0" baseline="0" dirty="0">
                <a:ln>
                  <a:noFill/>
                </a:ln>
                <a:solidFill>
                  <a:schemeClr val="tx1"/>
                </a:solidFill>
                <a:effectLst/>
                <a:latin typeface="Consolas" panose="020B0609020204030204" pitchFamily="49" charset="0"/>
              </a:rPr>
              <a:t>=names)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var(--font-din)"/>
              </a:rPr>
              <a:t>where,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var(--font-din)"/>
              </a:rPr>
              <a:t>nrow</a:t>
            </a:r>
            <a:r>
              <a:rPr kumimoji="0" lang="en-US" altLang="en-US" sz="2000" b="0" i="0" u="none" strike="noStrike" cap="none" normalizeH="0" baseline="0" dirty="0">
                <a:ln>
                  <a:noFill/>
                </a:ln>
                <a:solidFill>
                  <a:schemeClr val="tx1"/>
                </a:solidFill>
                <a:effectLst/>
                <a:latin typeface="var(--font-din)"/>
              </a:rPr>
              <a:t> : Number of rows</a:t>
            </a:r>
            <a:br>
              <a:rPr kumimoji="0" lang="en-US" altLang="en-US" sz="2000" b="0" i="0" u="none" strike="noStrike" cap="none" normalizeH="0" baseline="0" dirty="0">
                <a:ln>
                  <a:noFill/>
                </a:ln>
                <a:solidFill>
                  <a:schemeClr val="tx1"/>
                </a:solidFill>
                <a:effectLst/>
                <a:latin typeface="var(--font-din)"/>
              </a:rPr>
            </a:br>
            <a:r>
              <a:rPr kumimoji="0" lang="en-US" altLang="en-US" sz="2000" b="0" i="0" u="none" strike="noStrike" cap="none" normalizeH="0" baseline="0" dirty="0" err="1">
                <a:ln>
                  <a:noFill/>
                </a:ln>
                <a:solidFill>
                  <a:schemeClr val="tx1"/>
                </a:solidFill>
                <a:effectLst/>
                <a:latin typeface="var(--font-din)"/>
              </a:rPr>
              <a:t>ncol</a:t>
            </a:r>
            <a:r>
              <a:rPr kumimoji="0" lang="en-US" altLang="en-US" sz="2000" b="0" i="0" u="none" strike="noStrike" cap="none" normalizeH="0" baseline="0" dirty="0">
                <a:ln>
                  <a:noFill/>
                </a:ln>
                <a:solidFill>
                  <a:schemeClr val="tx1"/>
                </a:solidFill>
                <a:effectLst/>
                <a:latin typeface="var(--font-din)"/>
              </a:rPr>
              <a:t> : Number of columns</a:t>
            </a:r>
            <a:br>
              <a:rPr kumimoji="0" lang="en-US" altLang="en-US" sz="2000" b="0" i="0" u="none" strike="noStrike" cap="none" normalizeH="0" baseline="0" dirty="0">
                <a:ln>
                  <a:noFill/>
                </a:ln>
                <a:solidFill>
                  <a:schemeClr val="tx1"/>
                </a:solidFill>
                <a:effectLst/>
                <a:latin typeface="var(--font-din)"/>
              </a:rPr>
            </a:br>
            <a:r>
              <a:rPr kumimoji="0" lang="en-US" altLang="en-US" sz="2000" b="0" i="0" u="none" strike="noStrike" cap="none" normalizeH="0" baseline="0" dirty="0" err="1">
                <a:ln>
                  <a:noFill/>
                </a:ln>
                <a:solidFill>
                  <a:schemeClr val="tx1"/>
                </a:solidFill>
                <a:effectLst/>
                <a:latin typeface="var(--font-din)"/>
              </a:rPr>
              <a:t>nmat</a:t>
            </a:r>
            <a:r>
              <a:rPr kumimoji="0" lang="en-US" altLang="en-US" sz="2000" b="0" i="0" u="none" strike="noStrike" cap="none" normalizeH="0" baseline="0" dirty="0">
                <a:ln>
                  <a:noFill/>
                </a:ln>
                <a:solidFill>
                  <a:schemeClr val="tx1"/>
                </a:solidFill>
                <a:effectLst/>
                <a:latin typeface="var(--font-din)"/>
              </a:rPr>
              <a:t> : Number of matrices of dimensions </a:t>
            </a:r>
            <a:r>
              <a:rPr kumimoji="0" lang="en-US" altLang="en-US" sz="2000" b="0" i="0" u="none" strike="noStrike" cap="none" normalizeH="0" baseline="0" dirty="0" err="1">
                <a:ln>
                  <a:noFill/>
                </a:ln>
                <a:solidFill>
                  <a:schemeClr val="tx1"/>
                </a:solidFill>
                <a:effectLst/>
                <a:latin typeface="var(--font-din)"/>
              </a:rPr>
              <a:t>nrow</a:t>
            </a:r>
            <a:r>
              <a:rPr kumimoji="0" lang="en-US" altLang="en-US" sz="2000" b="0" i="0" u="none" strike="noStrike" cap="none" normalizeH="0" baseline="0" dirty="0">
                <a:ln>
                  <a:noFill/>
                </a:ln>
                <a:solidFill>
                  <a:schemeClr val="tx1"/>
                </a:solidFill>
                <a:effectLst/>
                <a:latin typeface="var(--font-din)"/>
              </a:rPr>
              <a:t> * </a:t>
            </a:r>
            <a:r>
              <a:rPr kumimoji="0" lang="en-US" altLang="en-US" sz="2000" b="0" i="0" u="none" strike="noStrike" cap="none" normalizeH="0" baseline="0" dirty="0" err="1">
                <a:ln>
                  <a:noFill/>
                </a:ln>
                <a:solidFill>
                  <a:schemeClr val="tx1"/>
                </a:solidFill>
                <a:effectLst/>
                <a:latin typeface="var(--font-din)"/>
              </a:rPr>
              <a:t>ncol</a:t>
            </a:r>
            <a:br>
              <a:rPr kumimoji="0" lang="en-US" altLang="en-US" sz="2000" b="0" i="0" u="none" strike="noStrike" cap="none" normalizeH="0" baseline="0" dirty="0">
                <a:ln>
                  <a:noFill/>
                </a:ln>
                <a:solidFill>
                  <a:schemeClr val="tx1"/>
                </a:solidFill>
                <a:effectLst/>
                <a:latin typeface="var(--font-din)"/>
              </a:rPr>
            </a:br>
            <a:r>
              <a:rPr kumimoji="0" lang="en-US" altLang="en-US" sz="2000" b="0" i="0" u="none" strike="noStrike" cap="none" normalizeH="0" baseline="0" dirty="0" err="1">
                <a:ln>
                  <a:noFill/>
                </a:ln>
                <a:solidFill>
                  <a:schemeClr val="tx1"/>
                </a:solidFill>
                <a:effectLst/>
                <a:latin typeface="var(--font-din)"/>
              </a:rPr>
              <a:t>dimnames</a:t>
            </a:r>
            <a:r>
              <a:rPr kumimoji="0" lang="en-US" altLang="en-US" sz="2000" b="0" i="0" u="none" strike="noStrike" cap="none" normalizeH="0" baseline="0" dirty="0">
                <a:ln>
                  <a:noFill/>
                </a:ln>
                <a:solidFill>
                  <a:schemeClr val="tx1"/>
                </a:solidFill>
                <a:effectLst/>
                <a:latin typeface="var(--font-din)"/>
              </a:rPr>
              <a:t> : Default value = NULL.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urw-din"/>
              </a:rPr>
              <a:t>Otherwise, a list has to be specified which has a name for each component of the dimension. Each component is either a null or a vector of length equal to the dim value of that corresponding dimension.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79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8C36-49CC-4A05-A1E2-277C0757029B}"/>
              </a:ext>
            </a:extLst>
          </p:cNvPr>
          <p:cNvSpPr>
            <a:spLocks noGrp="1"/>
          </p:cNvSpPr>
          <p:nvPr>
            <p:ph type="title"/>
          </p:nvPr>
        </p:nvSpPr>
        <p:spPr/>
        <p:txBody>
          <a:bodyPr/>
          <a:lstStyle/>
          <a:p>
            <a:r>
              <a:rPr lang="en-US" dirty="0"/>
              <a:t>cat is used to concatenate </a:t>
            </a:r>
            <a:endParaRPr lang="en-IN" dirty="0"/>
          </a:p>
        </p:txBody>
      </p:sp>
    </p:spTree>
    <p:extLst>
      <p:ext uri="{BB962C8B-B14F-4D97-AF65-F5344CB8AC3E}">
        <p14:creationId xmlns:p14="http://schemas.microsoft.com/office/powerpoint/2010/main" val="28767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2024-F992-4CD0-BE65-A9CCD3A4E3F2}"/>
              </a:ext>
            </a:extLst>
          </p:cNvPr>
          <p:cNvSpPr>
            <a:spLocks noGrp="1"/>
          </p:cNvSpPr>
          <p:nvPr>
            <p:ph type="title"/>
          </p:nvPr>
        </p:nvSpPr>
        <p:spPr>
          <a:xfrm>
            <a:off x="903515" y="523745"/>
            <a:ext cx="10515600" cy="1325563"/>
          </a:xfrm>
        </p:spPr>
        <p:txBody>
          <a:bodyPr/>
          <a:lstStyle/>
          <a:p>
            <a:r>
              <a:rPr lang="en-IN" b="1" i="0" dirty="0">
                <a:effectLst/>
                <a:latin typeface="Roboto"/>
              </a:rPr>
              <a:t>Uni-Dimensional Array</a:t>
            </a:r>
            <a:br>
              <a:rPr lang="en-IN" b="1" i="0" dirty="0">
                <a:effectLst/>
                <a:latin typeface="Roboto"/>
              </a:rPr>
            </a:br>
            <a:endParaRPr lang="en-IN" dirty="0"/>
          </a:p>
        </p:txBody>
      </p:sp>
      <p:sp>
        <p:nvSpPr>
          <p:cNvPr id="10" name="Rectangle 5">
            <a:extLst>
              <a:ext uri="{FF2B5EF4-FFF2-40B4-BE49-F238E27FC236}">
                <a16:creationId xmlns:a16="http://schemas.microsoft.com/office/drawing/2014/main" id="{748D55CF-5C7C-42C3-9D29-097CABDFE9CD}"/>
              </a:ext>
            </a:extLst>
          </p:cNvPr>
          <p:cNvSpPr>
            <a:spLocks noChangeArrowheads="1"/>
          </p:cNvSpPr>
          <p:nvPr/>
        </p:nvSpPr>
        <p:spPr bwMode="auto">
          <a:xfrm rot="10800000" flipV="1">
            <a:off x="772884" y="1995003"/>
            <a:ext cx="1141911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urw-din"/>
              </a:rPr>
              <a:t>A vector is a </a:t>
            </a:r>
            <a:r>
              <a:rPr kumimoji="0" lang="en-US" altLang="en-US" b="0" i="0" u="none" strike="noStrike" cap="none" normalizeH="0" baseline="0" dirty="0" err="1">
                <a:ln>
                  <a:noFill/>
                </a:ln>
                <a:solidFill>
                  <a:schemeClr val="tx1"/>
                </a:solidFill>
                <a:effectLst/>
                <a:latin typeface="urw-din"/>
              </a:rPr>
              <a:t>uni</a:t>
            </a:r>
            <a:r>
              <a:rPr kumimoji="0" lang="en-US" altLang="en-US" b="0" i="0" u="none" strike="noStrike" cap="none" normalizeH="0" baseline="0" dirty="0">
                <a:ln>
                  <a:noFill/>
                </a:ln>
                <a:solidFill>
                  <a:schemeClr val="tx1"/>
                </a:solidFill>
                <a:effectLst/>
                <a:latin typeface="urw-din"/>
              </a:rPr>
              <a:t>-dimensional array, which is specified by a single dimension, length. A Vector can be created using ‘</a:t>
            </a:r>
            <a:r>
              <a:rPr kumimoji="0" lang="en-US" altLang="en-US" b="1" i="0" u="none" strike="noStrike" cap="none" normalizeH="0" baseline="0" dirty="0">
                <a:ln>
                  <a:noFill/>
                </a:ln>
                <a:solidFill>
                  <a:schemeClr val="tx1"/>
                </a:solidFill>
                <a:effectLst/>
                <a:latin typeface="Consolas" panose="020B0609020204030204" pitchFamily="49" charset="0"/>
              </a:rPr>
              <a:t>c()</a:t>
            </a:r>
            <a:r>
              <a:rPr kumimoji="0" lang="en-US" altLang="en-US" b="0" i="0" u="none" strike="noStrike" cap="none" normalizeH="0" baseline="0" dirty="0">
                <a:ln>
                  <a:noFill/>
                </a:ln>
                <a:solidFill>
                  <a:schemeClr val="tx1"/>
                </a:solidFill>
                <a:effectLst/>
                <a:latin typeface="urw-din"/>
              </a:rPr>
              <a:t>‘ function. A list of values is passed to the c() function to create a vector.</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036FF036-ED88-422E-8038-A016F80C02E6}"/>
              </a:ext>
            </a:extLst>
          </p:cNvPr>
          <p:cNvSpPr>
            <a:spLocks noChangeArrowheads="1"/>
          </p:cNvSpPr>
          <p:nvPr/>
        </p:nvSpPr>
        <p:spPr bwMode="auto">
          <a:xfrm>
            <a:off x="386441" y="4989413"/>
            <a:ext cx="4904016" cy="104898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ar(--font-din)"/>
              </a:rPr>
              <a:t>Output: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[1] 1 2 3 4 5 6 7 8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Length of vector : 9</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2C0F99F2-1101-4382-9249-129DDB2CBDC4}"/>
              </a:ext>
            </a:extLst>
          </p:cNvPr>
          <p:cNvSpPr txBox="1"/>
          <p:nvPr/>
        </p:nvSpPr>
        <p:spPr>
          <a:xfrm>
            <a:off x="772884" y="3135086"/>
            <a:ext cx="9313508" cy="187545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AABBE971-1BA2-4E57-BC38-155E44865C4B}"/>
              </a:ext>
            </a:extLst>
          </p:cNvPr>
          <p:cNvSpPr txBox="1"/>
          <p:nvPr/>
        </p:nvSpPr>
        <p:spPr>
          <a:xfrm>
            <a:off x="903515" y="2996119"/>
            <a:ext cx="8999242" cy="1754326"/>
          </a:xfrm>
          <a:prstGeom prst="rect">
            <a:avLst/>
          </a:prstGeom>
          <a:noFill/>
        </p:spPr>
        <p:txBody>
          <a:bodyPr wrap="square" rtlCol="0">
            <a:spAutoFit/>
          </a:bodyPr>
          <a:lstStyle/>
          <a:p>
            <a:r>
              <a:rPr lang="en-US" dirty="0"/>
              <a:t>vec1 &lt;- c(1, 2, 3, 4, 5, 6, 7, 8, 9) </a:t>
            </a:r>
          </a:p>
          <a:p>
            <a:r>
              <a:rPr lang="en-US" dirty="0"/>
              <a:t>print (vec1) </a:t>
            </a:r>
          </a:p>
          <a:p>
            <a:endParaRPr lang="en-US" dirty="0"/>
          </a:p>
          <a:p>
            <a:r>
              <a:rPr lang="en-US" dirty="0"/>
              <a:t># cat is used to concatenate </a:t>
            </a:r>
          </a:p>
          <a:p>
            <a:r>
              <a:rPr lang="en-US" dirty="0"/>
              <a:t># strings and print it. </a:t>
            </a:r>
          </a:p>
          <a:p>
            <a:r>
              <a:rPr lang="en-US" dirty="0"/>
              <a:t>cat ("Length of vector : ", length(vec1)) </a:t>
            </a:r>
          </a:p>
        </p:txBody>
      </p:sp>
    </p:spTree>
    <p:extLst>
      <p:ext uri="{BB962C8B-B14F-4D97-AF65-F5344CB8AC3E}">
        <p14:creationId xmlns:p14="http://schemas.microsoft.com/office/powerpoint/2010/main" val="296938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25957-CBCE-4EA3-9667-06D35CCA6301}"/>
              </a:ext>
            </a:extLst>
          </p:cNvPr>
          <p:cNvSpPr>
            <a:spLocks noGrp="1"/>
          </p:cNvSpPr>
          <p:nvPr>
            <p:ph type="title"/>
          </p:nvPr>
        </p:nvSpPr>
        <p:spPr>
          <a:xfrm>
            <a:off x="633919" y="1828800"/>
            <a:ext cx="10543162" cy="1194578"/>
          </a:xfrm>
        </p:spPr>
        <p:txBody>
          <a:bodyPr>
            <a:normAutofit fontScale="90000"/>
          </a:bodyPr>
          <a:lstStyle/>
          <a:p>
            <a:pPr fontAlgn="base"/>
            <a:r>
              <a:rPr lang="en-US" sz="3100" b="1" i="0" dirty="0">
                <a:effectLst/>
                <a:latin typeface="Roboto"/>
              </a:rPr>
              <a:t>Multi-Dimensional Array</a:t>
            </a:r>
            <a:br>
              <a:rPr lang="en-US" sz="3100" b="1" i="0" dirty="0">
                <a:effectLst/>
                <a:latin typeface="Roboto"/>
              </a:rPr>
            </a:br>
            <a:r>
              <a:rPr lang="en-US" sz="3100" b="0" i="0" dirty="0">
                <a:effectLst/>
                <a:latin typeface="var(--font-din)"/>
              </a:rPr>
              <a:t>A two-dimensional matrix is an array specified by a fixed number of rows and columns, each containing the same data type. A matrix is created by using </a:t>
            </a:r>
            <a:r>
              <a:rPr lang="en-US" sz="3100" b="1" i="0" dirty="0">
                <a:effectLst/>
                <a:latin typeface="var(--font-din)"/>
              </a:rPr>
              <a:t>array()</a:t>
            </a:r>
            <a:r>
              <a:rPr lang="en-US" sz="3100" b="0" i="0" dirty="0">
                <a:effectLst/>
                <a:latin typeface="var(--font-din)"/>
              </a:rPr>
              <a:t> function to which the values and the dimensions are passed</a:t>
            </a:r>
            <a:r>
              <a:rPr lang="en-US" b="0" i="0" dirty="0">
                <a:effectLst/>
                <a:latin typeface="var(--font-din)"/>
              </a:rPr>
              <a:t>.</a:t>
            </a:r>
            <a:br>
              <a:rPr lang="en-US" b="0" i="0" dirty="0">
                <a:effectLst/>
                <a:latin typeface="var(--font-din)"/>
              </a:rPr>
            </a:br>
            <a:endParaRPr lang="en-IN" dirty="0"/>
          </a:p>
        </p:txBody>
      </p:sp>
      <p:sp>
        <p:nvSpPr>
          <p:cNvPr id="5" name="TextBox 4">
            <a:extLst>
              <a:ext uri="{FF2B5EF4-FFF2-40B4-BE49-F238E27FC236}">
                <a16:creationId xmlns:a16="http://schemas.microsoft.com/office/drawing/2014/main" id="{F9CA45E8-F362-47C9-9EA7-92CE562B83B6}"/>
              </a:ext>
            </a:extLst>
          </p:cNvPr>
          <p:cNvSpPr txBox="1"/>
          <p:nvPr/>
        </p:nvSpPr>
        <p:spPr>
          <a:xfrm>
            <a:off x="710119" y="3608962"/>
            <a:ext cx="10029217" cy="1200329"/>
          </a:xfrm>
          <a:prstGeom prst="rect">
            <a:avLst/>
          </a:prstGeom>
          <a:noFill/>
        </p:spPr>
        <p:txBody>
          <a:bodyPr wrap="square" rtlCol="0">
            <a:spAutoFit/>
          </a:bodyPr>
          <a:lstStyle/>
          <a:p>
            <a:r>
              <a:rPr lang="en-US" dirty="0"/>
              <a:t># arranges data from 2 to 13 </a:t>
            </a:r>
          </a:p>
          <a:p>
            <a:r>
              <a:rPr lang="en-US" dirty="0"/>
              <a:t># in two matrices of dimensions 2x3 </a:t>
            </a:r>
          </a:p>
          <a:p>
            <a:r>
              <a:rPr lang="en-US" dirty="0" err="1"/>
              <a:t>arr</a:t>
            </a:r>
            <a:r>
              <a:rPr lang="en-US" dirty="0"/>
              <a:t> = array(2:13, dim = c(2, 3, 2)) </a:t>
            </a:r>
          </a:p>
          <a:p>
            <a:r>
              <a:rPr lang="en-US" dirty="0"/>
              <a:t>print(</a:t>
            </a:r>
            <a:r>
              <a:rPr lang="en-US" dirty="0" err="1"/>
              <a:t>arr</a:t>
            </a:r>
            <a:r>
              <a:rPr lang="en-US" dirty="0"/>
              <a:t>) </a:t>
            </a:r>
          </a:p>
        </p:txBody>
      </p:sp>
      <p:sp>
        <p:nvSpPr>
          <p:cNvPr id="7" name="Rectangle 1">
            <a:extLst>
              <a:ext uri="{FF2B5EF4-FFF2-40B4-BE49-F238E27FC236}">
                <a16:creationId xmlns:a16="http://schemas.microsoft.com/office/drawing/2014/main" id="{8FB3D926-1CA0-4AD2-A578-5D8513DC9305}"/>
              </a:ext>
            </a:extLst>
          </p:cNvPr>
          <p:cNvSpPr>
            <a:spLocks noChangeArrowheads="1"/>
          </p:cNvSpPr>
          <p:nvPr/>
        </p:nvSpPr>
        <p:spPr bwMode="auto">
          <a:xfrm>
            <a:off x="1138137" y="5250989"/>
            <a:ext cx="6585625" cy="124904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 , 1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 [,2] [,3] [1,] 2 4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[2,] 3 5 7 ,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[1,] 8 10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[2,] 9 11 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053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2A3B5E-C4E1-4DA0-952A-8D0457553297}"/>
              </a:ext>
            </a:extLst>
          </p:cNvPr>
          <p:cNvSpPr>
            <a:spLocks noChangeArrowheads="1"/>
          </p:cNvSpPr>
          <p:nvPr/>
        </p:nvSpPr>
        <p:spPr bwMode="auto">
          <a:xfrm>
            <a:off x="346168" y="182082"/>
            <a:ext cx="1220101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following example creates an array of two 3x3 matrices each with 3 rows and 3 columns.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B3F21C6-94F2-41B5-A8B5-B0A33AA5CFFF}"/>
              </a:ext>
            </a:extLst>
          </p:cNvPr>
          <p:cNvSpPr>
            <a:spLocks noChangeArrowheads="1"/>
          </p:cNvSpPr>
          <p:nvPr/>
        </p:nvSpPr>
        <p:spPr bwMode="auto">
          <a:xfrm>
            <a:off x="158936" y="882785"/>
            <a:ext cx="11187088" cy="50924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10791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Open Sans"/>
                <a:cs typeface="Arial" panose="020B0604020202020204" pitchFamily="34" charset="0"/>
                <a:hlinkClick r:id="rId2"/>
              </a:rPr>
              <a:t>Live Demo</a:t>
            </a:r>
            <a:endParaRPr kumimoji="0" lang="en-US" altLang="en-US" sz="11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Create two vectors of different lengths.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vector1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vector2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14</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15</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Take these vectors as input to the array.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dim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When we execute the above code, it produces the following result −</a:t>
            </a:r>
            <a:endPar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 5 10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 9 11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[3,] 3 12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 5 10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 9 11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[3,] 3 12 15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268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CE5A-C5A4-40AB-A313-A1D0C1F42FF3}"/>
              </a:ext>
            </a:extLst>
          </p:cNvPr>
          <p:cNvSpPr>
            <a:spLocks noGrp="1"/>
          </p:cNvSpPr>
          <p:nvPr>
            <p:ph type="title"/>
          </p:nvPr>
        </p:nvSpPr>
        <p:spPr>
          <a:xfrm>
            <a:off x="838200" y="365125"/>
            <a:ext cx="10515600" cy="1342377"/>
          </a:xfrm>
        </p:spPr>
        <p:txBody>
          <a:bodyPr>
            <a:normAutofit fontScale="90000"/>
          </a:bodyPr>
          <a:lstStyle/>
          <a:p>
            <a:r>
              <a:rPr lang="en-US" b="0" i="0" dirty="0">
                <a:effectLst/>
                <a:latin typeface="Arial" panose="020B0604020202020204" pitchFamily="34" charset="0"/>
              </a:rPr>
              <a:t>Naming Columns and Rows</a:t>
            </a:r>
            <a:br>
              <a:rPr lang="en-US" b="0" i="0" dirty="0">
                <a:effectLst/>
                <a:latin typeface="Arial" panose="020B0604020202020204" pitchFamily="34" charset="0"/>
              </a:rPr>
            </a:br>
            <a:r>
              <a:rPr lang="en-US" sz="1600" b="0" i="0" dirty="0">
                <a:solidFill>
                  <a:srgbClr val="000000"/>
                </a:solidFill>
                <a:effectLst/>
                <a:latin typeface="Arial" panose="020B0604020202020204" pitchFamily="34" charset="0"/>
              </a:rPr>
              <a:t>We can give names to the rows, columns and matrices in the array by using the </a:t>
            </a:r>
            <a:r>
              <a:rPr lang="en-US" sz="1600" b="1" i="0" dirty="0" err="1">
                <a:solidFill>
                  <a:srgbClr val="000000"/>
                </a:solidFill>
                <a:effectLst/>
                <a:latin typeface="Arial" panose="020B0604020202020204" pitchFamily="34" charset="0"/>
              </a:rPr>
              <a:t>dimnames</a:t>
            </a:r>
            <a:r>
              <a:rPr lang="en-US" sz="1600" b="0" i="0" dirty="0">
                <a:solidFill>
                  <a:srgbClr val="000000"/>
                </a:solidFill>
                <a:effectLst/>
                <a:latin typeface="Arial" panose="020B0604020202020204" pitchFamily="34" charset="0"/>
              </a:rPr>
              <a:t> parameter.</a:t>
            </a:r>
            <a:br>
              <a:rPr lang="en-US" sz="1600" b="0" i="0" dirty="0">
                <a:solidFill>
                  <a:srgbClr val="000000"/>
                </a:solidFill>
                <a:effectLst/>
                <a:latin typeface="Arial" panose="020B0604020202020204" pitchFamily="34" charset="0"/>
              </a:rPr>
            </a:br>
            <a:br>
              <a:rPr lang="en-US" sz="1600" dirty="0"/>
            </a:br>
            <a:endParaRPr lang="en-IN" sz="1600" dirty="0"/>
          </a:p>
        </p:txBody>
      </p:sp>
      <p:sp>
        <p:nvSpPr>
          <p:cNvPr id="4" name="Rectangle 1">
            <a:extLst>
              <a:ext uri="{FF2B5EF4-FFF2-40B4-BE49-F238E27FC236}">
                <a16:creationId xmlns:a16="http://schemas.microsoft.com/office/drawing/2014/main" id="{91339632-3993-4078-8837-0D22A833B598}"/>
              </a:ext>
            </a:extLst>
          </p:cNvPr>
          <p:cNvSpPr>
            <a:spLocks noChangeArrowheads="1"/>
          </p:cNvSpPr>
          <p:nvPr/>
        </p:nvSpPr>
        <p:spPr bwMode="auto">
          <a:xfrm>
            <a:off x="635475" y="1832988"/>
            <a:ext cx="9610927" cy="30611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Create two vectors of different lengths.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vector1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vector2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14</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15</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column</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"COL1"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"COL2"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"COL3"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"ROW1"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"ROW2"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"ROW3"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matrix</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"Matrix1"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"Matrix2"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Take these vectors as input to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result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vector1</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dim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dimnames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column</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matrix</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result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63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696230-6655-4E9A-A43B-BB250DA670E0}"/>
              </a:ext>
            </a:extLst>
          </p:cNvPr>
          <p:cNvPicPr>
            <a:picLocks noChangeAspect="1"/>
          </p:cNvPicPr>
          <p:nvPr/>
        </p:nvPicPr>
        <p:blipFill>
          <a:blip r:embed="rId2"/>
          <a:stretch>
            <a:fillRect/>
          </a:stretch>
        </p:blipFill>
        <p:spPr>
          <a:xfrm>
            <a:off x="759885" y="587830"/>
            <a:ext cx="10515600" cy="5374746"/>
          </a:xfrm>
          <a:prstGeom prst="rect">
            <a:avLst/>
          </a:prstGeom>
        </p:spPr>
      </p:pic>
    </p:spTree>
    <p:extLst>
      <p:ext uri="{BB962C8B-B14F-4D97-AF65-F5344CB8AC3E}">
        <p14:creationId xmlns:p14="http://schemas.microsoft.com/office/powerpoint/2010/main" val="18496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3054</Words>
  <Application>Microsoft Office PowerPoint</Application>
  <PresentationFormat>Widescreen</PresentationFormat>
  <Paragraphs>121</Paragraphs>
  <Slides>26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Calibri Light</vt:lpstr>
      <vt:lpstr>Consolas</vt:lpstr>
      <vt:lpstr>Courier New</vt:lpstr>
      <vt:lpstr>Georgia</vt:lpstr>
      <vt:lpstr>Open Sans</vt:lpstr>
      <vt:lpstr>Roboto</vt:lpstr>
      <vt:lpstr>urw-din</vt:lpstr>
      <vt:lpstr>var(--font-din)</vt:lpstr>
      <vt:lpstr>var(--font-sofia)</vt:lpstr>
      <vt:lpstr>Office Theme</vt:lpstr>
      <vt:lpstr>array</vt:lpstr>
      <vt:lpstr>Arrays are the R data objects which can store data in more than two dimensions. For example − If we create an array of dimension (2, 3, 4) then it creates 4 rectangular matrices each with 2 rows and 3 columns. Arrays can store only  one data type.</vt:lpstr>
      <vt:lpstr>Creating an Array </vt:lpstr>
      <vt:lpstr>cat is used to concatenate </vt:lpstr>
      <vt:lpstr>Uni-Dimensional Array </vt:lpstr>
      <vt:lpstr>Multi-Dimensional Array A two-dimensional matrix is an array specified by a fixed number of rows and columns, each containing the same data type. A matrix is created by using array() function to which the values and the dimensions are passed. </vt:lpstr>
      <vt:lpstr>PowerPoint Presentation</vt:lpstr>
      <vt:lpstr>Naming Columns and Rows We can give names to the rows, columns and matrices in the array by using the dimnames parameter.  </vt:lpstr>
      <vt:lpstr>PowerPoint Presentation</vt:lpstr>
      <vt:lpstr>Accessing Array Elements  # Create two vectors of different lengths. vector1 &lt;- c(5,9,3) vector2 &lt;- c(10,11,12,13,14,15) column.names &lt;- c("COL1","COL2","COL3") row.names &lt;- c("ROW1","ROW2","ROW3") matrix.names &lt;- c("Matrix1","Matrix2")  # Take these vectors as input to the array. result &lt;- array(c(vector1,vector2),dim = c(3,3,2),dimnames = list(row.names,    column.names, matrix.names))  # Print the third row of the second matrix of the array. print(result[3,,2])  # Print the element in the 1st row and 3rd column of the 1st matrix. print(result[1,3,1])  # Print the 2nd Matrix. print(result[,,2]) When we execute the above code, it produces the following result −  COL1 COL2 COL3     3   12   15  [1] 13      COL1 COL2 COL3 ROW1    5   10   13 ROW2    9   11   14 ROW3    3   12   15</vt:lpstr>
      <vt:lpstr>print("Two vectors of different lengths:") v1 =  c(1,3,4,5) v2 =  c(10,11,12,13,14,15) print(v1) print(v2) result = array(c(v1,v2),dim = c(3,3,2)) print("New array:") print(result) print("The second row of the second matrix of the array:") print(result[2,,2]) print("The element in the 3rd row and 3rd column of the 1st matrix:") print(result[3,3,1])</vt:lpstr>
      <vt:lpstr>PowerPoint Presentation</vt:lpstr>
      <vt:lpstr>Vectors of different lengths can also be fed as input into the array() function.  However, the total number of elements in all the vectors combined should be equal to the number of elements in the matrices.  The elements are arranged in the order in which they are specified in the function. </vt:lpstr>
      <vt:lpstr>  R - Matrices </vt:lpstr>
      <vt:lpstr>Syntax The basic syntax for creating a matrix in R is −  matrix(data, nrow, ncol, byrow, dimnames)  Following is the description of the parameters used −  data is the input vector which becomes the data elements of the matrix.  nrow is the number of rows to be created.  ncol is the number of columns to be created.  byrow is a logical clue. If TRUE then the input vector elements are arranged by row.  dimname is the names assigned to the rows and columns. </vt:lpstr>
      <vt:lpstr>Create a matrix taking a vector of numbers as input.  Live Demo # Elements are arranged sequentially by row. M &lt;- matrix(c(3:14), nrow = 4, byrow = TRUE) print(M)  # Elements are arranged sequentially by column. N &lt;- matrix(c(3:14), nrow = 4, byrow = FALSE) print(N)  # Define the column and row names. rownames = c("row1", "row2", "row3", "row4") colnames = c("col1", "col2", "col3")  P &lt;- matrix(c(3:14), nrow = 4, byrow = TRUE, dimnames = list(rownames, colnames)) print(P)</vt:lpstr>
      <vt:lpstr>When we execute the above code, it produces the following result −       [,1] [,2] [,3] [1,]    3    4    5 [2,]    6    7    8 [3,]    9   10   11 [4,]   12   13   14      [,1] [,2] [,3] [1,]    3    7   11 [2,]    4    8   12 [3,]    5    9   13 [4,]    6   10   14      col1 col2 col3 row1    3    4    5 row2    6    7    8 row3    9   10   11 row4   12   13   14</vt:lpstr>
      <vt:lpstr>Accessing Elements of a Matrix Elements of a matrix can be accessed by using the column and row index of the element. We consider the matrix P above to find the specific elements below.   # Define the column and row names. rownames = c("row1", "row2", "row3", "row4") colnames = c("col1", "col2", "col3")  # Create the matrix. P &lt;- matrix(c(3:14), nrow = 4, byrow = TRUE, dimnames = list(rownames, colnames))  # Access the element at 3rd column and 1st row. print(P[1,3])  # Access the element at 2nd column and 4th row. print(P[4,2])  # Access only the  2nd row. print(P[2,])  # Access only the 3rd column. print(P[,3])</vt:lpstr>
      <vt:lpstr>When we execute the above code, it produces the following result −  [1] 5 [1] 13 col1 col2 col3     6    7    8  row1 row2 row3 row4     5    8   11   14 </vt:lpstr>
      <vt:lpstr>Matrix Computations Various mathematical operations are performed on the matrices using the R operators. The result of the operation is also a matrix.  The dimensions (number of rows and columns) should be same for the matrices involved in the operation.</vt:lpstr>
      <vt:lpstr>Matrix Addition &amp; Subtraction Live Demo # Create two 2x3 matrices. matrix1 &lt;- matrix(c(3, 9, -1, 4, 2, 6), nrow = 2) print(matrix1)  matrix2 &lt;- matrix(c(5, 2, 0, 9, 3, 4), nrow = 2) print(matrix2)  # Add the matrices. result &lt;- matrix1 + matrix2 cat("Result of addition","\n") print(result)  # Subtract the matrices result &lt;- matrix1 - matrix2 cat("Result of subtraction","\n") print(result)</vt:lpstr>
      <vt:lpstr>When we execute the above code, it produces the following result −       [,1] [,2] [,3] [1,]    3   -1    2 [2,]    9    4    6      [,1] [,2] [,3] [1,]    5    0    3 [2,]    2    9    4 Result of addition       [,1] [,2] [,3] [1,]    8   -1    5 [2,]   11   13   10 Result of subtraction       [,1] [,2] [,3] [1,]   -2   -1   -1 [2,]    7   -5    2</vt:lpstr>
      <vt:lpstr>Matrix Multiplication &amp; Division Live Demo # Create two 2x3 matrices. matrix1 &lt;- matrix(c(3, 9, -1, 4, 2, 6), nrow = 2) print(matrix1)  matrix2 &lt;- matrix(c(5, 2, 0, 9, 3, 4), nrow = 2) print(matrix2)  # Multiply the matrices. result &lt;- matrix1 * matrix2 cat("Result of multiplication","\n") print(result)  # Divide the matrices result &lt;- matrix1 / matrix2 cat("Result of division","\n") print(result)</vt:lpstr>
      <vt:lpstr>When we execute the above code, it produces the following result −       [,1] [,2] [,3] [1,]    3   -1    2 [2,]    9    4    6      [,1] [,2] [,3] [1,]    5    0    3 [2,]    2    9    4 Result of multiplication       [,1] [,2] [,3] [1,]   15    0    6 [2,]   18   36   24 Result of division       [,1]      [,2]      [,3] [1,]  0.6      -Inf 0.6666667 [2,]  4.5 0.4444444 1.5000000</vt:lpstr>
      <vt:lpstr>Array vs Matrix in R Programming  The data structure is a particular way of organizing data in a computer so that it can be used effectively. The idea is to reduce the space and time complexities of different tasks. Data structures in R programming are tools for holding multiple values. The two most important data structures in R are Arrays and Matrices. Arrays in R Arrays are data storage objects in R containing more than or equal to 1 dimension. Arrays can contain only a single data type. The array() function is an in-built function which takes input as a vector and arranges them according to dim argument. Array is an iterable object, where the array elements are indexed, accessed and modified individually. Operations on array can be performed with similar structures and dimensions. Uni-dimensional arrays are called vectors in R. Two-dimensional arrays are called matrices. Matrices in R Matrix in R is a table-like structure consisting of elements arranged in a fixed number of rows and columns. All the elements belong to a single data type. R contains an in-built function matrix() to create a matrix. Elements of a matrix can be accessed by providing indexes of rows and columns. The arithmetic operation, addition, subtraction, and multiplication can be performed on matrices with the same dimensions. Matrices can be easily converted to data frames CSVs.</vt:lpstr>
      <vt:lpstr>A vector is what is called an array in all other programming languages except R — a collection of cells with a fixed size where all cells hold the same type (integers or characters or reals or whatever). A list can hold items of different types and the list size can be increased on the fly. List contents can be accessed either by index (like mylist[[1]]) or by name (like mylist$age). A matrix is a two-dimensional vector (fixed size, all cell types the same). An array is a vector with one or more dimensions. So, an array with one dimension is (almost) the same as a vector. An array with two dimensions is (almost) the same as a matrix. An array with three or more dimensions is an n-dimensional array. A data frame is called a table in most languages. Each column holds the same type, and the columns can have header names.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nikita thakkar</dc:creator>
  <cp:lastModifiedBy>nikita thakkar</cp:lastModifiedBy>
  <cp:revision>31</cp:revision>
  <dcterms:created xsi:type="dcterms:W3CDTF">2020-11-05T06:33:46Z</dcterms:created>
  <dcterms:modified xsi:type="dcterms:W3CDTF">2020-11-09T05:01:35Z</dcterms:modified>
</cp:coreProperties>
</file>