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 id="284" r:id="rId22"/>
    <p:sldId id="285" r:id="rId23"/>
    <p:sldId id="286" r:id="rId24"/>
    <p:sldId id="276"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2C96B-F69A-4073-B3AC-2D93FBBC5A3B}" type="datetimeFigureOut">
              <a:rPr lang="en-IN" smtClean="0"/>
              <a:t>20-11-2020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19355-3CDC-4BC9-8E04-00AC25B132BE}" type="slidenum">
              <a:rPr lang="en-IN" smtClean="0"/>
              <a:t>‹#›</a:t>
            </a:fld>
            <a:endParaRPr lang="en-IN"/>
          </a:p>
        </p:txBody>
      </p:sp>
    </p:spTree>
    <p:extLst>
      <p:ext uri="{BB962C8B-B14F-4D97-AF65-F5344CB8AC3E}">
        <p14:creationId xmlns:p14="http://schemas.microsoft.com/office/powerpoint/2010/main" val="165242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19355-3CDC-4BC9-8E04-00AC25B132BE}" type="slidenum">
              <a:rPr lang="en-IN" smtClean="0"/>
              <a:t>3</a:t>
            </a:fld>
            <a:endParaRPr lang="en-IN"/>
          </a:p>
        </p:txBody>
      </p:sp>
    </p:spTree>
    <p:extLst>
      <p:ext uri="{BB962C8B-B14F-4D97-AF65-F5344CB8AC3E}">
        <p14:creationId xmlns:p14="http://schemas.microsoft.com/office/powerpoint/2010/main" val="277966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E4AA-CD1C-4E72-AE63-CAEAD5C76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03BBE8-D7ED-4FEC-B95C-E4C24C256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9EFE80-FCE1-4D5F-BC04-0AACADB057D2}"/>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7E217E34-0DF1-4EDB-8A5B-A43F6D152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F6DD3-6190-4D46-BFC9-BAEB39A22CEA}"/>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15845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9C8E-44A6-48B7-8628-1340E63EB9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9E4E1-9161-4DAF-BCA2-E157EAAF6A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7F522-8E0F-4336-AE35-FC298A369864}"/>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60D15201-FCB8-4F85-B193-CE491A62C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55AC6-45DF-43A1-A33B-08FE7CD8375B}"/>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180926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52B39-36C2-4120-B80B-E8ED576BB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2F5FC-DA5A-42E5-8C39-3A3663EE9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A4DBC-EBFA-4762-BF97-6222C48AA3E6}"/>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F0A72686-3875-40EA-A083-8B5D8B563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6CB51-D673-41E2-ABED-D0C21934BD7C}"/>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30198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A43D-8C77-44CC-84C2-8FC7581439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D042A-B24F-4E19-AAC9-AE88ED3EA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C98DE-7769-4733-9F9A-1ED55485B544}"/>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039DF510-18D6-404C-A8F8-01F42273D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7CAB0-0282-4212-ADC6-ADD728C4C834}"/>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221491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1606-4F08-4F6F-9417-9E501B522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BB60A0-6456-4A5B-B52B-86181FC23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947B6-8E9C-4B64-B364-DF048483ACB3}"/>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E44230F3-E7A6-45F7-B5D6-250AA0BDD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BDBE4-1B00-491A-B2FC-EB0BE37957CD}"/>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300882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9CF7-2E7D-46D0-B83C-68861A87E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E95A7D-B431-469B-AA4B-97587F3E6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E1A161-504B-4CB4-9F1C-1237BC4F55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AA835-A14C-412F-A6D1-1F0B65135132}"/>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6" name="Footer Placeholder 5">
            <a:extLst>
              <a:ext uri="{FF2B5EF4-FFF2-40B4-BE49-F238E27FC236}">
                <a16:creationId xmlns:a16="http://schemas.microsoft.com/office/drawing/2014/main" id="{63C44583-6E16-41F6-8626-AF345A914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AC2E6-E66B-48FF-AF6E-2ACCCF1E1DA2}"/>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323989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C356-3650-49D1-A361-AAF3E65C45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6E5CD2-DB08-495A-9080-8F2FE4332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7129A6-3D48-4B13-AD34-6582F4E68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4CC5C5-A480-437F-AA49-1AC144924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1074B-6F94-42F1-B23E-424578CD3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DDFC6F-0FD6-42C8-8BB2-C79946140006}"/>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8" name="Footer Placeholder 7">
            <a:extLst>
              <a:ext uri="{FF2B5EF4-FFF2-40B4-BE49-F238E27FC236}">
                <a16:creationId xmlns:a16="http://schemas.microsoft.com/office/drawing/2014/main" id="{0990D545-4D1A-4C1D-BBC3-6E338A58EC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E5F62D-B5BC-49A1-B5D1-683FB3819A84}"/>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269742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484F-EF14-4B79-90C1-C73A6C462D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C9A14E-0CA5-475E-A4C9-E74022B28E70}"/>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4" name="Footer Placeholder 3">
            <a:extLst>
              <a:ext uri="{FF2B5EF4-FFF2-40B4-BE49-F238E27FC236}">
                <a16:creationId xmlns:a16="http://schemas.microsoft.com/office/drawing/2014/main" id="{EC9DB9CE-DCDA-490F-AA1B-198AB15EEF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A1D5C3-D073-4544-8774-78D559C9DE7E}"/>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73409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1A8F0-08BA-4AAC-A414-402C31193202}"/>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3" name="Footer Placeholder 2">
            <a:extLst>
              <a:ext uri="{FF2B5EF4-FFF2-40B4-BE49-F238E27FC236}">
                <a16:creationId xmlns:a16="http://schemas.microsoft.com/office/drawing/2014/main" id="{5C50415D-B50B-4875-BBD5-35E0F11E9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54F6A7-E42A-4112-973E-5365C8AFDC9E}"/>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43475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F3BE-12DB-4C8E-8C04-4AC96396A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65D3E2-5373-4D81-8BDF-E5DA96F61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5AC0FA-D742-4D52-9361-4ACCDA498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AF305-BBB4-49AC-9567-8A60C3064E07}"/>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6" name="Footer Placeholder 5">
            <a:extLst>
              <a:ext uri="{FF2B5EF4-FFF2-40B4-BE49-F238E27FC236}">
                <a16:creationId xmlns:a16="http://schemas.microsoft.com/office/drawing/2014/main" id="{D08136D5-39A0-480F-913B-7FD835B4B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8AC2A7-74AD-41A3-A7B2-70D9B9CE0C4F}"/>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45675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CC17-60BC-4892-9F6B-974D60BB1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27D5D6-8C59-4A91-8288-E0B87F55D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4636A3-BA89-43C5-A3C5-2C2DA4477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6253F-B9BA-4F9E-8C30-213C4FE68087}"/>
              </a:ext>
            </a:extLst>
          </p:cNvPr>
          <p:cNvSpPr>
            <a:spLocks noGrp="1"/>
          </p:cNvSpPr>
          <p:nvPr>
            <p:ph type="dt" sz="half" idx="10"/>
          </p:nvPr>
        </p:nvSpPr>
        <p:spPr/>
        <p:txBody>
          <a:bodyPr/>
          <a:lstStyle/>
          <a:p>
            <a:fld id="{3DF78653-1049-49E6-926B-9B30A678212D}" type="datetimeFigureOut">
              <a:rPr lang="en-IN" smtClean="0"/>
              <a:t>20-11-2020</a:t>
            </a:fld>
            <a:endParaRPr lang="en-IN"/>
          </a:p>
        </p:txBody>
      </p:sp>
      <p:sp>
        <p:nvSpPr>
          <p:cNvPr id="6" name="Footer Placeholder 5">
            <a:extLst>
              <a:ext uri="{FF2B5EF4-FFF2-40B4-BE49-F238E27FC236}">
                <a16:creationId xmlns:a16="http://schemas.microsoft.com/office/drawing/2014/main" id="{84C0D0D3-7A0A-4D46-AFBE-D03D345B6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4908B4-E045-4CE8-9BAC-5DEF38212054}"/>
              </a:ext>
            </a:extLst>
          </p:cNvPr>
          <p:cNvSpPr>
            <a:spLocks noGrp="1"/>
          </p:cNvSpPr>
          <p:nvPr>
            <p:ph type="sldNum" sz="quarter" idx="12"/>
          </p:nvPr>
        </p:nvSpPr>
        <p:spPr/>
        <p:txBody>
          <a:bodyPr/>
          <a:lstStyle/>
          <a:p>
            <a:fld id="{D5709F47-0D42-4F0F-84EC-F4C7B7FB63DB}" type="slidenum">
              <a:rPr lang="en-IN" smtClean="0"/>
              <a:t>‹#›</a:t>
            </a:fld>
            <a:endParaRPr lang="en-IN"/>
          </a:p>
        </p:txBody>
      </p:sp>
    </p:spTree>
    <p:extLst>
      <p:ext uri="{BB962C8B-B14F-4D97-AF65-F5344CB8AC3E}">
        <p14:creationId xmlns:p14="http://schemas.microsoft.com/office/powerpoint/2010/main" val="362929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B420A-C3AB-428F-93F4-4807E4651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68785-6544-4574-B110-014C1823C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CB9D8-2784-4293-B4A0-4050DBE62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78653-1049-49E6-926B-9B30A678212D}" type="datetimeFigureOut">
              <a:rPr lang="en-IN" smtClean="0"/>
              <a:t>20-11-2020</a:t>
            </a:fld>
            <a:endParaRPr lang="en-IN"/>
          </a:p>
        </p:txBody>
      </p:sp>
      <p:sp>
        <p:nvSpPr>
          <p:cNvPr id="5" name="Footer Placeholder 4">
            <a:extLst>
              <a:ext uri="{FF2B5EF4-FFF2-40B4-BE49-F238E27FC236}">
                <a16:creationId xmlns:a16="http://schemas.microsoft.com/office/drawing/2014/main" id="{FA968870-D910-4114-865E-2D04506B2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01B7F3-803D-4DA1-8911-0E33BD867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09F47-0D42-4F0F-84EC-F4C7B7FB63DB}" type="slidenum">
              <a:rPr lang="en-IN" smtClean="0"/>
              <a:t>‹#›</a:t>
            </a:fld>
            <a:endParaRPr lang="en-IN"/>
          </a:p>
        </p:txBody>
      </p:sp>
    </p:spTree>
    <p:extLst>
      <p:ext uri="{BB962C8B-B14F-4D97-AF65-F5344CB8AC3E}">
        <p14:creationId xmlns:p14="http://schemas.microsoft.com/office/powerpoint/2010/main" val="262866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F15F53-FA9F-4107-AA56-B5C7387C3CB9}"/>
              </a:ext>
            </a:extLst>
          </p:cNvPr>
          <p:cNvSpPr txBox="1"/>
          <p:nvPr/>
        </p:nvSpPr>
        <p:spPr>
          <a:xfrm>
            <a:off x="2516933" y="1069730"/>
            <a:ext cx="6097554" cy="5078313"/>
          </a:xfrm>
          <a:prstGeom prst="rect">
            <a:avLst/>
          </a:prstGeom>
          <a:noFill/>
        </p:spPr>
        <p:txBody>
          <a:bodyPr wrap="square">
            <a:spAutoFit/>
          </a:bodyPr>
          <a:lstStyle/>
          <a:p>
            <a:r>
              <a:rPr lang="en-US" dirty="0"/>
              <a:t>Factor is a data structure used for fields that takes only predefined, finite number of values (categorical data). </a:t>
            </a:r>
          </a:p>
          <a:p>
            <a:r>
              <a:rPr lang="en-US" dirty="0"/>
              <a:t>For example: a data field such as marital status may contain only values from single, married, separated, divorced, or widowed.</a:t>
            </a:r>
          </a:p>
          <a:p>
            <a:endParaRPr lang="en-US" dirty="0"/>
          </a:p>
          <a:p>
            <a:r>
              <a:rPr lang="en-US" dirty="0"/>
              <a:t>In such case, we know the possible values beforehand and these predefined, distinct values are called level</a:t>
            </a:r>
          </a:p>
          <a:p>
            <a:r>
              <a:rPr lang="en-US" sz="1800" dirty="0">
                <a:latin typeface="Times New Roman" panose="02020603050405020304" pitchFamily="18" charset="0"/>
                <a:cs typeface="Times New Roman" panose="02020603050405020304" pitchFamily="18" charset="0"/>
              </a:rPr>
              <a:t>the factors are the variable in R, which takes the categorical variable and stores data in levels. The primary use of this function can be seen in data analysis and specifically in statistical analysis. Also, it helps to reduce data redundancy and to save a lot of space in the memory.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A categorical variable is those variables that take values based on the labels or names. For example, the blood type of a human can be A, B, AB, or O.</a:t>
            </a:r>
          </a:p>
          <a:p>
            <a:endParaRPr lang="en-IN" dirty="0"/>
          </a:p>
        </p:txBody>
      </p:sp>
    </p:spTree>
    <p:extLst>
      <p:ext uri="{BB962C8B-B14F-4D97-AF65-F5344CB8AC3E}">
        <p14:creationId xmlns:p14="http://schemas.microsoft.com/office/powerpoint/2010/main" val="163907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D7C9-A33F-4DE8-BC58-61FC768BD924}"/>
              </a:ext>
            </a:extLst>
          </p:cNvPr>
          <p:cNvSpPr>
            <a:spLocks noGrp="1"/>
          </p:cNvSpPr>
          <p:nvPr>
            <p:ph type="title"/>
          </p:nvPr>
        </p:nvSpPr>
        <p:spPr/>
        <p:txBody>
          <a:bodyPr/>
          <a:lstStyle/>
          <a:p>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A26B1303-8720-42B9-AEC8-E9A660D02001}"/>
              </a:ext>
            </a:extLst>
          </p:cNvPr>
          <p:cNvSpPr>
            <a:spLocks noGrp="1"/>
          </p:cNvSpPr>
          <p:nvPr>
            <p:ph idx="1"/>
          </p:nvPr>
        </p:nvSpPr>
        <p:spPr>
          <a:xfrm>
            <a:off x="838200" y="1175657"/>
            <a:ext cx="10515600" cy="5430416"/>
          </a:xfrm>
        </p:spPr>
        <p:txBody>
          <a:bodyPr>
            <a:normAutofit fontScale="25000" lnSpcReduction="20000"/>
          </a:bodyPr>
          <a:lstStyle/>
          <a:p>
            <a:endParaRPr lang="en-IN" dirty="0"/>
          </a:p>
          <a:p>
            <a:pPr marL="0" indent="0">
              <a:buNone/>
            </a:pPr>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a:t>
            </a:r>
          </a:p>
          <a:p>
            <a:pPr marL="0" indent="0">
              <a:buNone/>
            </a:pPr>
            <a:r>
              <a:rPr lang="en-IN" dirty="0"/>
              <a:t>[1] "Extract Specific columns:"</a:t>
            </a:r>
          </a:p>
          <a:p>
            <a:pPr marL="457200" lvl="1" indent="0">
              <a:buNone/>
            </a:pPr>
            <a:r>
              <a:rPr lang="en-IN" dirty="0"/>
              <a:t>   exam_data.name </a:t>
            </a:r>
            <a:r>
              <a:rPr lang="en-IN" dirty="0" err="1"/>
              <a:t>exam_data.score</a:t>
            </a:r>
            <a:endParaRPr lang="en-IN" dirty="0"/>
          </a:p>
          <a:p>
            <a:pPr marL="0" indent="0">
              <a:buNone/>
            </a:pPr>
            <a:r>
              <a:rPr lang="en-IN" dirty="0"/>
              <a:t>1       Anastasia            12.5</a:t>
            </a:r>
          </a:p>
          <a:p>
            <a:pPr marL="0" indent="0">
              <a:buNone/>
            </a:pPr>
            <a:r>
              <a:rPr lang="en-IN" dirty="0"/>
              <a:t>2            Dima             9.0</a:t>
            </a:r>
          </a:p>
          <a:p>
            <a:pPr marL="0" indent="0">
              <a:buNone/>
            </a:pPr>
            <a:r>
              <a:rPr lang="en-IN" dirty="0"/>
              <a:t>3       Katherine            16.5</a:t>
            </a:r>
          </a:p>
          <a:p>
            <a:pPr marL="0" indent="0">
              <a:buNone/>
            </a:pPr>
            <a:r>
              <a:rPr lang="en-IN" dirty="0"/>
              <a:t>4           James            12.0</a:t>
            </a:r>
          </a:p>
          <a:p>
            <a:pPr marL="0" indent="0">
              <a:buNone/>
            </a:pPr>
            <a:r>
              <a:rPr lang="en-IN" dirty="0"/>
              <a:t>5           Emily             9.0</a:t>
            </a:r>
          </a:p>
          <a:p>
            <a:pPr marL="0" indent="0">
              <a:buNone/>
            </a:pPr>
            <a:r>
              <a:rPr lang="en-IN" dirty="0"/>
              <a:t>6         Michael            20.0</a:t>
            </a:r>
          </a:p>
          <a:p>
            <a:pPr marL="0" indent="0">
              <a:buNone/>
            </a:pPr>
            <a:r>
              <a:rPr lang="en-IN" dirty="0"/>
              <a:t>7         Matthew            14.5</a:t>
            </a:r>
          </a:p>
          <a:p>
            <a:pPr marL="0" indent="0">
              <a:buNone/>
            </a:pPr>
            <a:r>
              <a:rPr lang="en-IN" dirty="0"/>
              <a:t>8           Laura            13.5</a:t>
            </a:r>
          </a:p>
          <a:p>
            <a:pPr marL="0" indent="0">
              <a:buNone/>
            </a:pPr>
            <a:r>
              <a:rPr lang="en-IN" dirty="0"/>
              <a:t>9           Kevin             8.0</a:t>
            </a:r>
          </a:p>
          <a:p>
            <a:pPr marL="0" indent="0">
              <a:buNone/>
            </a:pPr>
            <a:r>
              <a:rPr lang="en-IN" dirty="0"/>
              <a:t>10          Jonas            19.0 </a:t>
            </a:r>
          </a:p>
        </p:txBody>
      </p:sp>
    </p:spTree>
    <p:extLst>
      <p:ext uri="{BB962C8B-B14F-4D97-AF65-F5344CB8AC3E}">
        <p14:creationId xmlns:p14="http://schemas.microsoft.com/office/powerpoint/2010/main" val="35928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37FA-9A6A-4C90-A49D-B2686ED042AA}"/>
              </a:ext>
            </a:extLst>
          </p:cNvPr>
          <p:cNvSpPr>
            <a:spLocks noGrp="1"/>
          </p:cNvSpPr>
          <p:nvPr>
            <p:ph type="title"/>
          </p:nvPr>
        </p:nvSpPr>
        <p:spPr/>
        <p:txBody>
          <a:bodyPr/>
          <a:lstStyle/>
          <a:p>
            <a:r>
              <a:rPr lang="en-US" dirty="0"/>
              <a:t>Extract first two rows from a given data frame</a:t>
            </a:r>
            <a:endParaRPr lang="en-IN" dirty="0"/>
          </a:p>
        </p:txBody>
      </p:sp>
      <p:sp>
        <p:nvSpPr>
          <p:cNvPr id="3" name="Content Placeholder 2">
            <a:extLst>
              <a:ext uri="{FF2B5EF4-FFF2-40B4-BE49-F238E27FC236}">
                <a16:creationId xmlns:a16="http://schemas.microsoft.com/office/drawing/2014/main" id="{6B98BA57-9D43-418B-A5C4-1BE68AEA9FE8}"/>
              </a:ext>
            </a:extLst>
          </p:cNvPr>
          <p:cNvSpPr>
            <a:spLocks noGrp="1"/>
          </p:cNvSpPr>
          <p:nvPr>
            <p:ph idx="1"/>
          </p:nvPr>
        </p:nvSpPr>
        <p:spPr/>
        <p:txBody>
          <a:bodyPr>
            <a:normAutofit fontScale="77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print("Extract first two rows:")</a:t>
            </a:r>
          </a:p>
          <a:p>
            <a:pPr marL="0" indent="0">
              <a:buNone/>
            </a:pPr>
            <a:r>
              <a:rPr lang="en-IN" dirty="0"/>
              <a:t>result =  </a:t>
            </a:r>
            <a:r>
              <a:rPr lang="en-IN" dirty="0" err="1"/>
              <a:t>exam_data</a:t>
            </a:r>
            <a:r>
              <a:rPr lang="en-IN" dirty="0"/>
              <a:t>[1:2,]</a:t>
            </a:r>
          </a:p>
          <a:p>
            <a:pPr marL="0" indent="0">
              <a:buNone/>
            </a:pPr>
            <a:r>
              <a:rPr lang="en-IN" dirty="0"/>
              <a:t>print(result)</a:t>
            </a:r>
          </a:p>
          <a:p>
            <a:endParaRPr lang="en-IN" dirty="0"/>
          </a:p>
        </p:txBody>
      </p:sp>
    </p:spTree>
    <p:extLst>
      <p:ext uri="{BB962C8B-B14F-4D97-AF65-F5344CB8AC3E}">
        <p14:creationId xmlns:p14="http://schemas.microsoft.com/office/powerpoint/2010/main" val="307557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42AA-5039-48E3-A446-ED4DA9890CF1}"/>
              </a:ext>
            </a:extLst>
          </p:cNvPr>
          <p:cNvSpPr>
            <a:spLocks noGrp="1"/>
          </p:cNvSpPr>
          <p:nvPr>
            <p:ph type="title"/>
          </p:nvPr>
        </p:nvSpPr>
        <p:spPr/>
        <p:txBody>
          <a:bodyPr/>
          <a:lstStyle/>
          <a:p>
            <a:r>
              <a:rPr lang="en-US" dirty="0"/>
              <a:t>Sample output</a:t>
            </a:r>
            <a:endParaRPr lang="en-IN" dirty="0"/>
          </a:p>
        </p:txBody>
      </p:sp>
      <p:sp>
        <p:nvSpPr>
          <p:cNvPr id="3" name="Content Placeholder 2">
            <a:extLst>
              <a:ext uri="{FF2B5EF4-FFF2-40B4-BE49-F238E27FC236}">
                <a16:creationId xmlns:a16="http://schemas.microsoft.com/office/drawing/2014/main" id="{86027602-7FB9-4EAC-8A88-2D2CD6F88741}"/>
              </a:ext>
            </a:extLst>
          </p:cNvPr>
          <p:cNvSpPr>
            <a:spLocks noGrp="1"/>
          </p:cNvSpPr>
          <p:nvPr>
            <p:ph idx="1"/>
          </p:nvPr>
        </p:nvSpPr>
        <p:spPr/>
        <p:txBody>
          <a:bodyPr>
            <a:normAutofit fontScale="47500" lnSpcReduction="20000"/>
          </a:bodyPr>
          <a:lstStyle/>
          <a:p>
            <a:pPr marL="0" indent="0">
              <a:buNone/>
            </a:pPr>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a:t>
            </a:r>
          </a:p>
          <a:p>
            <a:pPr marL="0" indent="0">
              <a:buNone/>
            </a:pPr>
            <a:r>
              <a:rPr lang="en-IN" dirty="0"/>
              <a:t>[1] "Extract first two rows:"</a:t>
            </a:r>
          </a:p>
          <a:p>
            <a:pPr marL="0" indent="0">
              <a:buNone/>
            </a:pPr>
            <a:r>
              <a:rPr lang="en-IN" dirty="0"/>
              <a:t>       name score attempts qualify</a:t>
            </a:r>
          </a:p>
          <a:p>
            <a:pPr marL="0" indent="0">
              <a:buNone/>
            </a:pPr>
            <a:r>
              <a:rPr lang="en-IN" dirty="0"/>
              <a:t>1 Anastasia  12.5        1     yes</a:t>
            </a:r>
          </a:p>
          <a:p>
            <a:pPr marL="0" indent="0">
              <a:buNone/>
            </a:pPr>
            <a:r>
              <a:rPr lang="en-IN" dirty="0"/>
              <a:t>2      Dima   9.0        3      no </a:t>
            </a:r>
          </a:p>
        </p:txBody>
      </p:sp>
    </p:spTree>
    <p:extLst>
      <p:ext uri="{BB962C8B-B14F-4D97-AF65-F5344CB8AC3E}">
        <p14:creationId xmlns:p14="http://schemas.microsoft.com/office/powerpoint/2010/main" val="411888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5769-59BF-454E-8FEE-98623C18D9D8}"/>
              </a:ext>
            </a:extLst>
          </p:cNvPr>
          <p:cNvSpPr>
            <a:spLocks noGrp="1"/>
          </p:cNvSpPr>
          <p:nvPr>
            <p:ph type="title"/>
          </p:nvPr>
        </p:nvSpPr>
        <p:spPr/>
        <p:txBody>
          <a:bodyPr/>
          <a:lstStyle/>
          <a:p>
            <a:r>
              <a:rPr lang="en-US" dirty="0"/>
              <a:t>Extract 3rd and 5th rows with 1st and 3rd columns from a given data frame</a:t>
            </a:r>
            <a:endParaRPr lang="en-IN" dirty="0"/>
          </a:p>
        </p:txBody>
      </p:sp>
      <p:sp>
        <p:nvSpPr>
          <p:cNvPr id="3" name="Content Placeholder 2">
            <a:extLst>
              <a:ext uri="{FF2B5EF4-FFF2-40B4-BE49-F238E27FC236}">
                <a16:creationId xmlns:a16="http://schemas.microsoft.com/office/drawing/2014/main" id="{E622C693-7335-4A0F-BA07-EA8F64D1FE78}"/>
              </a:ext>
            </a:extLst>
          </p:cNvPr>
          <p:cNvSpPr>
            <a:spLocks noGrp="1"/>
          </p:cNvSpPr>
          <p:nvPr>
            <p:ph idx="1"/>
          </p:nvPr>
        </p:nvSpPr>
        <p:spPr/>
        <p:txBody>
          <a:bodyPr>
            <a:normAutofit fontScale="77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print("Extract 3rd and 5th rows with 1st and 3rd columns :")</a:t>
            </a:r>
          </a:p>
          <a:p>
            <a:pPr marL="0" indent="0">
              <a:buNone/>
            </a:pPr>
            <a:r>
              <a:rPr lang="en-IN" dirty="0"/>
              <a:t>result =  </a:t>
            </a:r>
            <a:r>
              <a:rPr lang="en-IN" dirty="0" err="1"/>
              <a:t>exam_data</a:t>
            </a:r>
            <a:r>
              <a:rPr lang="en-IN" dirty="0"/>
              <a:t>[c(3,5),c(1,3)]</a:t>
            </a:r>
          </a:p>
          <a:p>
            <a:pPr marL="0" indent="0">
              <a:buNone/>
            </a:pPr>
            <a:r>
              <a:rPr lang="en-IN" dirty="0"/>
              <a:t>print(result)</a:t>
            </a:r>
          </a:p>
          <a:p>
            <a:endParaRPr lang="en-IN" dirty="0"/>
          </a:p>
        </p:txBody>
      </p:sp>
    </p:spTree>
    <p:extLst>
      <p:ext uri="{BB962C8B-B14F-4D97-AF65-F5344CB8AC3E}">
        <p14:creationId xmlns:p14="http://schemas.microsoft.com/office/powerpoint/2010/main" val="41082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2739-212E-4640-91A1-B6F63D400DFB}"/>
              </a:ext>
            </a:extLst>
          </p:cNvPr>
          <p:cNvSpPr>
            <a:spLocks noGrp="1"/>
          </p:cNvSpPr>
          <p:nvPr>
            <p:ph type="title"/>
          </p:nvPr>
        </p:nvSpPr>
        <p:spPr/>
        <p:txBody>
          <a:bodyPr/>
          <a:lstStyle/>
          <a:p>
            <a:r>
              <a:rPr lang="en-US" dirty="0"/>
              <a:t>Add a new column in a given data frame</a:t>
            </a:r>
            <a:endParaRPr lang="en-IN" dirty="0"/>
          </a:p>
        </p:txBody>
      </p:sp>
      <p:sp>
        <p:nvSpPr>
          <p:cNvPr id="3" name="Content Placeholder 2">
            <a:extLst>
              <a:ext uri="{FF2B5EF4-FFF2-40B4-BE49-F238E27FC236}">
                <a16:creationId xmlns:a16="http://schemas.microsoft.com/office/drawing/2014/main" id="{5AF0AF03-B0CF-44AD-AD26-70E664A00A66}"/>
              </a:ext>
            </a:extLst>
          </p:cNvPr>
          <p:cNvSpPr>
            <a:spLocks noGrp="1"/>
          </p:cNvSpPr>
          <p:nvPr>
            <p:ph idx="1"/>
          </p:nvPr>
        </p:nvSpPr>
        <p:spPr/>
        <p:txBody>
          <a:bodyPr>
            <a:normAutofit fontScale="700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print("New data frame after adding the 'country' column:")</a:t>
            </a:r>
          </a:p>
          <a:p>
            <a:pPr marL="0" indent="0">
              <a:buNone/>
            </a:pPr>
            <a:r>
              <a:rPr lang="en-IN" dirty="0" err="1"/>
              <a:t>exam_data$country</a:t>
            </a:r>
            <a:r>
              <a:rPr lang="en-IN" dirty="0"/>
              <a:t> = c("USA","USA","USA","USA","USA","USA","USA","USA","USA","USA")</a:t>
            </a:r>
          </a:p>
          <a:p>
            <a:pPr marL="0" indent="0">
              <a:buNone/>
            </a:pPr>
            <a:r>
              <a:rPr lang="en-IN" dirty="0"/>
              <a:t>print(</a:t>
            </a:r>
            <a:r>
              <a:rPr lang="en-IN" dirty="0" err="1"/>
              <a:t>exam_data</a:t>
            </a:r>
            <a:r>
              <a:rPr lang="en-IN" dirty="0"/>
              <a:t>)</a:t>
            </a:r>
          </a:p>
          <a:p>
            <a:endParaRPr lang="en-IN" dirty="0"/>
          </a:p>
        </p:txBody>
      </p:sp>
    </p:spTree>
    <p:extLst>
      <p:ext uri="{BB962C8B-B14F-4D97-AF65-F5344CB8AC3E}">
        <p14:creationId xmlns:p14="http://schemas.microsoft.com/office/powerpoint/2010/main" val="7408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20F3-ECEC-4CC0-8592-BFA6E306C14B}"/>
              </a:ext>
            </a:extLst>
          </p:cNvPr>
          <p:cNvSpPr>
            <a:spLocks noGrp="1"/>
          </p:cNvSpPr>
          <p:nvPr>
            <p:ph type="title"/>
          </p:nvPr>
        </p:nvSpPr>
        <p:spPr>
          <a:xfrm>
            <a:off x="838200" y="365126"/>
            <a:ext cx="10515600" cy="689234"/>
          </a:xfrm>
        </p:spPr>
        <p:txBody>
          <a:bodyPr>
            <a:normAutofit fontScale="90000"/>
          </a:bodyPr>
          <a:lstStyle/>
          <a:p>
            <a:br>
              <a:rPr lang="en-IN" dirty="0"/>
            </a:br>
            <a:br>
              <a:rPr lang="en-IN" dirty="0"/>
            </a:br>
            <a:br>
              <a:rPr lang="en-IN" dirty="0"/>
            </a:br>
            <a:br>
              <a:rPr lang="en-IN" dirty="0"/>
            </a:br>
            <a:r>
              <a:rPr lang="en-IN" dirty="0"/>
              <a:t>Sample Output:</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1EAE8058-149D-439D-B1F1-5E1AA66D2668}"/>
              </a:ext>
            </a:extLst>
          </p:cNvPr>
          <p:cNvSpPr>
            <a:spLocks noGrp="1"/>
          </p:cNvSpPr>
          <p:nvPr>
            <p:ph idx="1"/>
          </p:nvPr>
        </p:nvSpPr>
        <p:spPr>
          <a:xfrm>
            <a:off x="838200" y="849086"/>
            <a:ext cx="10515600" cy="6008914"/>
          </a:xfrm>
        </p:spPr>
        <p:txBody>
          <a:bodyPr>
            <a:normAutofit fontScale="32500" lnSpcReduction="20000"/>
          </a:bodyPr>
          <a:lstStyle/>
          <a:p>
            <a:pPr marL="0" indent="0">
              <a:buNone/>
            </a:pPr>
            <a:endParaRPr lang="en-IN" dirty="0"/>
          </a:p>
          <a:p>
            <a:pPr marL="0" indent="0">
              <a:buNone/>
            </a:pPr>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a:t>
            </a:r>
          </a:p>
          <a:p>
            <a:pPr marL="0" indent="0">
              <a:buNone/>
            </a:pPr>
            <a:r>
              <a:rPr lang="en-IN" dirty="0"/>
              <a:t>[1] "New data frame after adding the 'country' column:"</a:t>
            </a:r>
          </a:p>
          <a:p>
            <a:pPr marL="0" indent="0">
              <a:buNone/>
            </a:pPr>
            <a:r>
              <a:rPr lang="en-IN" dirty="0"/>
              <a:t>        name score attempts qualify country</a:t>
            </a:r>
          </a:p>
          <a:p>
            <a:pPr marL="0" indent="0">
              <a:buNone/>
            </a:pPr>
            <a:r>
              <a:rPr lang="en-IN" dirty="0"/>
              <a:t>1  Anastasia  12.5        1     yes     USA</a:t>
            </a:r>
          </a:p>
          <a:p>
            <a:pPr marL="0" indent="0">
              <a:buNone/>
            </a:pPr>
            <a:r>
              <a:rPr lang="en-IN" dirty="0"/>
              <a:t>2       Dima   9.0        3      no     USA</a:t>
            </a:r>
          </a:p>
          <a:p>
            <a:pPr marL="0" indent="0">
              <a:buNone/>
            </a:pPr>
            <a:r>
              <a:rPr lang="en-IN" dirty="0"/>
              <a:t>3  Katherine  16.5        2     yes     USA</a:t>
            </a:r>
          </a:p>
          <a:p>
            <a:pPr marL="0" indent="0">
              <a:buNone/>
            </a:pPr>
            <a:r>
              <a:rPr lang="en-IN" dirty="0"/>
              <a:t>4      James  12.0        3      no     USA</a:t>
            </a:r>
          </a:p>
          <a:p>
            <a:pPr marL="0" indent="0">
              <a:buNone/>
            </a:pPr>
            <a:r>
              <a:rPr lang="en-IN" dirty="0"/>
              <a:t>5      Emily   9.0        2      no     USA</a:t>
            </a:r>
          </a:p>
          <a:p>
            <a:pPr marL="0" indent="0">
              <a:buNone/>
            </a:pPr>
            <a:r>
              <a:rPr lang="en-IN" dirty="0"/>
              <a:t>6    Michael  20.0        3     yes     USA</a:t>
            </a:r>
          </a:p>
          <a:p>
            <a:pPr marL="0" indent="0">
              <a:buNone/>
            </a:pPr>
            <a:r>
              <a:rPr lang="en-IN" dirty="0"/>
              <a:t>7    Matthew  14.5        1     yes     USA</a:t>
            </a:r>
          </a:p>
          <a:p>
            <a:pPr marL="0" indent="0">
              <a:buNone/>
            </a:pPr>
            <a:r>
              <a:rPr lang="en-IN" dirty="0"/>
              <a:t>8      Laura  13.5        1      no     USA</a:t>
            </a:r>
          </a:p>
          <a:p>
            <a:pPr marL="0" indent="0">
              <a:buNone/>
            </a:pPr>
            <a:r>
              <a:rPr lang="en-IN" dirty="0"/>
              <a:t>9      Kevin   8.0        2      no     USA</a:t>
            </a:r>
          </a:p>
          <a:p>
            <a:pPr marL="0" indent="0">
              <a:buNone/>
            </a:pPr>
            <a:r>
              <a:rPr lang="en-IN" dirty="0"/>
              <a:t>10     Jonas  19.0        1     yes     USA </a:t>
            </a:r>
          </a:p>
        </p:txBody>
      </p:sp>
    </p:spTree>
    <p:extLst>
      <p:ext uri="{BB962C8B-B14F-4D97-AF65-F5344CB8AC3E}">
        <p14:creationId xmlns:p14="http://schemas.microsoft.com/office/powerpoint/2010/main" val="104227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7B95-7313-4395-8927-2ED3A3E4A262}"/>
              </a:ext>
            </a:extLst>
          </p:cNvPr>
          <p:cNvSpPr>
            <a:spLocks noGrp="1"/>
          </p:cNvSpPr>
          <p:nvPr>
            <p:ph type="title"/>
          </p:nvPr>
        </p:nvSpPr>
        <p:spPr/>
        <p:txBody>
          <a:bodyPr/>
          <a:lstStyle/>
          <a:p>
            <a:r>
              <a:rPr lang="en-US" dirty="0" err="1"/>
              <a:t>Rbind</a:t>
            </a:r>
            <a:r>
              <a:rPr lang="en-US" dirty="0"/>
              <a:t> function</a:t>
            </a:r>
            <a:endParaRPr lang="en-IN" dirty="0"/>
          </a:p>
        </p:txBody>
      </p:sp>
      <p:sp>
        <p:nvSpPr>
          <p:cNvPr id="3" name="Content Placeholder 2">
            <a:extLst>
              <a:ext uri="{FF2B5EF4-FFF2-40B4-BE49-F238E27FC236}">
                <a16:creationId xmlns:a16="http://schemas.microsoft.com/office/drawing/2014/main" id="{19B6E871-D95E-4F1B-962B-CC3F9B4AF01A}"/>
              </a:ext>
            </a:extLst>
          </p:cNvPr>
          <p:cNvSpPr>
            <a:spLocks noGrp="1"/>
          </p:cNvSpPr>
          <p:nvPr>
            <p:ph idx="1"/>
          </p:nvPr>
        </p:nvSpPr>
        <p:spPr>
          <a:xfrm>
            <a:off x="838200" y="1825625"/>
            <a:ext cx="10515600" cy="2410473"/>
          </a:xfrm>
        </p:spPr>
        <p:txBody>
          <a:bodyPr>
            <a:normAutofit fontScale="92500" lnSpcReduction="10000"/>
          </a:bodyPr>
          <a:lstStyle/>
          <a:p>
            <a:pPr marL="0" indent="0">
              <a:buNone/>
            </a:pPr>
            <a:r>
              <a:rPr lang="en-US" dirty="0"/>
              <a:t>Add new row(s) to an existing data frame</a:t>
            </a:r>
          </a:p>
          <a:p>
            <a:pPr marL="0" indent="0">
              <a:buNone/>
            </a:pPr>
            <a:endParaRPr lang="en-US" dirty="0"/>
          </a:p>
          <a:p>
            <a:pPr marL="0" indent="0">
              <a:buNone/>
            </a:pPr>
            <a:r>
              <a:rPr lang="en-US" dirty="0" err="1"/>
              <a:t>rbind</a:t>
            </a:r>
            <a:r>
              <a:rPr lang="en-US" dirty="0"/>
              <a:t>() function combines vector, matrix or data frame by rows. The column numbers of the two datasets must be the same, otherwise the combination will be meaningless. If two vectors do not have the same length, the elements of the short one will be repeated.</a:t>
            </a:r>
            <a:endParaRPr lang="en-IN" dirty="0"/>
          </a:p>
        </p:txBody>
      </p:sp>
    </p:spTree>
    <p:extLst>
      <p:ext uri="{BB962C8B-B14F-4D97-AF65-F5344CB8AC3E}">
        <p14:creationId xmlns:p14="http://schemas.microsoft.com/office/powerpoint/2010/main" val="83209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9F36-1272-4F55-8D5E-854DC93E9F70}"/>
              </a:ext>
            </a:extLst>
          </p:cNvPr>
          <p:cNvSpPr>
            <a:spLocks noGrp="1"/>
          </p:cNvSpPr>
          <p:nvPr>
            <p:ph type="title"/>
          </p:nvPr>
        </p:nvSpPr>
        <p:spPr/>
        <p:txBody>
          <a:bodyPr/>
          <a:lstStyle/>
          <a:p>
            <a:r>
              <a:rPr lang="en-US" dirty="0"/>
              <a:t>Add new row(s) to an existing data frame</a:t>
            </a:r>
            <a:endParaRPr lang="en-IN" dirty="0"/>
          </a:p>
        </p:txBody>
      </p:sp>
      <p:sp>
        <p:nvSpPr>
          <p:cNvPr id="3" name="Content Placeholder 2">
            <a:extLst>
              <a:ext uri="{FF2B5EF4-FFF2-40B4-BE49-F238E27FC236}">
                <a16:creationId xmlns:a16="http://schemas.microsoft.com/office/drawing/2014/main" id="{1E97B905-0FCD-4ECD-A2FD-7E06096AECF9}"/>
              </a:ext>
            </a:extLst>
          </p:cNvPr>
          <p:cNvSpPr>
            <a:spLocks noGrp="1"/>
          </p:cNvSpPr>
          <p:nvPr>
            <p:ph idx="1"/>
          </p:nvPr>
        </p:nvSpPr>
        <p:spPr/>
        <p:txBody>
          <a:bodyPr>
            <a:normAutofit fontScale="400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err="1"/>
              <a:t>new_exam_data</a:t>
            </a:r>
            <a:r>
              <a:rPr lang="en-IN" dirty="0"/>
              <a:t> = </a:t>
            </a:r>
            <a:r>
              <a:rPr lang="en-IN" dirty="0" err="1"/>
              <a:t>data.frame</a:t>
            </a:r>
            <a:r>
              <a:rPr lang="en-IN" dirty="0"/>
              <a:t>(</a:t>
            </a:r>
          </a:p>
          <a:p>
            <a:pPr marL="0" indent="0">
              <a:buNone/>
            </a:pPr>
            <a:r>
              <a:rPr lang="en-IN" dirty="0"/>
              <a:t>name = c('Robert', 'Sophia'),</a:t>
            </a:r>
          </a:p>
          <a:p>
            <a:pPr marL="0" indent="0">
              <a:buNone/>
            </a:pPr>
            <a:r>
              <a:rPr lang="en-IN" dirty="0"/>
              <a:t>score = c(10.5, 9),</a:t>
            </a:r>
          </a:p>
          <a:p>
            <a:pPr marL="0" indent="0">
              <a:buNone/>
            </a:pPr>
            <a:r>
              <a:rPr lang="en-IN" dirty="0"/>
              <a:t>attempts = c(1, 3),</a:t>
            </a:r>
          </a:p>
          <a:p>
            <a:pPr marL="0" indent="0">
              <a:buNone/>
            </a:pPr>
            <a:r>
              <a:rPr lang="en-IN" dirty="0"/>
              <a:t>qualify = c('yes', 'no')</a:t>
            </a:r>
          </a:p>
          <a:p>
            <a:pPr marL="0" indent="0">
              <a:buNone/>
            </a:pPr>
            <a:r>
              <a:rPr lang="en-IN" dirty="0"/>
              <a:t>)</a:t>
            </a:r>
          </a:p>
          <a:p>
            <a:pPr marL="0" indent="0">
              <a:buNone/>
            </a:pPr>
            <a:r>
              <a:rPr lang="en-IN" dirty="0" err="1"/>
              <a:t>exam_data</a:t>
            </a:r>
            <a:r>
              <a:rPr lang="en-IN" dirty="0"/>
              <a:t> =  </a:t>
            </a:r>
            <a:r>
              <a:rPr lang="en-IN" dirty="0" err="1"/>
              <a:t>rbind</a:t>
            </a:r>
            <a:r>
              <a:rPr lang="en-IN" dirty="0"/>
              <a:t>(</a:t>
            </a:r>
            <a:r>
              <a:rPr lang="en-IN" dirty="0" err="1"/>
              <a:t>exam_data</a:t>
            </a:r>
            <a:r>
              <a:rPr lang="en-IN" dirty="0"/>
              <a:t>, </a:t>
            </a:r>
            <a:r>
              <a:rPr lang="en-IN" dirty="0" err="1"/>
              <a:t>new_exam_data</a:t>
            </a:r>
            <a:r>
              <a:rPr lang="en-IN" dirty="0"/>
              <a:t>)</a:t>
            </a:r>
          </a:p>
          <a:p>
            <a:pPr marL="0" indent="0">
              <a:buNone/>
            </a:pPr>
            <a:r>
              <a:rPr lang="en-IN" dirty="0"/>
              <a:t>print("After adding new row(s) to an existing data frame:")</a:t>
            </a:r>
          </a:p>
          <a:p>
            <a:pPr marL="0" indent="0">
              <a:buNone/>
            </a:pPr>
            <a:r>
              <a:rPr lang="en-IN" dirty="0"/>
              <a:t>print(</a:t>
            </a:r>
            <a:r>
              <a:rPr lang="en-IN" dirty="0" err="1"/>
              <a:t>exam_data</a:t>
            </a:r>
            <a:r>
              <a:rPr lang="en-IN" dirty="0"/>
              <a:t>)</a:t>
            </a:r>
          </a:p>
          <a:p>
            <a:endParaRPr lang="en-IN" dirty="0"/>
          </a:p>
        </p:txBody>
      </p:sp>
    </p:spTree>
    <p:extLst>
      <p:ext uri="{BB962C8B-B14F-4D97-AF65-F5344CB8AC3E}">
        <p14:creationId xmlns:p14="http://schemas.microsoft.com/office/powerpoint/2010/main" val="99489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4927-DFA2-48EB-B64C-40ADDF92A63C}"/>
              </a:ext>
            </a:extLst>
          </p:cNvPr>
          <p:cNvSpPr>
            <a:spLocks noGrp="1"/>
          </p:cNvSpPr>
          <p:nvPr>
            <p:ph type="title"/>
          </p:nvPr>
        </p:nvSpPr>
        <p:spPr/>
        <p:txBody>
          <a:bodyPr/>
          <a:lstStyle/>
          <a:p>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C609D528-EB94-4EFB-A18B-F00D67CF292F}"/>
              </a:ext>
            </a:extLst>
          </p:cNvPr>
          <p:cNvSpPr>
            <a:spLocks noGrp="1"/>
          </p:cNvSpPr>
          <p:nvPr>
            <p:ph idx="1"/>
          </p:nvPr>
        </p:nvSpPr>
        <p:spPr>
          <a:xfrm>
            <a:off x="755780" y="867747"/>
            <a:ext cx="10598020" cy="5738326"/>
          </a:xfrm>
        </p:spPr>
        <p:txBody>
          <a:bodyPr>
            <a:normAutofit fontScale="25000" lnSpcReduction="20000"/>
          </a:bodyPr>
          <a:lstStyle/>
          <a:p>
            <a:endParaRPr lang="en-IN" dirty="0"/>
          </a:p>
          <a:p>
            <a:r>
              <a:rPr lang="en-IN" dirty="0"/>
              <a:t>[1] "Original </a:t>
            </a:r>
            <a:r>
              <a:rPr lang="en-IN" dirty="0" err="1"/>
              <a:t>dataframe</a:t>
            </a:r>
            <a:r>
              <a:rPr lang="en-IN" dirty="0"/>
              <a:t>:"</a:t>
            </a:r>
          </a:p>
          <a:p>
            <a:r>
              <a:rPr lang="en-IN" dirty="0"/>
              <a:t>        name score attempts qualify</a:t>
            </a:r>
          </a:p>
          <a:p>
            <a:r>
              <a:rPr lang="en-IN" dirty="0"/>
              <a:t>1  Anastasia  12.5        1     yes</a:t>
            </a:r>
          </a:p>
          <a:p>
            <a:r>
              <a:rPr lang="en-IN" dirty="0"/>
              <a:t>2       Dima   9.0        3      no</a:t>
            </a:r>
          </a:p>
          <a:p>
            <a:r>
              <a:rPr lang="en-IN" dirty="0"/>
              <a:t>3  Katherine  16.5        2     yes</a:t>
            </a:r>
          </a:p>
          <a:p>
            <a:r>
              <a:rPr lang="en-IN" dirty="0"/>
              <a:t>4      James  12.0        3      no</a:t>
            </a:r>
          </a:p>
          <a:p>
            <a:r>
              <a:rPr lang="en-IN" dirty="0"/>
              <a:t>5      Emily   9.0        2      no</a:t>
            </a:r>
          </a:p>
          <a:p>
            <a:r>
              <a:rPr lang="en-IN" dirty="0"/>
              <a:t>6    Michael  20.0        3     yes</a:t>
            </a:r>
          </a:p>
          <a:p>
            <a:r>
              <a:rPr lang="en-IN" dirty="0"/>
              <a:t>7    Matthew  14.5        1     yes</a:t>
            </a:r>
          </a:p>
          <a:p>
            <a:r>
              <a:rPr lang="en-IN" dirty="0"/>
              <a:t>8      Laura  13.5        1      no</a:t>
            </a:r>
          </a:p>
          <a:p>
            <a:r>
              <a:rPr lang="en-IN" dirty="0"/>
              <a:t>9      Kevin   8.0        2      no</a:t>
            </a:r>
          </a:p>
          <a:p>
            <a:r>
              <a:rPr lang="en-IN" dirty="0"/>
              <a:t>10     Jonas  19.0        1     yes</a:t>
            </a:r>
          </a:p>
          <a:p>
            <a:r>
              <a:rPr lang="en-IN" dirty="0"/>
              <a:t>[1] "After adding new row(s) to an existing data frame:"</a:t>
            </a:r>
          </a:p>
          <a:p>
            <a:r>
              <a:rPr lang="en-IN" dirty="0"/>
              <a:t>        name score attempts qualify</a:t>
            </a:r>
          </a:p>
          <a:p>
            <a:r>
              <a:rPr lang="en-IN" dirty="0"/>
              <a:t>1  Anastasia  12.5        1     yes</a:t>
            </a:r>
          </a:p>
          <a:p>
            <a:r>
              <a:rPr lang="en-IN" dirty="0"/>
              <a:t>2       Dima   9.0        3      no</a:t>
            </a:r>
          </a:p>
          <a:p>
            <a:r>
              <a:rPr lang="en-IN" dirty="0"/>
              <a:t>3  Katherine  16.5        2     yes</a:t>
            </a:r>
          </a:p>
          <a:p>
            <a:r>
              <a:rPr lang="en-IN" dirty="0"/>
              <a:t>4      James  12.0        3      no</a:t>
            </a:r>
          </a:p>
          <a:p>
            <a:r>
              <a:rPr lang="en-IN" dirty="0"/>
              <a:t>5      Emily   9.0        2      no</a:t>
            </a:r>
          </a:p>
          <a:p>
            <a:r>
              <a:rPr lang="en-IN" dirty="0"/>
              <a:t>6    Michael  20.0        3     yes</a:t>
            </a:r>
          </a:p>
          <a:p>
            <a:r>
              <a:rPr lang="en-IN" dirty="0"/>
              <a:t>7    Matthew  14.5        1     yes</a:t>
            </a:r>
          </a:p>
          <a:p>
            <a:r>
              <a:rPr lang="en-IN" dirty="0"/>
              <a:t>8      Laura  13.5        1      no</a:t>
            </a:r>
          </a:p>
          <a:p>
            <a:r>
              <a:rPr lang="en-IN" dirty="0"/>
              <a:t>9      Kevin   8.0        2      no</a:t>
            </a:r>
          </a:p>
          <a:p>
            <a:r>
              <a:rPr lang="en-IN" dirty="0"/>
              <a:t>10     Jonas  19.0        1     yes</a:t>
            </a:r>
          </a:p>
          <a:p>
            <a:r>
              <a:rPr lang="en-IN" dirty="0"/>
              <a:t>11    Robert  10.5        1     yes</a:t>
            </a:r>
          </a:p>
          <a:p>
            <a:r>
              <a:rPr lang="en-IN" dirty="0"/>
              <a:t>12    Sophia   9.0        3      no </a:t>
            </a:r>
          </a:p>
        </p:txBody>
      </p:sp>
    </p:spTree>
    <p:extLst>
      <p:ext uri="{BB962C8B-B14F-4D97-AF65-F5344CB8AC3E}">
        <p14:creationId xmlns:p14="http://schemas.microsoft.com/office/powerpoint/2010/main" val="426227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0277-FDB8-46BB-9E09-DCE2BC8AFF66}"/>
              </a:ext>
            </a:extLst>
          </p:cNvPr>
          <p:cNvSpPr>
            <a:spLocks noGrp="1"/>
          </p:cNvSpPr>
          <p:nvPr>
            <p:ph type="title"/>
          </p:nvPr>
        </p:nvSpPr>
        <p:spPr/>
        <p:txBody>
          <a:bodyPr/>
          <a:lstStyle/>
          <a:p>
            <a:r>
              <a:rPr lang="en-US" dirty="0"/>
              <a:t>Drop column(s) by name from a given data frame</a:t>
            </a:r>
            <a:endParaRPr lang="en-IN" dirty="0"/>
          </a:p>
        </p:txBody>
      </p:sp>
      <p:sp>
        <p:nvSpPr>
          <p:cNvPr id="3" name="Content Placeholder 2">
            <a:extLst>
              <a:ext uri="{FF2B5EF4-FFF2-40B4-BE49-F238E27FC236}">
                <a16:creationId xmlns:a16="http://schemas.microsoft.com/office/drawing/2014/main" id="{5787C842-1D98-4FCC-8489-3ED1DBCFBC48}"/>
              </a:ext>
            </a:extLst>
          </p:cNvPr>
          <p:cNvSpPr>
            <a:spLocks noGrp="1"/>
          </p:cNvSpPr>
          <p:nvPr>
            <p:ph idx="1"/>
          </p:nvPr>
        </p:nvSpPr>
        <p:spPr/>
        <p:txBody>
          <a:bodyPr>
            <a:normAutofit fontScale="92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err="1"/>
              <a:t>exam_data</a:t>
            </a:r>
            <a:r>
              <a:rPr lang="en-IN" dirty="0"/>
              <a:t> = subset(</a:t>
            </a:r>
            <a:r>
              <a:rPr lang="en-IN" dirty="0" err="1"/>
              <a:t>exam_data</a:t>
            </a:r>
            <a:r>
              <a:rPr lang="en-IN" dirty="0"/>
              <a:t>, select = -c(name, qualify))</a:t>
            </a:r>
          </a:p>
          <a:p>
            <a:pPr marL="0" indent="0">
              <a:buNone/>
            </a:pPr>
            <a:r>
              <a:rPr lang="en-IN" dirty="0"/>
              <a:t>print(</a:t>
            </a:r>
            <a:r>
              <a:rPr lang="en-IN" dirty="0" err="1"/>
              <a:t>exam_data</a:t>
            </a:r>
            <a:r>
              <a:rPr lang="en-IN" dirty="0"/>
              <a:t>)</a:t>
            </a:r>
          </a:p>
          <a:p>
            <a:endParaRPr lang="en-IN" dirty="0"/>
          </a:p>
        </p:txBody>
      </p:sp>
    </p:spTree>
    <p:extLst>
      <p:ext uri="{BB962C8B-B14F-4D97-AF65-F5344CB8AC3E}">
        <p14:creationId xmlns:p14="http://schemas.microsoft.com/office/powerpoint/2010/main" val="315091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6E26E-13EF-4E06-BEC8-D5B602B07DF1}"/>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factor function</a:t>
            </a:r>
          </a:p>
          <a:p>
            <a:pPr marL="0" indent="0">
              <a:buNone/>
            </a:pPr>
            <a:r>
              <a:rPr lang="en-US" sz="2800" dirty="0">
                <a:latin typeface="Times New Roman" panose="02020603050405020304" pitchFamily="18" charset="0"/>
                <a:cs typeface="Times New Roman" panose="02020603050405020304" pitchFamily="18" charset="0"/>
              </a:rPr>
              <a:t>Usage: Categorize the data which have less number of values.</a:t>
            </a:r>
          </a:p>
          <a:p>
            <a:pPr marL="0" indent="0">
              <a:buNone/>
            </a:pPr>
            <a:r>
              <a:rPr lang="en-US" sz="2800" dirty="0">
                <a:latin typeface="Times New Roman" panose="02020603050405020304" pitchFamily="18" charset="0"/>
                <a:cs typeface="Times New Roman" panose="02020603050405020304" pitchFamily="18" charset="0"/>
              </a:rPr>
              <a:t>Parameters:</a:t>
            </a:r>
          </a:p>
          <a:p>
            <a:pPr marL="0" indent="0">
              <a:buNone/>
            </a:pPr>
            <a:r>
              <a:rPr lang="en-US" sz="2800" dirty="0">
                <a:latin typeface="Times New Roman" panose="02020603050405020304" pitchFamily="18" charset="0"/>
                <a:cs typeface="Times New Roman" panose="02020603050405020304" pitchFamily="18" charset="0"/>
              </a:rPr>
              <a:t>factor(v):v can be vector of values.</a:t>
            </a:r>
          </a:p>
          <a:p>
            <a:endParaRPr lang="en-IN" dirty="0"/>
          </a:p>
        </p:txBody>
      </p:sp>
    </p:spTree>
    <p:extLst>
      <p:ext uri="{BB962C8B-B14F-4D97-AF65-F5344CB8AC3E}">
        <p14:creationId xmlns:p14="http://schemas.microsoft.com/office/powerpoint/2010/main" val="341207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C82C-34FA-4678-8CC9-D97BFDE246FF}"/>
              </a:ext>
            </a:extLst>
          </p:cNvPr>
          <p:cNvSpPr>
            <a:spLocks noGrp="1"/>
          </p:cNvSpPr>
          <p:nvPr>
            <p:ph type="title"/>
          </p:nvPr>
        </p:nvSpPr>
        <p:spPr/>
        <p:txBody>
          <a:bodyPr/>
          <a:lstStyle/>
          <a:p>
            <a:r>
              <a:rPr lang="en-IN" dirty="0"/>
              <a:t>subset</a:t>
            </a:r>
          </a:p>
        </p:txBody>
      </p:sp>
      <p:sp>
        <p:nvSpPr>
          <p:cNvPr id="3" name="Content Placeholder 2">
            <a:extLst>
              <a:ext uri="{FF2B5EF4-FFF2-40B4-BE49-F238E27FC236}">
                <a16:creationId xmlns:a16="http://schemas.microsoft.com/office/drawing/2014/main" id="{F7EB53CD-5E5C-4310-838B-BF1199F17972}"/>
              </a:ext>
            </a:extLst>
          </p:cNvPr>
          <p:cNvSpPr>
            <a:spLocks noGrp="1"/>
          </p:cNvSpPr>
          <p:nvPr>
            <p:ph idx="1"/>
          </p:nvPr>
        </p:nvSpPr>
        <p:spPr/>
        <p:txBody>
          <a:bodyPr/>
          <a:lstStyle/>
          <a:p>
            <a:r>
              <a:rPr lang="en-US" dirty="0" err="1"/>
              <a:t>Subsetting</a:t>
            </a:r>
            <a:r>
              <a:rPr lang="en-US" dirty="0"/>
              <a:t> in R is a useful indexing feature for accessing object elements. It can be used to select and filter variables and observations. You can use brackets to select rows and columns from your </a:t>
            </a:r>
            <a:r>
              <a:rPr lang="en-US" dirty="0" err="1"/>
              <a:t>dataframe</a:t>
            </a:r>
            <a:r>
              <a:rPr lang="en-US" dirty="0"/>
              <a:t>.</a:t>
            </a:r>
          </a:p>
          <a:p>
            <a:r>
              <a:rPr lang="en-US" dirty="0" err="1"/>
              <a:t>Subsetting</a:t>
            </a:r>
            <a:r>
              <a:rPr lang="en-US" dirty="0"/>
              <a:t> is a very important component of data management and there are several ways that one can subset data in R. This page aims to give a fairly exhaustive list of the ways in which it is possible to subset a data set in R.</a:t>
            </a:r>
            <a:endParaRPr lang="en-IN" dirty="0"/>
          </a:p>
        </p:txBody>
      </p:sp>
    </p:spTree>
    <p:extLst>
      <p:ext uri="{BB962C8B-B14F-4D97-AF65-F5344CB8AC3E}">
        <p14:creationId xmlns:p14="http://schemas.microsoft.com/office/powerpoint/2010/main" val="58955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9A9F-5678-4BC9-9E6D-EC6852491CC3}"/>
              </a:ext>
            </a:extLst>
          </p:cNvPr>
          <p:cNvSpPr>
            <a:spLocks noGrp="1"/>
          </p:cNvSpPr>
          <p:nvPr>
            <p:ph type="title"/>
          </p:nvPr>
        </p:nvSpPr>
        <p:spPr>
          <a:xfrm>
            <a:off x="838200" y="365126"/>
            <a:ext cx="10515600" cy="838524"/>
          </a:xfrm>
        </p:spPr>
        <p:txBody>
          <a:bodyPr>
            <a:normAutofit fontScale="90000"/>
          </a:bodyPr>
          <a:lstStyle/>
          <a:p>
            <a:br>
              <a:rPr lang="en-US" dirty="0"/>
            </a:br>
            <a:r>
              <a:rPr lang="en-US" dirty="0" err="1"/>
              <a:t>Subsetting</a:t>
            </a:r>
            <a:r>
              <a:rPr lang="en-US" dirty="0"/>
              <a:t> rows using the subset function</a:t>
            </a:r>
            <a:br>
              <a:rPr lang="en-US" dirty="0"/>
            </a:br>
            <a:endParaRPr lang="en-IN" dirty="0"/>
          </a:p>
        </p:txBody>
      </p:sp>
      <p:sp>
        <p:nvSpPr>
          <p:cNvPr id="3" name="Content Placeholder 2">
            <a:extLst>
              <a:ext uri="{FF2B5EF4-FFF2-40B4-BE49-F238E27FC236}">
                <a16:creationId xmlns:a16="http://schemas.microsoft.com/office/drawing/2014/main" id="{EB1321DD-0467-4272-B395-9B94C003D0F7}"/>
              </a:ext>
            </a:extLst>
          </p:cNvPr>
          <p:cNvSpPr>
            <a:spLocks noGrp="1"/>
          </p:cNvSpPr>
          <p:nvPr>
            <p:ph idx="1"/>
          </p:nvPr>
        </p:nvSpPr>
        <p:spPr>
          <a:xfrm>
            <a:off x="838200" y="1399592"/>
            <a:ext cx="10515600" cy="4777371"/>
          </a:xfrm>
        </p:spPr>
        <p:txBody>
          <a:bodyPr/>
          <a:lstStyle/>
          <a:p>
            <a:pPr marL="0" indent="0">
              <a:buNone/>
            </a:pPr>
            <a:endParaRPr lang="en-US" dirty="0"/>
          </a:p>
          <a:p>
            <a:pPr marL="0" indent="0">
              <a:buNone/>
            </a:pPr>
            <a:r>
              <a:rPr lang="en-US" dirty="0"/>
              <a:t>The subset function with a logical statement will let you subset the data frame by observations. In the following example the </a:t>
            </a:r>
            <a:r>
              <a:rPr lang="en-US" dirty="0" err="1"/>
              <a:t>x.sub</a:t>
            </a:r>
            <a:r>
              <a:rPr lang="en-US" dirty="0"/>
              <a:t> data frame contains only the observations for which the values of the variable y is greater than 2.</a:t>
            </a:r>
          </a:p>
          <a:p>
            <a:pPr marL="0" indent="0">
              <a:buNone/>
            </a:pPr>
            <a:endParaRPr lang="en-US" dirty="0"/>
          </a:p>
          <a:p>
            <a:pPr marL="0" indent="0">
              <a:buNone/>
            </a:pPr>
            <a:r>
              <a:rPr lang="en-US" dirty="0" err="1"/>
              <a:t>x.sub</a:t>
            </a:r>
            <a:r>
              <a:rPr lang="en-US" dirty="0"/>
              <a:t> &lt;- subset(</a:t>
            </a:r>
            <a:r>
              <a:rPr lang="en-US" dirty="0" err="1"/>
              <a:t>x.df</a:t>
            </a:r>
            <a:r>
              <a:rPr lang="en-US" dirty="0"/>
              <a:t>, y &gt; 2)</a:t>
            </a:r>
          </a:p>
          <a:p>
            <a:pPr marL="0" indent="0">
              <a:buNone/>
            </a:pPr>
            <a:r>
              <a:rPr lang="en-US" dirty="0" err="1"/>
              <a:t>x.sub</a:t>
            </a:r>
            <a:endParaRPr lang="en-US" dirty="0"/>
          </a:p>
          <a:p>
            <a:endParaRPr lang="en-IN" dirty="0"/>
          </a:p>
        </p:txBody>
      </p:sp>
    </p:spTree>
    <p:extLst>
      <p:ext uri="{BB962C8B-B14F-4D97-AF65-F5344CB8AC3E}">
        <p14:creationId xmlns:p14="http://schemas.microsoft.com/office/powerpoint/2010/main" val="3967412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BAE4-7F5D-4BF7-9268-D8D35CB6E13B}"/>
              </a:ext>
            </a:extLst>
          </p:cNvPr>
          <p:cNvSpPr>
            <a:spLocks noGrp="1"/>
          </p:cNvSpPr>
          <p:nvPr>
            <p:ph type="title"/>
          </p:nvPr>
        </p:nvSpPr>
        <p:spPr>
          <a:xfrm>
            <a:off x="838200" y="365126"/>
            <a:ext cx="10515600" cy="1053128"/>
          </a:xfrm>
        </p:spPr>
        <p:txBody>
          <a:bodyPr>
            <a:normAutofit fontScale="90000"/>
          </a:bodyPr>
          <a:lstStyle/>
          <a:p>
            <a:br>
              <a:rPr lang="en-US" dirty="0"/>
            </a:br>
            <a:br>
              <a:rPr lang="en-US" dirty="0"/>
            </a:br>
            <a:r>
              <a:rPr lang="en-US" dirty="0" err="1"/>
              <a:t>Subsetting</a:t>
            </a:r>
            <a:r>
              <a:rPr lang="en-US" dirty="0"/>
              <a:t> rows using multiple conditional statements</a:t>
            </a:r>
            <a:br>
              <a:rPr lang="en-US" dirty="0"/>
            </a:br>
            <a:br>
              <a:rPr lang="en-US" dirty="0"/>
            </a:br>
            <a:endParaRPr lang="en-IN" dirty="0"/>
          </a:p>
        </p:txBody>
      </p:sp>
      <p:sp>
        <p:nvSpPr>
          <p:cNvPr id="3" name="Content Placeholder 2">
            <a:extLst>
              <a:ext uri="{FF2B5EF4-FFF2-40B4-BE49-F238E27FC236}">
                <a16:creationId xmlns:a16="http://schemas.microsoft.com/office/drawing/2014/main" id="{117EAA88-CBF6-4CC6-B9B7-B1F2E4E5E07F}"/>
              </a:ext>
            </a:extLst>
          </p:cNvPr>
          <p:cNvSpPr>
            <a:spLocks noGrp="1"/>
          </p:cNvSpPr>
          <p:nvPr>
            <p:ph idx="1"/>
          </p:nvPr>
        </p:nvSpPr>
        <p:spPr/>
        <p:txBody>
          <a:bodyPr/>
          <a:lstStyle/>
          <a:p>
            <a:pPr marL="0" indent="0">
              <a:buNone/>
            </a:pPr>
            <a:r>
              <a:rPr lang="en-US" dirty="0"/>
              <a:t>There is no limit to how many logical statements may be combined to achieve the </a:t>
            </a:r>
            <a:r>
              <a:rPr lang="en-US" dirty="0" err="1"/>
              <a:t>subsetting</a:t>
            </a:r>
            <a:r>
              <a:rPr lang="en-US" dirty="0"/>
              <a:t> that is desired. The data frame x.sub1 contains only the observations for which the values of the variable y is greater than 2 and for which the variable V1 is greater than 0.6.</a:t>
            </a:r>
          </a:p>
          <a:p>
            <a:pPr marL="0" indent="0">
              <a:buNone/>
            </a:pPr>
            <a:endParaRPr lang="en-US" dirty="0"/>
          </a:p>
          <a:p>
            <a:pPr marL="0" indent="0">
              <a:buNone/>
            </a:pPr>
            <a:r>
              <a:rPr lang="en-US" dirty="0"/>
              <a:t>x.sub1 &lt;- subset(</a:t>
            </a:r>
            <a:r>
              <a:rPr lang="en-US" dirty="0" err="1"/>
              <a:t>x.df</a:t>
            </a:r>
            <a:r>
              <a:rPr lang="en-US" dirty="0"/>
              <a:t>, y &gt; 2 &amp; V1 &gt; 0.6)</a:t>
            </a:r>
          </a:p>
          <a:p>
            <a:pPr marL="0" indent="0">
              <a:buNone/>
            </a:pPr>
            <a:r>
              <a:rPr lang="en-US" dirty="0"/>
              <a:t>x.sub1</a:t>
            </a:r>
            <a:endParaRPr lang="en-IN" dirty="0"/>
          </a:p>
        </p:txBody>
      </p:sp>
    </p:spTree>
    <p:extLst>
      <p:ext uri="{BB962C8B-B14F-4D97-AF65-F5344CB8AC3E}">
        <p14:creationId xmlns:p14="http://schemas.microsoft.com/office/powerpoint/2010/main" val="96256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4328-D065-4225-9746-BD60DA52EAC7}"/>
              </a:ext>
            </a:extLst>
          </p:cNvPr>
          <p:cNvSpPr>
            <a:spLocks noGrp="1"/>
          </p:cNvSpPr>
          <p:nvPr>
            <p:ph type="title"/>
          </p:nvPr>
        </p:nvSpPr>
        <p:spPr>
          <a:xfrm>
            <a:off x="838200" y="365125"/>
            <a:ext cx="10515600" cy="633251"/>
          </a:xfrm>
        </p:spPr>
        <p:txBody>
          <a:bodyPr>
            <a:normAutofit fontScale="90000"/>
          </a:bodyPr>
          <a:lstStyle/>
          <a:p>
            <a:br>
              <a:rPr lang="en-US" dirty="0"/>
            </a:br>
            <a:r>
              <a:rPr lang="en-US" dirty="0" err="1"/>
              <a:t>Subsetting</a:t>
            </a:r>
            <a:r>
              <a:rPr lang="en-US" dirty="0"/>
              <a:t> both rows and columns</a:t>
            </a:r>
            <a:br>
              <a:rPr lang="en-US" dirty="0"/>
            </a:br>
            <a:endParaRPr lang="en-IN" dirty="0"/>
          </a:p>
        </p:txBody>
      </p:sp>
      <p:sp>
        <p:nvSpPr>
          <p:cNvPr id="3" name="Content Placeholder 2">
            <a:extLst>
              <a:ext uri="{FF2B5EF4-FFF2-40B4-BE49-F238E27FC236}">
                <a16:creationId xmlns:a16="http://schemas.microsoft.com/office/drawing/2014/main" id="{00350A8C-AB6C-4339-8EAD-908BFF409539}"/>
              </a:ext>
            </a:extLst>
          </p:cNvPr>
          <p:cNvSpPr>
            <a:spLocks noGrp="1"/>
          </p:cNvSpPr>
          <p:nvPr>
            <p:ph idx="1"/>
          </p:nvPr>
        </p:nvSpPr>
        <p:spPr>
          <a:xfrm>
            <a:off x="838200" y="1334278"/>
            <a:ext cx="10515600" cy="4842685"/>
          </a:xfrm>
        </p:spPr>
        <p:txBody>
          <a:bodyPr>
            <a:normAutofit/>
          </a:bodyPr>
          <a:lstStyle/>
          <a:p>
            <a:pPr marL="0" indent="0">
              <a:buNone/>
            </a:pPr>
            <a:endParaRPr lang="en-US" dirty="0"/>
          </a:p>
          <a:p>
            <a:pPr marL="0" indent="0">
              <a:buNone/>
            </a:pPr>
            <a:r>
              <a:rPr lang="en-US" dirty="0"/>
              <a:t>It is possible to subset both rows and columns using the subset function. The select argument lets you subset variables (columns). The data frame x.sub2 contains only the variables V1 and V4 and then only the observations of these two variables where the values of variable y are greater than 2 and the values of variable V2 are greater than 0.4.</a:t>
            </a:r>
          </a:p>
          <a:p>
            <a:pPr marL="0" indent="0">
              <a:buNone/>
            </a:pPr>
            <a:endParaRPr lang="en-US" dirty="0"/>
          </a:p>
          <a:p>
            <a:pPr marL="0" indent="0">
              <a:buNone/>
            </a:pPr>
            <a:r>
              <a:rPr lang="en-US" dirty="0"/>
              <a:t>x.sub2 &lt;- subset(</a:t>
            </a:r>
            <a:r>
              <a:rPr lang="en-US" dirty="0" err="1"/>
              <a:t>x.df</a:t>
            </a:r>
            <a:r>
              <a:rPr lang="en-US" dirty="0"/>
              <a:t>, y &gt; 2 &amp; V2 &gt; 0.4, select = c(V1, V4))</a:t>
            </a:r>
          </a:p>
          <a:p>
            <a:pPr marL="0" indent="0">
              <a:buNone/>
            </a:pPr>
            <a:r>
              <a:rPr lang="en-US" dirty="0"/>
              <a:t>x.sub2</a:t>
            </a:r>
            <a:endParaRPr lang="en-IN" dirty="0"/>
          </a:p>
        </p:txBody>
      </p:sp>
    </p:spTree>
    <p:extLst>
      <p:ext uri="{BB962C8B-B14F-4D97-AF65-F5344CB8AC3E}">
        <p14:creationId xmlns:p14="http://schemas.microsoft.com/office/powerpoint/2010/main" val="2898275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29C1-E0EE-423E-A14B-169AE04E5466}"/>
              </a:ext>
            </a:extLst>
          </p:cNvPr>
          <p:cNvSpPr>
            <a:spLocks noGrp="1"/>
          </p:cNvSpPr>
          <p:nvPr>
            <p:ph type="title"/>
          </p:nvPr>
        </p:nvSpPr>
        <p:spPr>
          <a:xfrm>
            <a:off x="838200" y="365126"/>
            <a:ext cx="10515600" cy="502622"/>
          </a:xfrm>
        </p:spPr>
        <p:txBody>
          <a:bodyPr>
            <a:normAutofit fontScale="90000"/>
          </a:bodyPr>
          <a:lstStyle/>
          <a:p>
            <a:br>
              <a:rPr lang="en-IN" dirty="0"/>
            </a:br>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E02C4F12-E047-49CE-A275-CF10030A1BF3}"/>
              </a:ext>
            </a:extLst>
          </p:cNvPr>
          <p:cNvSpPr>
            <a:spLocks noGrp="1"/>
          </p:cNvSpPr>
          <p:nvPr>
            <p:ph idx="1"/>
          </p:nvPr>
        </p:nvSpPr>
        <p:spPr>
          <a:xfrm>
            <a:off x="838200" y="867748"/>
            <a:ext cx="10515600" cy="5747656"/>
          </a:xfrm>
        </p:spPr>
        <p:txBody>
          <a:bodyPr>
            <a:normAutofit fontScale="32500" lnSpcReduction="20000"/>
          </a:bodyPr>
          <a:lstStyle/>
          <a:p>
            <a:pPr marL="0" indent="0">
              <a:buNone/>
            </a:pPr>
            <a:endParaRPr lang="en-IN" dirty="0"/>
          </a:p>
          <a:p>
            <a:pPr marL="0" indent="0">
              <a:buNone/>
            </a:pPr>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a:t>
            </a:r>
          </a:p>
          <a:p>
            <a:pPr marL="0" indent="0">
              <a:buNone/>
            </a:pPr>
            <a:r>
              <a:rPr lang="en-IN" dirty="0"/>
              <a:t>   score attempts</a:t>
            </a:r>
          </a:p>
          <a:p>
            <a:pPr marL="0" indent="0">
              <a:buNone/>
            </a:pPr>
            <a:r>
              <a:rPr lang="en-IN" dirty="0"/>
              <a:t>1   12.5        1</a:t>
            </a:r>
          </a:p>
          <a:p>
            <a:pPr marL="0" indent="0">
              <a:buNone/>
            </a:pPr>
            <a:r>
              <a:rPr lang="en-IN" dirty="0"/>
              <a:t>2    9.0        3</a:t>
            </a:r>
          </a:p>
          <a:p>
            <a:pPr marL="0" indent="0">
              <a:buNone/>
            </a:pPr>
            <a:r>
              <a:rPr lang="en-IN" dirty="0"/>
              <a:t>3   16.5        2</a:t>
            </a:r>
          </a:p>
          <a:p>
            <a:pPr marL="0" indent="0">
              <a:buNone/>
            </a:pPr>
            <a:r>
              <a:rPr lang="en-IN" dirty="0"/>
              <a:t>4   12.0        3</a:t>
            </a:r>
          </a:p>
          <a:p>
            <a:pPr marL="0" indent="0">
              <a:buNone/>
            </a:pPr>
            <a:r>
              <a:rPr lang="en-IN" dirty="0"/>
              <a:t>5    9.0        2</a:t>
            </a:r>
          </a:p>
          <a:p>
            <a:pPr marL="0" indent="0">
              <a:buNone/>
            </a:pPr>
            <a:r>
              <a:rPr lang="en-IN" dirty="0"/>
              <a:t>6   20.0        3</a:t>
            </a:r>
          </a:p>
          <a:p>
            <a:pPr marL="0" indent="0">
              <a:buNone/>
            </a:pPr>
            <a:r>
              <a:rPr lang="en-IN" dirty="0"/>
              <a:t>7   14.5        1</a:t>
            </a:r>
          </a:p>
          <a:p>
            <a:pPr marL="0" indent="0">
              <a:buNone/>
            </a:pPr>
            <a:r>
              <a:rPr lang="en-IN" dirty="0"/>
              <a:t>8   13.5        1</a:t>
            </a:r>
          </a:p>
          <a:p>
            <a:pPr marL="0" indent="0">
              <a:buNone/>
            </a:pPr>
            <a:r>
              <a:rPr lang="en-IN" dirty="0"/>
              <a:t>9    8.0        2</a:t>
            </a:r>
          </a:p>
          <a:p>
            <a:pPr marL="0" indent="0">
              <a:buNone/>
            </a:pPr>
            <a:r>
              <a:rPr lang="en-IN" dirty="0"/>
              <a:t>10  19.0        1 </a:t>
            </a:r>
          </a:p>
        </p:txBody>
      </p:sp>
    </p:spTree>
    <p:extLst>
      <p:ext uri="{BB962C8B-B14F-4D97-AF65-F5344CB8AC3E}">
        <p14:creationId xmlns:p14="http://schemas.microsoft.com/office/powerpoint/2010/main" val="220036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5A5B-588C-4339-93A0-F14C5500605B}"/>
              </a:ext>
            </a:extLst>
          </p:cNvPr>
          <p:cNvSpPr>
            <a:spLocks noGrp="1"/>
          </p:cNvSpPr>
          <p:nvPr>
            <p:ph type="title"/>
          </p:nvPr>
        </p:nvSpPr>
        <p:spPr/>
        <p:txBody>
          <a:bodyPr/>
          <a:lstStyle/>
          <a:p>
            <a:r>
              <a:rPr lang="en-US" dirty="0"/>
              <a:t>Drop row(s) by number from a given data frame</a:t>
            </a:r>
            <a:endParaRPr lang="en-IN" dirty="0"/>
          </a:p>
        </p:txBody>
      </p:sp>
      <p:sp>
        <p:nvSpPr>
          <p:cNvPr id="3" name="Content Placeholder 2">
            <a:extLst>
              <a:ext uri="{FF2B5EF4-FFF2-40B4-BE49-F238E27FC236}">
                <a16:creationId xmlns:a16="http://schemas.microsoft.com/office/drawing/2014/main" id="{F2B7B23E-82DC-41F4-9459-D0EF8889E940}"/>
              </a:ext>
            </a:extLst>
          </p:cNvPr>
          <p:cNvSpPr>
            <a:spLocks noGrp="1"/>
          </p:cNvSpPr>
          <p:nvPr>
            <p:ph idx="1"/>
          </p:nvPr>
        </p:nvSpPr>
        <p:spPr/>
        <p:txBody>
          <a:bodyPr>
            <a:normAutofit fontScale="92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err="1"/>
              <a:t>exam_data</a:t>
            </a:r>
            <a:r>
              <a:rPr lang="en-IN" dirty="0"/>
              <a:t> &lt;- </a:t>
            </a:r>
            <a:r>
              <a:rPr lang="en-IN" dirty="0" err="1"/>
              <a:t>exam_data</a:t>
            </a:r>
            <a:r>
              <a:rPr lang="en-IN" dirty="0"/>
              <a:t>[-c(2, 4, 6), ]</a:t>
            </a:r>
          </a:p>
          <a:p>
            <a:pPr marL="0" indent="0">
              <a:buNone/>
            </a:pPr>
            <a:r>
              <a:rPr lang="en-IN" dirty="0"/>
              <a:t>print(</a:t>
            </a:r>
            <a:r>
              <a:rPr lang="en-IN" dirty="0" err="1"/>
              <a:t>exam_data</a:t>
            </a:r>
            <a:r>
              <a:rPr lang="en-IN" dirty="0"/>
              <a:t>)</a:t>
            </a:r>
          </a:p>
          <a:p>
            <a:endParaRPr lang="en-IN" dirty="0"/>
          </a:p>
        </p:txBody>
      </p:sp>
    </p:spTree>
    <p:extLst>
      <p:ext uri="{BB962C8B-B14F-4D97-AF65-F5344CB8AC3E}">
        <p14:creationId xmlns:p14="http://schemas.microsoft.com/office/powerpoint/2010/main" val="372931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DA35-1F0C-4300-A9AD-321F0B945AAB}"/>
              </a:ext>
            </a:extLst>
          </p:cNvPr>
          <p:cNvSpPr>
            <a:spLocks noGrp="1"/>
          </p:cNvSpPr>
          <p:nvPr>
            <p:ph type="title"/>
          </p:nvPr>
        </p:nvSpPr>
        <p:spPr>
          <a:xfrm>
            <a:off x="838200" y="365126"/>
            <a:ext cx="10515600" cy="595928"/>
          </a:xfrm>
        </p:spPr>
        <p:txBody>
          <a:bodyPr>
            <a:normAutofit fontScale="90000"/>
          </a:bodyPr>
          <a:lstStyle/>
          <a:p>
            <a:r>
              <a:rPr lang="en-IN" dirty="0"/>
              <a:t>Sample Output:</a:t>
            </a:r>
          </a:p>
        </p:txBody>
      </p:sp>
      <p:sp>
        <p:nvSpPr>
          <p:cNvPr id="3" name="Content Placeholder 2">
            <a:extLst>
              <a:ext uri="{FF2B5EF4-FFF2-40B4-BE49-F238E27FC236}">
                <a16:creationId xmlns:a16="http://schemas.microsoft.com/office/drawing/2014/main" id="{B6CE26DD-082F-4D04-B3A3-34DA8071758C}"/>
              </a:ext>
            </a:extLst>
          </p:cNvPr>
          <p:cNvSpPr>
            <a:spLocks noGrp="1"/>
          </p:cNvSpPr>
          <p:nvPr>
            <p:ph idx="1"/>
          </p:nvPr>
        </p:nvSpPr>
        <p:spPr>
          <a:xfrm>
            <a:off x="838200" y="886408"/>
            <a:ext cx="10515600" cy="5803641"/>
          </a:xfrm>
        </p:spPr>
        <p:txBody>
          <a:bodyPr>
            <a:normAutofit fontScale="47500" lnSpcReduction="20000"/>
          </a:bodyPr>
          <a:lstStyle/>
          <a:p>
            <a:endParaRPr lang="en-IN" dirty="0"/>
          </a:p>
          <a:p>
            <a:r>
              <a:rPr lang="en-IN" dirty="0"/>
              <a:t>[1] "Original </a:t>
            </a:r>
            <a:r>
              <a:rPr lang="en-IN" dirty="0" err="1"/>
              <a:t>dataframe</a:t>
            </a:r>
            <a:r>
              <a:rPr lang="en-IN" dirty="0"/>
              <a:t>:"</a:t>
            </a:r>
          </a:p>
          <a:p>
            <a:r>
              <a:rPr lang="en-IN" dirty="0"/>
              <a:t>        name score attempts qualify</a:t>
            </a:r>
          </a:p>
          <a:p>
            <a:r>
              <a:rPr lang="en-IN" dirty="0"/>
              <a:t>1  Anastasia  12.5        1     yes</a:t>
            </a:r>
          </a:p>
          <a:p>
            <a:r>
              <a:rPr lang="en-IN" dirty="0"/>
              <a:t>2       Dima   9.0        3      no</a:t>
            </a:r>
          </a:p>
          <a:p>
            <a:r>
              <a:rPr lang="en-IN" dirty="0"/>
              <a:t>3  Katherine  16.5        2     yes</a:t>
            </a:r>
          </a:p>
          <a:p>
            <a:r>
              <a:rPr lang="en-IN" dirty="0"/>
              <a:t>4      James  12.0        3      no</a:t>
            </a:r>
          </a:p>
          <a:p>
            <a:r>
              <a:rPr lang="en-IN" dirty="0"/>
              <a:t>5      Emily   9.0        2      no</a:t>
            </a:r>
          </a:p>
          <a:p>
            <a:r>
              <a:rPr lang="en-IN" dirty="0"/>
              <a:t>6    Michael  20.0        3     yes</a:t>
            </a:r>
          </a:p>
          <a:p>
            <a:r>
              <a:rPr lang="en-IN" dirty="0"/>
              <a:t>7    Matthew  14.5        1     yes</a:t>
            </a:r>
          </a:p>
          <a:p>
            <a:r>
              <a:rPr lang="en-IN" dirty="0"/>
              <a:t>8      Laura  13.5        1      no</a:t>
            </a:r>
          </a:p>
          <a:p>
            <a:r>
              <a:rPr lang="en-IN" dirty="0"/>
              <a:t>9      Kevin   8.0        2      no</a:t>
            </a:r>
          </a:p>
          <a:p>
            <a:r>
              <a:rPr lang="en-IN" dirty="0"/>
              <a:t>10     Jonas  19.0        1     yes</a:t>
            </a:r>
          </a:p>
          <a:p>
            <a:r>
              <a:rPr lang="en-IN" dirty="0"/>
              <a:t>        name score attempts qualify</a:t>
            </a:r>
          </a:p>
          <a:p>
            <a:r>
              <a:rPr lang="en-IN" dirty="0"/>
              <a:t>1  Anastasia  12.5        1     yes</a:t>
            </a:r>
          </a:p>
          <a:p>
            <a:r>
              <a:rPr lang="en-IN" dirty="0"/>
              <a:t>3  Katherine  16.5        2     yes</a:t>
            </a:r>
          </a:p>
          <a:p>
            <a:r>
              <a:rPr lang="en-IN" dirty="0"/>
              <a:t>5      Emily   9.0        2      no</a:t>
            </a:r>
          </a:p>
          <a:p>
            <a:r>
              <a:rPr lang="en-IN" dirty="0"/>
              <a:t>7    Matthew  14.5        1     yes</a:t>
            </a:r>
          </a:p>
          <a:p>
            <a:r>
              <a:rPr lang="en-IN" dirty="0"/>
              <a:t>8      Laura  13.5        1      no</a:t>
            </a:r>
          </a:p>
          <a:p>
            <a:r>
              <a:rPr lang="en-IN" dirty="0"/>
              <a:t>9      Kevin   8.0        2      no</a:t>
            </a:r>
          </a:p>
          <a:p>
            <a:r>
              <a:rPr lang="en-IN" dirty="0"/>
              <a:t>10     Jonas  19.0        1     yes </a:t>
            </a:r>
          </a:p>
        </p:txBody>
      </p:sp>
    </p:spTree>
    <p:extLst>
      <p:ext uri="{BB962C8B-B14F-4D97-AF65-F5344CB8AC3E}">
        <p14:creationId xmlns:p14="http://schemas.microsoft.com/office/powerpoint/2010/main" val="3727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AD9-EAB1-48E2-BB9B-D11E907102A3}"/>
              </a:ext>
            </a:extLst>
          </p:cNvPr>
          <p:cNvSpPr>
            <a:spLocks noGrp="1"/>
          </p:cNvSpPr>
          <p:nvPr>
            <p:ph type="title"/>
          </p:nvPr>
        </p:nvSpPr>
        <p:spPr/>
        <p:txBody>
          <a:bodyPr/>
          <a:lstStyle/>
          <a:p>
            <a:r>
              <a:rPr lang="en-US" dirty="0"/>
              <a:t>Replace NA values with 3 in a given data frame</a:t>
            </a:r>
            <a:endParaRPr lang="en-IN" dirty="0"/>
          </a:p>
        </p:txBody>
      </p:sp>
      <p:sp>
        <p:nvSpPr>
          <p:cNvPr id="3" name="Content Placeholder 2">
            <a:extLst>
              <a:ext uri="{FF2B5EF4-FFF2-40B4-BE49-F238E27FC236}">
                <a16:creationId xmlns:a16="http://schemas.microsoft.com/office/drawing/2014/main" id="{EF60541D-5031-4A8E-8E27-5E30826D9DDD}"/>
              </a:ext>
            </a:extLst>
          </p:cNvPr>
          <p:cNvSpPr>
            <a:spLocks noGrp="1"/>
          </p:cNvSpPr>
          <p:nvPr>
            <p:ph idx="1"/>
          </p:nvPr>
        </p:nvSpPr>
        <p:spPr/>
        <p:txBody>
          <a:bodyPr>
            <a:normAutofit fontScale="77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NA, 2, NA, 2, NA, 1, NA,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err="1"/>
              <a:t>exam_data</a:t>
            </a:r>
            <a:r>
              <a:rPr lang="en-IN" dirty="0"/>
              <a:t>[is.na(</a:t>
            </a:r>
            <a:r>
              <a:rPr lang="en-IN" dirty="0" err="1"/>
              <a:t>exam_data</a:t>
            </a:r>
            <a:r>
              <a:rPr lang="en-IN" dirty="0"/>
              <a:t>)] = 3</a:t>
            </a:r>
          </a:p>
          <a:p>
            <a:pPr marL="0" indent="0">
              <a:buNone/>
            </a:pPr>
            <a:r>
              <a:rPr lang="en-IN" dirty="0"/>
              <a:t>print("After removing NA with 3, the said </a:t>
            </a:r>
            <a:r>
              <a:rPr lang="en-IN" dirty="0" err="1"/>
              <a:t>dataframe</a:t>
            </a:r>
            <a:r>
              <a:rPr lang="en-IN" dirty="0"/>
              <a:t> becomes:")</a:t>
            </a:r>
          </a:p>
          <a:p>
            <a:pPr marL="0" indent="0">
              <a:buNone/>
            </a:pPr>
            <a:r>
              <a:rPr lang="en-IN" dirty="0"/>
              <a:t>print(</a:t>
            </a:r>
            <a:r>
              <a:rPr lang="en-IN" dirty="0" err="1"/>
              <a:t>exam_data</a:t>
            </a:r>
            <a:r>
              <a:rPr lang="en-IN" dirty="0"/>
              <a:t>)</a:t>
            </a:r>
          </a:p>
          <a:p>
            <a:endParaRPr lang="en-IN" dirty="0"/>
          </a:p>
        </p:txBody>
      </p:sp>
    </p:spTree>
    <p:extLst>
      <p:ext uri="{BB962C8B-B14F-4D97-AF65-F5344CB8AC3E}">
        <p14:creationId xmlns:p14="http://schemas.microsoft.com/office/powerpoint/2010/main" val="754910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E863-5FA1-4809-AED2-8EBBE3DF65D7}"/>
              </a:ext>
            </a:extLst>
          </p:cNvPr>
          <p:cNvSpPr>
            <a:spLocks noGrp="1"/>
          </p:cNvSpPr>
          <p:nvPr>
            <p:ph type="title"/>
          </p:nvPr>
        </p:nvSpPr>
        <p:spPr/>
        <p:txBody>
          <a:bodyPr/>
          <a:lstStyle/>
          <a:p>
            <a:r>
              <a:rPr lang="en-IN" dirty="0"/>
              <a:t>is.na(</a:t>
            </a:r>
            <a:r>
              <a:rPr lang="en-IN" dirty="0" err="1"/>
              <a:t>exam_data</a:t>
            </a:r>
            <a:r>
              <a:rPr lang="en-IN" dirty="0"/>
              <a:t>)] </a:t>
            </a:r>
          </a:p>
        </p:txBody>
      </p:sp>
      <p:sp>
        <p:nvSpPr>
          <p:cNvPr id="3" name="Content Placeholder 2">
            <a:extLst>
              <a:ext uri="{FF2B5EF4-FFF2-40B4-BE49-F238E27FC236}">
                <a16:creationId xmlns:a16="http://schemas.microsoft.com/office/drawing/2014/main" id="{5964C91A-AFB7-45E1-B06E-27BDDC55D4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073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3F23-AFB2-42B4-87DF-15399BF7B92C}"/>
              </a:ext>
            </a:extLst>
          </p:cNvPr>
          <p:cNvSpPr>
            <a:spLocks noGrp="1"/>
          </p:cNvSpPr>
          <p:nvPr>
            <p:ph type="title"/>
          </p:nvPr>
        </p:nvSpPr>
        <p:spPr>
          <a:xfrm>
            <a:off x="838200" y="365125"/>
            <a:ext cx="10515600" cy="399985"/>
          </a:xfrm>
        </p:spPr>
        <p:txBody>
          <a:bodyPr>
            <a:normAutofit fontScale="90000"/>
          </a:bodyPr>
          <a:lstStyle/>
          <a:p>
            <a:r>
              <a:rPr lang="en-US" dirty="0"/>
              <a:t>Sample output</a:t>
            </a:r>
            <a:endParaRPr lang="en-IN" dirty="0"/>
          </a:p>
        </p:txBody>
      </p:sp>
      <p:sp>
        <p:nvSpPr>
          <p:cNvPr id="3" name="Content Placeholder 2">
            <a:extLst>
              <a:ext uri="{FF2B5EF4-FFF2-40B4-BE49-F238E27FC236}">
                <a16:creationId xmlns:a16="http://schemas.microsoft.com/office/drawing/2014/main" id="{F999B337-3224-4A9F-97BF-4F5427F4F95F}"/>
              </a:ext>
            </a:extLst>
          </p:cNvPr>
          <p:cNvSpPr>
            <a:spLocks noGrp="1"/>
          </p:cNvSpPr>
          <p:nvPr>
            <p:ph idx="1"/>
          </p:nvPr>
        </p:nvSpPr>
        <p:spPr>
          <a:xfrm>
            <a:off x="838200" y="979714"/>
            <a:ext cx="10515600" cy="5878286"/>
          </a:xfrm>
        </p:spPr>
        <p:txBody>
          <a:bodyPr>
            <a:normAutofit fontScale="40000" lnSpcReduction="20000"/>
          </a:bodyPr>
          <a:lstStyle/>
          <a:p>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NA      no</a:t>
            </a:r>
          </a:p>
          <a:p>
            <a:pPr marL="0" indent="0">
              <a:buNone/>
            </a:pPr>
            <a:r>
              <a:rPr lang="en-IN" dirty="0"/>
              <a:t>3  Katherine  16.5        2     yes</a:t>
            </a:r>
          </a:p>
          <a:p>
            <a:pPr marL="0" indent="0">
              <a:buNone/>
            </a:pPr>
            <a:r>
              <a:rPr lang="en-IN" dirty="0"/>
              <a:t>4      James  12.0       NA      no</a:t>
            </a:r>
          </a:p>
          <a:p>
            <a:pPr marL="0" indent="0">
              <a:buNone/>
            </a:pPr>
            <a:r>
              <a:rPr lang="en-IN" dirty="0"/>
              <a:t>5      Emily   9.0        2      no</a:t>
            </a:r>
          </a:p>
          <a:p>
            <a:pPr marL="0" indent="0">
              <a:buNone/>
            </a:pPr>
            <a:r>
              <a:rPr lang="en-IN" dirty="0"/>
              <a:t>6    Michael  20.0       NA     yes</a:t>
            </a:r>
          </a:p>
          <a:p>
            <a:pPr marL="0" indent="0">
              <a:buNone/>
            </a:pPr>
            <a:r>
              <a:rPr lang="en-IN" dirty="0"/>
              <a:t>7    Matthew  14.5        1     yes</a:t>
            </a:r>
          </a:p>
          <a:p>
            <a:pPr marL="0" indent="0">
              <a:buNone/>
            </a:pPr>
            <a:r>
              <a:rPr lang="en-IN" dirty="0"/>
              <a:t>8      Laura  13.5       NA      no</a:t>
            </a:r>
          </a:p>
          <a:p>
            <a:pPr marL="0" indent="0">
              <a:buNone/>
            </a:pPr>
            <a:r>
              <a:rPr lang="en-IN" dirty="0"/>
              <a:t>9      Kevin   8.0        2      no</a:t>
            </a:r>
          </a:p>
          <a:p>
            <a:pPr marL="0" indent="0">
              <a:buNone/>
            </a:pPr>
            <a:r>
              <a:rPr lang="en-IN" dirty="0"/>
              <a:t>10     Jonas  19.0        1     yes</a:t>
            </a:r>
          </a:p>
          <a:p>
            <a:pPr marL="0" indent="0">
              <a:buNone/>
            </a:pPr>
            <a:r>
              <a:rPr lang="en-IN" dirty="0"/>
              <a:t>[1] "After removing NA with 3, the said </a:t>
            </a:r>
            <a:r>
              <a:rPr lang="en-IN" dirty="0" err="1"/>
              <a:t>dataframe</a:t>
            </a:r>
            <a:r>
              <a:rPr lang="en-IN" dirty="0"/>
              <a:t> becomes:"</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3      no</a:t>
            </a:r>
          </a:p>
          <a:p>
            <a:pPr marL="0" indent="0">
              <a:buNone/>
            </a:pPr>
            <a:r>
              <a:rPr lang="en-IN" dirty="0"/>
              <a:t>9      Kevin   8.0        2      no</a:t>
            </a:r>
          </a:p>
          <a:p>
            <a:pPr marL="0" indent="0">
              <a:buNone/>
            </a:pPr>
            <a:r>
              <a:rPr lang="en-IN" dirty="0"/>
              <a:t>10     Jonas  19.0        1     yes</a:t>
            </a:r>
          </a:p>
        </p:txBody>
      </p:sp>
    </p:spTree>
    <p:extLst>
      <p:ext uri="{BB962C8B-B14F-4D97-AF65-F5344CB8AC3E}">
        <p14:creationId xmlns:p14="http://schemas.microsoft.com/office/powerpoint/2010/main" val="22153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C7C6B-50EF-4621-BA56-C9077DD97D3A}"/>
              </a:ext>
            </a:extLst>
          </p:cNvPr>
          <p:cNvSpPr>
            <a:spLocks noGrp="1"/>
          </p:cNvSpPr>
          <p:nvPr>
            <p:ph idx="1"/>
          </p:nvPr>
        </p:nvSpPr>
        <p:spPr>
          <a:xfrm>
            <a:off x="849086" y="298580"/>
            <a:ext cx="10504714" cy="6372808"/>
          </a:xfrm>
        </p:spPr>
        <p:txBody>
          <a:bodyPr>
            <a:noAutofit/>
          </a:bodyPr>
          <a:lstStyle/>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Let's see the example of a factor in action.</a:t>
            </a:r>
          </a:p>
          <a:p>
            <a:pPr marL="0" indent="0">
              <a:buNone/>
            </a:pPr>
            <a:r>
              <a:rPr lang="en-US" sz="1400" dirty="0">
                <a:latin typeface="Times New Roman" panose="02020603050405020304" pitchFamily="18" charset="0"/>
                <a:cs typeface="Times New Roman" panose="02020603050405020304" pitchFamily="18" charset="0"/>
              </a:rPr>
              <a:t>You can see below code where there are two categorical variables, namely "Male" and "Female", also called factor values.</a:t>
            </a:r>
          </a:p>
          <a:p>
            <a:pPr marL="0" indent="0">
              <a:buNone/>
            </a:pPr>
            <a:r>
              <a:rPr lang="en-US" sz="1400" dirty="0">
                <a:latin typeface="Times New Roman" panose="02020603050405020304" pitchFamily="18" charset="0"/>
                <a:cs typeface="Times New Roman" panose="02020603050405020304" pitchFamily="18" charset="0"/>
              </a:rPr>
              <a:t>gender &lt;- c("</a:t>
            </a:r>
            <a:r>
              <a:rPr lang="en-US" sz="1400" dirty="0" err="1">
                <a:latin typeface="Times New Roman" panose="02020603050405020304" pitchFamily="18" charset="0"/>
                <a:cs typeface="Times New Roman" panose="02020603050405020304" pitchFamily="18" charset="0"/>
              </a:rPr>
              <a:t>Male","Female","Female","Male","Female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Let's create a factor for the gender where 'factor(gender)' is used and saved to a variable called '</a:t>
            </a:r>
            <a:r>
              <a:rPr lang="en-US" sz="1400" dirty="0" err="1">
                <a:latin typeface="Times New Roman" panose="02020603050405020304" pitchFamily="18" charset="0"/>
                <a:cs typeface="Times New Roman" panose="02020603050405020304" pitchFamily="18" charset="0"/>
              </a:rPr>
              <a:t>gender.factor</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gender.factor</a:t>
            </a:r>
            <a:r>
              <a:rPr lang="en-US" sz="1400" dirty="0">
                <a:latin typeface="Times New Roman" panose="02020603050405020304" pitchFamily="18" charset="0"/>
                <a:cs typeface="Times New Roman" panose="02020603050405020304" pitchFamily="18" charset="0"/>
              </a:rPr>
              <a:t> &lt;- factor(gender)</a:t>
            </a:r>
          </a:p>
          <a:p>
            <a:pPr marL="0" indent="0">
              <a:buNone/>
            </a:pPr>
            <a:r>
              <a:rPr lang="en-US" sz="1400" dirty="0" err="1">
                <a:latin typeface="Times New Roman" panose="02020603050405020304" pitchFamily="18" charset="0"/>
                <a:cs typeface="Times New Roman" panose="02020603050405020304" pitchFamily="18" charset="0"/>
              </a:rPr>
              <a:t>gender.factor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Male</a:t>
            </a:r>
          </a:p>
          <a:p>
            <a:r>
              <a:rPr lang="en-US" sz="1400" dirty="0">
                <a:latin typeface="Times New Roman" panose="02020603050405020304" pitchFamily="18" charset="0"/>
                <a:cs typeface="Times New Roman" panose="02020603050405020304" pitchFamily="18" charset="0"/>
              </a:rPr>
              <a:t>Female</a:t>
            </a:r>
          </a:p>
          <a:p>
            <a:r>
              <a:rPr lang="en-US" sz="1400" dirty="0">
                <a:latin typeface="Times New Roman" panose="02020603050405020304" pitchFamily="18" charset="0"/>
                <a:cs typeface="Times New Roman" panose="02020603050405020304" pitchFamily="18" charset="0"/>
              </a:rPr>
              <a:t>Female</a:t>
            </a:r>
          </a:p>
          <a:p>
            <a:r>
              <a:rPr lang="en-US" sz="1400" dirty="0">
                <a:latin typeface="Times New Roman" panose="02020603050405020304" pitchFamily="18" charset="0"/>
                <a:cs typeface="Times New Roman" panose="02020603050405020304" pitchFamily="18" charset="0"/>
              </a:rPr>
              <a:t>Male</a:t>
            </a:r>
          </a:p>
          <a:p>
            <a:r>
              <a:rPr lang="en-US" sz="1400" dirty="0">
                <a:latin typeface="Times New Roman" panose="02020603050405020304" pitchFamily="18" charset="0"/>
                <a:cs typeface="Times New Roman" panose="02020603050405020304" pitchFamily="18" charset="0"/>
              </a:rPr>
              <a:t>Female</a:t>
            </a:r>
          </a:p>
          <a:p>
            <a:pPr marL="0" indent="0">
              <a:buNone/>
            </a:pPr>
            <a:r>
              <a:rPr lang="en-US" sz="1400" dirty="0">
                <a:latin typeface="Times New Roman" panose="02020603050405020304" pitchFamily="18" charset="0"/>
                <a:cs typeface="Times New Roman" panose="02020603050405020304" pitchFamily="18" charset="0"/>
              </a:rPr>
              <a:t> Levels:</a:t>
            </a:r>
          </a:p>
          <a:p>
            <a:pPr marL="0" indent="0">
              <a:buNone/>
            </a:pPr>
            <a:r>
              <a:rPr lang="en-US" sz="1400" dirty="0">
                <a:latin typeface="Times New Roman" panose="02020603050405020304" pitchFamily="18" charset="0"/>
                <a:cs typeface="Times New Roman" panose="02020603050405020304" pitchFamily="18" charset="0"/>
              </a:rPr>
              <a:t>The above code gives the output as below:</a:t>
            </a:r>
          </a:p>
          <a:p>
            <a:pPr marL="0" indent="0">
              <a:buNone/>
            </a:pPr>
            <a:r>
              <a:rPr lang="en-US" sz="1400" dirty="0">
                <a:latin typeface="Times New Roman" panose="02020603050405020304" pitchFamily="18" charset="0"/>
                <a:cs typeface="Times New Roman" panose="02020603050405020304" pitchFamily="18" charset="0"/>
              </a:rPr>
              <a:t>Male Female </a:t>
            </a:r>
            <a:r>
              <a:rPr lang="en-US" sz="1400" dirty="0" err="1">
                <a:latin typeface="Times New Roman" panose="02020603050405020304" pitchFamily="18" charset="0"/>
                <a:cs typeface="Times New Roman" panose="02020603050405020304" pitchFamily="18" charset="0"/>
              </a:rPr>
              <a:t>Female</a:t>
            </a:r>
            <a:r>
              <a:rPr lang="en-US" sz="1400" dirty="0">
                <a:latin typeface="Times New Roman" panose="02020603050405020304" pitchFamily="18" charset="0"/>
                <a:cs typeface="Times New Roman" panose="02020603050405020304" pitchFamily="18" charset="0"/>
              </a:rPr>
              <a:t> Male Female</a:t>
            </a:r>
          </a:p>
          <a:p>
            <a:pPr marL="0" indent="0">
              <a:buNone/>
            </a:pPr>
            <a:r>
              <a:rPr lang="en-US" sz="1400" dirty="0">
                <a:latin typeface="Times New Roman" panose="02020603050405020304" pitchFamily="18" charset="0"/>
                <a:cs typeface="Times New Roman" panose="02020603050405020304" pitchFamily="18" charset="0"/>
              </a:rPr>
              <a:t>Levels:</a:t>
            </a:r>
          </a:p>
          <a:p>
            <a:pPr marL="0" indent="0">
              <a:buNone/>
            </a:pPr>
            <a:r>
              <a:rPr lang="en-US" sz="1400" dirty="0">
                <a:latin typeface="Times New Roman" panose="02020603050405020304" pitchFamily="18" charset="0"/>
                <a:cs typeface="Times New Roman" panose="02020603050405020304" pitchFamily="18" charset="0"/>
              </a:rPr>
              <a:t>'Female' 'Male'</a:t>
            </a:r>
          </a:p>
          <a:p>
            <a:pPr marL="0" indent="0">
              <a:buNone/>
            </a:pPr>
            <a:r>
              <a:rPr lang="en-US" sz="1400" dirty="0">
                <a:latin typeface="Times New Roman" panose="02020603050405020304" pitchFamily="18" charset="0"/>
                <a:cs typeface="Times New Roman" panose="02020603050405020304" pitchFamily="18" charset="0"/>
              </a:rPr>
              <a:t>You can see above where values are printed the same as the input vector. Additionally, 'Levels', which are 'Female' and 'Male' are sorted alphabetically.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340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65B2-CA5E-4685-AD3D-6AE08E89BBBD}"/>
              </a:ext>
            </a:extLst>
          </p:cNvPr>
          <p:cNvSpPr>
            <a:spLocks noGrp="1"/>
          </p:cNvSpPr>
          <p:nvPr>
            <p:ph type="title"/>
          </p:nvPr>
        </p:nvSpPr>
        <p:spPr>
          <a:xfrm>
            <a:off x="838200" y="365125"/>
            <a:ext cx="10515600" cy="1006475"/>
          </a:xfrm>
        </p:spPr>
        <p:txBody>
          <a:bodyPr>
            <a:normAutofit/>
          </a:bodyPr>
          <a:lstStyle/>
          <a:p>
            <a:r>
              <a:rPr lang="en-US" sz="2800" dirty="0"/>
              <a:t>Save the information of a data frame in a file and display the information of the file</a:t>
            </a:r>
            <a:endParaRPr lang="en-IN" sz="2800" dirty="0"/>
          </a:p>
        </p:txBody>
      </p:sp>
      <p:sp>
        <p:nvSpPr>
          <p:cNvPr id="3" name="Content Placeholder 2">
            <a:extLst>
              <a:ext uri="{FF2B5EF4-FFF2-40B4-BE49-F238E27FC236}">
                <a16:creationId xmlns:a16="http://schemas.microsoft.com/office/drawing/2014/main" id="{644BC19C-E9D9-4006-A142-D87845229385}"/>
              </a:ext>
            </a:extLst>
          </p:cNvPr>
          <p:cNvSpPr>
            <a:spLocks noGrp="1"/>
          </p:cNvSpPr>
          <p:nvPr>
            <p:ph idx="1"/>
          </p:nvPr>
        </p:nvSpPr>
        <p:spPr>
          <a:xfrm>
            <a:off x="838200" y="1287624"/>
            <a:ext cx="10515600" cy="4889339"/>
          </a:xfrm>
        </p:spPr>
        <p:txBody>
          <a:bodyPr>
            <a:normAutofit fontScale="92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save(</a:t>
            </a:r>
            <a:r>
              <a:rPr lang="en-IN" dirty="0" err="1"/>
              <a:t>exam_data,file</a:t>
            </a:r>
            <a:r>
              <a:rPr lang="en-IN" dirty="0"/>
              <a:t>="</a:t>
            </a:r>
            <a:r>
              <a:rPr lang="en-IN" dirty="0" err="1"/>
              <a:t>data.rda</a:t>
            </a:r>
            <a:r>
              <a:rPr lang="en-IN" dirty="0"/>
              <a:t>")</a:t>
            </a:r>
          </a:p>
          <a:p>
            <a:pPr marL="0" indent="0">
              <a:buNone/>
            </a:pPr>
            <a:r>
              <a:rPr lang="en-IN" dirty="0"/>
              <a:t>load("</a:t>
            </a:r>
            <a:r>
              <a:rPr lang="en-IN" dirty="0" err="1"/>
              <a:t>data.rda</a:t>
            </a:r>
            <a:r>
              <a:rPr lang="en-IN" dirty="0"/>
              <a:t>")</a:t>
            </a:r>
          </a:p>
          <a:p>
            <a:pPr marL="0" indent="0">
              <a:buNone/>
            </a:pPr>
            <a:r>
              <a:rPr lang="en-IN" dirty="0"/>
              <a:t>file.info("</a:t>
            </a:r>
            <a:r>
              <a:rPr lang="en-IN" dirty="0" err="1"/>
              <a:t>data.rda</a:t>
            </a:r>
            <a:r>
              <a:rPr lang="en-IN" dirty="0"/>
              <a:t>") </a:t>
            </a:r>
          </a:p>
          <a:p>
            <a:endParaRPr lang="en-IN" dirty="0"/>
          </a:p>
        </p:txBody>
      </p:sp>
    </p:spTree>
    <p:extLst>
      <p:ext uri="{BB962C8B-B14F-4D97-AF65-F5344CB8AC3E}">
        <p14:creationId xmlns:p14="http://schemas.microsoft.com/office/powerpoint/2010/main" val="749249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1B2D-4A88-4245-B149-1C2FC829B40F}"/>
              </a:ext>
            </a:extLst>
          </p:cNvPr>
          <p:cNvSpPr>
            <a:spLocks noGrp="1"/>
          </p:cNvSpPr>
          <p:nvPr>
            <p:ph type="title"/>
          </p:nvPr>
        </p:nvSpPr>
        <p:spPr>
          <a:xfrm>
            <a:off x="838200" y="365126"/>
            <a:ext cx="10515600" cy="418646"/>
          </a:xfrm>
        </p:spPr>
        <p:txBody>
          <a:bodyPr>
            <a:normAutofit fontScale="90000"/>
          </a:bodyPr>
          <a:lstStyle/>
          <a:p>
            <a:br>
              <a:rPr lang="en-IN" dirty="0"/>
            </a:br>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3B0D4E8A-BC35-45A4-AC9A-BD882A549C67}"/>
              </a:ext>
            </a:extLst>
          </p:cNvPr>
          <p:cNvSpPr>
            <a:spLocks noGrp="1"/>
          </p:cNvSpPr>
          <p:nvPr>
            <p:ph idx="1"/>
          </p:nvPr>
        </p:nvSpPr>
        <p:spPr>
          <a:xfrm>
            <a:off x="838200" y="783772"/>
            <a:ext cx="10515600" cy="5775648"/>
          </a:xfrm>
        </p:spPr>
        <p:txBody>
          <a:bodyPr>
            <a:normAutofit fontScale="70000" lnSpcReduction="20000"/>
          </a:bodyPr>
          <a:lstStyle/>
          <a:p>
            <a:endParaRPr lang="en-IN" dirty="0"/>
          </a:p>
          <a:p>
            <a:r>
              <a:rPr lang="en-IN" dirty="0"/>
              <a:t>[1] "Original </a:t>
            </a:r>
            <a:r>
              <a:rPr lang="en-IN" dirty="0" err="1"/>
              <a:t>dataframe</a:t>
            </a:r>
            <a:r>
              <a:rPr lang="en-IN" dirty="0"/>
              <a:t>:"</a:t>
            </a:r>
          </a:p>
          <a:p>
            <a:r>
              <a:rPr lang="en-IN" dirty="0"/>
              <a:t>        name score attempts qualify</a:t>
            </a:r>
          </a:p>
          <a:p>
            <a:r>
              <a:rPr lang="en-IN" dirty="0"/>
              <a:t>1  Anastasia  12.5        1     yes</a:t>
            </a:r>
          </a:p>
          <a:p>
            <a:r>
              <a:rPr lang="en-IN" dirty="0"/>
              <a:t>2       Dima   9.0        3      no</a:t>
            </a:r>
          </a:p>
          <a:p>
            <a:r>
              <a:rPr lang="en-IN" dirty="0"/>
              <a:t>3  Katherine  16.5        2     yes</a:t>
            </a:r>
          </a:p>
          <a:p>
            <a:r>
              <a:rPr lang="en-IN" dirty="0"/>
              <a:t>4      James  12.0        3      no</a:t>
            </a:r>
          </a:p>
          <a:p>
            <a:r>
              <a:rPr lang="en-IN" dirty="0"/>
              <a:t>5      Emily   9.0        2      no</a:t>
            </a:r>
          </a:p>
          <a:p>
            <a:r>
              <a:rPr lang="en-IN" dirty="0"/>
              <a:t>6    Michael  20.0        3     yes</a:t>
            </a:r>
          </a:p>
          <a:p>
            <a:r>
              <a:rPr lang="en-IN" dirty="0"/>
              <a:t>7    Matthew  14.5        1     yes</a:t>
            </a:r>
          </a:p>
          <a:p>
            <a:r>
              <a:rPr lang="en-IN" dirty="0"/>
              <a:t>8      Laura  13.5        1      no</a:t>
            </a:r>
          </a:p>
          <a:p>
            <a:r>
              <a:rPr lang="en-IN" dirty="0"/>
              <a:t>9      Kevin   8.0        2      no</a:t>
            </a:r>
          </a:p>
          <a:p>
            <a:r>
              <a:rPr lang="en-IN" dirty="0"/>
              <a:t>10     Jonas  19.0        1     yes</a:t>
            </a:r>
          </a:p>
          <a:p>
            <a:r>
              <a:rPr lang="en-IN" dirty="0"/>
              <a:t>         size </a:t>
            </a:r>
            <a:r>
              <a:rPr lang="en-IN" dirty="0" err="1"/>
              <a:t>isdir</a:t>
            </a:r>
            <a:r>
              <a:rPr lang="en-IN" dirty="0"/>
              <a:t> mode               </a:t>
            </a:r>
            <a:r>
              <a:rPr lang="en-IN" dirty="0" err="1"/>
              <a:t>mtime</a:t>
            </a:r>
            <a:r>
              <a:rPr lang="en-IN" dirty="0"/>
              <a:t>               </a:t>
            </a:r>
            <a:r>
              <a:rPr lang="en-IN" dirty="0" err="1"/>
              <a:t>ctime</a:t>
            </a:r>
            <a:endParaRPr lang="en-IN" dirty="0"/>
          </a:p>
          <a:p>
            <a:r>
              <a:rPr lang="en-IN" dirty="0" err="1"/>
              <a:t>data.rda</a:t>
            </a:r>
            <a:r>
              <a:rPr lang="en-IN" dirty="0"/>
              <a:t>  344 FALSE  644 2018-10-25 12:06:09 2018-10-25 12:06:09</a:t>
            </a:r>
          </a:p>
          <a:p>
            <a:r>
              <a:rPr lang="en-IN" dirty="0"/>
              <a:t>                       </a:t>
            </a:r>
            <a:r>
              <a:rPr lang="en-IN" dirty="0" err="1"/>
              <a:t>atime</a:t>
            </a:r>
            <a:r>
              <a:rPr lang="en-IN" dirty="0"/>
              <a:t>  </a:t>
            </a:r>
            <a:r>
              <a:rPr lang="en-IN" dirty="0" err="1"/>
              <a:t>uid</a:t>
            </a:r>
            <a:r>
              <a:rPr lang="en-IN" dirty="0"/>
              <a:t>  gid   </a:t>
            </a:r>
            <a:r>
              <a:rPr lang="en-IN" dirty="0" err="1"/>
              <a:t>uname</a:t>
            </a:r>
            <a:r>
              <a:rPr lang="en-IN" dirty="0"/>
              <a:t>  </a:t>
            </a:r>
            <a:r>
              <a:rPr lang="en-IN" dirty="0" err="1"/>
              <a:t>grname</a:t>
            </a:r>
            <a:endParaRPr lang="en-IN" dirty="0"/>
          </a:p>
          <a:p>
            <a:r>
              <a:rPr lang="en-IN" dirty="0" err="1"/>
              <a:t>data.rda</a:t>
            </a:r>
            <a:r>
              <a:rPr lang="en-IN" dirty="0"/>
              <a:t> 2018-10-25 12:06:09 1000 1000 trinket </a:t>
            </a:r>
            <a:r>
              <a:rPr lang="en-IN" dirty="0" err="1"/>
              <a:t>trinket</a:t>
            </a:r>
            <a:endParaRPr lang="en-IN" dirty="0"/>
          </a:p>
        </p:txBody>
      </p:sp>
    </p:spTree>
    <p:extLst>
      <p:ext uri="{BB962C8B-B14F-4D97-AF65-F5344CB8AC3E}">
        <p14:creationId xmlns:p14="http://schemas.microsoft.com/office/powerpoint/2010/main" val="3114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34DA5-200F-48EA-91DC-C1CDC6D73499}"/>
              </a:ext>
            </a:extLst>
          </p:cNvPr>
          <p:cNvSpPr>
            <a:spLocks noGrp="1"/>
          </p:cNvSpPr>
          <p:nvPr>
            <p:ph idx="1"/>
          </p:nvPr>
        </p:nvSpPr>
        <p:spPr>
          <a:xfrm>
            <a:off x="838200" y="345233"/>
            <a:ext cx="10515600" cy="6307494"/>
          </a:xfrm>
        </p:spPr>
        <p:txBody>
          <a:bodyPr>
            <a:normAutofit fontScale="55000" lnSpcReduction="20000"/>
          </a:bodyPr>
          <a:lstStyle/>
          <a:p>
            <a:r>
              <a:rPr lang="en-US" dirty="0"/>
              <a:t>How to access </a:t>
            </a:r>
            <a:r>
              <a:rPr lang="en-US" dirty="0" err="1"/>
              <a:t>compoments</a:t>
            </a:r>
            <a:r>
              <a:rPr lang="en-US" dirty="0"/>
              <a:t> of a factor?</a:t>
            </a:r>
          </a:p>
          <a:p>
            <a:pPr marL="0" indent="0">
              <a:buNone/>
            </a:pPr>
            <a:r>
              <a:rPr lang="en-US" dirty="0"/>
              <a:t>Accessing components of a factor is very much similar to that of vectors.</a:t>
            </a:r>
          </a:p>
          <a:p>
            <a:pPr marL="0" indent="0">
              <a:buNone/>
            </a:pPr>
            <a:r>
              <a:rPr lang="en-US" dirty="0"/>
              <a:t>Factors are closely related with vectors. In fact, factors are stored as integer vectors. This is clearly seen from its structure.</a:t>
            </a:r>
          </a:p>
          <a:p>
            <a:pPr marL="0" indent="0">
              <a:buNone/>
            </a:pPr>
            <a:r>
              <a:rPr lang="en-US" dirty="0"/>
              <a:t>&gt; x &lt;- factor(c("</a:t>
            </a:r>
            <a:r>
              <a:rPr lang="en-US" dirty="0" err="1"/>
              <a:t>single","married","married","single</a:t>
            </a:r>
            <a:r>
              <a:rPr lang="en-US" dirty="0"/>
              <a:t>"))</a:t>
            </a:r>
          </a:p>
          <a:p>
            <a:pPr marL="0" indent="0">
              <a:buNone/>
            </a:pPr>
            <a:r>
              <a:rPr lang="en-US" dirty="0"/>
              <a:t>&gt; str(x)</a:t>
            </a:r>
          </a:p>
          <a:p>
            <a:pPr marL="0" indent="0">
              <a:buNone/>
            </a:pPr>
            <a:r>
              <a:rPr lang="en-US" dirty="0"/>
              <a:t>Factor w/ 2 levels "</a:t>
            </a:r>
            <a:r>
              <a:rPr lang="en-US" dirty="0" err="1"/>
              <a:t>married","single</a:t>
            </a:r>
            <a:r>
              <a:rPr lang="en-US" dirty="0"/>
              <a:t>": 2 1 1 2</a:t>
            </a:r>
          </a:p>
          <a:p>
            <a:pPr marL="0" indent="0">
              <a:buNone/>
            </a:pPr>
            <a:r>
              <a:rPr lang="en-US" dirty="0"/>
              <a:t>&gt; x</a:t>
            </a:r>
          </a:p>
          <a:p>
            <a:pPr marL="0" indent="0">
              <a:buNone/>
            </a:pPr>
            <a:r>
              <a:rPr lang="en-US" dirty="0"/>
              <a:t>[1] single  married </a:t>
            </a:r>
            <a:r>
              <a:rPr lang="en-US" dirty="0" err="1"/>
              <a:t>married</a:t>
            </a:r>
            <a:r>
              <a:rPr lang="en-US" dirty="0"/>
              <a:t> single</a:t>
            </a:r>
          </a:p>
          <a:p>
            <a:pPr marL="0" indent="0">
              <a:buNone/>
            </a:pPr>
            <a:r>
              <a:rPr lang="en-US" dirty="0"/>
              <a:t>Levels: married single</a:t>
            </a:r>
          </a:p>
          <a:p>
            <a:pPr marL="0" indent="0">
              <a:buNone/>
            </a:pPr>
            <a:r>
              <a:rPr lang="en-US" dirty="0"/>
              <a:t>&gt; x[3]           # access 3rd element</a:t>
            </a:r>
          </a:p>
          <a:p>
            <a:pPr marL="0" indent="0">
              <a:buNone/>
            </a:pPr>
            <a:r>
              <a:rPr lang="en-US" dirty="0"/>
              <a:t>[1] married</a:t>
            </a:r>
          </a:p>
          <a:p>
            <a:pPr marL="0" indent="0">
              <a:buNone/>
            </a:pPr>
            <a:r>
              <a:rPr lang="en-US" dirty="0"/>
              <a:t>Levels: married single</a:t>
            </a:r>
          </a:p>
          <a:p>
            <a:pPr marL="0" indent="0">
              <a:buNone/>
            </a:pPr>
            <a:r>
              <a:rPr lang="en-US" dirty="0"/>
              <a:t>&gt;  x[c(2, 4)]     # access 2nd and 4th element</a:t>
            </a:r>
          </a:p>
          <a:p>
            <a:pPr marL="0" indent="0">
              <a:buNone/>
            </a:pPr>
            <a:r>
              <a:rPr lang="en-US" dirty="0"/>
              <a:t>[1] married single</a:t>
            </a:r>
          </a:p>
          <a:p>
            <a:pPr marL="0" indent="0">
              <a:buNone/>
            </a:pPr>
            <a:r>
              <a:rPr lang="en-US" dirty="0"/>
              <a:t>Levels: married single</a:t>
            </a:r>
          </a:p>
          <a:p>
            <a:pPr marL="0" indent="0">
              <a:buNone/>
            </a:pPr>
            <a:r>
              <a:rPr lang="en-US" dirty="0"/>
              <a:t>&gt; x[-1]          # access all but 1st element</a:t>
            </a:r>
          </a:p>
          <a:p>
            <a:pPr marL="0" indent="0">
              <a:buNone/>
            </a:pPr>
            <a:r>
              <a:rPr lang="en-US" dirty="0"/>
              <a:t>[1] married </a:t>
            </a:r>
            <a:r>
              <a:rPr lang="en-US" dirty="0" err="1"/>
              <a:t>married</a:t>
            </a:r>
            <a:r>
              <a:rPr lang="en-US" dirty="0"/>
              <a:t> single</a:t>
            </a:r>
          </a:p>
          <a:p>
            <a:pPr marL="0" indent="0">
              <a:buNone/>
            </a:pPr>
            <a:r>
              <a:rPr lang="en-US" dirty="0"/>
              <a:t>Levels: married single</a:t>
            </a:r>
          </a:p>
          <a:p>
            <a:pPr marL="0" indent="0">
              <a:buNone/>
            </a:pPr>
            <a:r>
              <a:rPr lang="en-US" dirty="0"/>
              <a:t>&gt; x[c(TRUE, FALSE, FALSE, TRUE)]  # using logical vector</a:t>
            </a:r>
          </a:p>
          <a:p>
            <a:pPr marL="0" indent="0">
              <a:buNone/>
            </a:pPr>
            <a:r>
              <a:rPr lang="en-US" dirty="0"/>
              <a:t>[1] single </a:t>
            </a:r>
            <a:r>
              <a:rPr lang="en-US" dirty="0" err="1"/>
              <a:t>single</a:t>
            </a:r>
            <a:endParaRPr lang="en-US" dirty="0"/>
          </a:p>
          <a:p>
            <a:pPr marL="0" indent="0">
              <a:buNone/>
            </a:pPr>
            <a:r>
              <a:rPr lang="en-US" dirty="0"/>
              <a:t>Levels: married single</a:t>
            </a:r>
            <a:endParaRPr lang="en-IN" dirty="0"/>
          </a:p>
        </p:txBody>
      </p:sp>
    </p:spTree>
    <p:extLst>
      <p:ext uri="{BB962C8B-B14F-4D97-AF65-F5344CB8AC3E}">
        <p14:creationId xmlns:p14="http://schemas.microsoft.com/office/powerpoint/2010/main" val="162919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C553-9355-4C27-90F5-B930E5026DAF}"/>
              </a:ext>
            </a:extLst>
          </p:cNvPr>
          <p:cNvSpPr>
            <a:spLocks noGrp="1"/>
          </p:cNvSpPr>
          <p:nvPr>
            <p:ph type="title"/>
          </p:nvPr>
        </p:nvSpPr>
        <p:spPr/>
        <p:txBody>
          <a:bodyPr/>
          <a:lstStyle/>
          <a:p>
            <a:r>
              <a:rPr lang="en-US" dirty="0"/>
              <a:t>Create a data frame from four given vectors</a:t>
            </a:r>
            <a:endParaRPr lang="en-IN" dirty="0"/>
          </a:p>
        </p:txBody>
      </p:sp>
      <p:sp>
        <p:nvSpPr>
          <p:cNvPr id="3" name="Content Placeholder 2">
            <a:extLst>
              <a:ext uri="{FF2B5EF4-FFF2-40B4-BE49-F238E27FC236}">
                <a16:creationId xmlns:a16="http://schemas.microsoft.com/office/drawing/2014/main" id="{467786AA-99EA-4C8D-B99F-B4BA4FAACA7D}"/>
              </a:ext>
            </a:extLst>
          </p:cNvPr>
          <p:cNvSpPr>
            <a:spLocks noGrp="1"/>
          </p:cNvSpPr>
          <p:nvPr>
            <p:ph idx="1"/>
          </p:nvPr>
        </p:nvSpPr>
        <p:spPr/>
        <p:txBody>
          <a:bodyPr>
            <a:normAutofit/>
          </a:bodyPr>
          <a:lstStyle/>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print("Original data frame:")</a:t>
            </a:r>
          </a:p>
          <a:p>
            <a:pPr marL="0" indent="0">
              <a:buNone/>
            </a:pPr>
            <a:r>
              <a:rPr lang="en-IN" dirty="0"/>
              <a:t>df = </a:t>
            </a:r>
            <a:r>
              <a:rPr lang="en-IN" dirty="0" err="1"/>
              <a:t>data.frame</a:t>
            </a:r>
            <a:r>
              <a:rPr lang="en-IN" dirty="0"/>
              <a:t>(name, score, attempts, qualify)  </a:t>
            </a:r>
          </a:p>
          <a:p>
            <a:pPr marL="0" indent="0">
              <a:buNone/>
            </a:pPr>
            <a:r>
              <a:rPr lang="en-IN" dirty="0"/>
              <a:t>print(df)</a:t>
            </a:r>
          </a:p>
          <a:p>
            <a:endParaRPr lang="en-IN" dirty="0"/>
          </a:p>
        </p:txBody>
      </p:sp>
    </p:spTree>
    <p:extLst>
      <p:ext uri="{BB962C8B-B14F-4D97-AF65-F5344CB8AC3E}">
        <p14:creationId xmlns:p14="http://schemas.microsoft.com/office/powerpoint/2010/main" val="423189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A989-6E56-42CF-835B-4A381E26184C}"/>
              </a:ext>
            </a:extLst>
          </p:cNvPr>
          <p:cNvSpPr>
            <a:spLocks noGrp="1"/>
          </p:cNvSpPr>
          <p:nvPr>
            <p:ph type="title"/>
          </p:nvPr>
        </p:nvSpPr>
        <p:spPr/>
        <p:txBody>
          <a:bodyPr/>
          <a:lstStyle/>
          <a:p>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F8265159-02DB-4F2D-AA40-E083970D0ACC}"/>
              </a:ext>
            </a:extLst>
          </p:cNvPr>
          <p:cNvSpPr>
            <a:spLocks noGrp="1"/>
          </p:cNvSpPr>
          <p:nvPr>
            <p:ph idx="1"/>
          </p:nvPr>
        </p:nvSpPr>
        <p:spPr>
          <a:xfrm>
            <a:off x="838200" y="1073020"/>
            <a:ext cx="10515600" cy="5419855"/>
          </a:xfrm>
        </p:spPr>
        <p:txBody>
          <a:bodyPr>
            <a:normAutofit fontScale="85000" lnSpcReduction="20000"/>
          </a:bodyPr>
          <a:lstStyle/>
          <a:p>
            <a:endParaRPr lang="en-IN" dirty="0"/>
          </a:p>
          <a:p>
            <a:pPr marL="0" indent="0">
              <a:buNone/>
            </a:pPr>
            <a:r>
              <a:rPr lang="en-IN" dirty="0"/>
              <a:t>[1] "Original data frame:"</a:t>
            </a:r>
          </a:p>
          <a:p>
            <a:pPr marL="0" indent="0">
              <a:buNone/>
            </a:pPr>
            <a:r>
              <a:rPr lang="en-IN"/>
              <a:t> name </a:t>
            </a:r>
            <a:r>
              <a:rPr lang="en-IN" dirty="0"/>
              <a:t>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 </a:t>
            </a:r>
          </a:p>
        </p:txBody>
      </p:sp>
    </p:spTree>
    <p:extLst>
      <p:ext uri="{BB962C8B-B14F-4D97-AF65-F5344CB8AC3E}">
        <p14:creationId xmlns:p14="http://schemas.microsoft.com/office/powerpoint/2010/main" val="156068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A04B-F2AC-4E91-B735-3592350127D6}"/>
              </a:ext>
            </a:extLst>
          </p:cNvPr>
          <p:cNvSpPr>
            <a:spLocks noGrp="1"/>
          </p:cNvSpPr>
          <p:nvPr>
            <p:ph type="title"/>
          </p:nvPr>
        </p:nvSpPr>
        <p:spPr/>
        <p:txBody>
          <a:bodyPr>
            <a:normAutofit/>
          </a:bodyPr>
          <a:lstStyle/>
          <a:p>
            <a:r>
              <a:rPr lang="en-US" dirty="0"/>
              <a:t>Get the structure of a given data frame</a:t>
            </a:r>
            <a:br>
              <a:rPr lang="en-US" dirty="0"/>
            </a:br>
            <a:endParaRPr lang="en-IN" dirty="0"/>
          </a:p>
        </p:txBody>
      </p:sp>
      <p:sp>
        <p:nvSpPr>
          <p:cNvPr id="3" name="Content Placeholder 2">
            <a:extLst>
              <a:ext uri="{FF2B5EF4-FFF2-40B4-BE49-F238E27FC236}">
                <a16:creationId xmlns:a16="http://schemas.microsoft.com/office/drawing/2014/main" id="{1D99FBD3-D186-404C-A4B5-EBD002EA3B3E}"/>
              </a:ext>
            </a:extLst>
          </p:cNvPr>
          <p:cNvSpPr>
            <a:spLocks noGrp="1"/>
          </p:cNvSpPr>
          <p:nvPr>
            <p:ph idx="1"/>
          </p:nvPr>
        </p:nvSpPr>
        <p:spPr/>
        <p:txBody>
          <a:bodyPr>
            <a:normAutofit fontScale="92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print("Structure of the said data frame:")</a:t>
            </a:r>
          </a:p>
          <a:p>
            <a:pPr marL="0" indent="0">
              <a:buNone/>
            </a:pPr>
            <a:r>
              <a:rPr lang="en-IN" dirty="0"/>
              <a:t>print(str(</a:t>
            </a:r>
            <a:r>
              <a:rPr lang="en-IN" dirty="0" err="1"/>
              <a:t>exam_data</a:t>
            </a:r>
            <a:r>
              <a:rPr lang="en-IN" dirty="0"/>
              <a:t>))</a:t>
            </a:r>
          </a:p>
          <a:p>
            <a:endParaRPr lang="en-IN" dirty="0"/>
          </a:p>
        </p:txBody>
      </p:sp>
    </p:spTree>
    <p:extLst>
      <p:ext uri="{BB962C8B-B14F-4D97-AF65-F5344CB8AC3E}">
        <p14:creationId xmlns:p14="http://schemas.microsoft.com/office/powerpoint/2010/main" val="148652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A1AF-DFD9-4C04-9628-9368977E74A1}"/>
              </a:ext>
            </a:extLst>
          </p:cNvPr>
          <p:cNvSpPr>
            <a:spLocks noGrp="1"/>
          </p:cNvSpPr>
          <p:nvPr>
            <p:ph type="title"/>
          </p:nvPr>
        </p:nvSpPr>
        <p:spPr/>
        <p:txBody>
          <a:bodyPr/>
          <a:lstStyle/>
          <a:p>
            <a:r>
              <a:rPr lang="en-IN" dirty="0"/>
              <a:t>Sample Output:</a:t>
            </a:r>
            <a:br>
              <a:rPr lang="en-IN" dirty="0"/>
            </a:br>
            <a:endParaRPr lang="en-IN" dirty="0"/>
          </a:p>
        </p:txBody>
      </p:sp>
      <p:sp>
        <p:nvSpPr>
          <p:cNvPr id="3" name="Content Placeholder 2">
            <a:extLst>
              <a:ext uri="{FF2B5EF4-FFF2-40B4-BE49-F238E27FC236}">
                <a16:creationId xmlns:a16="http://schemas.microsoft.com/office/drawing/2014/main" id="{640A636D-5EFD-4980-9B07-8DD48FC34A1C}"/>
              </a:ext>
            </a:extLst>
          </p:cNvPr>
          <p:cNvSpPr>
            <a:spLocks noGrp="1"/>
          </p:cNvSpPr>
          <p:nvPr>
            <p:ph idx="1"/>
          </p:nvPr>
        </p:nvSpPr>
        <p:spPr>
          <a:xfrm>
            <a:off x="718457" y="1184988"/>
            <a:ext cx="10635343" cy="5307887"/>
          </a:xfrm>
        </p:spPr>
        <p:txBody>
          <a:bodyPr>
            <a:normAutofit fontScale="40000" lnSpcReduction="20000"/>
          </a:bodyPr>
          <a:lstStyle/>
          <a:p>
            <a:endParaRPr lang="en-IN" dirty="0"/>
          </a:p>
          <a:p>
            <a:r>
              <a:rPr lang="en-IN" dirty="0"/>
              <a:t>[1] "Original </a:t>
            </a:r>
            <a:r>
              <a:rPr lang="en-IN" dirty="0" err="1"/>
              <a:t>dataframe</a:t>
            </a:r>
            <a:r>
              <a:rPr lang="en-IN" dirty="0"/>
              <a:t>:"</a:t>
            </a:r>
          </a:p>
          <a:p>
            <a:pPr marL="0" indent="0">
              <a:buNone/>
            </a:pPr>
            <a:r>
              <a:rPr lang="en-IN" dirty="0"/>
              <a:t>        name score attempts qualify</a:t>
            </a:r>
          </a:p>
          <a:p>
            <a:pPr marL="0" indent="0">
              <a:buNone/>
            </a:pPr>
            <a:r>
              <a:rPr lang="en-IN" dirty="0"/>
              <a:t>1  Anastasia  12.5        1     yes</a:t>
            </a:r>
          </a:p>
          <a:p>
            <a:pPr marL="0" indent="0">
              <a:buNone/>
            </a:pPr>
            <a:r>
              <a:rPr lang="en-IN" dirty="0"/>
              <a:t>2       Dima   9.0        3      no</a:t>
            </a:r>
          </a:p>
          <a:p>
            <a:pPr marL="0" indent="0">
              <a:buNone/>
            </a:pPr>
            <a:r>
              <a:rPr lang="en-IN" dirty="0"/>
              <a:t>3  Katherine  16.5        2     yes</a:t>
            </a:r>
          </a:p>
          <a:p>
            <a:pPr marL="0" indent="0">
              <a:buNone/>
            </a:pPr>
            <a:r>
              <a:rPr lang="en-IN" dirty="0"/>
              <a:t>4      James  12.0        3      no</a:t>
            </a:r>
          </a:p>
          <a:p>
            <a:pPr marL="0" indent="0">
              <a:buNone/>
            </a:pPr>
            <a:r>
              <a:rPr lang="en-IN" dirty="0"/>
              <a:t>5      Emily   9.0        2      no</a:t>
            </a:r>
          </a:p>
          <a:p>
            <a:pPr marL="0" indent="0">
              <a:buNone/>
            </a:pPr>
            <a:r>
              <a:rPr lang="en-IN" dirty="0"/>
              <a:t>6    Michael  20.0        3     yes</a:t>
            </a:r>
          </a:p>
          <a:p>
            <a:pPr marL="0" indent="0">
              <a:buNone/>
            </a:pPr>
            <a:r>
              <a:rPr lang="en-IN" dirty="0"/>
              <a:t>7    Matthew  14.5        1     yes</a:t>
            </a:r>
          </a:p>
          <a:p>
            <a:pPr marL="0" indent="0">
              <a:buNone/>
            </a:pPr>
            <a:r>
              <a:rPr lang="en-IN" dirty="0"/>
              <a:t>8      Laura  13.5        1      no</a:t>
            </a:r>
          </a:p>
          <a:p>
            <a:pPr marL="0" indent="0">
              <a:buNone/>
            </a:pPr>
            <a:r>
              <a:rPr lang="en-IN" dirty="0"/>
              <a:t>9      Kevin   8.0        2      no</a:t>
            </a:r>
          </a:p>
          <a:p>
            <a:pPr marL="0" indent="0">
              <a:buNone/>
            </a:pPr>
            <a:r>
              <a:rPr lang="en-IN" dirty="0"/>
              <a:t>10     Jonas  19.0        1     yes</a:t>
            </a:r>
          </a:p>
          <a:p>
            <a:pPr marL="0" indent="0">
              <a:buNone/>
            </a:pPr>
            <a:r>
              <a:rPr lang="en-IN" dirty="0"/>
              <a:t>[1] "Structure of the said data frame:"</a:t>
            </a:r>
          </a:p>
          <a:p>
            <a:pPr marL="0" indent="0">
              <a:buNone/>
            </a:pPr>
            <a:r>
              <a:rPr lang="en-IN" dirty="0"/>
              <a:t>'</a:t>
            </a:r>
            <a:r>
              <a:rPr lang="en-IN" dirty="0" err="1"/>
              <a:t>data.frame</a:t>
            </a:r>
            <a:r>
              <a:rPr lang="en-IN" dirty="0"/>
              <a:t>':	10 obs. of  4 variables:</a:t>
            </a:r>
          </a:p>
          <a:p>
            <a:pPr marL="0" indent="0">
              <a:buNone/>
            </a:pPr>
            <a:r>
              <a:rPr lang="en-IN" dirty="0"/>
              <a:t> $ name    : Factor w/ 10 levels "</a:t>
            </a:r>
            <a:r>
              <a:rPr lang="en-IN" dirty="0" err="1"/>
              <a:t>Anastasia","Dima</a:t>
            </a:r>
            <a:r>
              <a:rPr lang="en-IN" dirty="0"/>
              <a:t>",..: 1 2 6 4 3 10 9 8 7 5</a:t>
            </a:r>
          </a:p>
          <a:p>
            <a:pPr marL="0" indent="0">
              <a:buNone/>
            </a:pPr>
            <a:r>
              <a:rPr lang="en-IN" dirty="0"/>
              <a:t> $ score   : </a:t>
            </a:r>
            <a:r>
              <a:rPr lang="en-IN" dirty="0" err="1"/>
              <a:t>num</a:t>
            </a:r>
            <a:r>
              <a:rPr lang="en-IN" dirty="0"/>
              <a:t>  12.5 9 16.5 12 9 20 14.5 13.5 8 19</a:t>
            </a:r>
          </a:p>
          <a:p>
            <a:pPr marL="0" indent="0">
              <a:buNone/>
            </a:pPr>
            <a:r>
              <a:rPr lang="en-IN" dirty="0"/>
              <a:t> $ attempts: </a:t>
            </a:r>
            <a:r>
              <a:rPr lang="en-IN" dirty="0" err="1"/>
              <a:t>num</a:t>
            </a:r>
            <a:r>
              <a:rPr lang="en-IN" dirty="0"/>
              <a:t>  1 3 2 3 2 3 1 1 2 1</a:t>
            </a:r>
          </a:p>
          <a:p>
            <a:pPr marL="0" indent="0">
              <a:buNone/>
            </a:pPr>
            <a:r>
              <a:rPr lang="en-IN" dirty="0"/>
              <a:t> $ qualify : Factor w/ 2 levels "</a:t>
            </a:r>
            <a:r>
              <a:rPr lang="en-IN" dirty="0" err="1"/>
              <a:t>no","yes</a:t>
            </a:r>
            <a:r>
              <a:rPr lang="en-IN" dirty="0"/>
              <a:t>": 2 1 2 1 1 2 2 1 1 2</a:t>
            </a:r>
          </a:p>
          <a:p>
            <a:pPr marL="0" indent="0">
              <a:buNone/>
            </a:pPr>
            <a:r>
              <a:rPr lang="en-IN" dirty="0"/>
              <a:t>NULL                 </a:t>
            </a:r>
          </a:p>
          <a:p>
            <a:pPr marL="0" indent="0">
              <a:buNone/>
            </a:pPr>
            <a:r>
              <a:rPr lang="en-IN" dirty="0"/>
              <a:t>R Programming Code Editor:</a:t>
            </a:r>
          </a:p>
        </p:txBody>
      </p:sp>
    </p:spTree>
    <p:extLst>
      <p:ext uri="{BB962C8B-B14F-4D97-AF65-F5344CB8AC3E}">
        <p14:creationId xmlns:p14="http://schemas.microsoft.com/office/powerpoint/2010/main" val="355445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5CE1-5573-4AA9-B1C5-D0C29F1F23FA}"/>
              </a:ext>
            </a:extLst>
          </p:cNvPr>
          <p:cNvSpPr>
            <a:spLocks noGrp="1"/>
          </p:cNvSpPr>
          <p:nvPr>
            <p:ph type="title"/>
          </p:nvPr>
        </p:nvSpPr>
        <p:spPr/>
        <p:txBody>
          <a:bodyPr/>
          <a:lstStyle/>
          <a:p>
            <a:r>
              <a:rPr lang="en-US" dirty="0"/>
              <a:t>Extract specific column from a data frame using column name</a:t>
            </a:r>
            <a:endParaRPr lang="en-IN" dirty="0"/>
          </a:p>
        </p:txBody>
      </p:sp>
      <p:sp>
        <p:nvSpPr>
          <p:cNvPr id="3" name="Content Placeholder 2">
            <a:extLst>
              <a:ext uri="{FF2B5EF4-FFF2-40B4-BE49-F238E27FC236}">
                <a16:creationId xmlns:a16="http://schemas.microsoft.com/office/drawing/2014/main" id="{9119D86D-F49B-41AB-A6C9-7447B67AEDA1}"/>
              </a:ext>
            </a:extLst>
          </p:cNvPr>
          <p:cNvSpPr>
            <a:spLocks noGrp="1"/>
          </p:cNvSpPr>
          <p:nvPr>
            <p:ph idx="1"/>
          </p:nvPr>
        </p:nvSpPr>
        <p:spPr/>
        <p:txBody>
          <a:bodyPr>
            <a:normAutofit fontScale="77500" lnSpcReduction="20000"/>
          </a:bodyPr>
          <a:lstStyle/>
          <a:p>
            <a:pPr marL="0" indent="0">
              <a:buNone/>
            </a:pPr>
            <a:r>
              <a:rPr lang="en-IN" dirty="0" err="1"/>
              <a:t>exam_data</a:t>
            </a:r>
            <a:r>
              <a:rPr lang="en-IN" dirty="0"/>
              <a:t> = </a:t>
            </a:r>
            <a:r>
              <a:rPr lang="en-IN" dirty="0" err="1"/>
              <a:t>data.frame</a:t>
            </a:r>
            <a:r>
              <a:rPr lang="en-IN" dirty="0"/>
              <a:t>(</a:t>
            </a:r>
          </a:p>
          <a:p>
            <a:pPr marL="0" indent="0">
              <a:buNone/>
            </a:pPr>
            <a:r>
              <a:rPr lang="en-IN" dirty="0"/>
              <a:t>name = c('Anastasia', 'Dima', 'Katherine', 'James', 'Emily', 'Michael', 'Matthew', 'Laura', 'Kevin', 'Jonas'),</a:t>
            </a:r>
          </a:p>
          <a:p>
            <a:pPr marL="0" indent="0">
              <a:buNone/>
            </a:pPr>
            <a:r>
              <a:rPr lang="en-IN" dirty="0"/>
              <a:t>score = c(12.5, 9, 16.5, 12, 9, 20, 14.5, 13.5, 8, 19),</a:t>
            </a:r>
          </a:p>
          <a:p>
            <a:pPr marL="0" indent="0">
              <a:buNone/>
            </a:pPr>
            <a:r>
              <a:rPr lang="en-IN" dirty="0"/>
              <a:t>attempts = c(1, 3, 2, 3, 2, 3, 1, 1, 2, 1),</a:t>
            </a:r>
          </a:p>
          <a:p>
            <a:pPr marL="0" indent="0">
              <a:buNone/>
            </a:pPr>
            <a:r>
              <a:rPr lang="en-IN" dirty="0"/>
              <a:t>qualify = c('yes', 'no', 'yes', 'no', 'no', 'yes', 'yes', 'no', 'no', 'yes')</a:t>
            </a:r>
          </a:p>
          <a:p>
            <a:pPr marL="0" indent="0">
              <a:buNone/>
            </a:pPr>
            <a:r>
              <a:rPr lang="en-IN" dirty="0"/>
              <a:t>)</a:t>
            </a:r>
          </a:p>
          <a:p>
            <a:pPr marL="0" indent="0">
              <a:buNone/>
            </a:pPr>
            <a:r>
              <a:rPr lang="en-IN" dirty="0"/>
              <a:t>print("Original </a:t>
            </a:r>
            <a:r>
              <a:rPr lang="en-IN" dirty="0" err="1"/>
              <a:t>dataframe</a:t>
            </a:r>
            <a:r>
              <a:rPr lang="en-IN" dirty="0"/>
              <a:t>:")</a:t>
            </a:r>
          </a:p>
          <a:p>
            <a:pPr marL="0" indent="0">
              <a:buNone/>
            </a:pPr>
            <a:r>
              <a:rPr lang="en-IN" dirty="0"/>
              <a:t>print(</a:t>
            </a:r>
            <a:r>
              <a:rPr lang="en-IN" dirty="0" err="1"/>
              <a:t>exam_data</a:t>
            </a:r>
            <a:r>
              <a:rPr lang="en-IN" dirty="0"/>
              <a:t>)</a:t>
            </a:r>
          </a:p>
          <a:p>
            <a:pPr marL="0" indent="0">
              <a:buNone/>
            </a:pPr>
            <a:r>
              <a:rPr lang="en-IN" dirty="0"/>
              <a:t>print("Extract Specific columns:")</a:t>
            </a:r>
          </a:p>
          <a:p>
            <a:pPr marL="0" indent="0">
              <a:buNone/>
            </a:pPr>
            <a:r>
              <a:rPr lang="en-IN" dirty="0"/>
              <a:t>result &lt;- </a:t>
            </a:r>
            <a:r>
              <a:rPr lang="en-IN" dirty="0" err="1"/>
              <a:t>data.frame</a:t>
            </a:r>
            <a:r>
              <a:rPr lang="en-IN" dirty="0"/>
              <a:t>(</a:t>
            </a:r>
            <a:r>
              <a:rPr lang="en-IN" dirty="0" err="1"/>
              <a:t>exam_data$name,exam_data$score</a:t>
            </a:r>
            <a:r>
              <a:rPr lang="en-IN" dirty="0"/>
              <a:t>)</a:t>
            </a:r>
          </a:p>
          <a:p>
            <a:pPr marL="0" indent="0">
              <a:buNone/>
            </a:pPr>
            <a:r>
              <a:rPr lang="en-IN" dirty="0"/>
              <a:t>print(result)</a:t>
            </a:r>
          </a:p>
          <a:p>
            <a:endParaRPr lang="en-IN" dirty="0"/>
          </a:p>
        </p:txBody>
      </p:sp>
    </p:spTree>
    <p:extLst>
      <p:ext uri="{BB962C8B-B14F-4D97-AF65-F5344CB8AC3E}">
        <p14:creationId xmlns:p14="http://schemas.microsoft.com/office/powerpoint/2010/main" val="22920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3838</Words>
  <Application>Microsoft Office PowerPoint</Application>
  <PresentationFormat>Widescreen</PresentationFormat>
  <Paragraphs>430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Create a data frame from four given vectors</vt:lpstr>
      <vt:lpstr>Sample Output: </vt:lpstr>
      <vt:lpstr>Get the structure of a given data frame </vt:lpstr>
      <vt:lpstr>Sample Output: </vt:lpstr>
      <vt:lpstr>Extract specific column from a data frame using column name</vt:lpstr>
      <vt:lpstr>Sample Output: </vt:lpstr>
      <vt:lpstr>Extract first two rows from a given data frame</vt:lpstr>
      <vt:lpstr>Sample output</vt:lpstr>
      <vt:lpstr>Extract 3rd and 5th rows with 1st and 3rd columns from a given data frame</vt:lpstr>
      <vt:lpstr>Add a new column in a given data frame</vt:lpstr>
      <vt:lpstr>    Sample Output:    </vt:lpstr>
      <vt:lpstr>Rbind function</vt:lpstr>
      <vt:lpstr>Add new row(s) to an existing data frame</vt:lpstr>
      <vt:lpstr>Sample Output: </vt:lpstr>
      <vt:lpstr>Drop column(s) by name from a given data frame</vt:lpstr>
      <vt:lpstr>subset</vt:lpstr>
      <vt:lpstr> Subsetting rows using the subset function </vt:lpstr>
      <vt:lpstr>  Subsetting rows using multiple conditional statements  </vt:lpstr>
      <vt:lpstr> Subsetting both rows and columns </vt:lpstr>
      <vt:lpstr> Sample Output: </vt:lpstr>
      <vt:lpstr>Drop row(s) by number from a given data frame</vt:lpstr>
      <vt:lpstr>Sample Output:</vt:lpstr>
      <vt:lpstr>Replace NA values with 3 in a given data frame</vt:lpstr>
      <vt:lpstr>is.na(exam_data)] </vt:lpstr>
      <vt:lpstr>Sample output</vt:lpstr>
      <vt:lpstr>Save the information of a data frame in a file and display the information of the file</vt:lpstr>
      <vt:lpstr> Sample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thakkar</dc:creator>
  <cp:lastModifiedBy>nikita thakkar</cp:lastModifiedBy>
  <cp:revision>21</cp:revision>
  <dcterms:created xsi:type="dcterms:W3CDTF">2020-11-11T13:15:37Z</dcterms:created>
  <dcterms:modified xsi:type="dcterms:W3CDTF">2020-11-20T06:34:41Z</dcterms:modified>
</cp:coreProperties>
</file>