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2" r:id="rId14"/>
    <p:sldId id="263" r:id="rId15"/>
    <p:sldId id="264" r:id="rId16"/>
    <p:sldId id="265" r:id="rId17"/>
    <p:sldId id="266"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ta thakkar" userId="6fbd4281ef4c2541" providerId="LiveId" clId="{0BE6B3A1-AB3D-478D-AB45-E41E725B62E5}"/>
    <pc:docChg chg="undo custSel addSld delSld modSld sldOrd">
      <pc:chgData name="nikita thakkar" userId="6fbd4281ef4c2541" providerId="LiveId" clId="{0BE6B3A1-AB3D-478D-AB45-E41E725B62E5}" dt="2020-12-14T06:25:25.905" v="73" actId="478"/>
      <pc:docMkLst>
        <pc:docMk/>
      </pc:docMkLst>
      <pc:sldChg chg="delSp">
        <pc:chgData name="nikita thakkar" userId="6fbd4281ef4c2541" providerId="LiveId" clId="{0BE6B3A1-AB3D-478D-AB45-E41E725B62E5}" dt="2020-12-14T06:14:22.770" v="22"/>
        <pc:sldMkLst>
          <pc:docMk/>
          <pc:sldMk cId="1697567368" sldId="262"/>
        </pc:sldMkLst>
        <pc:picChg chg="del">
          <ac:chgData name="nikita thakkar" userId="6fbd4281ef4c2541" providerId="LiveId" clId="{0BE6B3A1-AB3D-478D-AB45-E41E725B62E5}" dt="2020-12-14T06:14:08.251" v="20"/>
          <ac:picMkLst>
            <pc:docMk/>
            <pc:sldMk cId="1697567368" sldId="262"/>
            <ac:picMk id="2" creationId="{2AFD2634-23E3-432A-A876-8321EBF32D8F}"/>
          </ac:picMkLst>
        </pc:picChg>
        <pc:picChg chg="del">
          <ac:chgData name="nikita thakkar" userId="6fbd4281ef4c2541" providerId="LiveId" clId="{0BE6B3A1-AB3D-478D-AB45-E41E725B62E5}" dt="2020-12-14T06:14:15.126" v="21"/>
          <ac:picMkLst>
            <pc:docMk/>
            <pc:sldMk cId="1697567368" sldId="262"/>
            <ac:picMk id="5" creationId="{AB4B964A-0F62-44C6-9D5A-BBE36D7E26DF}"/>
          </ac:picMkLst>
        </pc:picChg>
        <pc:picChg chg="del">
          <ac:chgData name="nikita thakkar" userId="6fbd4281ef4c2541" providerId="LiveId" clId="{0BE6B3A1-AB3D-478D-AB45-E41E725B62E5}" dt="2020-12-14T06:14:22.770" v="22"/>
          <ac:picMkLst>
            <pc:docMk/>
            <pc:sldMk cId="1697567368" sldId="262"/>
            <ac:picMk id="7" creationId="{3938579A-FE6A-408A-A9B2-2F0F6474027B}"/>
          </ac:picMkLst>
        </pc:picChg>
      </pc:sldChg>
      <pc:sldChg chg="modSp mod">
        <pc:chgData name="nikita thakkar" userId="6fbd4281ef4c2541" providerId="LiveId" clId="{0BE6B3A1-AB3D-478D-AB45-E41E725B62E5}" dt="2020-12-14T06:15:28.992" v="37" actId="255"/>
        <pc:sldMkLst>
          <pc:docMk/>
          <pc:sldMk cId="20886976" sldId="266"/>
        </pc:sldMkLst>
        <pc:spChg chg="mod">
          <ac:chgData name="nikita thakkar" userId="6fbd4281ef4c2541" providerId="LiveId" clId="{0BE6B3A1-AB3D-478D-AB45-E41E725B62E5}" dt="2020-12-14T06:15:19.955" v="36" actId="27636"/>
          <ac:spMkLst>
            <pc:docMk/>
            <pc:sldMk cId="20886976" sldId="266"/>
            <ac:spMk id="3" creationId="{D711DAAD-A314-4B5E-8E48-B93BF9FDE146}"/>
          </ac:spMkLst>
        </pc:spChg>
        <pc:spChg chg="mod">
          <ac:chgData name="nikita thakkar" userId="6fbd4281ef4c2541" providerId="LiveId" clId="{0BE6B3A1-AB3D-478D-AB45-E41E725B62E5}" dt="2020-12-14T06:15:28.992" v="37" actId="255"/>
          <ac:spMkLst>
            <pc:docMk/>
            <pc:sldMk cId="20886976" sldId="266"/>
            <ac:spMk id="5" creationId="{128101A4-AFF2-423D-81A9-BD11BC2E67B3}"/>
          </ac:spMkLst>
        </pc:spChg>
      </pc:sldChg>
      <pc:sldChg chg="add del ord">
        <pc:chgData name="nikita thakkar" userId="6fbd4281ef4c2541" providerId="LiveId" clId="{0BE6B3A1-AB3D-478D-AB45-E41E725B62E5}" dt="2020-12-14T06:14:34.272" v="25"/>
        <pc:sldMkLst>
          <pc:docMk/>
          <pc:sldMk cId="1665787463" sldId="267"/>
        </pc:sldMkLst>
      </pc:sldChg>
      <pc:sldChg chg="add del ord">
        <pc:chgData name="nikita thakkar" userId="6fbd4281ef4c2541" providerId="LiveId" clId="{0BE6B3A1-AB3D-478D-AB45-E41E725B62E5}" dt="2020-12-14T06:14:34.272" v="25"/>
        <pc:sldMkLst>
          <pc:docMk/>
          <pc:sldMk cId="881096710" sldId="268"/>
        </pc:sldMkLst>
      </pc:sldChg>
      <pc:sldChg chg="add del ord">
        <pc:chgData name="nikita thakkar" userId="6fbd4281ef4c2541" providerId="LiveId" clId="{0BE6B3A1-AB3D-478D-AB45-E41E725B62E5}" dt="2020-12-14T06:14:34.272" v="25"/>
        <pc:sldMkLst>
          <pc:docMk/>
          <pc:sldMk cId="555200335" sldId="269"/>
        </pc:sldMkLst>
      </pc:sldChg>
      <pc:sldChg chg="add del ord">
        <pc:chgData name="nikita thakkar" userId="6fbd4281ef4c2541" providerId="LiveId" clId="{0BE6B3A1-AB3D-478D-AB45-E41E725B62E5}" dt="2020-12-14T06:14:34.272" v="25"/>
        <pc:sldMkLst>
          <pc:docMk/>
          <pc:sldMk cId="1028553766" sldId="270"/>
        </pc:sldMkLst>
      </pc:sldChg>
      <pc:sldChg chg="delSp modSp new add del mod ord">
        <pc:chgData name="nikita thakkar" userId="6fbd4281ef4c2541" providerId="LiveId" clId="{0BE6B3A1-AB3D-478D-AB45-E41E725B62E5}" dt="2020-12-14T06:14:34.272" v="25"/>
        <pc:sldMkLst>
          <pc:docMk/>
          <pc:sldMk cId="2564355176" sldId="271"/>
        </pc:sldMkLst>
        <pc:spChg chg="del">
          <ac:chgData name="nikita thakkar" userId="6fbd4281ef4c2541" providerId="LiveId" clId="{0BE6B3A1-AB3D-478D-AB45-E41E725B62E5}" dt="2020-12-14T05:11:29.189" v="3" actId="478"/>
          <ac:spMkLst>
            <pc:docMk/>
            <pc:sldMk cId="2564355176" sldId="271"/>
            <ac:spMk id="2" creationId="{0AEB5809-6AEB-48AA-8383-484D444AAE97}"/>
          </ac:spMkLst>
        </pc:spChg>
        <pc:spChg chg="mod">
          <ac:chgData name="nikita thakkar" userId="6fbd4281ef4c2541" providerId="LiveId" clId="{0BE6B3A1-AB3D-478D-AB45-E41E725B62E5}" dt="2020-12-14T05:11:35.578" v="7" actId="27636"/>
          <ac:spMkLst>
            <pc:docMk/>
            <pc:sldMk cId="2564355176" sldId="271"/>
            <ac:spMk id="3" creationId="{734D8531-7C47-4528-8096-A858C178BE8E}"/>
          </ac:spMkLst>
        </pc:spChg>
      </pc:sldChg>
      <pc:sldChg chg="modSp new add del mod ord">
        <pc:chgData name="nikita thakkar" userId="6fbd4281ef4c2541" providerId="LiveId" clId="{0BE6B3A1-AB3D-478D-AB45-E41E725B62E5}" dt="2020-12-14T06:14:34.272" v="25"/>
        <pc:sldMkLst>
          <pc:docMk/>
          <pc:sldMk cId="2140608119" sldId="272"/>
        </pc:sldMkLst>
        <pc:spChg chg="mod">
          <ac:chgData name="nikita thakkar" userId="6fbd4281ef4c2541" providerId="LiveId" clId="{0BE6B3A1-AB3D-478D-AB45-E41E725B62E5}" dt="2020-12-14T06:02:11.413" v="18"/>
          <ac:spMkLst>
            <pc:docMk/>
            <pc:sldMk cId="2140608119" sldId="272"/>
            <ac:spMk id="2" creationId="{4FE45D5B-088F-4D8E-9076-9D89DCC0F847}"/>
          </ac:spMkLst>
        </pc:spChg>
        <pc:spChg chg="mod">
          <ac:chgData name="nikita thakkar" userId="6fbd4281ef4c2541" providerId="LiveId" clId="{0BE6B3A1-AB3D-478D-AB45-E41E725B62E5}" dt="2020-12-14T06:02:09.211" v="17" actId="21"/>
          <ac:spMkLst>
            <pc:docMk/>
            <pc:sldMk cId="2140608119" sldId="272"/>
            <ac:spMk id="3" creationId="{F0117F16-7991-4CF2-A57E-9465AF925C34}"/>
          </ac:spMkLst>
        </pc:spChg>
      </pc:sldChg>
      <pc:sldChg chg="modSp new mod">
        <pc:chgData name="nikita thakkar" userId="6fbd4281ef4c2541" providerId="LiveId" clId="{0BE6B3A1-AB3D-478D-AB45-E41E725B62E5}" dt="2020-12-14T06:21:54.580" v="44" actId="20577"/>
        <pc:sldMkLst>
          <pc:docMk/>
          <pc:sldMk cId="794267231" sldId="273"/>
        </pc:sldMkLst>
        <pc:spChg chg="mod">
          <ac:chgData name="nikita thakkar" userId="6fbd4281ef4c2541" providerId="LiveId" clId="{0BE6B3A1-AB3D-478D-AB45-E41E725B62E5}" dt="2020-12-14T06:21:51.280" v="43"/>
          <ac:spMkLst>
            <pc:docMk/>
            <pc:sldMk cId="794267231" sldId="273"/>
            <ac:spMk id="2" creationId="{353B83AC-CC5C-431F-96BC-BDB63ADE0C28}"/>
          </ac:spMkLst>
        </pc:spChg>
        <pc:spChg chg="mod">
          <ac:chgData name="nikita thakkar" userId="6fbd4281ef4c2541" providerId="LiveId" clId="{0BE6B3A1-AB3D-478D-AB45-E41E725B62E5}" dt="2020-12-14T06:21:54.580" v="44" actId="20577"/>
          <ac:spMkLst>
            <pc:docMk/>
            <pc:sldMk cId="794267231" sldId="273"/>
            <ac:spMk id="3" creationId="{1035F69D-EC8D-4E30-BE39-1E0175DF2787}"/>
          </ac:spMkLst>
        </pc:spChg>
      </pc:sldChg>
      <pc:sldChg chg="modSp new mod">
        <pc:chgData name="nikita thakkar" userId="6fbd4281ef4c2541" providerId="LiveId" clId="{0BE6B3A1-AB3D-478D-AB45-E41E725B62E5}" dt="2020-12-14T06:22:47.916" v="57" actId="20577"/>
        <pc:sldMkLst>
          <pc:docMk/>
          <pc:sldMk cId="2533331612" sldId="274"/>
        </pc:sldMkLst>
        <pc:spChg chg="mod">
          <ac:chgData name="nikita thakkar" userId="6fbd4281ef4c2541" providerId="LiveId" clId="{0BE6B3A1-AB3D-478D-AB45-E41E725B62E5}" dt="2020-12-14T06:22:43.055" v="51" actId="27636"/>
          <ac:spMkLst>
            <pc:docMk/>
            <pc:sldMk cId="2533331612" sldId="274"/>
            <ac:spMk id="2" creationId="{5F03CDE2-B31E-4D8D-B925-9E5F52C37886}"/>
          </ac:spMkLst>
        </pc:spChg>
        <pc:spChg chg="mod">
          <ac:chgData name="nikita thakkar" userId="6fbd4281ef4c2541" providerId="LiveId" clId="{0BE6B3A1-AB3D-478D-AB45-E41E725B62E5}" dt="2020-12-14T06:22:47.916" v="57" actId="20577"/>
          <ac:spMkLst>
            <pc:docMk/>
            <pc:sldMk cId="2533331612" sldId="274"/>
            <ac:spMk id="3" creationId="{26523462-4BF2-4567-8FFB-F0EB0667D480}"/>
          </ac:spMkLst>
        </pc:spChg>
      </pc:sldChg>
      <pc:sldChg chg="modSp new mod">
        <pc:chgData name="nikita thakkar" userId="6fbd4281ef4c2541" providerId="LiveId" clId="{0BE6B3A1-AB3D-478D-AB45-E41E725B62E5}" dt="2020-12-14T06:23:49.867" v="64" actId="27636"/>
        <pc:sldMkLst>
          <pc:docMk/>
          <pc:sldMk cId="2763651341" sldId="275"/>
        </pc:sldMkLst>
        <pc:spChg chg="mod">
          <ac:chgData name="nikita thakkar" userId="6fbd4281ef4c2541" providerId="LiveId" clId="{0BE6B3A1-AB3D-478D-AB45-E41E725B62E5}" dt="2020-12-14T06:23:49.867" v="64" actId="27636"/>
          <ac:spMkLst>
            <pc:docMk/>
            <pc:sldMk cId="2763651341" sldId="275"/>
            <ac:spMk id="3" creationId="{4EE1CD1F-D0AE-4A22-83AA-4C4AE5DBF9BF}"/>
          </ac:spMkLst>
        </pc:spChg>
      </pc:sldChg>
      <pc:sldChg chg="modSp new mod">
        <pc:chgData name="nikita thakkar" userId="6fbd4281ef4c2541" providerId="LiveId" clId="{0BE6B3A1-AB3D-478D-AB45-E41E725B62E5}" dt="2020-12-14T06:24:29.172" v="66"/>
        <pc:sldMkLst>
          <pc:docMk/>
          <pc:sldMk cId="3170978508" sldId="276"/>
        </pc:sldMkLst>
        <pc:spChg chg="mod">
          <ac:chgData name="nikita thakkar" userId="6fbd4281ef4c2541" providerId="LiveId" clId="{0BE6B3A1-AB3D-478D-AB45-E41E725B62E5}" dt="2020-12-14T06:24:06.921" v="65"/>
          <ac:spMkLst>
            <pc:docMk/>
            <pc:sldMk cId="3170978508" sldId="276"/>
            <ac:spMk id="2" creationId="{583FEE9E-2E93-4DDF-A3E9-EF152B8876B9}"/>
          </ac:spMkLst>
        </pc:spChg>
        <pc:spChg chg="mod">
          <ac:chgData name="nikita thakkar" userId="6fbd4281ef4c2541" providerId="LiveId" clId="{0BE6B3A1-AB3D-478D-AB45-E41E725B62E5}" dt="2020-12-14T06:24:29.172" v="66"/>
          <ac:spMkLst>
            <pc:docMk/>
            <pc:sldMk cId="3170978508" sldId="276"/>
            <ac:spMk id="3" creationId="{99F546D4-6B98-4A8A-9611-E3F4253FFFC4}"/>
          </ac:spMkLst>
        </pc:spChg>
      </pc:sldChg>
      <pc:sldChg chg="delSp modSp new mod">
        <pc:chgData name="nikita thakkar" userId="6fbd4281ef4c2541" providerId="LiveId" clId="{0BE6B3A1-AB3D-478D-AB45-E41E725B62E5}" dt="2020-12-14T06:25:00.108" v="70" actId="478"/>
        <pc:sldMkLst>
          <pc:docMk/>
          <pc:sldMk cId="1029815598" sldId="277"/>
        </pc:sldMkLst>
        <pc:spChg chg="del">
          <ac:chgData name="nikita thakkar" userId="6fbd4281ef4c2541" providerId="LiveId" clId="{0BE6B3A1-AB3D-478D-AB45-E41E725B62E5}" dt="2020-12-14T06:25:00.108" v="70" actId="478"/>
          <ac:spMkLst>
            <pc:docMk/>
            <pc:sldMk cId="1029815598" sldId="277"/>
            <ac:spMk id="2" creationId="{F9DFA2B1-F5BB-4C88-899B-09CEB1EDBF4A}"/>
          </ac:spMkLst>
        </pc:spChg>
        <pc:spChg chg="mod">
          <ac:chgData name="nikita thakkar" userId="6fbd4281ef4c2541" providerId="LiveId" clId="{0BE6B3A1-AB3D-478D-AB45-E41E725B62E5}" dt="2020-12-14T06:24:56.463" v="69" actId="27636"/>
          <ac:spMkLst>
            <pc:docMk/>
            <pc:sldMk cId="1029815598" sldId="277"/>
            <ac:spMk id="3" creationId="{A3EB104F-5555-42CC-8476-A5227995A125}"/>
          </ac:spMkLst>
        </pc:spChg>
      </pc:sldChg>
      <pc:sldChg chg="delSp modSp new mod">
        <pc:chgData name="nikita thakkar" userId="6fbd4281ef4c2541" providerId="LiveId" clId="{0BE6B3A1-AB3D-478D-AB45-E41E725B62E5}" dt="2020-12-14T06:25:25.905" v="73" actId="478"/>
        <pc:sldMkLst>
          <pc:docMk/>
          <pc:sldMk cId="2418186474" sldId="278"/>
        </pc:sldMkLst>
        <pc:spChg chg="del">
          <ac:chgData name="nikita thakkar" userId="6fbd4281ef4c2541" providerId="LiveId" clId="{0BE6B3A1-AB3D-478D-AB45-E41E725B62E5}" dt="2020-12-14T06:25:25.905" v="73" actId="478"/>
          <ac:spMkLst>
            <pc:docMk/>
            <pc:sldMk cId="2418186474" sldId="278"/>
            <ac:spMk id="2" creationId="{430547B1-8BAF-44F2-BB16-99F2C33BED35}"/>
          </ac:spMkLst>
        </pc:spChg>
        <pc:spChg chg="mod">
          <ac:chgData name="nikita thakkar" userId="6fbd4281ef4c2541" providerId="LiveId" clId="{0BE6B3A1-AB3D-478D-AB45-E41E725B62E5}" dt="2020-12-14T06:25:23.384" v="72"/>
          <ac:spMkLst>
            <pc:docMk/>
            <pc:sldMk cId="2418186474" sldId="278"/>
            <ac:spMk id="3" creationId="{B87E5B68-8A0F-4BE0-B3CF-1CA6B14F81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3348-427F-435C-B334-8B1886171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66FA99-732F-4F72-81E3-0ECA5B4836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8962AA-1525-4402-A7DD-C51396C69CCD}"/>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5" name="Footer Placeholder 4">
            <a:extLst>
              <a:ext uri="{FF2B5EF4-FFF2-40B4-BE49-F238E27FC236}">
                <a16:creationId xmlns:a16="http://schemas.microsoft.com/office/drawing/2014/main" id="{C3E4A321-0671-4067-9DD2-8C8C4950D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1CB47-76EE-417A-92E5-E71CAB428804}"/>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3451814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0129-3505-486C-BD21-F10358A0DB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76DA01-376E-4BFD-B7B8-591A052D5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E5A63-18D1-4620-A651-247E2CB0F9D0}"/>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5" name="Footer Placeholder 4">
            <a:extLst>
              <a:ext uri="{FF2B5EF4-FFF2-40B4-BE49-F238E27FC236}">
                <a16:creationId xmlns:a16="http://schemas.microsoft.com/office/drawing/2014/main" id="{DBA985EF-B045-46D4-B1F5-B0F39FCD77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A0884-FAB0-47D0-B344-C7AE3A6FDA74}"/>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175677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DD1D44-83C4-4E6D-BC3F-C71F485C7E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50F772-96DD-45B4-8873-72F5CC6973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C38AE0-5182-457B-B65F-838D2B866CD7}"/>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5" name="Footer Placeholder 4">
            <a:extLst>
              <a:ext uri="{FF2B5EF4-FFF2-40B4-BE49-F238E27FC236}">
                <a16:creationId xmlns:a16="http://schemas.microsoft.com/office/drawing/2014/main" id="{ECE23D1B-DDF1-4397-AA06-F97594F61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414BD4-FB36-42E8-8AEC-30AB4B83A060}"/>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214575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DAA6-0704-450C-B2D2-5F6E388BD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943469-9CF2-47A6-BCCC-9C953853B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CD4A8-72CB-4434-91F0-BD592842B309}"/>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5" name="Footer Placeholder 4">
            <a:extLst>
              <a:ext uri="{FF2B5EF4-FFF2-40B4-BE49-F238E27FC236}">
                <a16:creationId xmlns:a16="http://schemas.microsoft.com/office/drawing/2014/main" id="{21B5B7E3-54CF-43DF-8344-FB0A65383B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BA9AD-413E-470D-B568-C297A74B4677}"/>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427661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29F9-2DFD-46AC-9187-BD1F5405A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BF98FA-71E3-4153-B383-F122AE93A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99DE0-0B1A-4BC3-918A-F3BE1B2DD517}"/>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5" name="Footer Placeholder 4">
            <a:extLst>
              <a:ext uri="{FF2B5EF4-FFF2-40B4-BE49-F238E27FC236}">
                <a16:creationId xmlns:a16="http://schemas.microsoft.com/office/drawing/2014/main" id="{C8119CE0-324F-4205-931B-FA339D456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A1781-B7C5-4A4E-8E67-CFBAE6EDE486}"/>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194837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0F25-4516-4587-A3DA-03C3F2B042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67D81-03E6-46C4-9A01-3E9BBC7511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6033E8-6616-4EDE-9C91-DB05E94A51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7F2266-D0D9-49C9-8F05-D348E12B12E3}"/>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6" name="Footer Placeholder 5">
            <a:extLst>
              <a:ext uri="{FF2B5EF4-FFF2-40B4-BE49-F238E27FC236}">
                <a16:creationId xmlns:a16="http://schemas.microsoft.com/office/drawing/2014/main" id="{EB75A53F-0ED0-4979-922D-357E747086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3648F1-9617-470E-BA1B-33F4D7FC47DF}"/>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220080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858B-C893-46CF-84EA-0700CFBC1E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E27C0F-4A62-44D2-A7AC-D41B7F9DD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B0DE5E-B0EF-49D2-9DAE-E18C556683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50BB23-7584-4437-963E-FB6C55E5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E0EE90-DF83-49FF-91AF-7346B1932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5B07EB-6D8F-43AA-AF12-EA75377B55C7}"/>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8" name="Footer Placeholder 7">
            <a:extLst>
              <a:ext uri="{FF2B5EF4-FFF2-40B4-BE49-F238E27FC236}">
                <a16:creationId xmlns:a16="http://schemas.microsoft.com/office/drawing/2014/main" id="{79D836E0-1810-4641-90CA-0840F8509F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4DDFA9-85B8-4EA0-8D58-0A442897A009}"/>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409929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2199-71DF-4CB5-AD77-B7A7B5E044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F6056A-ABF7-4829-9325-74D151E4F06E}"/>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4" name="Footer Placeholder 3">
            <a:extLst>
              <a:ext uri="{FF2B5EF4-FFF2-40B4-BE49-F238E27FC236}">
                <a16:creationId xmlns:a16="http://schemas.microsoft.com/office/drawing/2014/main" id="{536E5CFB-BE3E-490D-A722-E4CFDE6A89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BB7D42-C259-4CFA-B3BD-1EBD25DA1283}"/>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85579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CBCE7-E012-458E-974D-EED40DA2789F}"/>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3" name="Footer Placeholder 2">
            <a:extLst>
              <a:ext uri="{FF2B5EF4-FFF2-40B4-BE49-F238E27FC236}">
                <a16:creationId xmlns:a16="http://schemas.microsoft.com/office/drawing/2014/main" id="{113CD712-CEA2-482C-B97F-14017FC0E4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A85586-C812-41A8-A64E-9642F058D216}"/>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10025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76DF-7696-4026-B92C-D49E4C2D2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25629D-E965-425B-A6F1-638CAF1F08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C274DB-D071-48AA-8863-0ECF9FFD9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CE8EB-B1B2-4412-AD61-4848A86E5F14}"/>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6" name="Footer Placeholder 5">
            <a:extLst>
              <a:ext uri="{FF2B5EF4-FFF2-40B4-BE49-F238E27FC236}">
                <a16:creationId xmlns:a16="http://schemas.microsoft.com/office/drawing/2014/main" id="{E510CB2D-6E37-4FA4-8F7F-658BA76552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7AC529-72CF-4169-8E10-A4F7213C4D92}"/>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289965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BC58-53DE-48CC-9112-4D8D08695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D0D2E2-6B2F-4C5A-8498-567D449E31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906BC2-B298-464B-8108-DA2F1C425A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F8DC6-D366-4428-B4A4-39DCFF33B9A8}"/>
              </a:ext>
            </a:extLst>
          </p:cNvPr>
          <p:cNvSpPr>
            <a:spLocks noGrp="1"/>
          </p:cNvSpPr>
          <p:nvPr>
            <p:ph type="dt" sz="half" idx="10"/>
          </p:nvPr>
        </p:nvSpPr>
        <p:spPr/>
        <p:txBody>
          <a:bodyPr/>
          <a:lstStyle/>
          <a:p>
            <a:fld id="{350EA806-1BD8-4550-8C4D-FD159187FB38}" type="datetimeFigureOut">
              <a:rPr lang="en-IN" smtClean="0"/>
              <a:t>14-12-2020</a:t>
            </a:fld>
            <a:endParaRPr lang="en-IN"/>
          </a:p>
        </p:txBody>
      </p:sp>
      <p:sp>
        <p:nvSpPr>
          <p:cNvPr id="6" name="Footer Placeholder 5">
            <a:extLst>
              <a:ext uri="{FF2B5EF4-FFF2-40B4-BE49-F238E27FC236}">
                <a16:creationId xmlns:a16="http://schemas.microsoft.com/office/drawing/2014/main" id="{5A6C6D4D-83E1-442F-B65B-CFD9EF2A66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43E2D-AA5D-4699-9A62-966AD1E9637A}"/>
              </a:ext>
            </a:extLst>
          </p:cNvPr>
          <p:cNvSpPr>
            <a:spLocks noGrp="1"/>
          </p:cNvSpPr>
          <p:nvPr>
            <p:ph type="sldNum" sz="quarter" idx="12"/>
          </p:nvPr>
        </p:nvSpPr>
        <p:spPr/>
        <p:txBody>
          <a:bodyPr/>
          <a:lstStyle/>
          <a:p>
            <a:fld id="{1D78CA22-1A8A-4396-A8C5-52CA37A44020}" type="slidenum">
              <a:rPr lang="en-IN" smtClean="0"/>
              <a:t>‹#›</a:t>
            </a:fld>
            <a:endParaRPr lang="en-IN"/>
          </a:p>
        </p:txBody>
      </p:sp>
    </p:spTree>
    <p:extLst>
      <p:ext uri="{BB962C8B-B14F-4D97-AF65-F5344CB8AC3E}">
        <p14:creationId xmlns:p14="http://schemas.microsoft.com/office/powerpoint/2010/main" val="383311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B462F-F3AA-4DC9-BC89-FA452C3556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8331E-81F8-4B32-8933-60C9C1EBD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ECB7C-ECDF-4471-96C9-DF950E0EF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EA806-1BD8-4550-8C4D-FD159187FB38}" type="datetimeFigureOut">
              <a:rPr lang="en-IN" smtClean="0"/>
              <a:t>14-12-2020</a:t>
            </a:fld>
            <a:endParaRPr lang="en-IN"/>
          </a:p>
        </p:txBody>
      </p:sp>
      <p:sp>
        <p:nvSpPr>
          <p:cNvPr id="5" name="Footer Placeholder 4">
            <a:extLst>
              <a:ext uri="{FF2B5EF4-FFF2-40B4-BE49-F238E27FC236}">
                <a16:creationId xmlns:a16="http://schemas.microsoft.com/office/drawing/2014/main" id="{CFBA1044-194D-4720-A980-9EBFBFD64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C1F941-E46D-4B63-8BE9-E13A0444A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8CA22-1A8A-4396-A8C5-52CA37A44020}" type="slidenum">
              <a:rPr lang="en-IN" smtClean="0"/>
              <a:t>‹#›</a:t>
            </a:fld>
            <a:endParaRPr lang="en-IN"/>
          </a:p>
        </p:txBody>
      </p:sp>
    </p:spTree>
    <p:extLst>
      <p:ext uri="{BB962C8B-B14F-4D97-AF65-F5344CB8AC3E}">
        <p14:creationId xmlns:p14="http://schemas.microsoft.com/office/powerpoint/2010/main" val="2918386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7562-F2D2-415D-8861-E871439FE3D6}"/>
              </a:ext>
            </a:extLst>
          </p:cNvPr>
          <p:cNvSpPr>
            <a:spLocks noGrp="1"/>
          </p:cNvSpPr>
          <p:nvPr>
            <p:ph type="ctrTitle"/>
          </p:nvPr>
        </p:nvSpPr>
        <p:spPr/>
        <p:txBody>
          <a:bodyPr/>
          <a:lstStyle/>
          <a:p>
            <a:r>
              <a:rPr lang="en-IN" dirty="0"/>
              <a:t>Classification - Machine Learning</a:t>
            </a:r>
          </a:p>
        </p:txBody>
      </p:sp>
    </p:spTree>
    <p:extLst>
      <p:ext uri="{BB962C8B-B14F-4D97-AF65-F5344CB8AC3E}">
        <p14:creationId xmlns:p14="http://schemas.microsoft.com/office/powerpoint/2010/main" val="4024167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629F4-6348-462B-8467-781A15691217}"/>
              </a:ext>
            </a:extLst>
          </p:cNvPr>
          <p:cNvSpPr>
            <a:spLocks noGrp="1"/>
          </p:cNvSpPr>
          <p:nvPr>
            <p:ph type="title"/>
          </p:nvPr>
        </p:nvSpPr>
        <p:spPr/>
        <p:txBody>
          <a:bodyPr/>
          <a:lstStyle/>
          <a:p>
            <a:r>
              <a:rPr lang="en-IN" dirty="0"/>
              <a:t>Overfitting</a:t>
            </a:r>
          </a:p>
        </p:txBody>
      </p:sp>
      <p:sp>
        <p:nvSpPr>
          <p:cNvPr id="3" name="Content Placeholder 2">
            <a:extLst>
              <a:ext uri="{FF2B5EF4-FFF2-40B4-BE49-F238E27FC236}">
                <a16:creationId xmlns:a16="http://schemas.microsoft.com/office/drawing/2014/main" id="{3D19BADB-18B7-4683-A00D-D0395DB31784}"/>
              </a:ext>
            </a:extLst>
          </p:cNvPr>
          <p:cNvSpPr>
            <a:spLocks noGrp="1"/>
          </p:cNvSpPr>
          <p:nvPr>
            <p:ph idx="1"/>
          </p:nvPr>
        </p:nvSpPr>
        <p:spPr/>
        <p:txBody>
          <a:bodyPr/>
          <a:lstStyle/>
          <a:p>
            <a:r>
              <a:rPr lang="en-US" dirty="0"/>
              <a:t>The term over fitting is often used when machine learning algorithm has high accuracy on training data set but poor generalization accuracy.</a:t>
            </a:r>
            <a:endParaRPr lang="en-IN" dirty="0"/>
          </a:p>
        </p:txBody>
      </p:sp>
    </p:spTree>
    <p:extLst>
      <p:ext uri="{BB962C8B-B14F-4D97-AF65-F5344CB8AC3E}">
        <p14:creationId xmlns:p14="http://schemas.microsoft.com/office/powerpoint/2010/main" val="55520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5EA9-50A9-4F1F-A5A8-C2C88DE29D74}"/>
              </a:ext>
            </a:extLst>
          </p:cNvPr>
          <p:cNvSpPr>
            <a:spLocks noGrp="1"/>
          </p:cNvSpPr>
          <p:nvPr>
            <p:ph type="title"/>
          </p:nvPr>
        </p:nvSpPr>
        <p:spPr/>
        <p:txBody>
          <a:bodyPr/>
          <a:lstStyle/>
          <a:p>
            <a:r>
              <a:rPr lang="en-IN" dirty="0"/>
              <a:t>Problem of Overfitting</a:t>
            </a:r>
          </a:p>
        </p:txBody>
      </p:sp>
      <p:sp>
        <p:nvSpPr>
          <p:cNvPr id="3" name="Content Placeholder 2">
            <a:extLst>
              <a:ext uri="{FF2B5EF4-FFF2-40B4-BE49-F238E27FC236}">
                <a16:creationId xmlns:a16="http://schemas.microsoft.com/office/drawing/2014/main" id="{86D735A5-2822-4F12-A0A5-1DC433097AA3}"/>
              </a:ext>
            </a:extLst>
          </p:cNvPr>
          <p:cNvSpPr>
            <a:spLocks noGrp="1"/>
          </p:cNvSpPr>
          <p:nvPr>
            <p:ph idx="1"/>
          </p:nvPr>
        </p:nvSpPr>
        <p:spPr/>
        <p:txBody>
          <a:bodyPr>
            <a:normAutofit fontScale="92500" lnSpcReduction="20000"/>
          </a:bodyPr>
          <a:lstStyle/>
          <a:p>
            <a:r>
              <a:rPr lang="en-US" dirty="0"/>
              <a:t>Over-fitting generally occurs when a model is excessively </a:t>
            </a:r>
            <a:r>
              <a:rPr lang="en-US" dirty="0" err="1"/>
              <a:t>complex.A</a:t>
            </a:r>
            <a:r>
              <a:rPr lang="en-US" dirty="0"/>
              <a:t> model that has been overfit will generally have poor generalization capabilities , as it can perform errors due to minor fluctuations in data dues to noise and other parameters which were not modeled during the training process.</a:t>
            </a:r>
          </a:p>
          <a:p>
            <a:endParaRPr lang="en-US" dirty="0"/>
          </a:p>
          <a:p>
            <a:r>
              <a:rPr lang="en-US" dirty="0"/>
              <a:t>Just because a model agrees with training data does not mean it will perform well on unseen examples and is not necessarily a good </a:t>
            </a:r>
            <a:r>
              <a:rPr lang="en-US" dirty="0" err="1"/>
              <a:t>model.In</a:t>
            </a:r>
            <a:r>
              <a:rPr lang="en-US" dirty="0"/>
              <a:t> case of overfitting the model just tries to learn </a:t>
            </a:r>
            <a:r>
              <a:rPr lang="en-US" dirty="0" err="1"/>
              <a:t>pecularities</a:t>
            </a:r>
            <a:r>
              <a:rPr lang="en-US" dirty="0"/>
              <a:t> of the training set and does not work well on unseen examples that differ from the training set.</a:t>
            </a:r>
          </a:p>
          <a:p>
            <a:endParaRPr lang="en-US" dirty="0"/>
          </a:p>
          <a:p>
            <a:r>
              <a:rPr lang="en-US" dirty="0"/>
              <a:t>In general over-fitting can be associated with </a:t>
            </a:r>
            <a:r>
              <a:rPr lang="en-US" err="1"/>
              <a:t>complexity</a:t>
            </a:r>
            <a:r>
              <a:rPr lang="en-US"/>
              <a:t>.</a:t>
            </a:r>
            <a:endParaRPr lang="en-IN" dirty="0"/>
          </a:p>
        </p:txBody>
      </p:sp>
    </p:spTree>
    <p:extLst>
      <p:ext uri="{BB962C8B-B14F-4D97-AF65-F5344CB8AC3E}">
        <p14:creationId xmlns:p14="http://schemas.microsoft.com/office/powerpoint/2010/main" val="1028553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D8531-7C47-4528-8096-A858C178BE8E}"/>
              </a:ext>
            </a:extLst>
          </p:cNvPr>
          <p:cNvSpPr>
            <a:spLocks noGrp="1"/>
          </p:cNvSpPr>
          <p:nvPr>
            <p:ph idx="1"/>
          </p:nvPr>
        </p:nvSpPr>
        <p:spPr>
          <a:xfrm>
            <a:off x="838200" y="264160"/>
            <a:ext cx="10515600" cy="6156960"/>
          </a:xfrm>
        </p:spPr>
        <p:txBody>
          <a:bodyPr>
            <a:normAutofit fontScale="62500" lnSpcReduction="20000"/>
          </a:bodyPr>
          <a:lstStyle/>
          <a:p>
            <a:r>
              <a:rPr lang="en-US" dirty="0" err="1"/>
              <a:t>Training,Validation</a:t>
            </a:r>
            <a:r>
              <a:rPr lang="en-US" dirty="0"/>
              <a:t> and Testing Datasets</a:t>
            </a:r>
          </a:p>
          <a:p>
            <a:r>
              <a:rPr lang="en-US" dirty="0"/>
              <a:t>Typically we can get some idea as to if over-fitting has been performed on not by periodically testing the model on unseen test data </a:t>
            </a:r>
            <a:r>
              <a:rPr lang="en-US" dirty="0" err="1"/>
              <a:t>set.Thus</a:t>
            </a:r>
            <a:r>
              <a:rPr lang="en-US" dirty="0"/>
              <a:t> during the training process we make use of 3 types of data sets.</a:t>
            </a:r>
          </a:p>
          <a:p>
            <a:r>
              <a:rPr lang="en-US" dirty="0"/>
              <a:t>Training data set that is primarily used for learning.</a:t>
            </a:r>
          </a:p>
          <a:p>
            <a:r>
              <a:rPr lang="en-US" dirty="0"/>
              <a:t>The validation data set which is a part of training data set but not used during the learning and </a:t>
            </a:r>
          </a:p>
          <a:p>
            <a:r>
              <a:rPr lang="en-US" dirty="0"/>
              <a:t>test data set that contains a large variations of typically input data that represents all possible unseen examples.</a:t>
            </a:r>
          </a:p>
          <a:p>
            <a:endParaRPr lang="en-US" dirty="0"/>
          </a:p>
          <a:p>
            <a:r>
              <a:rPr lang="en-US" dirty="0"/>
              <a:t>The validation data set is the unseen data set against when we can test the model to check for over-fitting and generalization </a:t>
            </a:r>
            <a:r>
              <a:rPr lang="en-US" dirty="0" err="1"/>
              <a:t>performance.The</a:t>
            </a:r>
            <a:r>
              <a:rPr lang="en-US" dirty="0"/>
              <a:t> learning algorithm has not seen the samples from the validation data </a:t>
            </a:r>
            <a:r>
              <a:rPr lang="en-US" dirty="0" err="1"/>
              <a:t>set.Validation</a:t>
            </a:r>
            <a:r>
              <a:rPr lang="en-US" dirty="0"/>
              <a:t> data sets is used to test  the various choices of the model parameters .Thus validation data set which is again considered a part of training dataset is used to periodically evaluate the model </a:t>
            </a:r>
            <a:r>
              <a:rPr lang="en-US" dirty="0" err="1"/>
              <a:t>parameters.Based</a:t>
            </a:r>
            <a:r>
              <a:rPr lang="en-US" dirty="0"/>
              <a:t> on the performance of the model we decide if over-fitting has </a:t>
            </a:r>
            <a:r>
              <a:rPr lang="en-US" dirty="0" err="1"/>
              <a:t>occurred,learning</a:t>
            </a:r>
            <a:r>
              <a:rPr lang="en-US" dirty="0"/>
              <a:t> process has been saturated and possibly adaptively tune the model.</a:t>
            </a:r>
          </a:p>
          <a:p>
            <a:endParaRPr lang="en-US" dirty="0"/>
          </a:p>
          <a:p>
            <a:r>
              <a:rPr lang="en-US" dirty="0"/>
              <a:t>The difference between  validation data set and test data set is that validation data set is not as challenging as the test data </a:t>
            </a:r>
            <a:r>
              <a:rPr lang="en-US" dirty="0" err="1"/>
              <a:t>set.It</a:t>
            </a:r>
            <a:r>
              <a:rPr lang="en-US" dirty="0"/>
              <a:t> contains unseen examples but may not contain a large variation or all possible end cases or difficult examples.</a:t>
            </a:r>
          </a:p>
          <a:p>
            <a:endParaRPr lang="en-US" dirty="0"/>
          </a:p>
          <a:p>
            <a:r>
              <a:rPr lang="en-US" dirty="0"/>
              <a:t>The test data is primarily used to check if the model truly performs as expected </a:t>
            </a:r>
            <a:r>
              <a:rPr lang="en-US" dirty="0" err="1"/>
              <a:t>agains</a:t>
            </a:r>
            <a:r>
              <a:rPr lang="en-US" dirty="0"/>
              <a:t> a large variation in </a:t>
            </a:r>
            <a:r>
              <a:rPr lang="en-US" dirty="0" err="1"/>
              <a:t>data.That</a:t>
            </a:r>
            <a:r>
              <a:rPr lang="en-US" dirty="0"/>
              <a:t> is why the test data set is supposed to contains samples with large variations in data and difficult and end cases ,which are not included in the training data .If we use test data directly for validation purpose we may bias the classifier to overfit or choose parameters according to the test data ,which is again undesirable for the sake of generality</a:t>
            </a:r>
          </a:p>
          <a:p>
            <a:endParaRPr lang="en-IN" dirty="0"/>
          </a:p>
        </p:txBody>
      </p:sp>
    </p:spTree>
    <p:extLst>
      <p:ext uri="{BB962C8B-B14F-4D97-AF65-F5344CB8AC3E}">
        <p14:creationId xmlns:p14="http://schemas.microsoft.com/office/powerpoint/2010/main" val="2564355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5D5B-088F-4D8E-9076-9D89DCC0F847}"/>
              </a:ext>
            </a:extLst>
          </p:cNvPr>
          <p:cNvSpPr>
            <a:spLocks noGrp="1"/>
          </p:cNvSpPr>
          <p:nvPr>
            <p:ph type="title"/>
          </p:nvPr>
        </p:nvSpPr>
        <p:spPr/>
        <p:txBody>
          <a:bodyPr/>
          <a:lstStyle/>
          <a:p>
            <a:r>
              <a:rPr lang="en-US" dirty="0"/>
              <a:t>how to handle the cases of overfitting</a:t>
            </a:r>
            <a:br>
              <a:rPr lang="en-US" dirty="0"/>
            </a:br>
            <a:endParaRPr lang="en-IN" dirty="0"/>
          </a:p>
        </p:txBody>
      </p:sp>
      <p:sp>
        <p:nvSpPr>
          <p:cNvPr id="3" name="Content Placeholder 2">
            <a:extLst>
              <a:ext uri="{FF2B5EF4-FFF2-40B4-BE49-F238E27FC236}">
                <a16:creationId xmlns:a16="http://schemas.microsoft.com/office/drawing/2014/main" id="{F0117F16-7991-4CF2-A57E-9465AF925C34}"/>
              </a:ext>
            </a:extLst>
          </p:cNvPr>
          <p:cNvSpPr>
            <a:spLocks noGrp="1"/>
          </p:cNvSpPr>
          <p:nvPr>
            <p:ph idx="1"/>
          </p:nvPr>
        </p:nvSpPr>
        <p:spPr/>
        <p:txBody>
          <a:bodyPr/>
          <a:lstStyle/>
          <a:p>
            <a:r>
              <a:rPr lang="en-IN" dirty="0"/>
              <a:t>Increasing size of dataset</a:t>
            </a:r>
          </a:p>
          <a:p>
            <a:r>
              <a:rPr lang="en-IN" dirty="0"/>
              <a:t>Early stopping</a:t>
            </a:r>
          </a:p>
          <a:p>
            <a:r>
              <a:rPr lang="en-US" dirty="0"/>
              <a:t>Regularization</a:t>
            </a:r>
          </a:p>
          <a:p>
            <a:r>
              <a:rPr lang="en-US" dirty="0"/>
              <a:t>A way to combat over-fitting is through regularization. Regularization techniques can be viewed as imposing certain prior distribution on the model </a:t>
            </a:r>
            <a:r>
              <a:rPr lang="en-US" dirty="0" err="1"/>
              <a:t>parameters.Mathematically</a:t>
            </a:r>
            <a:r>
              <a:rPr lang="en-US" dirty="0"/>
              <a:t> the regularization process implies performing constrained optimization.</a:t>
            </a:r>
          </a:p>
          <a:p>
            <a:endParaRPr lang="en-IN" dirty="0"/>
          </a:p>
        </p:txBody>
      </p:sp>
    </p:spTree>
    <p:extLst>
      <p:ext uri="{BB962C8B-B14F-4D97-AF65-F5344CB8AC3E}">
        <p14:creationId xmlns:p14="http://schemas.microsoft.com/office/powerpoint/2010/main" val="214060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31D5-CF53-4316-9429-ABE1C85FBED2}"/>
              </a:ext>
            </a:extLst>
          </p:cNvPr>
          <p:cNvSpPr>
            <a:spLocks noGrp="1"/>
          </p:cNvSpPr>
          <p:nvPr>
            <p:ph type="title"/>
          </p:nvPr>
        </p:nvSpPr>
        <p:spPr/>
        <p:txBody>
          <a:bodyPr/>
          <a:lstStyle/>
          <a:p>
            <a:r>
              <a:rPr lang="en-IN" dirty="0"/>
              <a:t>Decision Tree Classifier</a:t>
            </a:r>
            <a:br>
              <a:rPr lang="en-IN" dirty="0"/>
            </a:br>
            <a:endParaRPr lang="en-IN" dirty="0"/>
          </a:p>
        </p:txBody>
      </p:sp>
      <p:sp>
        <p:nvSpPr>
          <p:cNvPr id="3" name="Content Placeholder 2">
            <a:extLst>
              <a:ext uri="{FF2B5EF4-FFF2-40B4-BE49-F238E27FC236}">
                <a16:creationId xmlns:a16="http://schemas.microsoft.com/office/drawing/2014/main" id="{7D853149-5CD9-47B4-9361-A682D40B546A}"/>
              </a:ext>
            </a:extLst>
          </p:cNvPr>
          <p:cNvSpPr>
            <a:spLocks noGrp="1"/>
          </p:cNvSpPr>
          <p:nvPr>
            <p:ph idx="1"/>
          </p:nvPr>
        </p:nvSpPr>
        <p:spPr>
          <a:xfrm>
            <a:off x="838200" y="1504950"/>
            <a:ext cx="10515600" cy="4672013"/>
          </a:xfrm>
        </p:spPr>
        <p:txBody>
          <a:bodyPr>
            <a:normAutofit fontScale="85000" lnSpcReduction="20000"/>
          </a:bodyPr>
          <a:lstStyle/>
          <a:p>
            <a:pPr marL="0" indent="0">
              <a:buNone/>
            </a:pPr>
            <a:r>
              <a:rPr lang="en-US" dirty="0"/>
              <a:t>Some aspects of the Decision Tree Classifier mentioned below are.</a:t>
            </a:r>
          </a:p>
          <a:p>
            <a:pPr marL="0" indent="0">
              <a:buNone/>
            </a:pPr>
            <a:r>
              <a:rPr lang="en-US" dirty="0"/>
              <a:t>•	Decision Trees (DT) can be used both for classification and regression.</a:t>
            </a:r>
          </a:p>
          <a:p>
            <a:pPr marL="0" indent="0">
              <a:buNone/>
            </a:pPr>
            <a:r>
              <a:rPr lang="en-US" dirty="0"/>
              <a:t>•	The advantage of decision trees is that they require very little data      	preparation.</a:t>
            </a:r>
          </a:p>
          <a:p>
            <a:pPr marL="0" indent="0">
              <a:buNone/>
            </a:pPr>
            <a:r>
              <a:rPr lang="en-US" dirty="0"/>
              <a:t>•	They do not require feature scaling or centering at all.</a:t>
            </a:r>
          </a:p>
          <a:p>
            <a:pPr marL="0" indent="0">
              <a:buNone/>
            </a:pPr>
            <a:r>
              <a:rPr lang="en-US" dirty="0"/>
              <a:t>•	They are also the fundamental components of Random Forests, one of the 	most powerful ML algorithms.</a:t>
            </a:r>
          </a:p>
          <a:p>
            <a:pPr marL="0" indent="0">
              <a:buNone/>
            </a:pPr>
            <a:r>
              <a:rPr lang="en-US" dirty="0"/>
              <a:t>•	Unlike Random Forests and Neural Networks (which do black-box 	modeling), Decision Trees are white box models, which means that inner 	workings of these models are clearly understood.</a:t>
            </a:r>
          </a:p>
          <a:p>
            <a:pPr marL="0" indent="0">
              <a:buNone/>
            </a:pPr>
            <a:r>
              <a:rPr lang="en-US" dirty="0"/>
              <a:t>•	In the case of classification, the data is segregated based on a series of 	questions.</a:t>
            </a:r>
          </a:p>
          <a:p>
            <a:pPr marL="0" indent="0">
              <a:buNone/>
            </a:pPr>
            <a:r>
              <a:rPr lang="en-US" dirty="0"/>
              <a:t>•	Any new data point is assigned to the selected leaf node</a:t>
            </a:r>
          </a:p>
          <a:p>
            <a:endParaRPr lang="en-IN" dirty="0"/>
          </a:p>
        </p:txBody>
      </p:sp>
    </p:spTree>
    <p:extLst>
      <p:ext uri="{BB962C8B-B14F-4D97-AF65-F5344CB8AC3E}">
        <p14:creationId xmlns:p14="http://schemas.microsoft.com/office/powerpoint/2010/main" val="29651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6131A49-DA4A-4B56-A7C6-80DA3A87ED27}"/>
              </a:ext>
            </a:extLst>
          </p:cNvPr>
          <p:cNvPicPr>
            <a:picLocks noGrp="1" noChangeAspect="1"/>
          </p:cNvPicPr>
          <p:nvPr>
            <p:ph idx="1"/>
          </p:nvPr>
        </p:nvPicPr>
        <p:blipFill>
          <a:blip r:embed="rId2"/>
          <a:stretch>
            <a:fillRect/>
          </a:stretch>
        </p:blipFill>
        <p:spPr>
          <a:xfrm>
            <a:off x="2476500" y="2000250"/>
            <a:ext cx="5405783" cy="3534321"/>
          </a:xfrm>
          <a:prstGeom prst="rect">
            <a:avLst/>
          </a:prstGeom>
        </p:spPr>
      </p:pic>
    </p:spTree>
    <p:extLst>
      <p:ext uri="{BB962C8B-B14F-4D97-AF65-F5344CB8AC3E}">
        <p14:creationId xmlns:p14="http://schemas.microsoft.com/office/powerpoint/2010/main" val="171979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FDC9B-4729-4682-81E9-032BF9B09FB8}"/>
              </a:ext>
            </a:extLst>
          </p:cNvPr>
          <p:cNvSpPr>
            <a:spLocks noGrp="1"/>
          </p:cNvSpPr>
          <p:nvPr>
            <p:ph idx="1"/>
          </p:nvPr>
        </p:nvSpPr>
        <p:spPr>
          <a:xfrm>
            <a:off x="838200" y="685800"/>
            <a:ext cx="10515600" cy="5491163"/>
          </a:xfrm>
        </p:spPr>
        <p:txBody>
          <a:bodyPr>
            <a:normAutofit/>
          </a:bodyPr>
          <a:lstStyle/>
          <a:p>
            <a:pPr marL="0" indent="0">
              <a:buNone/>
            </a:pPr>
            <a:r>
              <a:rPr lang="en-US" dirty="0"/>
              <a:t>•	Start at the tree root and split the data on the feature using the 	decision algorithm, resulting in the largest information gain (IG).</a:t>
            </a:r>
          </a:p>
          <a:p>
            <a:pPr marL="0" indent="0">
              <a:buNone/>
            </a:pPr>
            <a:r>
              <a:rPr lang="en-US" dirty="0"/>
              <a:t>•	This splitting procedure is then repeated in an iterative process 	at each child node until the leaves are pure.</a:t>
            </a:r>
          </a:p>
          <a:p>
            <a:pPr marL="0" indent="0">
              <a:buNone/>
            </a:pPr>
            <a:r>
              <a:rPr lang="en-US" dirty="0"/>
              <a:t>•	This means that the samples at each node belonging to the same 	class.</a:t>
            </a:r>
          </a:p>
          <a:p>
            <a:pPr marL="0" indent="0">
              <a:buNone/>
            </a:pPr>
            <a:r>
              <a:rPr lang="en-US" dirty="0"/>
              <a:t>•	In practice, you can set a limit on the depth of the tree to 	prevent overfitting.</a:t>
            </a:r>
          </a:p>
          <a:p>
            <a:pPr marL="0" indent="0">
              <a:buNone/>
            </a:pPr>
            <a:r>
              <a:rPr lang="en-US" dirty="0"/>
              <a:t>•	The purity is compromised here as the final leaves may still have 	some impurity.</a:t>
            </a:r>
          </a:p>
          <a:p>
            <a:endParaRPr lang="en-IN" dirty="0"/>
          </a:p>
        </p:txBody>
      </p:sp>
    </p:spTree>
    <p:extLst>
      <p:ext uri="{BB962C8B-B14F-4D97-AF65-F5344CB8AC3E}">
        <p14:creationId xmlns:p14="http://schemas.microsoft.com/office/powerpoint/2010/main" val="308935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1DAAD-A314-4B5E-8E48-B93BF9FDE146}"/>
              </a:ext>
            </a:extLst>
          </p:cNvPr>
          <p:cNvSpPr>
            <a:spLocks noGrp="1"/>
          </p:cNvSpPr>
          <p:nvPr>
            <p:ph idx="1"/>
          </p:nvPr>
        </p:nvSpPr>
        <p:spPr>
          <a:xfrm>
            <a:off x="628650" y="1308616"/>
            <a:ext cx="10515600" cy="5184259"/>
          </a:xfrm>
        </p:spPr>
        <p:txBody>
          <a:bodyPr>
            <a:normAutofit/>
          </a:bodyPr>
          <a:lstStyle/>
          <a:p>
            <a:pPr marL="0" indent="0">
              <a:buNone/>
            </a:pPr>
            <a:r>
              <a:rPr lang="en-US" dirty="0"/>
              <a:t>Let us quickly run through what we have learned so far in this Classification tutorial.</a:t>
            </a:r>
          </a:p>
          <a:p>
            <a:pPr marL="0" indent="0">
              <a:buNone/>
            </a:pPr>
            <a:r>
              <a:rPr lang="en-US" dirty="0"/>
              <a:t>•	Classification algorithms are supervised learning methods to split data 	into classes. They can work on Linear Data as well as Nonlinear Data.</a:t>
            </a:r>
          </a:p>
          <a:p>
            <a:pPr marL="0" indent="0">
              <a:buNone/>
            </a:pPr>
            <a:r>
              <a:rPr lang="en-US" dirty="0"/>
              <a:t>•	Logistic Regression can classify data based on weighted parameters 	and sigmoid conversion to calculate the probability of classes. K-	nearest 	Neighbors (KNN) algorithm uses similar features to classify data.</a:t>
            </a:r>
          </a:p>
          <a:p>
            <a:pPr marL="0" indent="0">
              <a:buNone/>
            </a:pPr>
            <a:r>
              <a:rPr lang="en-US" dirty="0"/>
              <a:t>•	Decision Trees are powerful classifiers and use tree splitting logic until pure 	or somewhat pure leaf node classes are attained.</a:t>
            </a:r>
          </a:p>
          <a:p>
            <a:pPr marL="0" indent="0">
              <a:buNone/>
            </a:pPr>
            <a:endParaRPr lang="en-IN" dirty="0"/>
          </a:p>
        </p:txBody>
      </p:sp>
      <p:sp>
        <p:nvSpPr>
          <p:cNvPr id="5" name="TextBox 4">
            <a:extLst>
              <a:ext uri="{FF2B5EF4-FFF2-40B4-BE49-F238E27FC236}">
                <a16:creationId xmlns:a16="http://schemas.microsoft.com/office/drawing/2014/main" id="{128101A4-AFF2-423D-81A9-BD11BC2E67B3}"/>
              </a:ext>
            </a:extLst>
          </p:cNvPr>
          <p:cNvSpPr txBox="1"/>
          <p:nvPr/>
        </p:nvSpPr>
        <p:spPr>
          <a:xfrm>
            <a:off x="952500" y="939284"/>
            <a:ext cx="7677150" cy="461665"/>
          </a:xfrm>
          <a:prstGeom prst="rect">
            <a:avLst/>
          </a:prstGeom>
          <a:noFill/>
        </p:spPr>
        <p:txBody>
          <a:bodyPr wrap="square">
            <a:spAutoFit/>
          </a:bodyPr>
          <a:lstStyle/>
          <a:p>
            <a:r>
              <a:rPr lang="en-IN" sz="2400" dirty="0"/>
              <a:t>Key Takeaways</a:t>
            </a:r>
          </a:p>
        </p:txBody>
      </p:sp>
    </p:spTree>
    <p:extLst>
      <p:ext uri="{BB962C8B-B14F-4D97-AF65-F5344CB8AC3E}">
        <p14:creationId xmlns:p14="http://schemas.microsoft.com/office/powerpoint/2010/main" val="2088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83AC-CC5C-431F-96BC-BDB63ADE0C28}"/>
              </a:ext>
            </a:extLst>
          </p:cNvPr>
          <p:cNvSpPr>
            <a:spLocks noGrp="1"/>
          </p:cNvSpPr>
          <p:nvPr>
            <p:ph type="title"/>
          </p:nvPr>
        </p:nvSpPr>
        <p:spPr/>
        <p:txBody>
          <a:bodyPr/>
          <a:lstStyle/>
          <a:p>
            <a:r>
              <a:rPr lang="en-IN" dirty="0"/>
              <a:t>What is Boosting?</a:t>
            </a:r>
            <a:br>
              <a:rPr lang="en-IN" dirty="0"/>
            </a:br>
            <a:endParaRPr lang="en-IN" dirty="0"/>
          </a:p>
        </p:txBody>
      </p:sp>
      <p:sp>
        <p:nvSpPr>
          <p:cNvPr id="3" name="Content Placeholder 2">
            <a:extLst>
              <a:ext uri="{FF2B5EF4-FFF2-40B4-BE49-F238E27FC236}">
                <a16:creationId xmlns:a16="http://schemas.microsoft.com/office/drawing/2014/main" id="{1035F69D-EC8D-4E30-BE39-1E0175DF2787}"/>
              </a:ext>
            </a:extLst>
          </p:cNvPr>
          <p:cNvSpPr>
            <a:spLocks noGrp="1"/>
          </p:cNvSpPr>
          <p:nvPr>
            <p:ph idx="1"/>
          </p:nvPr>
        </p:nvSpPr>
        <p:spPr/>
        <p:txBody>
          <a:bodyPr/>
          <a:lstStyle/>
          <a:p>
            <a:r>
              <a:rPr lang="en-US" dirty="0"/>
              <a:t>Definition: </a:t>
            </a:r>
          </a:p>
          <a:p>
            <a:r>
              <a:rPr lang="en-US" dirty="0"/>
              <a:t>The term ‘Boosting’ refers to a family of algorithms which converts weak learner to strong learners.</a:t>
            </a:r>
          </a:p>
          <a:p>
            <a:endParaRPr lang="en-IN" dirty="0"/>
          </a:p>
        </p:txBody>
      </p:sp>
    </p:spTree>
    <p:extLst>
      <p:ext uri="{BB962C8B-B14F-4D97-AF65-F5344CB8AC3E}">
        <p14:creationId xmlns:p14="http://schemas.microsoft.com/office/powerpoint/2010/main" val="79426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CDE2-B31E-4D8D-B925-9E5F52C37886}"/>
              </a:ext>
            </a:extLst>
          </p:cNvPr>
          <p:cNvSpPr>
            <a:spLocks noGrp="1"/>
          </p:cNvSpPr>
          <p:nvPr>
            <p:ph type="title"/>
          </p:nvPr>
        </p:nvSpPr>
        <p:spPr/>
        <p:txBody>
          <a:bodyPr>
            <a:normAutofit fontScale="90000"/>
          </a:bodyPr>
          <a:lstStyle/>
          <a:p>
            <a:r>
              <a:rPr lang="en-US" dirty="0"/>
              <a:t>Let’s understand this definition in detail by solving a problem of spam email identification:</a:t>
            </a:r>
            <a:br>
              <a:rPr lang="en-US" dirty="0"/>
            </a:br>
            <a:endParaRPr lang="en-IN" dirty="0"/>
          </a:p>
        </p:txBody>
      </p:sp>
      <p:sp>
        <p:nvSpPr>
          <p:cNvPr id="3" name="Content Placeholder 2">
            <a:extLst>
              <a:ext uri="{FF2B5EF4-FFF2-40B4-BE49-F238E27FC236}">
                <a16:creationId xmlns:a16="http://schemas.microsoft.com/office/drawing/2014/main" id="{26523462-4BF2-4567-8FFB-F0EB0667D480}"/>
              </a:ext>
            </a:extLst>
          </p:cNvPr>
          <p:cNvSpPr>
            <a:spLocks noGrp="1"/>
          </p:cNvSpPr>
          <p:nvPr>
            <p:ph idx="1"/>
          </p:nvPr>
        </p:nvSpPr>
        <p:spPr/>
        <p:txBody>
          <a:bodyPr>
            <a:normAutofit lnSpcReduction="10000"/>
          </a:bodyPr>
          <a:lstStyle/>
          <a:p>
            <a:r>
              <a:rPr lang="en-US" dirty="0"/>
              <a:t>How would you classify an email as SPAM or not? Like everyone else, our initial approach would be to identify ‘spam’ and ‘not spam’ emails using following criteria. If:</a:t>
            </a:r>
          </a:p>
          <a:p>
            <a:r>
              <a:rPr lang="en-US" dirty="0"/>
              <a:t>1.	Email has only one image file (promotional image), It’s a SPAM</a:t>
            </a:r>
          </a:p>
          <a:p>
            <a:r>
              <a:rPr lang="en-US" dirty="0"/>
              <a:t>2.	Email has only link(s), It’s a SPAM</a:t>
            </a:r>
          </a:p>
          <a:p>
            <a:r>
              <a:rPr lang="en-US" dirty="0"/>
              <a:t>3.	Email body consist of sentence like “You won a prize money of $ </a:t>
            </a:r>
            <a:r>
              <a:rPr lang="en-US" dirty="0" err="1"/>
              <a:t>xxxxxx</a:t>
            </a:r>
            <a:r>
              <a:rPr lang="en-US" dirty="0"/>
              <a:t>”, It’s a SPAM</a:t>
            </a:r>
          </a:p>
          <a:p>
            <a:r>
              <a:rPr lang="en-US" dirty="0"/>
              <a:t>4.	Email from our official domain “Analyticsvidhya.com” , Not a      	SPAM</a:t>
            </a:r>
          </a:p>
          <a:p>
            <a:r>
              <a:rPr lang="en-US" dirty="0"/>
              <a:t>5.	Email from known source, Not a SPAM</a:t>
            </a:r>
          </a:p>
          <a:p>
            <a:endParaRPr lang="en-IN" dirty="0"/>
          </a:p>
        </p:txBody>
      </p:sp>
    </p:spTree>
    <p:extLst>
      <p:ext uri="{BB962C8B-B14F-4D97-AF65-F5344CB8AC3E}">
        <p14:creationId xmlns:p14="http://schemas.microsoft.com/office/powerpoint/2010/main" val="253333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CD2F-3036-4565-86D9-E1004097AD31}"/>
              </a:ext>
            </a:extLst>
          </p:cNvPr>
          <p:cNvSpPr>
            <a:spLocks noGrp="1"/>
          </p:cNvSpPr>
          <p:nvPr>
            <p:ph type="title"/>
          </p:nvPr>
        </p:nvSpPr>
        <p:spPr/>
        <p:txBody>
          <a:bodyPr/>
          <a:lstStyle/>
          <a:p>
            <a:r>
              <a:rPr lang="en-IN" dirty="0"/>
              <a:t>Classification: Meaning</a:t>
            </a:r>
            <a:br>
              <a:rPr lang="en-IN" dirty="0"/>
            </a:br>
            <a:endParaRPr lang="en-IN" dirty="0"/>
          </a:p>
        </p:txBody>
      </p:sp>
      <p:sp>
        <p:nvSpPr>
          <p:cNvPr id="3" name="Content Placeholder 2">
            <a:extLst>
              <a:ext uri="{FF2B5EF4-FFF2-40B4-BE49-F238E27FC236}">
                <a16:creationId xmlns:a16="http://schemas.microsoft.com/office/drawing/2014/main" id="{C7612A0A-87D6-449F-AB08-CD17AE1F839B}"/>
              </a:ext>
            </a:extLst>
          </p:cNvPr>
          <p:cNvSpPr>
            <a:spLocks noGrp="1"/>
          </p:cNvSpPr>
          <p:nvPr>
            <p:ph idx="1"/>
          </p:nvPr>
        </p:nvSpPr>
        <p:spPr/>
        <p:txBody>
          <a:bodyPr/>
          <a:lstStyle/>
          <a:p>
            <a:pPr marL="0" indent="0">
              <a:buNone/>
            </a:pPr>
            <a:r>
              <a:rPr lang="en-US" dirty="0"/>
              <a:t>Classification is a type of supervised learning. It specifies the class to which data elements belong to and is best used when the output has finite and discrete values. It predicts a class for an input variable as well.</a:t>
            </a:r>
          </a:p>
          <a:p>
            <a:pPr marL="0" indent="0">
              <a:buNone/>
            </a:pPr>
            <a:r>
              <a:rPr lang="en-US" dirty="0"/>
              <a:t>There are 2 types of Classification: </a:t>
            </a:r>
          </a:p>
          <a:p>
            <a:pPr marL="0" indent="0">
              <a:buNone/>
            </a:pPr>
            <a:r>
              <a:rPr lang="en-US" dirty="0"/>
              <a:t>•	Binomial</a:t>
            </a:r>
          </a:p>
          <a:p>
            <a:pPr marL="0" indent="0">
              <a:buNone/>
            </a:pPr>
            <a:r>
              <a:rPr lang="en-US" dirty="0"/>
              <a:t>•	Multi-Class</a:t>
            </a:r>
          </a:p>
          <a:p>
            <a:endParaRPr lang="en-IN" dirty="0"/>
          </a:p>
        </p:txBody>
      </p:sp>
    </p:spTree>
    <p:extLst>
      <p:ext uri="{BB962C8B-B14F-4D97-AF65-F5344CB8AC3E}">
        <p14:creationId xmlns:p14="http://schemas.microsoft.com/office/powerpoint/2010/main" val="2083516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4121-AD29-47EE-BFE6-94E2AFA753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E1CD1F-D0AE-4A22-83AA-4C4AE5DBF9BF}"/>
              </a:ext>
            </a:extLst>
          </p:cNvPr>
          <p:cNvSpPr>
            <a:spLocks noGrp="1"/>
          </p:cNvSpPr>
          <p:nvPr>
            <p:ph idx="1"/>
          </p:nvPr>
        </p:nvSpPr>
        <p:spPr/>
        <p:txBody>
          <a:bodyPr>
            <a:normAutofit fontScale="92500" lnSpcReduction="20000"/>
          </a:bodyPr>
          <a:lstStyle/>
          <a:p>
            <a:r>
              <a:rPr lang="en-US" dirty="0"/>
              <a:t>Above, we’ve defined multiple rules to classify an email into ‘spam’ or ‘not spam’. But, do you think these rules individually are strong enough to successfully classify an email? No.</a:t>
            </a:r>
          </a:p>
          <a:p>
            <a:r>
              <a:rPr lang="en-US" dirty="0"/>
              <a:t>Individually, these rules are not powerful enough to classify an email into ‘spam’ or ‘not spam’. Therefore, these rules are called as weak learner.</a:t>
            </a:r>
          </a:p>
          <a:p>
            <a:r>
              <a:rPr lang="en-US" dirty="0"/>
              <a:t>To convert weak learner to strong learner, we’ll combine the prediction of each weak learner using methods like:</a:t>
            </a:r>
          </a:p>
          <a:p>
            <a:r>
              <a:rPr lang="en-US" dirty="0"/>
              <a:t>•   Using average/ weighted average</a:t>
            </a:r>
          </a:p>
          <a:p>
            <a:r>
              <a:rPr lang="en-US" dirty="0"/>
              <a:t>•   Considering prediction has higher vote</a:t>
            </a:r>
          </a:p>
          <a:p>
            <a:r>
              <a:rPr lang="en-US" dirty="0"/>
              <a:t>For example:  Above, we have defined 5 weak learners. Out of these 5, 3 are voted as ‘SPAM’ and 2 are voted as ‘Not a SPAM’. In this case, by default, we’ll consider an email as SPAM because we have higher(3) vote for ‘SPAM’.</a:t>
            </a:r>
          </a:p>
          <a:p>
            <a:endParaRPr lang="en-IN" dirty="0"/>
          </a:p>
        </p:txBody>
      </p:sp>
    </p:spTree>
    <p:extLst>
      <p:ext uri="{BB962C8B-B14F-4D97-AF65-F5344CB8AC3E}">
        <p14:creationId xmlns:p14="http://schemas.microsoft.com/office/powerpoint/2010/main" val="276365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EE9E-2E93-4DDF-A3E9-EF152B8876B9}"/>
              </a:ext>
            </a:extLst>
          </p:cNvPr>
          <p:cNvSpPr>
            <a:spLocks noGrp="1"/>
          </p:cNvSpPr>
          <p:nvPr>
            <p:ph type="title"/>
          </p:nvPr>
        </p:nvSpPr>
        <p:spPr/>
        <p:txBody>
          <a:bodyPr/>
          <a:lstStyle/>
          <a:p>
            <a:r>
              <a:rPr lang="en-IN" dirty="0"/>
              <a:t>How Boosting Algorithms works</a:t>
            </a:r>
          </a:p>
        </p:txBody>
      </p:sp>
      <p:sp>
        <p:nvSpPr>
          <p:cNvPr id="3" name="Content Placeholder 2">
            <a:extLst>
              <a:ext uri="{FF2B5EF4-FFF2-40B4-BE49-F238E27FC236}">
                <a16:creationId xmlns:a16="http://schemas.microsoft.com/office/drawing/2014/main" id="{99F546D4-6B98-4A8A-9611-E3F4253FFFC4}"/>
              </a:ext>
            </a:extLst>
          </p:cNvPr>
          <p:cNvSpPr>
            <a:spLocks noGrp="1"/>
          </p:cNvSpPr>
          <p:nvPr>
            <p:ph idx="1"/>
          </p:nvPr>
        </p:nvSpPr>
        <p:spPr/>
        <p:txBody>
          <a:bodyPr/>
          <a:lstStyle/>
          <a:p>
            <a:r>
              <a:rPr lang="en-US" dirty="0"/>
              <a:t>Now we know that, boosting combines weak learner a.k.a. base learner to form a strong rule. An immediate question which should pop in your mind is, ‘How boosting identify weak rules?‘</a:t>
            </a:r>
          </a:p>
          <a:p>
            <a:r>
              <a:rPr lang="en-US" dirty="0"/>
              <a:t>To find weak rule, we apply base learning (ML) algorithms with a different distribution. Each time base learning algorithm is applied, it generates a new weak prediction rule. This is an iterative process. After many iterations, the boosting algorithm combines these weak rules into a single strong prediction rule.</a:t>
            </a:r>
          </a:p>
          <a:p>
            <a:endParaRPr lang="en-IN" dirty="0"/>
          </a:p>
        </p:txBody>
      </p:sp>
    </p:spTree>
    <p:extLst>
      <p:ext uri="{BB962C8B-B14F-4D97-AF65-F5344CB8AC3E}">
        <p14:creationId xmlns:p14="http://schemas.microsoft.com/office/powerpoint/2010/main" val="3170978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B104F-5555-42CC-8476-A5227995A125}"/>
              </a:ext>
            </a:extLst>
          </p:cNvPr>
          <p:cNvSpPr>
            <a:spLocks noGrp="1"/>
          </p:cNvSpPr>
          <p:nvPr>
            <p:ph idx="1"/>
          </p:nvPr>
        </p:nvSpPr>
        <p:spPr/>
        <p:txBody>
          <a:bodyPr>
            <a:normAutofit fontScale="85000" lnSpcReduction="20000"/>
          </a:bodyPr>
          <a:lstStyle/>
          <a:p>
            <a:r>
              <a:rPr lang="en-US" dirty="0"/>
              <a:t>Here’s another question which might haunt you, ‘How do we choose different distribution for each round?’</a:t>
            </a:r>
          </a:p>
          <a:p>
            <a:r>
              <a:rPr lang="en-US" dirty="0"/>
              <a:t>For choosing the right distribution, here are the following steps:</a:t>
            </a:r>
          </a:p>
          <a:p>
            <a:r>
              <a:rPr lang="en-US" dirty="0"/>
              <a:t>Step 1:  The base learner takes all the distributions and assign equal weight or attention to each observation.</a:t>
            </a:r>
          </a:p>
          <a:p>
            <a:r>
              <a:rPr lang="en-US" dirty="0"/>
              <a:t>Step 2: If there is any prediction error caused by first base learning algorithm, then we pay higher attention to observations having prediction error. Then, we apply the next base learning algorithm.</a:t>
            </a:r>
          </a:p>
          <a:p>
            <a:r>
              <a:rPr lang="en-US" dirty="0"/>
              <a:t>Step 3: Iterate Step 2 till the limit of base learning algorithm is reached or higher accuracy is achieved.</a:t>
            </a:r>
          </a:p>
          <a:p>
            <a:r>
              <a:rPr lang="en-US" dirty="0"/>
              <a:t>Finally, it combines the outputs from weak learner and creates  a strong learner which eventually improves the prediction power of the model. Boosting pays higher focus on examples which are mis-classiﬁed or have higher errors by preceding weak rules</a:t>
            </a:r>
          </a:p>
          <a:p>
            <a:endParaRPr lang="en-IN" dirty="0"/>
          </a:p>
        </p:txBody>
      </p:sp>
    </p:spTree>
    <p:extLst>
      <p:ext uri="{BB962C8B-B14F-4D97-AF65-F5344CB8AC3E}">
        <p14:creationId xmlns:p14="http://schemas.microsoft.com/office/powerpoint/2010/main" val="1029815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E5B68-8A0F-4BE0-B3CF-1CA6B14F81A0}"/>
              </a:ext>
            </a:extLst>
          </p:cNvPr>
          <p:cNvSpPr>
            <a:spLocks noGrp="1"/>
          </p:cNvSpPr>
          <p:nvPr>
            <p:ph idx="1"/>
          </p:nvPr>
        </p:nvSpPr>
        <p:spPr/>
        <p:txBody>
          <a:bodyPr/>
          <a:lstStyle/>
          <a:p>
            <a:r>
              <a:rPr lang="en-US" dirty="0"/>
              <a:t>Types of Boosting Algorithms</a:t>
            </a:r>
          </a:p>
          <a:p>
            <a:r>
              <a:rPr lang="en-US" dirty="0"/>
              <a:t>Underlying engine used for boosting algorithms can be anything.  It can be decision stamp, margin-maximizing classification algorithm etc. There are many boosting algorithms which use other types of engine such as:</a:t>
            </a:r>
          </a:p>
          <a:p>
            <a:r>
              <a:rPr lang="en-US" dirty="0"/>
              <a:t>1.	AdaBoost (Adaptive Boosting)</a:t>
            </a:r>
          </a:p>
          <a:p>
            <a:r>
              <a:rPr lang="en-US" dirty="0"/>
              <a:t>2.	Gradient Tree Boosting</a:t>
            </a:r>
          </a:p>
          <a:p>
            <a:r>
              <a:rPr lang="en-US" dirty="0"/>
              <a:t>3.	</a:t>
            </a:r>
            <a:r>
              <a:rPr lang="en-US" dirty="0" err="1"/>
              <a:t>XGBoost</a:t>
            </a:r>
            <a:endParaRPr lang="en-US" dirty="0"/>
          </a:p>
          <a:p>
            <a:endParaRPr lang="en-IN" dirty="0"/>
          </a:p>
        </p:txBody>
      </p:sp>
    </p:spTree>
    <p:extLst>
      <p:ext uri="{BB962C8B-B14F-4D97-AF65-F5344CB8AC3E}">
        <p14:creationId xmlns:p14="http://schemas.microsoft.com/office/powerpoint/2010/main" val="241818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34F8-C769-41C6-8908-6944BB7C353D}"/>
              </a:ext>
            </a:extLst>
          </p:cNvPr>
          <p:cNvSpPr>
            <a:spLocks noGrp="1"/>
          </p:cNvSpPr>
          <p:nvPr>
            <p:ph type="title"/>
          </p:nvPr>
        </p:nvSpPr>
        <p:spPr/>
        <p:txBody>
          <a:bodyPr>
            <a:normAutofit fontScale="90000"/>
          </a:bodyPr>
          <a:lstStyle/>
          <a:p>
            <a:r>
              <a:rPr lang="en-US" dirty="0"/>
              <a:t>Some of the key areas where classification cases are being used:</a:t>
            </a:r>
            <a:br>
              <a:rPr lang="en-US" dirty="0"/>
            </a:br>
            <a:endParaRPr lang="en-IN" dirty="0"/>
          </a:p>
        </p:txBody>
      </p:sp>
      <p:sp>
        <p:nvSpPr>
          <p:cNvPr id="3" name="Content Placeholder 2">
            <a:extLst>
              <a:ext uri="{FF2B5EF4-FFF2-40B4-BE49-F238E27FC236}">
                <a16:creationId xmlns:a16="http://schemas.microsoft.com/office/drawing/2014/main" id="{839D0703-C8EA-4A1D-B91D-D2F98826972F}"/>
              </a:ext>
            </a:extLst>
          </p:cNvPr>
          <p:cNvSpPr>
            <a:spLocks noGrp="1"/>
          </p:cNvSpPr>
          <p:nvPr>
            <p:ph idx="1"/>
          </p:nvPr>
        </p:nvSpPr>
        <p:spPr/>
        <p:txBody>
          <a:bodyPr/>
          <a:lstStyle/>
          <a:p>
            <a:pPr marL="0" indent="0">
              <a:buNone/>
            </a:pPr>
            <a:r>
              <a:rPr lang="en-US" dirty="0"/>
              <a:t>•	To find whether an email received is a spam or ham</a:t>
            </a:r>
          </a:p>
          <a:p>
            <a:pPr marL="0" indent="0">
              <a:buNone/>
            </a:pPr>
            <a:r>
              <a:rPr lang="en-US" dirty="0"/>
              <a:t>•	To identify customer segments</a:t>
            </a:r>
          </a:p>
          <a:p>
            <a:pPr marL="0" indent="0">
              <a:buNone/>
            </a:pPr>
            <a:r>
              <a:rPr lang="en-US" dirty="0"/>
              <a:t>•	To find if a bank loan is granted</a:t>
            </a:r>
          </a:p>
          <a:p>
            <a:pPr marL="0" indent="0">
              <a:buNone/>
            </a:pPr>
            <a:r>
              <a:rPr lang="en-US" dirty="0"/>
              <a:t>•	To identify if a kid will pass or fail in an examination</a:t>
            </a:r>
          </a:p>
          <a:p>
            <a:endParaRPr lang="en-IN" dirty="0"/>
          </a:p>
        </p:txBody>
      </p:sp>
    </p:spTree>
    <p:extLst>
      <p:ext uri="{BB962C8B-B14F-4D97-AF65-F5344CB8AC3E}">
        <p14:creationId xmlns:p14="http://schemas.microsoft.com/office/powerpoint/2010/main" val="316377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3981-FE19-4BBE-9815-B6E682AADE03}"/>
              </a:ext>
            </a:extLst>
          </p:cNvPr>
          <p:cNvSpPr>
            <a:spLocks noGrp="1"/>
          </p:cNvSpPr>
          <p:nvPr>
            <p:ph type="title"/>
          </p:nvPr>
        </p:nvSpPr>
        <p:spPr/>
        <p:txBody>
          <a:bodyPr/>
          <a:lstStyle/>
          <a:p>
            <a:r>
              <a:rPr lang="en-IN" dirty="0"/>
              <a:t>Types of Classification Algorithms</a:t>
            </a:r>
            <a:br>
              <a:rPr lang="en-IN" dirty="0"/>
            </a:br>
            <a:endParaRPr lang="en-IN" dirty="0"/>
          </a:p>
        </p:txBody>
      </p:sp>
      <p:sp>
        <p:nvSpPr>
          <p:cNvPr id="3" name="Content Placeholder 2">
            <a:extLst>
              <a:ext uri="{FF2B5EF4-FFF2-40B4-BE49-F238E27FC236}">
                <a16:creationId xmlns:a16="http://schemas.microsoft.com/office/drawing/2014/main" id="{A635C2FE-3EA1-4AFE-8329-8648B0F30949}"/>
              </a:ext>
            </a:extLst>
          </p:cNvPr>
          <p:cNvSpPr>
            <a:spLocks noGrp="1"/>
          </p:cNvSpPr>
          <p:nvPr>
            <p:ph idx="1"/>
          </p:nvPr>
        </p:nvSpPr>
        <p:spPr/>
        <p:txBody>
          <a:bodyPr>
            <a:normAutofit fontScale="92500" lnSpcReduction="20000"/>
          </a:bodyPr>
          <a:lstStyle/>
          <a:p>
            <a:pPr marL="0" indent="0">
              <a:buNone/>
            </a:pPr>
            <a:r>
              <a:rPr lang="en-IN" dirty="0"/>
              <a:t>Let’s have a quick look into the types of Classification Algorithm below.</a:t>
            </a:r>
          </a:p>
          <a:p>
            <a:pPr marL="0" indent="0">
              <a:buNone/>
            </a:pPr>
            <a:r>
              <a:rPr lang="en-IN" dirty="0"/>
              <a:t>•	Linear Models</a:t>
            </a:r>
          </a:p>
          <a:p>
            <a:pPr marL="0" indent="0">
              <a:buNone/>
            </a:pPr>
            <a:r>
              <a:rPr lang="en-IN" dirty="0"/>
              <a:t>o	Logistic Regression</a:t>
            </a:r>
          </a:p>
          <a:p>
            <a:pPr marL="0" indent="0">
              <a:buNone/>
            </a:pPr>
            <a:r>
              <a:rPr lang="en-IN" dirty="0"/>
              <a:t>o	Support Vector Machines</a:t>
            </a:r>
          </a:p>
          <a:p>
            <a:pPr marL="0" indent="0">
              <a:buNone/>
            </a:pPr>
            <a:r>
              <a:rPr lang="en-IN" dirty="0"/>
              <a:t>•	Nonlinear models</a:t>
            </a:r>
          </a:p>
          <a:p>
            <a:pPr marL="0" indent="0">
              <a:buNone/>
            </a:pPr>
            <a:r>
              <a:rPr lang="en-IN" dirty="0"/>
              <a:t>o	K-nearest </a:t>
            </a:r>
            <a:r>
              <a:rPr lang="en-IN" dirty="0" err="1"/>
              <a:t>Neighbors</a:t>
            </a:r>
            <a:r>
              <a:rPr lang="en-IN" dirty="0"/>
              <a:t> (KNN)</a:t>
            </a:r>
          </a:p>
          <a:p>
            <a:pPr marL="0" indent="0">
              <a:buNone/>
            </a:pPr>
            <a:r>
              <a:rPr lang="en-IN" dirty="0"/>
              <a:t>o	Kernel Support Vector Machines (SVM)</a:t>
            </a:r>
          </a:p>
          <a:p>
            <a:pPr marL="0" indent="0">
              <a:buNone/>
            </a:pPr>
            <a:r>
              <a:rPr lang="en-IN" dirty="0"/>
              <a:t>o	Naïve Bayes</a:t>
            </a:r>
          </a:p>
          <a:p>
            <a:pPr marL="0" indent="0">
              <a:buNone/>
            </a:pPr>
            <a:r>
              <a:rPr lang="en-IN" dirty="0"/>
              <a:t>o	Decision Tree Classification</a:t>
            </a:r>
          </a:p>
          <a:p>
            <a:pPr marL="0" indent="0">
              <a:buNone/>
            </a:pPr>
            <a:r>
              <a:rPr lang="en-IN" dirty="0"/>
              <a:t>o	Random Forest Classification</a:t>
            </a:r>
          </a:p>
          <a:p>
            <a:endParaRPr lang="en-IN" dirty="0"/>
          </a:p>
        </p:txBody>
      </p:sp>
    </p:spTree>
    <p:extLst>
      <p:ext uri="{BB962C8B-B14F-4D97-AF65-F5344CB8AC3E}">
        <p14:creationId xmlns:p14="http://schemas.microsoft.com/office/powerpoint/2010/main" val="126845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AD2A-7406-4127-9E3B-9CC08336BE37}"/>
              </a:ext>
            </a:extLst>
          </p:cNvPr>
          <p:cNvSpPr>
            <a:spLocks noGrp="1"/>
          </p:cNvSpPr>
          <p:nvPr>
            <p:ph type="title"/>
          </p:nvPr>
        </p:nvSpPr>
        <p:spPr/>
        <p:txBody>
          <a:bodyPr/>
          <a:lstStyle/>
          <a:p>
            <a:r>
              <a:rPr lang="en-IN" dirty="0"/>
              <a:t>Logistic Regression: Meaning</a:t>
            </a:r>
            <a:br>
              <a:rPr lang="en-IN" dirty="0"/>
            </a:br>
            <a:endParaRPr lang="en-IN" dirty="0"/>
          </a:p>
        </p:txBody>
      </p:sp>
      <p:sp>
        <p:nvSpPr>
          <p:cNvPr id="3" name="Content Placeholder 2">
            <a:extLst>
              <a:ext uri="{FF2B5EF4-FFF2-40B4-BE49-F238E27FC236}">
                <a16:creationId xmlns:a16="http://schemas.microsoft.com/office/drawing/2014/main" id="{5690C8E3-896D-4B13-BCE5-01E26DD392B9}"/>
              </a:ext>
            </a:extLst>
          </p:cNvPr>
          <p:cNvSpPr>
            <a:spLocks noGrp="1"/>
          </p:cNvSpPr>
          <p:nvPr>
            <p:ph idx="1"/>
          </p:nvPr>
        </p:nvSpPr>
        <p:spPr>
          <a:xfrm>
            <a:off x="838200" y="1110343"/>
            <a:ext cx="10515600" cy="5066620"/>
          </a:xfrm>
        </p:spPr>
        <p:txBody>
          <a:bodyPr>
            <a:normAutofit fontScale="77500" lnSpcReduction="20000"/>
          </a:bodyPr>
          <a:lstStyle/>
          <a:p>
            <a:pPr marL="0" indent="0">
              <a:buNone/>
            </a:pPr>
            <a:r>
              <a:rPr lang="en-US" dirty="0"/>
              <a:t>Let us understand the Logistic Regression model below.</a:t>
            </a:r>
          </a:p>
          <a:p>
            <a:pPr marL="0" indent="0">
              <a:buNone/>
            </a:pPr>
            <a:r>
              <a:rPr lang="en-US" dirty="0"/>
              <a:t>This refers to a regression model that is used for classification.</a:t>
            </a:r>
          </a:p>
          <a:p>
            <a:pPr marL="0" indent="0">
              <a:buNone/>
            </a:pPr>
            <a:r>
              <a:rPr lang="en-US" dirty="0"/>
              <a:t>This method is widely used for binary classification problems. It can also be extended to multi-class classification problems.</a:t>
            </a:r>
          </a:p>
          <a:p>
            <a:pPr marL="0" indent="0">
              <a:buNone/>
            </a:pPr>
            <a:r>
              <a:rPr lang="en-US" dirty="0"/>
              <a:t>Here, the dependent variable is categorical: y ϵ {0, 1}</a:t>
            </a:r>
          </a:p>
          <a:p>
            <a:pPr marL="0" indent="0">
              <a:buNone/>
            </a:pPr>
            <a:r>
              <a:rPr lang="en-US" dirty="0"/>
              <a:t>A binary dependent variable can have only two values, like 0 or 1, win or lose, pass or fail, healthy or sick, </a:t>
            </a:r>
            <a:r>
              <a:rPr lang="en-US" dirty="0" err="1"/>
              <a:t>etc</a:t>
            </a:r>
            <a:endParaRPr lang="en-US" dirty="0"/>
          </a:p>
          <a:p>
            <a:pPr marL="0" indent="0">
              <a:buNone/>
            </a:pPr>
            <a:r>
              <a:rPr lang="en-US" dirty="0"/>
              <a:t>In this case, you model the probability distribution of output y as 1 or 0. This is called the sigmoid probability (σ).</a:t>
            </a:r>
          </a:p>
          <a:p>
            <a:pPr marL="0" indent="0">
              <a:buNone/>
            </a:pPr>
            <a:r>
              <a:rPr lang="en-US" dirty="0"/>
              <a:t>If σ(θ Tx) &gt; 0.5, set y = 1, else set y = 0</a:t>
            </a:r>
          </a:p>
          <a:p>
            <a:pPr marL="0" indent="0">
              <a:buNone/>
            </a:pPr>
            <a:r>
              <a:rPr lang="en-US" dirty="0"/>
              <a:t>Unlike Linear Regression (and its Normal Equation solution), there is no closed form solution for finding optimal weights of Logistic Regression. Instead, you must solve this with maximum likelihood estimation (a probability model to detect the maximum likelihood of something happening).</a:t>
            </a:r>
          </a:p>
          <a:p>
            <a:pPr marL="0" indent="0">
              <a:buNone/>
            </a:pPr>
            <a:r>
              <a:rPr lang="en-US" dirty="0"/>
              <a:t>	It can be used to calculate the probability of a given outcome in a binary model, like the probability of being classified as sick or passing an exam.</a:t>
            </a:r>
          </a:p>
          <a:p>
            <a:endParaRPr lang="en-IN" dirty="0"/>
          </a:p>
        </p:txBody>
      </p:sp>
    </p:spTree>
    <p:extLst>
      <p:ext uri="{BB962C8B-B14F-4D97-AF65-F5344CB8AC3E}">
        <p14:creationId xmlns:p14="http://schemas.microsoft.com/office/powerpoint/2010/main" val="75373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EFE6F15-1AD2-49C1-A305-C41C391A8458}"/>
              </a:ext>
            </a:extLst>
          </p:cNvPr>
          <p:cNvPicPr>
            <a:picLocks noGrp="1" noChangeAspect="1"/>
          </p:cNvPicPr>
          <p:nvPr>
            <p:ph idx="1"/>
          </p:nvPr>
        </p:nvPicPr>
        <p:blipFill>
          <a:blip r:embed="rId2"/>
          <a:stretch>
            <a:fillRect/>
          </a:stretch>
        </p:blipFill>
        <p:spPr>
          <a:xfrm>
            <a:off x="1809751" y="2019300"/>
            <a:ext cx="7151618" cy="3810000"/>
          </a:xfrm>
          <a:prstGeom prst="rect">
            <a:avLst/>
          </a:prstGeom>
        </p:spPr>
      </p:pic>
    </p:spTree>
    <p:extLst>
      <p:ext uri="{BB962C8B-B14F-4D97-AF65-F5344CB8AC3E}">
        <p14:creationId xmlns:p14="http://schemas.microsoft.com/office/powerpoint/2010/main" val="365153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46DC3-23B1-491C-992B-78A89A682257}"/>
              </a:ext>
            </a:extLst>
          </p:cNvPr>
          <p:cNvSpPr>
            <a:spLocks noGrp="1"/>
          </p:cNvSpPr>
          <p:nvPr>
            <p:ph idx="1"/>
          </p:nvPr>
        </p:nvSpPr>
        <p:spPr>
          <a:xfrm>
            <a:off x="838200" y="1690688"/>
            <a:ext cx="10515600" cy="3452812"/>
          </a:xfrm>
        </p:spPr>
        <p:txBody>
          <a:bodyPr/>
          <a:lstStyle/>
          <a:p>
            <a:pPr marL="0" indent="0">
              <a:buNone/>
            </a:pPr>
            <a:r>
              <a:rPr lang="en-US" dirty="0"/>
              <a:t>The probability in the logistic regression is often represented by the Sigmoid function (also called the logistic function or the S-curve):</a:t>
            </a:r>
          </a:p>
          <a:p>
            <a:pPr marL="0" indent="0">
              <a:buNone/>
            </a:pPr>
            <a:r>
              <a:rPr lang="en-US" dirty="0"/>
              <a:t> </a:t>
            </a:r>
          </a:p>
          <a:p>
            <a:endParaRPr lang="en-IN" dirty="0"/>
          </a:p>
        </p:txBody>
      </p:sp>
      <p:pic>
        <p:nvPicPr>
          <p:cNvPr id="4" name="Picture 3">
            <a:extLst>
              <a:ext uri="{FF2B5EF4-FFF2-40B4-BE49-F238E27FC236}">
                <a16:creationId xmlns:a16="http://schemas.microsoft.com/office/drawing/2014/main" id="{C0E3905B-859D-425E-93B7-A051CF0928C9}"/>
              </a:ext>
            </a:extLst>
          </p:cNvPr>
          <p:cNvPicPr>
            <a:picLocks noChangeAspect="1"/>
          </p:cNvPicPr>
          <p:nvPr/>
        </p:nvPicPr>
        <p:blipFill>
          <a:blip r:embed="rId2"/>
          <a:stretch>
            <a:fillRect/>
          </a:stretch>
        </p:blipFill>
        <p:spPr>
          <a:xfrm>
            <a:off x="3371850" y="3105884"/>
            <a:ext cx="4286250" cy="2037616"/>
          </a:xfrm>
          <a:prstGeom prst="rect">
            <a:avLst/>
          </a:prstGeom>
        </p:spPr>
      </p:pic>
      <p:sp>
        <p:nvSpPr>
          <p:cNvPr id="6" name="TextBox 5">
            <a:extLst>
              <a:ext uri="{FF2B5EF4-FFF2-40B4-BE49-F238E27FC236}">
                <a16:creationId xmlns:a16="http://schemas.microsoft.com/office/drawing/2014/main" id="{1B8F8492-2B11-4A2F-B20F-CE6FBE358430}"/>
              </a:ext>
            </a:extLst>
          </p:cNvPr>
          <p:cNvSpPr txBox="1"/>
          <p:nvPr/>
        </p:nvSpPr>
        <p:spPr>
          <a:xfrm>
            <a:off x="1047750" y="5192713"/>
            <a:ext cx="9601200" cy="646331"/>
          </a:xfrm>
          <a:prstGeom prst="rect">
            <a:avLst/>
          </a:prstGeom>
          <a:noFill/>
        </p:spPr>
        <p:txBody>
          <a:bodyPr wrap="square">
            <a:spAutoFit/>
          </a:bodyPr>
          <a:lstStyle/>
          <a:p>
            <a:r>
              <a:rPr lang="en-US" dirty="0"/>
              <a:t>•	In this equation, t represents data values * the number of hours studied and S(t) represents the probability of passing the exam.</a:t>
            </a:r>
            <a:endParaRPr lang="en-IN" dirty="0"/>
          </a:p>
        </p:txBody>
      </p:sp>
    </p:spTree>
    <p:extLst>
      <p:ext uri="{BB962C8B-B14F-4D97-AF65-F5344CB8AC3E}">
        <p14:creationId xmlns:p14="http://schemas.microsoft.com/office/powerpoint/2010/main" val="169756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C8DD-4121-4F72-B82E-19A26A7F7B80}"/>
              </a:ext>
            </a:extLst>
          </p:cNvPr>
          <p:cNvSpPr>
            <a:spLocks noGrp="1"/>
          </p:cNvSpPr>
          <p:nvPr>
            <p:ph type="title"/>
          </p:nvPr>
        </p:nvSpPr>
        <p:spPr/>
        <p:txBody>
          <a:bodyPr/>
          <a:lstStyle/>
          <a:p>
            <a:r>
              <a:rPr lang="en-IN" dirty="0"/>
              <a:t>Regularization in Logistic Regression</a:t>
            </a:r>
            <a:br>
              <a:rPr lang="en-IN" dirty="0"/>
            </a:br>
            <a:endParaRPr lang="en-IN" dirty="0"/>
          </a:p>
        </p:txBody>
      </p:sp>
      <p:sp>
        <p:nvSpPr>
          <p:cNvPr id="3" name="Content Placeholder 2">
            <a:extLst>
              <a:ext uri="{FF2B5EF4-FFF2-40B4-BE49-F238E27FC236}">
                <a16:creationId xmlns:a16="http://schemas.microsoft.com/office/drawing/2014/main" id="{7B74A2D6-4165-4999-BF58-CEF50822D93F}"/>
              </a:ext>
            </a:extLst>
          </p:cNvPr>
          <p:cNvSpPr>
            <a:spLocks noGrp="1"/>
          </p:cNvSpPr>
          <p:nvPr>
            <p:ph idx="1"/>
          </p:nvPr>
        </p:nvSpPr>
        <p:spPr/>
        <p:txBody>
          <a:bodyPr>
            <a:normAutofit/>
          </a:bodyPr>
          <a:lstStyle/>
          <a:p>
            <a:r>
              <a:rPr lang="en-US" dirty="0"/>
              <a:t>Regularization is extremely important in logistic regression modeling. Without regularization, the asymptotic nature of logistic regression would keep driving loss towards 0 in high dimensions. Consequently, most logistic regression models use one of the following two strategies to dampen model complexity:</a:t>
            </a:r>
          </a:p>
          <a:p>
            <a:endParaRPr lang="en-US" dirty="0"/>
          </a:p>
          <a:p>
            <a:r>
              <a:rPr lang="en-US" dirty="0"/>
              <a:t>L2 regularization.</a:t>
            </a:r>
          </a:p>
          <a:p>
            <a:r>
              <a:rPr lang="en-US" dirty="0"/>
              <a:t>Early stopping, that is, limiting the number of training steps or the learning rate.</a:t>
            </a:r>
            <a:endParaRPr lang="en-IN" dirty="0"/>
          </a:p>
        </p:txBody>
      </p:sp>
    </p:spTree>
    <p:extLst>
      <p:ext uri="{BB962C8B-B14F-4D97-AF65-F5344CB8AC3E}">
        <p14:creationId xmlns:p14="http://schemas.microsoft.com/office/powerpoint/2010/main" val="166578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70BF-B818-4553-904B-6C33F04411EA}"/>
              </a:ext>
            </a:extLst>
          </p:cNvPr>
          <p:cNvSpPr>
            <a:spLocks noGrp="1"/>
          </p:cNvSpPr>
          <p:nvPr>
            <p:ph type="title"/>
          </p:nvPr>
        </p:nvSpPr>
        <p:spPr>
          <a:xfrm>
            <a:off x="838200" y="457201"/>
            <a:ext cx="10515600" cy="2109788"/>
          </a:xfrm>
        </p:spPr>
        <p:txBody>
          <a:bodyPr>
            <a:normAutofit fontScale="90000"/>
          </a:bodyPr>
          <a:lstStyle/>
          <a:p>
            <a:br>
              <a:rPr lang="en-US" dirty="0"/>
            </a:br>
            <a:br>
              <a:rPr lang="en-US" dirty="0"/>
            </a:br>
            <a:r>
              <a:rPr lang="en-US" dirty="0"/>
              <a:t>Logistic regression classifier and how regularization affects the performance of the classifier.</a:t>
            </a:r>
            <a:br>
              <a:rPr lang="en-US" dirty="0"/>
            </a:br>
            <a:br>
              <a:rPr lang="en-US" dirty="0"/>
            </a:br>
            <a:endParaRPr lang="en-IN" dirty="0"/>
          </a:p>
        </p:txBody>
      </p:sp>
      <p:sp>
        <p:nvSpPr>
          <p:cNvPr id="3" name="Content Placeholder 2">
            <a:extLst>
              <a:ext uri="{FF2B5EF4-FFF2-40B4-BE49-F238E27FC236}">
                <a16:creationId xmlns:a16="http://schemas.microsoft.com/office/drawing/2014/main" id="{EAA51D79-5ED5-4090-A9B8-F651438E85B0}"/>
              </a:ext>
            </a:extLst>
          </p:cNvPr>
          <p:cNvSpPr>
            <a:spLocks noGrp="1"/>
          </p:cNvSpPr>
          <p:nvPr>
            <p:ph idx="1"/>
          </p:nvPr>
        </p:nvSpPr>
        <p:spPr>
          <a:xfrm>
            <a:off x="838200" y="2566989"/>
            <a:ext cx="10515600" cy="3609973"/>
          </a:xfrm>
        </p:spPr>
        <p:txBody>
          <a:bodyPr>
            <a:normAutofit/>
          </a:bodyPr>
          <a:lstStyle/>
          <a:p>
            <a:r>
              <a:rPr lang="en-US" dirty="0"/>
              <a:t>Training a machine learning algorithms involves optimization </a:t>
            </a:r>
            <a:r>
              <a:rPr lang="en-US" dirty="0" err="1"/>
              <a:t>techniques.However</a:t>
            </a:r>
            <a:r>
              <a:rPr lang="en-US" dirty="0"/>
              <a:t> apart from providing good accuracy on training and validation data sets ,it is required the machine learning to have good generalization </a:t>
            </a:r>
            <a:r>
              <a:rPr lang="en-US" dirty="0" err="1"/>
              <a:t>accuracy.The</a:t>
            </a:r>
            <a:r>
              <a:rPr lang="en-US" dirty="0"/>
              <a:t> machine learning algorithms should perform well on unseen examples as </a:t>
            </a:r>
            <a:r>
              <a:rPr lang="en-US" dirty="0" err="1"/>
              <a:t>well.The</a:t>
            </a:r>
            <a:r>
              <a:rPr lang="en-US" dirty="0"/>
              <a:t> model is trained by optimizing its performance over some training dataset however its performance is determined on its ability to perform on unseen datasets.</a:t>
            </a:r>
          </a:p>
          <a:p>
            <a:endParaRPr lang="en-US" dirty="0"/>
          </a:p>
          <a:p>
            <a:endParaRPr lang="en-IN" dirty="0"/>
          </a:p>
        </p:txBody>
      </p:sp>
    </p:spTree>
    <p:extLst>
      <p:ext uri="{BB962C8B-B14F-4D97-AF65-F5344CB8AC3E}">
        <p14:creationId xmlns:p14="http://schemas.microsoft.com/office/powerpoint/2010/main" val="881096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2122</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Classification - Machine Learning</vt:lpstr>
      <vt:lpstr>Classification: Meaning </vt:lpstr>
      <vt:lpstr>Some of the key areas where classification cases are being used: </vt:lpstr>
      <vt:lpstr>Types of Classification Algorithms </vt:lpstr>
      <vt:lpstr>Logistic Regression: Meaning </vt:lpstr>
      <vt:lpstr>PowerPoint Presentation</vt:lpstr>
      <vt:lpstr>PowerPoint Presentation</vt:lpstr>
      <vt:lpstr>Regularization in Logistic Regression </vt:lpstr>
      <vt:lpstr>  Logistic regression classifier and how regularization affects the performance of the classifier.  </vt:lpstr>
      <vt:lpstr>Overfitting</vt:lpstr>
      <vt:lpstr>Problem of Overfitting</vt:lpstr>
      <vt:lpstr>PowerPoint Presentation</vt:lpstr>
      <vt:lpstr>how to handle the cases of overfitting </vt:lpstr>
      <vt:lpstr>Decision Tree Classifier </vt:lpstr>
      <vt:lpstr>PowerPoint Presentation</vt:lpstr>
      <vt:lpstr>PowerPoint Presentation</vt:lpstr>
      <vt:lpstr>PowerPoint Presentation</vt:lpstr>
      <vt:lpstr>What is Boosting? </vt:lpstr>
      <vt:lpstr>Let’s understand this definition in detail by solving a problem of spam email identification: </vt:lpstr>
      <vt:lpstr>PowerPoint Presentation</vt:lpstr>
      <vt:lpstr>How Boosting Algorithms 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 Machine Learning</dc:title>
  <dc:creator>nikita thakkar</dc:creator>
  <cp:lastModifiedBy>nikita thakkar</cp:lastModifiedBy>
  <cp:revision>5</cp:revision>
  <dcterms:created xsi:type="dcterms:W3CDTF">2020-12-14T03:06:42Z</dcterms:created>
  <dcterms:modified xsi:type="dcterms:W3CDTF">2020-12-14T06:26:39Z</dcterms:modified>
</cp:coreProperties>
</file>