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6722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729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98550" y="784225"/>
            <a:ext cx="7580630" cy="1485900"/>
          </a:xfrm>
          <a:custGeom>
            <a:avLst/>
            <a:gdLst/>
            <a:ahLst/>
            <a:cxnLst/>
            <a:rect l="l" t="t" r="r" b="b"/>
            <a:pathLst>
              <a:path w="7580630" h="1485900">
                <a:moveTo>
                  <a:pt x="0" y="1485900"/>
                </a:moveTo>
                <a:lnTo>
                  <a:pt x="7580376" y="1485900"/>
                </a:lnTo>
                <a:lnTo>
                  <a:pt x="7580376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6722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672941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678179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52938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645318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66008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58197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577691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63817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61817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605313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634841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585311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593883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62531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62198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55721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56292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568166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54292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53530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550075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471957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46767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528167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508152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49530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52482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47529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48387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51530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0" y="511962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0" y="449414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0" y="43656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0" y="42513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0" y="45656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0" y="453224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0" y="40544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0" y="41116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0" y="416394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3911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0" y="3835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0" y="398297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0" y="37640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0" y="356400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0" y="37306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0" y="36353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0" y="360210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0" y="33813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0" y="34385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0" y="349097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0" y="32385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0" y="31623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0" y="331000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0" y="252895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0" y="24860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0" y="309079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0" y="289077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0" y="27622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0" y="30575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0" y="25622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0" y="26479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0" y="29622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0" y="292887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0" y="228130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0" y="233845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0" y="23907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0" y="21384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0" y="2209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0" y="16129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0" y="15701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0" y="19748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0" y="18463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0" y="164630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0" y="17320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0" y="204635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0" y="20129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0" y="13652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0" y="1422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0" y="14748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0" y="12223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0" y="12938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0" y="11398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0" y="10255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0" y="8286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0" y="8858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0" y="9382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0" y="685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0" y="6096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0" y="75730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0" y="5382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0" y="5048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0" y="4095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0" y="11112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0" y="683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0" y="14452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0" y="23025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0" y="320675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3017901" y="2159857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098550" y="90090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6722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729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2688" y="482853"/>
            <a:ext cx="7278623" cy="1266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2700" y="2388234"/>
            <a:ext cx="8685530" cy="346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758" y="1040383"/>
            <a:ext cx="6478905" cy="326262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 marR="5080" indent="2132330">
              <a:lnSpc>
                <a:spcPts val="3260"/>
              </a:lnSpc>
              <a:spcBef>
                <a:spcPts val="695"/>
              </a:spcBef>
            </a:pP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MMGD0101  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INTRODUCTION TO</a:t>
            </a:r>
            <a:r>
              <a:rPr dirty="0" sz="3200" spc="-140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MULTIMEDIA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>
              <a:latin typeface="Times New Roman"/>
              <a:cs typeface="Times New Roman"/>
            </a:endParaRPr>
          </a:p>
          <a:p>
            <a:pPr marL="314960" marR="228600" indent="2028825">
              <a:lnSpc>
                <a:spcPct val="120100"/>
              </a:lnSpc>
            </a:pP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Chapter 1  Introduction to </a:t>
            </a: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Multimedia</a:t>
            </a:r>
            <a:r>
              <a:rPr dirty="0" sz="3200" spc="-145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2115185">
              <a:lnSpc>
                <a:spcPct val="100000"/>
              </a:lnSpc>
            </a:pP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Hypermedia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523365">
              <a:lnSpc>
                <a:spcPts val="4490"/>
              </a:lnSpc>
              <a:spcBef>
                <a:spcPts val="910"/>
              </a:spcBef>
            </a:pPr>
            <a:r>
              <a:rPr dirty="0"/>
              <a:t>The Basic Elements</a:t>
            </a:r>
            <a:r>
              <a:rPr dirty="0" spc="-90"/>
              <a:t> </a:t>
            </a:r>
            <a:r>
              <a:rPr dirty="0"/>
              <a:t>of  Multimedia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235784"/>
            <a:ext cx="23768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  <a:tab pos="913765" algn="l"/>
              </a:tabLst>
            </a:pP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 spc="-2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Video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3238957"/>
            <a:ext cx="768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-12700" y="3665982"/>
            <a:ext cx="768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45819" y="2812161"/>
            <a:ext cx="731647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95"/>
              </a:spcBef>
              <a:buSzPct val="53571"/>
              <a:buFont typeface="Wingdings"/>
              <a:buChar char=""/>
              <a:tabLst>
                <a:tab pos="29972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photographic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images that are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played back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at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speeds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of 15 to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30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frames a second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and the 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provide the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appearance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of full</a:t>
            </a:r>
            <a:r>
              <a:rPr dirty="0" sz="28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motion.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733800" y="4377690"/>
            <a:ext cx="2286000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523365">
              <a:lnSpc>
                <a:spcPts val="4490"/>
              </a:lnSpc>
              <a:spcBef>
                <a:spcPts val="910"/>
              </a:spcBef>
            </a:pPr>
            <a:r>
              <a:rPr dirty="0"/>
              <a:t>The Basic Elements</a:t>
            </a:r>
            <a:r>
              <a:rPr dirty="0" spc="-90"/>
              <a:t> </a:t>
            </a:r>
            <a:r>
              <a:rPr dirty="0"/>
              <a:t>of  Multimedia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-12700" y="2135186"/>
            <a:ext cx="7207250" cy="112903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758825" algn="l"/>
                <a:tab pos="913765" algn="l"/>
              </a:tabLst>
            </a:pP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 spc="4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Audio</a:t>
            </a:r>
            <a:endParaRPr sz="3200">
              <a:latin typeface="Arial"/>
              <a:cs typeface="Arial"/>
            </a:endParaRPr>
          </a:p>
          <a:p>
            <a:pPr marL="1657350" indent="-287020">
              <a:lnSpc>
                <a:spcPct val="100000"/>
              </a:lnSpc>
              <a:spcBef>
                <a:spcPts val="690"/>
              </a:spcBef>
              <a:buSzPct val="53571"/>
              <a:buFont typeface="Wingdings"/>
              <a:buChar char=""/>
              <a:tabLst>
                <a:tab pos="1657350" algn="l"/>
                <a:tab pos="1657985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music, speech, or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any other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sound.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276600" y="3733736"/>
            <a:ext cx="2560701" cy="2468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3106673" y="767841"/>
            <a:ext cx="39096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Categorization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2451354" y="4217365"/>
            <a:ext cx="1735455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Linear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414009" y="4217365"/>
            <a:ext cx="14325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ts val="2870"/>
              </a:lnSpc>
              <a:spcBef>
                <a:spcPts val="1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Non-linear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0"/>
              </a:lnSpc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Interactive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-12700" y="2718638"/>
            <a:ext cx="83375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9620" algn="l"/>
                <a:tab pos="1094740" algn="l"/>
              </a:tabLst>
            </a:pPr>
            <a:r>
              <a:rPr dirty="0" u="sng" sz="3200" b="1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 b="1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80" b="1">
                <a:solidFill>
                  <a:srgbClr val="003366"/>
                </a:solidFill>
                <a:latin typeface="Arial"/>
                <a:cs typeface="Arial"/>
              </a:rPr>
              <a:t>Two </a:t>
            </a: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types 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Multimedia</a:t>
            </a:r>
            <a:r>
              <a:rPr dirty="0" sz="3200" spc="5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presentation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3106673" y="767841"/>
            <a:ext cx="39096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Categorization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553336" y="2842336"/>
            <a:ext cx="6264910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3366"/>
                </a:solidFill>
                <a:latin typeface="Times New Roman"/>
                <a:cs typeface="Times New Roman"/>
              </a:rPr>
              <a:t>Linear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active content progresses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often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without</a:t>
            </a:r>
            <a:r>
              <a:rPr dirty="0" sz="2400" spc="-16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any  navigational control for the viewer such as a 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cinema</a:t>
            </a:r>
            <a:r>
              <a:rPr dirty="0" sz="2400" spc="-3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presentation.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13970" marR="8890">
              <a:lnSpc>
                <a:spcPct val="100000"/>
              </a:lnSpc>
            </a:pPr>
            <a:r>
              <a:rPr dirty="0" sz="2400" spc="-5" b="1">
                <a:solidFill>
                  <a:srgbClr val="003366"/>
                </a:solidFill>
                <a:latin typeface="Times New Roman"/>
                <a:cs typeface="Times New Roman"/>
              </a:rPr>
              <a:t>Non-linear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uses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interactivity to control progress</a:t>
            </a:r>
            <a:r>
              <a:rPr dirty="0" sz="2400" spc="-15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as  with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a video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game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or self-paced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computer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based  training.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Hypermedia is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an </a:t>
            </a: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example 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of non-linear  content.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097686" y="2383663"/>
            <a:ext cx="7379970" cy="4298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Multimedia finds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its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application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dirty="0" sz="32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various  areas including, but not limited</a:t>
            </a:r>
            <a:r>
              <a:rPr dirty="0" sz="3200" spc="-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to:</a:t>
            </a:r>
            <a:endParaRPr sz="3200">
              <a:latin typeface="Arial"/>
              <a:cs typeface="Arial"/>
            </a:endParaRPr>
          </a:p>
          <a:p>
            <a:pPr algn="ctr" marL="2814320" marR="2804160">
              <a:lnSpc>
                <a:spcPct val="120000"/>
              </a:lnSpc>
              <a:spcBef>
                <a:spcPts val="35"/>
              </a:spcBef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Ad</a:t>
            </a:r>
            <a:r>
              <a:rPr dirty="0" sz="2000" spc="-1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er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tisements 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Art</a:t>
            </a:r>
            <a:endParaRPr sz="2000">
              <a:latin typeface="Arial"/>
              <a:cs typeface="Arial"/>
            </a:endParaRPr>
          </a:p>
          <a:p>
            <a:pPr algn="ctr" marL="2651125" marR="2642235" indent="1270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Education  Entertainment  Engineering  Medicine  Mathematics  Business  Scientific</a:t>
            </a:r>
            <a:r>
              <a:rPr dirty="0" sz="2000" spc="-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3366"/>
                </a:solidFill>
                <a:latin typeface="Arial"/>
                <a:cs typeface="Arial"/>
              </a:rPr>
              <a:t>research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-12700" y="3485769"/>
            <a:ext cx="754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-12700" y="2388234"/>
            <a:ext cx="851344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127571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In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education, multimedia can be used as a source</a:t>
            </a:r>
            <a:r>
              <a:rPr dirty="0" sz="2400" spc="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113790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information. Students can search encyclopaedias</a:t>
            </a:r>
            <a:r>
              <a:rPr dirty="0" sz="2400" spc="1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such</a:t>
            </a:r>
            <a:endParaRPr sz="2400">
              <a:latin typeface="Arial"/>
              <a:cs typeface="Arial"/>
            </a:endParaRPr>
          </a:p>
          <a:p>
            <a:pPr marL="2217420" marR="5080" indent="-2205355">
              <a:lnSpc>
                <a:spcPct val="100000"/>
              </a:lnSpc>
              <a:tabLst>
                <a:tab pos="741045" algn="l"/>
                <a:tab pos="1099820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as Encarta, which provide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facts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on a variety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 different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topics using multimedia</a:t>
            </a:r>
            <a:r>
              <a:rPr dirty="0" sz="24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presentations.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-12700" y="4363973"/>
            <a:ext cx="86334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126809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Teachers can use multimedia presentations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dirty="0" sz="2400" spc="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make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979169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lessons more interesting by using animations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dirty="0" sz="2400" spc="114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highlight</a:t>
            </a:r>
            <a:endParaRPr sz="2400">
              <a:latin typeface="Arial"/>
              <a:cs typeface="Arial"/>
            </a:endParaRPr>
          </a:p>
          <a:p>
            <a:pPr marL="3005455">
              <a:lnSpc>
                <a:spcPct val="100000"/>
              </a:lnSpc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or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demonstrate key</a:t>
            </a:r>
            <a:r>
              <a:rPr dirty="0" sz="2400" spc="-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points.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-12700" y="2388234"/>
            <a:ext cx="8693785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1215390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A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multimedia presentation can also make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easier</a:t>
            </a:r>
            <a:r>
              <a:rPr dirty="0" sz="2400" spc="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32790" algn="l"/>
                <a:tab pos="1099820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pupils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read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text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rather than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trying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read a</a:t>
            </a:r>
            <a:r>
              <a:rPr dirty="0" sz="2400" spc="-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teacher’s</a:t>
            </a:r>
            <a:endParaRPr sz="2400">
              <a:latin typeface="Arial"/>
              <a:cs typeface="Arial"/>
            </a:endParaRPr>
          </a:p>
          <a:p>
            <a:pPr marL="3420110">
              <a:lnSpc>
                <a:spcPct val="100000"/>
              </a:lnSpc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writing on the</a:t>
            </a:r>
            <a:r>
              <a:rPr dirty="0" sz="24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board.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1045" algn="l"/>
                <a:tab pos="114998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Programs which show pictures and text whilst</a:t>
            </a:r>
            <a:r>
              <a:rPr dirty="0" sz="2400" spc="1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92011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are reading a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story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can help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them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learn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read; these</a:t>
            </a:r>
            <a:r>
              <a:rPr dirty="0" sz="2400" spc="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too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2233930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are a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form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of multimedia</a:t>
            </a:r>
            <a:r>
              <a:rPr dirty="0" sz="24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presentation.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3924680"/>
            <a:ext cx="754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8435" marR="5080" indent="-306260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Multimedia is used </a:t>
            </a:r>
            <a:r>
              <a:rPr dirty="0"/>
              <a:t>for </a:t>
            </a:r>
            <a:r>
              <a:rPr dirty="0" spc="-5"/>
              <a:t>advertising and selling products on  the</a:t>
            </a:r>
            <a:r>
              <a:rPr dirty="0" spc="-25"/>
              <a:t> </a:t>
            </a:r>
            <a:r>
              <a:rPr dirty="0"/>
              <a:t>Internet.</a:t>
            </a:r>
          </a:p>
          <a:p>
            <a:pPr marL="1014730" indent="-1002665">
              <a:lnSpc>
                <a:spcPct val="100000"/>
              </a:lnSpc>
              <a:spcBef>
                <a:spcPts val="575"/>
              </a:spcBef>
              <a:tabLst>
                <a:tab pos="741045" algn="l"/>
                <a:tab pos="994410" algn="l"/>
              </a:tabLst>
            </a:pPr>
            <a:r>
              <a:rPr dirty="0" u="sng">
                <a:uFill>
                  <a:solidFill>
                    <a:srgbClr val="E2E1C6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E2E1C6"/>
                  </a:solidFill>
                </a:uFill>
              </a:rPr>
              <a:t>	</a:t>
            </a:r>
            <a:r>
              <a:rPr dirty="0"/>
              <a:t>	</a:t>
            </a:r>
            <a:r>
              <a:rPr dirty="0" spc="-5"/>
              <a:t>Some businesses use multimedia </a:t>
            </a:r>
            <a:r>
              <a:rPr dirty="0"/>
              <a:t>for </a:t>
            </a:r>
            <a:r>
              <a:rPr dirty="0" spc="-5"/>
              <a:t>training where</a:t>
            </a:r>
            <a:r>
              <a:rPr dirty="0" spc="120"/>
              <a:t> </a:t>
            </a:r>
            <a:r>
              <a:rPr dirty="0"/>
              <a:t>CD-</a:t>
            </a:r>
          </a:p>
          <a:p>
            <a:pPr algn="ctr" marL="1014730" marR="91440">
              <a:lnSpc>
                <a:spcPct val="100000"/>
              </a:lnSpc>
            </a:pPr>
            <a:r>
              <a:rPr dirty="0"/>
              <a:t>ROMs </a:t>
            </a:r>
            <a:r>
              <a:rPr dirty="0" spc="-5"/>
              <a:t>or on-line tutorials allow </a:t>
            </a:r>
            <a:r>
              <a:rPr dirty="0"/>
              <a:t>staff to </a:t>
            </a:r>
            <a:r>
              <a:rPr dirty="0" spc="-5"/>
              <a:t>learn </a:t>
            </a:r>
            <a:r>
              <a:rPr dirty="0"/>
              <a:t>at </a:t>
            </a:r>
            <a:r>
              <a:rPr dirty="0" spc="-5"/>
              <a:t>their own  speed, and </a:t>
            </a:r>
            <a:r>
              <a:rPr dirty="0"/>
              <a:t>at </a:t>
            </a:r>
            <a:r>
              <a:rPr dirty="0" spc="-5"/>
              <a:t>a suitable </a:t>
            </a:r>
            <a:r>
              <a:rPr dirty="0"/>
              <a:t>time to the staff </a:t>
            </a:r>
            <a:r>
              <a:rPr dirty="0" spc="-5"/>
              <a:t>and </a:t>
            </a:r>
            <a:r>
              <a:rPr dirty="0"/>
              <a:t>the  </a:t>
            </a:r>
            <a:r>
              <a:rPr dirty="0" spc="-5"/>
              <a:t>company.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41045" algn="l"/>
                <a:tab pos="1107440" algn="l"/>
              </a:tabLst>
            </a:pPr>
            <a:r>
              <a:rPr dirty="0" u="sng">
                <a:uFill>
                  <a:solidFill>
                    <a:srgbClr val="E2E1C6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E2E1C6"/>
                  </a:solidFill>
                </a:uFill>
              </a:rPr>
              <a:t>	</a:t>
            </a:r>
            <a:r>
              <a:rPr dirty="0"/>
              <a:t>	</a:t>
            </a:r>
            <a:r>
              <a:rPr dirty="0" spc="-5"/>
              <a:t>Another benefit is </a:t>
            </a:r>
            <a:r>
              <a:rPr dirty="0"/>
              <a:t>that the </a:t>
            </a:r>
            <a:r>
              <a:rPr dirty="0" spc="-5"/>
              <a:t>company do </a:t>
            </a:r>
            <a:r>
              <a:rPr dirty="0"/>
              <a:t>not </a:t>
            </a:r>
            <a:r>
              <a:rPr dirty="0" spc="-5"/>
              <a:t>have </a:t>
            </a:r>
            <a:r>
              <a:rPr dirty="0"/>
              <a:t>to</a:t>
            </a:r>
            <a:r>
              <a:rPr dirty="0" spc="35"/>
              <a:t> </a:t>
            </a:r>
            <a:r>
              <a:rPr dirty="0" spc="-5"/>
              <a:t>pay</a:t>
            </a:r>
          </a:p>
          <a:p>
            <a:pPr marL="12700">
              <a:lnSpc>
                <a:spcPct val="100000"/>
              </a:lnSpc>
              <a:tabLst>
                <a:tab pos="741045" algn="l"/>
                <a:tab pos="1316355" algn="l"/>
              </a:tabLst>
            </a:pPr>
            <a:r>
              <a:rPr dirty="0" u="heavy">
                <a:uFill>
                  <a:solidFill>
                    <a:srgbClr val="E2E1C6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E2E1C6"/>
                  </a:solidFill>
                </a:uFill>
              </a:rPr>
              <a:t>	</a:t>
            </a:r>
            <a:r>
              <a:rPr dirty="0"/>
              <a:t>	the </a:t>
            </a:r>
            <a:r>
              <a:rPr dirty="0" spc="-5"/>
              <a:t>additional expenses </a:t>
            </a:r>
            <a:r>
              <a:rPr dirty="0"/>
              <a:t>of </a:t>
            </a:r>
            <a:r>
              <a:rPr dirty="0" spc="-10"/>
              <a:t>an </a:t>
            </a:r>
            <a:r>
              <a:rPr dirty="0" spc="-5"/>
              <a:t>employee attending</a:t>
            </a:r>
            <a:r>
              <a:rPr dirty="0" spc="95"/>
              <a:t> </a:t>
            </a:r>
            <a:r>
              <a:rPr dirty="0" spc="-5"/>
              <a:t>a</a:t>
            </a:r>
          </a:p>
          <a:p>
            <a:pPr marL="257429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course away </a:t>
            </a:r>
            <a:r>
              <a:rPr dirty="0"/>
              <a:t>from the</a:t>
            </a:r>
            <a:r>
              <a:rPr dirty="0" spc="-20"/>
              <a:t> </a:t>
            </a:r>
            <a:r>
              <a:rPr dirty="0" spc="-5"/>
              <a:t>workplace.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388234"/>
            <a:ext cx="8543290" cy="3611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5727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People use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the Internet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for a wide range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dirty="0" sz="24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reasons,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113790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including shopping and finding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out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about their</a:t>
            </a:r>
            <a:r>
              <a:rPr dirty="0" sz="2400" spc="114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hobbies.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1045" algn="l"/>
                <a:tab pos="107378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The Internet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has many multimedia elements</a:t>
            </a:r>
            <a:r>
              <a:rPr dirty="0" sz="2400" spc="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embedded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8333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web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pages and web browsers support a variety</a:t>
            </a:r>
            <a:r>
              <a:rPr dirty="0" sz="2400" spc="1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470275">
              <a:lnSpc>
                <a:spcPct val="100000"/>
              </a:lnSpc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multimedia</a:t>
            </a:r>
            <a:r>
              <a:rPr dirty="0" sz="24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formats.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1045" algn="l"/>
                <a:tab pos="1159510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Many computer games use sound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tracks,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3D</a:t>
            </a:r>
            <a:r>
              <a:rPr dirty="0" sz="24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graphics</a:t>
            </a:r>
            <a:endParaRPr sz="2400">
              <a:latin typeface="Arial"/>
              <a:cs typeface="Arial"/>
            </a:endParaRPr>
          </a:p>
          <a:p>
            <a:pPr algn="ctr" marL="1058545">
              <a:lnSpc>
                <a:spcPct val="100000"/>
              </a:lnSpc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and video clips.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5" name="object 105"/>
          <p:cNvSpPr/>
          <p:nvPr/>
        </p:nvSpPr>
        <p:spPr>
          <a:xfrm>
            <a:off x="547116" y="2755392"/>
            <a:ext cx="3921252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1187" y="2819336"/>
            <a:ext cx="3738499" cy="2789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92137" y="2800286"/>
            <a:ext cx="3776979" cy="2827655"/>
          </a:xfrm>
          <a:custGeom>
            <a:avLst/>
            <a:gdLst/>
            <a:ahLst/>
            <a:cxnLst/>
            <a:rect l="l" t="t" r="r" b="b"/>
            <a:pathLst>
              <a:path w="3776979" h="2827654">
                <a:moveTo>
                  <a:pt x="0" y="2827401"/>
                </a:moveTo>
                <a:lnTo>
                  <a:pt x="3776599" y="2827401"/>
                </a:lnTo>
                <a:lnTo>
                  <a:pt x="3776599" y="0"/>
                </a:lnTo>
                <a:lnTo>
                  <a:pt x="0" y="0"/>
                </a:lnTo>
                <a:lnTo>
                  <a:pt x="0" y="282740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1491741" y="5716320"/>
            <a:ext cx="21964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3366"/>
                </a:solidFill>
                <a:latin typeface="Arial"/>
                <a:cs typeface="Arial"/>
              </a:rPr>
              <a:t>Computer-Based</a:t>
            </a:r>
            <a:r>
              <a:rPr dirty="0" sz="1400" spc="-60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003366"/>
                </a:solidFill>
                <a:latin typeface="Arial"/>
                <a:cs typeface="Arial"/>
              </a:rPr>
              <a:t>Training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517135" y="2772160"/>
            <a:ext cx="4247387" cy="2955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72000" y="2827337"/>
            <a:ext cx="4083050" cy="279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52950" y="2808287"/>
            <a:ext cx="4121150" cy="2828925"/>
          </a:xfrm>
          <a:custGeom>
            <a:avLst/>
            <a:gdLst/>
            <a:ahLst/>
            <a:cxnLst/>
            <a:rect l="l" t="t" r="r" b="b"/>
            <a:pathLst>
              <a:path w="4121150" h="2828925">
                <a:moveTo>
                  <a:pt x="0" y="2828925"/>
                </a:moveTo>
                <a:lnTo>
                  <a:pt x="4121150" y="2828925"/>
                </a:lnTo>
                <a:lnTo>
                  <a:pt x="4121150" y="0"/>
                </a:lnTo>
                <a:lnTo>
                  <a:pt x="0" y="0"/>
                </a:lnTo>
                <a:lnTo>
                  <a:pt x="0" y="2828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6043929" y="5706872"/>
            <a:ext cx="1112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003366"/>
                </a:solidFill>
                <a:latin typeface="Arial"/>
                <a:cs typeface="Arial"/>
              </a:rPr>
              <a:t>Teaching</a:t>
            </a:r>
            <a:r>
              <a:rPr dirty="0" sz="1400" spc="-160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003366"/>
                </a:solidFill>
                <a:latin typeface="Arial"/>
                <a:cs typeface="Arial"/>
              </a:rPr>
              <a:t>Aid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2347341" y="767841"/>
            <a:ext cx="54298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dirty="0" spc="-85"/>
              <a:t> </a:t>
            </a:r>
            <a:r>
              <a:rPr dirty="0"/>
              <a:t>Multimedia?</a:t>
            </a:r>
          </a:p>
        </p:txBody>
      </p:sp>
      <p:sp>
        <p:nvSpPr>
          <p:cNvPr id="105" name="object 10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5665" rIns="0" bIns="0" rtlCol="0" vert="horz">
            <a:spAutoFit/>
          </a:bodyPr>
          <a:lstStyle/>
          <a:p>
            <a:pPr marL="1238250" marR="5080" indent="49403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Arial"/>
                <a:cs typeface="Arial"/>
              </a:rPr>
              <a:t>Multimedia </a:t>
            </a:r>
            <a:r>
              <a:rPr dirty="0" sz="3200" spc="-5"/>
              <a:t>means </a:t>
            </a:r>
            <a:r>
              <a:rPr dirty="0" sz="3200"/>
              <a:t>that </a:t>
            </a:r>
            <a:r>
              <a:rPr dirty="0" sz="3200" spc="-5"/>
              <a:t>computer  information </a:t>
            </a:r>
            <a:r>
              <a:rPr dirty="0" sz="3200"/>
              <a:t>can be </a:t>
            </a:r>
            <a:r>
              <a:rPr dirty="0" sz="3200" spc="-5"/>
              <a:t>represented through  audio, video, and animation </a:t>
            </a:r>
            <a:r>
              <a:rPr dirty="0" sz="3200"/>
              <a:t>in </a:t>
            </a:r>
            <a:r>
              <a:rPr dirty="0" sz="3200" spc="-5"/>
              <a:t>addition</a:t>
            </a:r>
            <a:r>
              <a:rPr dirty="0" sz="3200" spc="-65"/>
              <a:t> </a:t>
            </a:r>
            <a:r>
              <a:rPr dirty="0" sz="3200"/>
              <a:t>to</a:t>
            </a:r>
            <a:endParaRPr sz="3200">
              <a:latin typeface="Arial"/>
              <a:cs typeface="Arial"/>
            </a:endParaRPr>
          </a:p>
          <a:p>
            <a:pPr marL="2397760" marR="1166495" indent="147320">
              <a:lnSpc>
                <a:spcPct val="100000"/>
              </a:lnSpc>
            </a:pPr>
            <a:r>
              <a:rPr dirty="0" sz="3200" spc="-5"/>
              <a:t>traditional media (i.e., </a:t>
            </a:r>
            <a:r>
              <a:rPr dirty="0" sz="3200"/>
              <a:t>text,  </a:t>
            </a:r>
            <a:r>
              <a:rPr dirty="0" sz="3200" spc="-5"/>
              <a:t>graphics/drawings,</a:t>
            </a:r>
            <a:r>
              <a:rPr dirty="0" sz="3200" spc="-35"/>
              <a:t> </a:t>
            </a:r>
            <a:r>
              <a:rPr dirty="0" sz="3200" spc="-5"/>
              <a:t>images).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987423" y="5816295"/>
            <a:ext cx="986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efer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dirty="0" sz="1400" spc="-10" b="1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235953" y="5816295"/>
            <a:ext cx="12230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3366"/>
                </a:solidFill>
                <a:latin typeface="Arial"/>
                <a:cs typeface="Arial"/>
              </a:rPr>
              <a:t>Entertainment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59079" y="2627376"/>
            <a:ext cx="4229100" cy="3218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3850" y="2692400"/>
            <a:ext cx="4046601" cy="303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04800" y="2673350"/>
            <a:ext cx="4084954" cy="3073400"/>
          </a:xfrm>
          <a:custGeom>
            <a:avLst/>
            <a:gdLst/>
            <a:ahLst/>
            <a:cxnLst/>
            <a:rect l="l" t="t" r="r" b="b"/>
            <a:pathLst>
              <a:path w="4084954" h="3073400">
                <a:moveTo>
                  <a:pt x="0" y="3073400"/>
                </a:moveTo>
                <a:lnTo>
                  <a:pt x="4084701" y="3073400"/>
                </a:lnTo>
                <a:lnTo>
                  <a:pt x="4084701" y="0"/>
                </a:lnTo>
                <a:lnTo>
                  <a:pt x="0" y="0"/>
                </a:lnTo>
                <a:lnTo>
                  <a:pt x="0" y="307340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36364" y="2813304"/>
            <a:ext cx="4494276" cy="2846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500626" y="2878201"/>
            <a:ext cx="4311650" cy="266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481576" y="2859023"/>
            <a:ext cx="4349750" cy="2701925"/>
          </a:xfrm>
          <a:custGeom>
            <a:avLst/>
            <a:gdLst/>
            <a:ahLst/>
            <a:cxnLst/>
            <a:rect l="l" t="t" r="r" b="b"/>
            <a:pathLst>
              <a:path w="4349750" h="2701925">
                <a:moveTo>
                  <a:pt x="0" y="2701925"/>
                </a:moveTo>
                <a:lnTo>
                  <a:pt x="4349750" y="2701925"/>
                </a:lnTo>
                <a:lnTo>
                  <a:pt x="4349750" y="0"/>
                </a:lnTo>
                <a:lnTo>
                  <a:pt x="0" y="0"/>
                </a:lnTo>
                <a:lnTo>
                  <a:pt x="0" y="27019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685670" y="5867196"/>
            <a:ext cx="9372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Si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dirty="0" sz="1400" spc="-10" b="1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ati</a:t>
            </a:r>
            <a:r>
              <a:rPr dirty="0" sz="1400" spc="-10" b="1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59079" y="2679192"/>
            <a:ext cx="4143755" cy="315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3850" y="2743136"/>
            <a:ext cx="3960876" cy="2970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4800" y="2724086"/>
            <a:ext cx="3999229" cy="3008630"/>
          </a:xfrm>
          <a:custGeom>
            <a:avLst/>
            <a:gdLst/>
            <a:ahLst/>
            <a:cxnLst/>
            <a:rect l="l" t="t" r="r" b="b"/>
            <a:pathLst>
              <a:path w="3999229" h="3008629">
                <a:moveTo>
                  <a:pt x="0" y="3008376"/>
                </a:moveTo>
                <a:lnTo>
                  <a:pt x="3998976" y="3008376"/>
                </a:lnTo>
                <a:lnTo>
                  <a:pt x="3998976" y="0"/>
                </a:lnTo>
                <a:lnTo>
                  <a:pt x="0" y="0"/>
                </a:lnTo>
                <a:lnTo>
                  <a:pt x="0" y="30083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63211" y="2679192"/>
            <a:ext cx="4610099" cy="3133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27601" y="2743263"/>
            <a:ext cx="4427474" cy="2951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08551" y="2724086"/>
            <a:ext cx="4465955" cy="2989580"/>
          </a:xfrm>
          <a:custGeom>
            <a:avLst/>
            <a:gdLst/>
            <a:ahLst/>
            <a:cxnLst/>
            <a:rect l="l" t="t" r="r" b="b"/>
            <a:pathLst>
              <a:path w="4465955" h="2989579">
                <a:moveTo>
                  <a:pt x="0" y="2989326"/>
                </a:moveTo>
                <a:lnTo>
                  <a:pt x="4465574" y="2989326"/>
                </a:lnTo>
                <a:lnTo>
                  <a:pt x="4465574" y="0"/>
                </a:lnTo>
                <a:lnTo>
                  <a:pt x="0" y="0"/>
                </a:lnTo>
                <a:lnTo>
                  <a:pt x="0" y="298932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6235953" y="5795873"/>
            <a:ext cx="1207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3366"/>
                </a:solidFill>
                <a:latin typeface="Arial"/>
                <a:cs typeface="Arial"/>
              </a:rPr>
              <a:t>Virtual</a:t>
            </a:r>
            <a:r>
              <a:rPr dirty="0" sz="1400" spc="-105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3366"/>
                </a:solidFill>
                <a:latin typeface="Arial"/>
                <a:cs typeface="Arial"/>
              </a:rPr>
              <a:t>Reality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4210050" y="767841"/>
            <a:ext cx="17043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Usage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902967" y="6019596"/>
            <a:ext cx="12960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3366"/>
                </a:solidFill>
                <a:latin typeface="Arial"/>
                <a:cs typeface="Arial"/>
              </a:rPr>
              <a:t>Virtual</a:t>
            </a:r>
            <a:r>
              <a:rPr dirty="0" sz="1400" spc="-85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366"/>
                </a:solidFill>
                <a:latin typeface="Arial"/>
                <a:cs typeface="Arial"/>
              </a:rPr>
              <a:t>Surgery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099428" y="5948273"/>
            <a:ext cx="1532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003366"/>
                </a:solidFill>
                <a:latin typeface="Arial"/>
                <a:cs typeface="Arial"/>
              </a:rPr>
              <a:t>Information</a:t>
            </a:r>
            <a:r>
              <a:rPr dirty="0" sz="1400" spc="-90" b="1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366"/>
                </a:solidFill>
                <a:latin typeface="Arial"/>
                <a:cs typeface="Arial"/>
              </a:rPr>
              <a:t>Kiosk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03859" y="2973323"/>
            <a:ext cx="4149852" cy="2848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8312" y="3038411"/>
            <a:ext cx="3967099" cy="2665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49262" y="3019361"/>
            <a:ext cx="4005579" cy="2703830"/>
          </a:xfrm>
          <a:custGeom>
            <a:avLst/>
            <a:gdLst/>
            <a:ahLst/>
            <a:cxnLst/>
            <a:rect l="l" t="t" r="r" b="b"/>
            <a:pathLst>
              <a:path w="4005579" h="2703829">
                <a:moveTo>
                  <a:pt x="0" y="2703576"/>
                </a:moveTo>
                <a:lnTo>
                  <a:pt x="4005199" y="2703576"/>
                </a:lnTo>
                <a:lnTo>
                  <a:pt x="4005199" y="0"/>
                </a:lnTo>
                <a:lnTo>
                  <a:pt x="0" y="0"/>
                </a:lnTo>
                <a:lnTo>
                  <a:pt x="0" y="27035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96384" y="2840731"/>
            <a:ext cx="4183379" cy="3043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51375" y="2895600"/>
            <a:ext cx="4019550" cy="2879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32325" y="2876550"/>
            <a:ext cx="4057650" cy="2917825"/>
          </a:xfrm>
          <a:custGeom>
            <a:avLst/>
            <a:gdLst/>
            <a:ahLst/>
            <a:cxnLst/>
            <a:rect l="l" t="t" r="r" b="b"/>
            <a:pathLst>
              <a:path w="4057650" h="2917825">
                <a:moveTo>
                  <a:pt x="0" y="2917825"/>
                </a:moveTo>
                <a:lnTo>
                  <a:pt x="4057650" y="2917825"/>
                </a:lnTo>
                <a:lnTo>
                  <a:pt x="4057650" y="0"/>
                </a:lnTo>
                <a:lnTo>
                  <a:pt x="0" y="0"/>
                </a:lnTo>
                <a:lnTo>
                  <a:pt x="0" y="29178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288415">
              <a:lnSpc>
                <a:spcPts val="4490"/>
              </a:lnSpc>
              <a:spcBef>
                <a:spcPts val="910"/>
              </a:spcBef>
            </a:pPr>
            <a:r>
              <a:rPr dirty="0"/>
              <a:t>Advantages </a:t>
            </a:r>
            <a:r>
              <a:rPr dirty="0" spc="-10"/>
              <a:t>of</a:t>
            </a:r>
            <a:r>
              <a:rPr dirty="0" spc="-85"/>
              <a:t> </a:t>
            </a:r>
            <a:r>
              <a:rPr dirty="0"/>
              <a:t>using  Multimedia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-12700" y="2801492"/>
            <a:ext cx="8672195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91376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very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user-friendly.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doesn’t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take much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energy</a:t>
            </a:r>
            <a:r>
              <a:rPr dirty="0" sz="2400" spc="-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out</a:t>
            </a:r>
            <a:endParaRPr sz="2400">
              <a:latin typeface="Arial"/>
              <a:cs typeface="Arial"/>
            </a:endParaRPr>
          </a:p>
          <a:p>
            <a:pPr marL="1256665" marR="5080" indent="-12446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of the user,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sense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you can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sit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and watch the  presentation, you can read the text and hear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dirty="0" sz="2400" spc="1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audio.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2790" algn="l"/>
                <a:tab pos="913765" algn="l"/>
                <a:tab pos="1256665" algn="l"/>
              </a:tabLst>
            </a:pP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multi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sensorial.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uses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lot of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user’s</a:t>
            </a:r>
            <a:r>
              <a:rPr dirty="0" sz="2400" spc="-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senses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while making use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multimedia,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example</a:t>
            </a:r>
            <a:r>
              <a:rPr dirty="0" sz="2400" spc="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hearing,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seeing and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talking.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288415">
              <a:lnSpc>
                <a:spcPts val="4490"/>
              </a:lnSpc>
              <a:spcBef>
                <a:spcPts val="910"/>
              </a:spcBef>
            </a:pPr>
            <a:r>
              <a:rPr dirty="0"/>
              <a:t>Advantages </a:t>
            </a:r>
            <a:r>
              <a:rPr dirty="0" spc="-10"/>
              <a:t>of</a:t>
            </a:r>
            <a:r>
              <a:rPr dirty="0" spc="-85"/>
              <a:t> </a:t>
            </a:r>
            <a:r>
              <a:rPr dirty="0"/>
              <a:t>using  Multimedia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-12700" y="2801492"/>
            <a:ext cx="8606155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91376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is integrated and interactive. All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dirty="0" sz="24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  <a:p>
            <a:pPr marL="1256665" marR="5080" indent="-12446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mediums are integrated through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digitisation  process.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Interactivity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is heightened by the possibility</a:t>
            </a:r>
            <a:r>
              <a:rPr dirty="0" sz="2400" spc="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easy</a:t>
            </a:r>
            <a:r>
              <a:rPr dirty="0" sz="2400" spc="-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feedback.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3425" algn="l"/>
                <a:tab pos="913765" algn="l"/>
                <a:tab pos="1256665" algn="l"/>
              </a:tabLst>
            </a:pP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is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flexible. Being digital,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this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media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easily</a:t>
            </a:r>
            <a:r>
              <a:rPr dirty="0" sz="2400" spc="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changed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fit different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situations and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audiences.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288415">
              <a:lnSpc>
                <a:spcPts val="4490"/>
              </a:lnSpc>
              <a:spcBef>
                <a:spcPts val="910"/>
              </a:spcBef>
            </a:pPr>
            <a:r>
              <a:rPr dirty="0"/>
              <a:t>Advantages </a:t>
            </a:r>
            <a:r>
              <a:rPr dirty="0" spc="-10"/>
              <a:t>of</a:t>
            </a:r>
            <a:r>
              <a:rPr dirty="0" spc="-85"/>
              <a:t> </a:t>
            </a:r>
            <a:r>
              <a:rPr dirty="0"/>
              <a:t>using  Multimedia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-12700" y="2801492"/>
            <a:ext cx="85686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91376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can be used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 wide variety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audiences,</a:t>
            </a:r>
            <a:r>
              <a:rPr dirty="0" sz="2400" spc="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ranging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from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one person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 whole group.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677035">
              <a:lnSpc>
                <a:spcPts val="4490"/>
              </a:lnSpc>
              <a:spcBef>
                <a:spcPts val="910"/>
              </a:spcBef>
            </a:pPr>
            <a:r>
              <a:rPr dirty="0"/>
              <a:t>Disadvantages of</a:t>
            </a:r>
            <a:r>
              <a:rPr dirty="0" spc="-70"/>
              <a:t> </a:t>
            </a:r>
            <a:r>
              <a:rPr dirty="0" spc="-5"/>
              <a:t>using  </a:t>
            </a:r>
            <a:r>
              <a:rPr dirty="0"/>
              <a:t>Multimedia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801492"/>
            <a:ext cx="8315325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91376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Information overload. Because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is so easy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use,</a:t>
            </a:r>
            <a:r>
              <a:rPr dirty="0" sz="240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can contain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too much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information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once.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2790" algn="l"/>
                <a:tab pos="91376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takes time 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compile. Even though it is flexible,</a:t>
            </a:r>
            <a:r>
              <a:rPr dirty="0" sz="24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takes time 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put the original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draft</a:t>
            </a:r>
            <a:r>
              <a:rPr dirty="0" sz="24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together.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677035">
              <a:lnSpc>
                <a:spcPts val="4490"/>
              </a:lnSpc>
              <a:spcBef>
                <a:spcPts val="910"/>
              </a:spcBef>
            </a:pPr>
            <a:r>
              <a:rPr dirty="0"/>
              <a:t>Disadvantages of</a:t>
            </a:r>
            <a:r>
              <a:rPr dirty="0" spc="-70"/>
              <a:t> </a:t>
            </a:r>
            <a:r>
              <a:rPr dirty="0" spc="-5"/>
              <a:t>using  </a:t>
            </a:r>
            <a:r>
              <a:rPr dirty="0"/>
              <a:t>Multimedia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-12700" y="2801492"/>
            <a:ext cx="8605520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91376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can be expensive.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mentioned in one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dirty="0" sz="2400" spc="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my</a:t>
            </a:r>
            <a:endParaRPr sz="2400">
              <a:latin typeface="Arial"/>
              <a:cs typeface="Arial"/>
            </a:endParaRPr>
          </a:p>
          <a:p>
            <a:pPr marL="1256665" marR="5080" indent="-12446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previous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posts,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multimedia makes use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wide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range 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resources, which can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cost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you a large amount</a:t>
            </a:r>
            <a:r>
              <a:rPr dirty="0" sz="2400" spc="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money.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3425" algn="l"/>
                <a:tab pos="913765" algn="l"/>
                <a:tab pos="1256665" algn="l"/>
              </a:tabLst>
            </a:pP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Too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much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makes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unpractical. Large files like</a:t>
            </a:r>
            <a:r>
              <a:rPr dirty="0" sz="2400" spc="7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video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and audio has an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effect of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time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takes for</a:t>
            </a:r>
            <a:r>
              <a:rPr dirty="0" sz="2400" spc="-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your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presentation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load. Adding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too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much can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mean</a:t>
            </a:r>
            <a:r>
              <a:rPr dirty="0" sz="24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1045" algn="l"/>
                <a:tab pos="125666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you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have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use a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larger computer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to store the</a:t>
            </a:r>
            <a:r>
              <a:rPr dirty="0" sz="24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files.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1507616" y="767841"/>
            <a:ext cx="7107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Hypertext and</a:t>
            </a:r>
            <a:r>
              <a:rPr dirty="0" spc="-95"/>
              <a:t> </a:t>
            </a:r>
            <a:r>
              <a:rPr dirty="0"/>
              <a:t>Hypermedia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076350" y="2840812"/>
            <a:ext cx="742632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Hypertext is a text which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contains links</a:t>
            </a:r>
            <a:r>
              <a:rPr dirty="0" sz="3200" spc="-1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to 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other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texts. The term was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invented</a:t>
            </a:r>
            <a:r>
              <a:rPr dirty="0" sz="3200" spc="-1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by</a:t>
            </a:r>
            <a:endParaRPr sz="3200">
              <a:latin typeface="Arial"/>
              <a:cs typeface="Arial"/>
            </a:endParaRPr>
          </a:p>
          <a:p>
            <a:pPr marL="1594485">
              <a:lnSpc>
                <a:spcPct val="100000"/>
              </a:lnSpc>
            </a:pP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Ted Nelson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around</a:t>
            </a:r>
            <a:r>
              <a:rPr dirty="0" sz="3200" spc="-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1965.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1507616" y="767841"/>
            <a:ext cx="7107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Hypertext and</a:t>
            </a:r>
            <a:r>
              <a:rPr dirty="0" spc="-95"/>
              <a:t> </a:t>
            </a:r>
            <a:r>
              <a:rPr dirty="0"/>
              <a:t>Hypermedia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-12700" y="2487295"/>
            <a:ext cx="8594090" cy="1391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  <a:tabLst>
                <a:tab pos="769620" algn="l"/>
                <a:tab pos="102235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Information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linked and</a:t>
            </a:r>
            <a:r>
              <a:rPr dirty="0" sz="3200" spc="-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cross-referenced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54"/>
              </a:lnSpc>
              <a:tabLst>
                <a:tab pos="769620" algn="l"/>
                <a:tab pos="1565275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in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many different ways and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dirty="0" sz="3200" spc="-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widely</a:t>
            </a:r>
            <a:endParaRPr sz="3200">
              <a:latin typeface="Arial"/>
              <a:cs typeface="Arial"/>
            </a:endParaRPr>
          </a:p>
          <a:p>
            <a:pPr marL="2770505">
              <a:lnSpc>
                <a:spcPts val="3650"/>
              </a:lnSpc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available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end</a:t>
            </a:r>
            <a:r>
              <a:rPr dirty="0" sz="3200" spc="-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users.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-12700" y="5755640"/>
            <a:ext cx="7829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4438650"/>
            <a:ext cx="8198484" cy="183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3650"/>
              </a:lnSpc>
              <a:spcBef>
                <a:spcPts val="100"/>
              </a:spcBef>
            </a:pP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Hypertext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means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database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dirty="0" sz="3200" spc="-1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which</a:t>
            </a:r>
            <a:endParaRPr sz="3200">
              <a:latin typeface="Arial"/>
              <a:cs typeface="Arial"/>
            </a:endParaRPr>
          </a:p>
          <a:p>
            <a:pPr algn="r" marR="27305">
              <a:lnSpc>
                <a:spcPts val="3454"/>
              </a:lnSpc>
              <a:tabLst>
                <a:tab pos="756920" algn="l"/>
                <a:tab pos="142875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information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(text)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has been</a:t>
            </a:r>
            <a:r>
              <a:rPr dirty="0" sz="3200" spc="-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organized</a:t>
            </a:r>
            <a:endParaRPr sz="3200">
              <a:latin typeface="Arial"/>
              <a:cs typeface="Arial"/>
            </a:endParaRPr>
          </a:p>
          <a:p>
            <a:pPr marL="1903730" marR="39370" indent="-1891030">
              <a:lnSpc>
                <a:spcPts val="3460"/>
              </a:lnSpc>
              <a:spcBef>
                <a:spcPts val="245"/>
              </a:spcBef>
              <a:tabLst>
                <a:tab pos="769620" algn="l"/>
                <a:tab pos="1452245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nonlinearly.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database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consists</a:t>
            </a:r>
            <a:r>
              <a:rPr dirty="0" sz="3200" spc="-1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of 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pages and links between</a:t>
            </a:r>
            <a:r>
              <a:rPr dirty="0" sz="32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pages.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2347341" y="767841"/>
            <a:ext cx="54298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dirty="0" spc="-85"/>
              <a:t> </a:t>
            </a:r>
            <a:r>
              <a:rPr dirty="0"/>
              <a:t>Multimedia?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688412"/>
            <a:ext cx="8566150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043305" marR="9398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Multimedia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the field concerned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with</a:t>
            </a:r>
            <a:r>
              <a:rPr dirty="0" sz="3200" spc="-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the  computer controlled integration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text,  graphics, drawings,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still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dirty="0" sz="32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moving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756920" algn="l"/>
                <a:tab pos="940435" algn="l"/>
              </a:tabLst>
            </a:pPr>
            <a:r>
              <a:rPr dirty="0" u="heavy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images (Video), animation, audio, and</a:t>
            </a:r>
            <a:r>
              <a:rPr dirty="0" sz="3200" spc="-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any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4639817"/>
            <a:ext cx="7829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-12700" y="4639817"/>
            <a:ext cx="8306434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7375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other media where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every type</a:t>
            </a:r>
            <a:r>
              <a:rPr dirty="0" sz="3200" spc="-114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69620" algn="l"/>
                <a:tab pos="121412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information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can be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represented,</a:t>
            </a:r>
            <a:r>
              <a:rPr dirty="0" sz="3200" spc="-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stored,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69620" algn="l"/>
                <a:tab pos="1575435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transmitted and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processed</a:t>
            </a:r>
            <a:r>
              <a:rPr dirty="0" sz="3200" spc="-10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digitally.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1507616" y="767841"/>
            <a:ext cx="7107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Hypertext and</a:t>
            </a:r>
            <a:r>
              <a:rPr dirty="0" spc="-95"/>
              <a:t> </a:t>
            </a:r>
            <a:r>
              <a:rPr dirty="0"/>
              <a:t>Hypermedia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-12700" y="2235784"/>
            <a:ext cx="8238490" cy="2075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  <a:tab pos="913765" algn="l"/>
              </a:tabLst>
            </a:pP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link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defined by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source</a:t>
            </a:r>
            <a:r>
              <a:rPr dirty="0" sz="3200" spc="-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69620" algn="l"/>
                <a:tab pos="1256665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destination nodes, and </a:t>
            </a:r>
            <a:r>
              <a:rPr dirty="0" sz="3200" spc="-10">
                <a:solidFill>
                  <a:srgbClr val="003366"/>
                </a:solidFill>
                <a:latin typeface="Arial"/>
                <a:cs typeface="Arial"/>
              </a:rPr>
              <a:t>by an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anchor</a:t>
            </a:r>
            <a:r>
              <a:rPr dirty="0" sz="32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69620" algn="l"/>
                <a:tab pos="1256665" algn="l"/>
              </a:tabLst>
            </a:pPr>
            <a:r>
              <a:rPr dirty="0" u="heavy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source</a:t>
            </a:r>
            <a:r>
              <a:rPr dirty="0" sz="3200" spc="-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node.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758825" algn="l"/>
                <a:tab pos="913765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Two types of</a:t>
            </a:r>
            <a:r>
              <a:rPr dirty="0" sz="3200" spc="-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link: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-12700" y="4565395"/>
            <a:ext cx="72644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13105" algn="l"/>
              </a:tabLst>
            </a:pPr>
            <a:r>
              <a:rPr dirty="0" u="sng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-12700" y="5150611"/>
            <a:ext cx="72644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13105" algn="l"/>
              </a:tabLst>
            </a:pPr>
            <a:r>
              <a:rPr dirty="0" u="heavy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345819" y="4285589"/>
            <a:ext cx="2521585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65"/>
              </a:spcBef>
              <a:buSzPct val="54687"/>
              <a:buFont typeface="Wingdings"/>
              <a:buChar char=""/>
              <a:tabLst>
                <a:tab pos="299720" algn="l"/>
              </a:tabLst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Internal</a:t>
            </a:r>
            <a:r>
              <a:rPr dirty="0" sz="3200" spc="-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link</a:t>
            </a:r>
            <a:endParaRPr sz="3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SzPct val="54687"/>
              <a:buFont typeface="Wingdings"/>
              <a:buChar char=""/>
              <a:tabLst>
                <a:tab pos="299720" algn="l"/>
              </a:tabLst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External</a:t>
            </a:r>
            <a:r>
              <a:rPr dirty="0" sz="3200" spc="-8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link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767841"/>
            <a:ext cx="7107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Hypertext and</a:t>
            </a:r>
            <a:r>
              <a:rPr dirty="0" spc="-95"/>
              <a:t> </a:t>
            </a:r>
            <a:r>
              <a:rPr dirty="0"/>
              <a:t>Hypermedia</a:t>
            </a:r>
          </a:p>
        </p:txBody>
      </p:sp>
      <p:sp>
        <p:nvSpPr>
          <p:cNvPr id="3" name="object 3"/>
          <p:cNvSpPr/>
          <p:nvPr/>
        </p:nvSpPr>
        <p:spPr>
          <a:xfrm>
            <a:off x="2663729" y="2362200"/>
            <a:ext cx="4424394" cy="3889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xfrm>
            <a:off x="1507616" y="767841"/>
            <a:ext cx="7107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Hypertext and</a:t>
            </a:r>
            <a:r>
              <a:rPr dirty="0" spc="-95"/>
              <a:t> </a:t>
            </a:r>
            <a:r>
              <a:rPr dirty="0"/>
              <a:t>Hypermedia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077569" y="2998088"/>
            <a:ext cx="7422515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Hypermedia is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not constrained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to be</a:t>
            </a:r>
            <a:r>
              <a:rPr dirty="0" sz="3200" spc="-1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text-  based. It can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include other media, e.g.,  graphics, images, and especially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continuous media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sound and</a:t>
            </a:r>
            <a:r>
              <a:rPr dirty="0" sz="3200" spc="-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video.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616" y="767841"/>
            <a:ext cx="7107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Hypertext and</a:t>
            </a:r>
            <a:r>
              <a:rPr dirty="0" spc="-95"/>
              <a:t> </a:t>
            </a:r>
            <a:r>
              <a:rPr dirty="0"/>
              <a:t>Hypermedia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2619375"/>
            <a:ext cx="5438775" cy="3552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2019680" y="767841"/>
            <a:ext cx="60820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Designing</a:t>
            </a:r>
            <a:r>
              <a:rPr dirty="0" spc="-85"/>
              <a:t> </a:t>
            </a:r>
            <a:r>
              <a:rPr dirty="0"/>
              <a:t>Hypermedia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-12700" y="2196160"/>
            <a:ext cx="6988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Important questions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designing</a:t>
            </a:r>
            <a:r>
              <a:rPr dirty="0" sz="2800" spc="-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-12700" y="3209924"/>
            <a:ext cx="71882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</a:tabLst>
            </a:pP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-12700" y="3679393"/>
            <a:ext cx="718820" cy="260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</a:tabLst>
            </a:pP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-12700" y="4149090"/>
            <a:ext cx="71882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</a:tabLst>
            </a:pPr>
            <a:r>
              <a:rPr dirty="0" u="sng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-12700" y="4618735"/>
            <a:ext cx="71882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</a:tabLst>
            </a:pPr>
            <a:r>
              <a:rPr dirty="0" u="sng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-12700" y="4842764"/>
            <a:ext cx="768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-12700" y="5472176"/>
            <a:ext cx="71882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</a:tabLst>
            </a:pP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-12700" y="5695899"/>
            <a:ext cx="768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6325920"/>
            <a:ext cx="71882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</a:tabLst>
            </a:pP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-12700" y="2537231"/>
            <a:ext cx="7900670" cy="40805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755015" algn="l"/>
                <a:tab pos="1256665" algn="l"/>
              </a:tabLst>
            </a:pP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hypermedia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1657350" indent="-287020">
              <a:lnSpc>
                <a:spcPct val="100000"/>
              </a:lnSpc>
              <a:spcBef>
                <a:spcPts val="335"/>
              </a:spcBef>
              <a:buSzPct val="53571"/>
              <a:buFont typeface="Wingdings"/>
              <a:buChar char=""/>
              <a:tabLst>
                <a:tab pos="1657350" algn="l"/>
                <a:tab pos="1657985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Converting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linear text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dirty="0" sz="28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hypertext</a:t>
            </a:r>
            <a:endParaRPr sz="2800">
              <a:latin typeface="Arial"/>
              <a:cs typeface="Arial"/>
            </a:endParaRPr>
          </a:p>
          <a:p>
            <a:pPr marL="1657350" indent="-287020">
              <a:lnSpc>
                <a:spcPct val="100000"/>
              </a:lnSpc>
              <a:spcBef>
                <a:spcPts val="340"/>
              </a:spcBef>
              <a:buSzPct val="53571"/>
              <a:buFont typeface="Wingdings"/>
              <a:buChar char=""/>
              <a:tabLst>
                <a:tab pos="1657350" algn="l"/>
                <a:tab pos="1657985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Text format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conversions</a:t>
            </a:r>
            <a:endParaRPr sz="2800">
              <a:latin typeface="Arial"/>
              <a:cs typeface="Arial"/>
            </a:endParaRPr>
          </a:p>
          <a:p>
            <a:pPr marL="1657350" indent="-287020">
              <a:lnSpc>
                <a:spcPct val="100000"/>
              </a:lnSpc>
              <a:spcBef>
                <a:spcPts val="335"/>
              </a:spcBef>
              <a:buSzPct val="53571"/>
              <a:buFont typeface="Wingdings"/>
              <a:buChar char=""/>
              <a:tabLst>
                <a:tab pos="1657350" algn="l"/>
                <a:tab pos="1657985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Dividing the text into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nodes</a:t>
            </a:r>
            <a:endParaRPr sz="2800">
              <a:latin typeface="Arial"/>
              <a:cs typeface="Arial"/>
            </a:endParaRPr>
          </a:p>
          <a:p>
            <a:pPr marL="1657350" marR="5080" indent="-287020">
              <a:lnSpc>
                <a:spcPts val="3020"/>
              </a:lnSpc>
              <a:spcBef>
                <a:spcPts val="725"/>
              </a:spcBef>
              <a:buSzPct val="53571"/>
              <a:buFont typeface="Wingdings"/>
              <a:buChar char=""/>
              <a:tabLst>
                <a:tab pos="1657350" algn="l"/>
                <a:tab pos="1657985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Link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structures,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automatic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generation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of  links</a:t>
            </a:r>
            <a:endParaRPr sz="2800">
              <a:latin typeface="Arial"/>
              <a:cs typeface="Arial"/>
            </a:endParaRPr>
          </a:p>
          <a:p>
            <a:pPr marL="1657350" marR="576580" indent="-287020">
              <a:lnSpc>
                <a:spcPts val="3020"/>
              </a:lnSpc>
              <a:spcBef>
                <a:spcPts val="680"/>
              </a:spcBef>
              <a:buSzPct val="53571"/>
              <a:buFont typeface="Wingdings"/>
              <a:buChar char=""/>
              <a:tabLst>
                <a:tab pos="1657350" algn="l"/>
                <a:tab pos="1657985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Are nodes in a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database or are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they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separate files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file</a:t>
            </a:r>
            <a:r>
              <a:rPr dirty="0" sz="28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1657350" indent="-287020">
              <a:lnSpc>
                <a:spcPct val="100000"/>
              </a:lnSpc>
              <a:spcBef>
                <a:spcPts val="295"/>
              </a:spcBef>
              <a:buSzPct val="53571"/>
              <a:buFont typeface="Wingdings"/>
              <a:buChar char=""/>
              <a:tabLst>
                <a:tab pos="1657350" algn="l"/>
                <a:tab pos="1657985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Client-server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or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standalone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527300" marR="5080" indent="-760730">
              <a:lnSpc>
                <a:spcPts val="4490"/>
              </a:lnSpc>
              <a:spcBef>
                <a:spcPts val="910"/>
              </a:spcBef>
            </a:pPr>
            <a:r>
              <a:rPr dirty="0"/>
              <a:t>Characteristics</a:t>
            </a:r>
            <a:r>
              <a:rPr dirty="0" spc="-95"/>
              <a:t> </a:t>
            </a:r>
            <a:r>
              <a:rPr dirty="0"/>
              <a:t>of  Hypermedia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-12700" y="2238832"/>
            <a:ext cx="8569960" cy="4549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 be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possible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to use hypermedia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both</a:t>
            </a:r>
            <a:r>
              <a:rPr dirty="0" sz="28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writing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and reading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The information comprises</a:t>
            </a:r>
            <a:r>
              <a:rPr dirty="0" sz="2800" spc="4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non-sequential</a:t>
            </a:r>
            <a:endParaRPr sz="2800">
              <a:latin typeface="Arial"/>
              <a:cs typeface="Arial"/>
            </a:endParaRPr>
          </a:p>
          <a:p>
            <a:pPr marL="1256665" marR="541020" indent="-12446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structures,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and may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thus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be followed along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alternative</a:t>
            </a:r>
            <a:r>
              <a:rPr dirty="0" sz="28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paths.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information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must follow</a:t>
            </a:r>
            <a:r>
              <a:rPr dirty="0" sz="2800" spc="2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natural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associations from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one information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unit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another.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information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may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hierarchically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structured.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527300" marR="5080" indent="-760730">
              <a:lnSpc>
                <a:spcPts val="4490"/>
              </a:lnSpc>
              <a:spcBef>
                <a:spcPts val="910"/>
              </a:spcBef>
            </a:pPr>
            <a:r>
              <a:rPr dirty="0"/>
              <a:t>Characteristics</a:t>
            </a:r>
            <a:r>
              <a:rPr dirty="0" spc="-95"/>
              <a:t> </a:t>
            </a:r>
            <a:r>
              <a:rPr dirty="0"/>
              <a:t>of  Hypermedia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-12700" y="2238832"/>
            <a:ext cx="8487410" cy="369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information unit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presented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dirty="0" sz="2800" spc="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separate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on-screen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window.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It must be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possible to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share the information</a:t>
            </a:r>
            <a:r>
              <a:rPr dirty="0" sz="2800" spc="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parts of it among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several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users.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It must be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possible to have several</a:t>
            </a:r>
            <a:r>
              <a:rPr dirty="0" sz="2800" spc="-5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people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sng" sz="28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working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against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database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at the</a:t>
            </a:r>
            <a:r>
              <a:rPr dirty="0" sz="28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same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55015" algn="l"/>
                <a:tab pos="125666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time.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45490" algn="l"/>
                <a:tab pos="913765" algn="l"/>
                <a:tab pos="1256665" algn="l"/>
              </a:tabLst>
            </a:pP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800" spc="-5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The information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resides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in a</a:t>
            </a:r>
            <a:r>
              <a:rPr dirty="0" sz="2800" spc="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2159889" y="767841"/>
            <a:ext cx="58032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Delivering</a:t>
            </a:r>
            <a:r>
              <a:rPr dirty="0" spc="-80"/>
              <a:t> </a:t>
            </a:r>
            <a:r>
              <a:rPr dirty="0"/>
              <a:t>Multimedia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-12700" y="2235784"/>
            <a:ext cx="74053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  <a:tab pos="913765" algn="l"/>
              </a:tabLst>
            </a:pP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Multimedia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can be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delivered</a:t>
            </a:r>
            <a:r>
              <a:rPr dirty="0" sz="32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-12700" y="3004185"/>
            <a:ext cx="72644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13105" algn="l"/>
              </a:tabLst>
            </a:pPr>
            <a:r>
              <a:rPr dirty="0" u="heavy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3589782"/>
            <a:ext cx="72644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13105" algn="l"/>
              </a:tabLst>
            </a:pPr>
            <a:r>
              <a:rPr dirty="0" u="sng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345819" y="2724374"/>
            <a:ext cx="6265545" cy="16840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65"/>
              </a:spcBef>
              <a:buSzPct val="54687"/>
              <a:buFont typeface="Wingdings"/>
              <a:buChar char=""/>
              <a:tabLst>
                <a:tab pos="299720" algn="l"/>
              </a:tabLst>
            </a:pP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Optical disk</a:t>
            </a:r>
            <a:r>
              <a:rPr dirty="0" sz="3200" spc="-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(CD-based)</a:t>
            </a:r>
            <a:endParaRPr sz="32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770"/>
              </a:spcBef>
              <a:buSzPct val="54687"/>
              <a:buFont typeface="Wingdings"/>
              <a:buChar char=""/>
              <a:tabLst>
                <a:tab pos="299720" algn="l"/>
              </a:tabLst>
            </a:pP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Over a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distributed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network</a:t>
            </a:r>
            <a:r>
              <a:rPr dirty="0" sz="3200" spc="-1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(Web-  based)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-12700" y="3894582"/>
            <a:ext cx="7829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xfrm>
            <a:off x="2159889" y="767841"/>
            <a:ext cx="58032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Delivering</a:t>
            </a:r>
            <a:r>
              <a:rPr dirty="0" spc="-80"/>
              <a:t> </a:t>
            </a:r>
            <a:r>
              <a:rPr dirty="0"/>
              <a:t>Multimedia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-12700" y="2203780"/>
            <a:ext cx="557339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913765" algn="l"/>
              </a:tabLst>
            </a:pP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Optical</a:t>
            </a:r>
            <a:r>
              <a:rPr dirty="0" sz="2400" spc="-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Disks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tabLst>
                <a:tab pos="732790" algn="l"/>
                <a:tab pos="913765" algn="l"/>
                <a:tab pos="1523365" algn="l"/>
                <a:tab pos="2576830" algn="l"/>
                <a:tab pos="3765550" algn="l"/>
              </a:tabLst>
            </a:pP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The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most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cost-effective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  <a:tabLst>
                <a:tab pos="741045" algn="l"/>
                <a:tab pos="1523365" algn="l"/>
                <a:tab pos="2992755" algn="l"/>
                <a:tab pos="3699510" algn="l"/>
                <a:tab pos="520255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method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live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ry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  <a:tabLst>
                <a:tab pos="741045" algn="l"/>
                <a:tab pos="152336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multimedia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materials.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-12700" y="4399026"/>
            <a:ext cx="754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-12700" y="4728464"/>
            <a:ext cx="754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88593" y="4069842"/>
            <a:ext cx="4672330" cy="13792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622300" marR="5080" indent="-610235">
              <a:lnSpc>
                <a:spcPct val="90000"/>
              </a:lnSpc>
              <a:spcBef>
                <a:spcPts val="385"/>
              </a:spcBef>
              <a:buFont typeface="Wingdings"/>
              <a:buChar char=""/>
              <a:tabLst>
                <a:tab pos="622935" algn="l"/>
              </a:tabLst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These devices are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used to  store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large amounts of some 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combination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of text, graphics,  sound, and moving</a:t>
            </a:r>
            <a:r>
              <a:rPr dirty="0" sz="2400" spc="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video.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736331" y="3145535"/>
            <a:ext cx="3212600" cy="2450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791200" y="3200400"/>
            <a:ext cx="30480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72150" y="3181350"/>
            <a:ext cx="3086100" cy="2324100"/>
          </a:xfrm>
          <a:custGeom>
            <a:avLst/>
            <a:gdLst/>
            <a:ahLst/>
            <a:cxnLst/>
            <a:rect l="l" t="t" r="r" b="b"/>
            <a:pathLst>
              <a:path w="3086100" h="2324100">
                <a:moveTo>
                  <a:pt x="0" y="2324100"/>
                </a:moveTo>
                <a:lnTo>
                  <a:pt x="3086100" y="2324100"/>
                </a:lnTo>
                <a:lnTo>
                  <a:pt x="3086100" y="0"/>
                </a:lnTo>
                <a:lnTo>
                  <a:pt x="0" y="0"/>
                </a:lnTo>
                <a:lnTo>
                  <a:pt x="0" y="23241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2159889" y="767841"/>
            <a:ext cx="58032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Delivering</a:t>
            </a:r>
            <a:r>
              <a:rPr dirty="0" spc="-80"/>
              <a:t> </a:t>
            </a:r>
            <a:r>
              <a:rPr dirty="0"/>
              <a:t>Multimedia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187016"/>
            <a:ext cx="32969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962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 spc="2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Optical</a:t>
            </a:r>
            <a:r>
              <a:rPr dirty="0" sz="3200" spc="-10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Disks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102" name="object 102"/>
          <p:cNvGraphicFramePr>
            <a:graphicFrameLocks noGrp="1"/>
          </p:cNvGraphicFramePr>
          <p:nvPr/>
        </p:nvGraphicFramePr>
        <p:xfrm>
          <a:off x="976312" y="3414712"/>
          <a:ext cx="7434580" cy="206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0"/>
                <a:gridCol w="2667000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 b="1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Media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E2E1C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 b="1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E2E1C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Compact Disc</a:t>
                      </a:r>
                      <a:r>
                        <a:rPr dirty="0" sz="2400" spc="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(CD)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650MB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Digital </a:t>
                      </a:r>
                      <a:r>
                        <a:rPr dirty="0" sz="2400" spc="-2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Versatile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Disc</a:t>
                      </a:r>
                      <a:r>
                        <a:rPr dirty="0" sz="2400" spc="4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(DVD)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4.7GB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Bluray Disc</a:t>
                      </a:r>
                      <a:r>
                        <a:rPr dirty="0" sz="2400" spc="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(BD)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27GB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3" name="object 103"/>
          <p:cNvSpPr txBox="1"/>
          <p:nvPr/>
        </p:nvSpPr>
        <p:spPr>
          <a:xfrm>
            <a:off x="-12700" y="3821048"/>
            <a:ext cx="754380" cy="155003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2347341" y="767841"/>
            <a:ext cx="54298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dirty="0" spc="-85"/>
              <a:t> </a:t>
            </a:r>
            <a:r>
              <a:rPr dirty="0"/>
              <a:t>Multimedia?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-12700" y="3374516"/>
            <a:ext cx="863282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76935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Multimedia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is a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media that uses</a:t>
            </a:r>
            <a:r>
              <a:rPr dirty="0" sz="32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multiple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75692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form of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information content and</a:t>
            </a:r>
            <a:r>
              <a:rPr dirty="0" sz="3200" spc="-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  <a:p>
            <a:pPr algn="ctr" marL="874394">
              <a:lnSpc>
                <a:spcPct val="100000"/>
              </a:lnSpc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processing.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xfrm>
            <a:off x="2159889" y="767841"/>
            <a:ext cx="58032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Delivering</a:t>
            </a:r>
            <a:r>
              <a:rPr dirty="0" spc="-80"/>
              <a:t> </a:t>
            </a:r>
            <a:r>
              <a:rPr dirty="0"/>
              <a:t>Multimedia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-12700" y="2240356"/>
            <a:ext cx="3584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913765" algn="l"/>
              </a:tabLst>
            </a:pP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dbl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Distributed</a:t>
            </a:r>
            <a:r>
              <a:rPr dirty="0" sz="2400" spc="-3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-12700" y="3118484"/>
            <a:ext cx="55714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913765" algn="l"/>
                <a:tab pos="1523365" algn="l"/>
                <a:tab pos="3168015" algn="l"/>
                <a:tab pos="4065270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Suitable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	for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3411157"/>
            <a:ext cx="5571490" cy="1269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523365">
              <a:lnSpc>
                <a:spcPct val="100000"/>
              </a:lnSpc>
              <a:spcBef>
                <a:spcPts val="675"/>
              </a:spcBef>
            </a:pP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content eg.</a:t>
            </a:r>
            <a:r>
              <a:rPr dirty="0" sz="2400" spc="-1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1523365" marR="5080" indent="-1511300">
              <a:lnSpc>
                <a:spcPct val="100000"/>
              </a:lnSpc>
              <a:spcBef>
                <a:spcPts val="580"/>
              </a:spcBef>
              <a:tabLst>
                <a:tab pos="732790" algn="l"/>
                <a:tab pos="913765" algn="l"/>
                <a:tab pos="1523365" algn="l"/>
                <a:tab pos="2366010" algn="l"/>
                <a:tab pos="3245485" algn="l"/>
                <a:tab pos="3699510" algn="l"/>
                <a:tab pos="4237990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Files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need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	to	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b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dirty="0" sz="2400" spc="-2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mpress  </a:t>
            </a:r>
            <a:r>
              <a:rPr dirty="0" sz="2400" spc="-5">
                <a:solidFill>
                  <a:srgbClr val="003366"/>
                </a:solidFill>
                <a:latin typeface="Arial"/>
                <a:cs typeface="Arial"/>
              </a:rPr>
              <a:t>before</a:t>
            </a:r>
            <a:r>
              <a:rPr dirty="0" sz="2400" spc="-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3366"/>
                </a:solidFill>
                <a:latin typeface="Arial"/>
                <a:cs typeface="Arial"/>
              </a:rPr>
              <a:t>transfer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812535" y="2916941"/>
            <a:ext cx="3136391" cy="2392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67400" y="2971800"/>
            <a:ext cx="2971800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848350" y="2952750"/>
            <a:ext cx="3009900" cy="2266950"/>
          </a:xfrm>
          <a:custGeom>
            <a:avLst/>
            <a:gdLst/>
            <a:ahLst/>
            <a:cxnLst/>
            <a:rect l="l" t="t" r="r" b="b"/>
            <a:pathLst>
              <a:path w="3009900" h="2266950">
                <a:moveTo>
                  <a:pt x="0" y="2266950"/>
                </a:moveTo>
                <a:lnTo>
                  <a:pt x="3009900" y="2266950"/>
                </a:lnTo>
                <a:lnTo>
                  <a:pt x="3009900" y="0"/>
                </a:lnTo>
                <a:lnTo>
                  <a:pt x="0" y="0"/>
                </a:lnTo>
                <a:lnTo>
                  <a:pt x="0" y="22669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2159889" y="767841"/>
            <a:ext cx="58032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Delivering</a:t>
            </a:r>
            <a:r>
              <a:rPr dirty="0" spc="-80"/>
              <a:t> </a:t>
            </a:r>
            <a:r>
              <a:rPr dirty="0"/>
              <a:t>Multimedia</a:t>
            </a:r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1042987" y="2432050"/>
          <a:ext cx="7579995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790"/>
                <a:gridCol w="3780790"/>
              </a:tblGrid>
              <a:tr h="457200">
                <a:tc>
                  <a:txBody>
                    <a:bodyPr/>
                    <a:lstStyle/>
                    <a:p>
                      <a:pPr marL="1080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 b="1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Web-based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E2E1C6"/>
                    </a:solidFill>
                  </a:tcPr>
                </a:tc>
                <a:tc>
                  <a:txBody>
                    <a:bodyPr/>
                    <a:lstStyle/>
                    <a:p>
                      <a:pPr marL="1180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 b="1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CD-based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E2E1C6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Limited 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 picture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size</a:t>
                      </a:r>
                      <a:r>
                        <a:rPr dirty="0" sz="2400" spc="-3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low video</a:t>
                      </a:r>
                      <a:r>
                        <a:rPr dirty="0" sz="2400" spc="1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resolution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store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dirty="0" sz="2400" spc="-1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end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Multimedia</a:t>
                      </a:r>
                      <a:r>
                        <a:rPr dirty="0" sz="2400" spc="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elements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 marR="4457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Can be changes,  damaged 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deleted 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by 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irresponsible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individuals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37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Can be</a:t>
                      </a:r>
                      <a:r>
                        <a:rPr dirty="0" sz="2400" spc="-4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permanently  </a:t>
                      </a:r>
                      <a:r>
                        <a:rPr dirty="0" sz="240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stored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and not  changeable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just" marL="91440" marR="11220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Information can be  updated easily</a:t>
                      </a:r>
                      <a:r>
                        <a:rPr dirty="0" sz="2400" spc="-2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and  cheaper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09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5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Information can be quickly  outdated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9" name="object 99"/>
          <p:cNvSpPr txBox="1"/>
          <p:nvPr/>
        </p:nvSpPr>
        <p:spPr>
          <a:xfrm>
            <a:off x="-12700" y="2921584"/>
            <a:ext cx="755015" cy="313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</a:tabLst>
            </a:pP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41045" algn="l"/>
              </a:tabLst>
            </a:pP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2207132" y="767841"/>
            <a:ext cx="57086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History of</a:t>
            </a:r>
            <a:r>
              <a:rPr dirty="0" spc="-100"/>
              <a:t> </a:t>
            </a:r>
            <a:r>
              <a:rPr dirty="0"/>
              <a:t>Multimedia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-12700" y="3374516"/>
            <a:ext cx="863282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76935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Multimedia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is a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media that uses</a:t>
            </a:r>
            <a:r>
              <a:rPr dirty="0" sz="3200" spc="-5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multiple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756920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r>
              <a:rPr dirty="0" sz="3200" spc="4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3366"/>
                </a:solidFill>
                <a:latin typeface="Arial"/>
                <a:cs typeface="Arial"/>
              </a:rPr>
              <a:t>form of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information content and</a:t>
            </a:r>
            <a:r>
              <a:rPr dirty="0" sz="3200" spc="-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  <a:p>
            <a:pPr algn="ctr" marL="874394">
              <a:lnSpc>
                <a:spcPct val="100000"/>
              </a:lnSpc>
            </a:pPr>
            <a:r>
              <a:rPr dirty="0" sz="3200" spc="-5">
                <a:solidFill>
                  <a:srgbClr val="003366"/>
                </a:solidFill>
                <a:latin typeface="Arial"/>
                <a:cs typeface="Arial"/>
              </a:rPr>
              <a:t>processing.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762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523365">
              <a:lnSpc>
                <a:spcPts val="4490"/>
              </a:lnSpc>
              <a:spcBef>
                <a:spcPts val="910"/>
              </a:spcBef>
            </a:pPr>
            <a:r>
              <a:rPr dirty="0"/>
              <a:t>The Basic Elements</a:t>
            </a:r>
            <a:r>
              <a:rPr dirty="0" spc="-90"/>
              <a:t> </a:t>
            </a:r>
            <a:r>
              <a:rPr dirty="0"/>
              <a:t>of  Multimedia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3536696" y="2340632"/>
            <a:ext cx="250634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2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003366"/>
                </a:solidFill>
                <a:latin typeface="Arial"/>
                <a:cs typeface="Arial"/>
              </a:rPr>
              <a:t>Text  Graphic  </a:t>
            </a:r>
            <a:r>
              <a:rPr dirty="0" sz="4000" spc="-5" b="1">
                <a:solidFill>
                  <a:srgbClr val="003366"/>
                </a:solidFill>
                <a:latin typeface="Arial"/>
                <a:cs typeface="Arial"/>
              </a:rPr>
              <a:t>Animation  </a:t>
            </a:r>
            <a:r>
              <a:rPr dirty="0" sz="4000" spc="-5" b="1">
                <a:solidFill>
                  <a:srgbClr val="003366"/>
                </a:solidFill>
                <a:latin typeface="Arial"/>
                <a:cs typeface="Arial"/>
              </a:rPr>
              <a:t>Video  </a:t>
            </a:r>
            <a:r>
              <a:rPr dirty="0" sz="4000" spc="-10" b="1">
                <a:solidFill>
                  <a:srgbClr val="003366"/>
                </a:solidFill>
                <a:latin typeface="Arial"/>
                <a:cs typeface="Arial"/>
              </a:rPr>
              <a:t>Audio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0544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523365">
              <a:lnSpc>
                <a:spcPts val="4490"/>
              </a:lnSpc>
              <a:spcBef>
                <a:spcPts val="910"/>
              </a:spcBef>
            </a:pPr>
            <a:r>
              <a:rPr dirty="0"/>
              <a:t>The Basic Elements</a:t>
            </a:r>
            <a:r>
              <a:rPr dirty="0" spc="-90"/>
              <a:t> </a:t>
            </a:r>
            <a:r>
              <a:rPr dirty="0"/>
              <a:t>of  Multimedia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235784"/>
            <a:ext cx="23088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  <a:tab pos="913765" algn="l"/>
              </a:tabLst>
            </a:pP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 spc="-3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spc="-5" b="1">
                <a:solidFill>
                  <a:srgbClr val="003366"/>
                </a:solidFill>
                <a:latin typeface="Arial"/>
                <a:cs typeface="Arial"/>
              </a:rPr>
              <a:t>TEXT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3238957"/>
            <a:ext cx="768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345819" y="2812161"/>
            <a:ext cx="677799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SzPct val="53571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characters that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are used to create words,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sentences,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dirty="0" sz="2800" spc="-2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paragraphs.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143000" y="4572000"/>
            <a:ext cx="1524000" cy="838200"/>
          </a:xfrm>
          <a:prstGeom prst="rect">
            <a:avLst/>
          </a:prstGeom>
          <a:solidFill>
            <a:srgbClr val="CCCC99"/>
          </a:solidFill>
          <a:ln w="9525">
            <a:solidFill>
              <a:srgbClr val="003366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245"/>
              </a:spcBef>
            </a:pPr>
            <a:r>
              <a:rPr dirty="0" sz="3600" spc="-15" b="1">
                <a:solidFill>
                  <a:srgbClr val="003366"/>
                </a:solidFill>
                <a:latin typeface="Arial"/>
                <a:cs typeface="Arial"/>
              </a:rPr>
              <a:t>Titles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-12700" y="4717795"/>
            <a:ext cx="7969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dirty="0" u="sng" sz="3600" b="1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934200" y="3962400"/>
            <a:ext cx="1676400" cy="2286000"/>
          </a:xfrm>
          <a:prstGeom prst="rect">
            <a:avLst/>
          </a:prstGeom>
          <a:solidFill>
            <a:srgbClr val="CCCC99"/>
          </a:solidFill>
          <a:ln w="9525">
            <a:solidFill>
              <a:srgbClr val="003366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marL="276225" indent="-108585">
              <a:lnSpc>
                <a:spcPct val="100000"/>
              </a:lnSpc>
              <a:spcBef>
                <a:spcPts val="919"/>
              </a:spcBef>
              <a:buSzPct val="95833"/>
              <a:buChar char="•"/>
              <a:tabLst>
                <a:tab pos="276860" algn="l"/>
              </a:tabLst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  <a:p>
            <a:pPr marL="276225" indent="-108585">
              <a:lnSpc>
                <a:spcPct val="100000"/>
              </a:lnSpc>
              <a:spcBef>
                <a:spcPts val="1445"/>
              </a:spcBef>
              <a:buSzPct val="95833"/>
              <a:buChar char="•"/>
              <a:tabLst>
                <a:tab pos="276860" algn="l"/>
              </a:tabLst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Keyboard</a:t>
            </a:r>
            <a:endParaRPr sz="2400">
              <a:latin typeface="Times New Roman"/>
              <a:cs typeface="Times New Roman"/>
            </a:endParaRPr>
          </a:p>
          <a:p>
            <a:pPr marL="276225" indent="-108585">
              <a:lnSpc>
                <a:spcPct val="100000"/>
              </a:lnSpc>
              <a:spcBef>
                <a:spcPts val="1435"/>
              </a:spcBef>
              <a:buSzPct val="95833"/>
              <a:buChar char="•"/>
              <a:tabLst>
                <a:tab pos="276860" algn="l"/>
              </a:tabLst>
            </a:pPr>
            <a:r>
              <a:rPr dirty="0" sz="2400" spc="-5">
                <a:solidFill>
                  <a:srgbClr val="003366"/>
                </a:solidFill>
                <a:latin typeface="Times New Roman"/>
                <a:cs typeface="Times New Roman"/>
              </a:rPr>
              <a:t>Mouse</a:t>
            </a:r>
            <a:endParaRPr sz="2400">
              <a:latin typeface="Times New Roman"/>
              <a:cs typeface="Times New Roman"/>
            </a:endParaRPr>
          </a:p>
          <a:p>
            <a:pPr marL="276225" indent="-108585">
              <a:lnSpc>
                <a:spcPct val="100000"/>
              </a:lnSpc>
              <a:spcBef>
                <a:spcPts val="1445"/>
              </a:spcBef>
              <a:buSzPct val="95833"/>
              <a:buChar char="•"/>
              <a:tabLst>
                <a:tab pos="276860" algn="l"/>
              </a:tabLst>
            </a:pPr>
            <a:r>
              <a:rPr dirty="0" sz="2400">
                <a:solidFill>
                  <a:srgbClr val="003366"/>
                </a:solidFill>
                <a:latin typeface="Times New Roman"/>
                <a:cs typeface="Times New Roman"/>
              </a:rPr>
              <a:t>Speaker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048000" y="4114800"/>
            <a:ext cx="3429000" cy="1905000"/>
          </a:xfrm>
          <a:custGeom>
            <a:avLst/>
            <a:gdLst/>
            <a:ahLst/>
            <a:cxnLst/>
            <a:rect l="l" t="t" r="r" b="b"/>
            <a:pathLst>
              <a:path w="3429000" h="1905000">
                <a:moveTo>
                  <a:pt x="0" y="1905000"/>
                </a:moveTo>
                <a:lnTo>
                  <a:pt x="3429000" y="1905000"/>
                </a:lnTo>
                <a:lnTo>
                  <a:pt x="3429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48000" y="4114800"/>
            <a:ext cx="3429000" cy="1905000"/>
          </a:xfrm>
          <a:custGeom>
            <a:avLst/>
            <a:gdLst/>
            <a:ahLst/>
            <a:cxnLst/>
            <a:rect l="l" t="t" r="r" b="b"/>
            <a:pathLst>
              <a:path w="3429000" h="1905000">
                <a:moveTo>
                  <a:pt x="0" y="1905000"/>
                </a:moveTo>
                <a:lnTo>
                  <a:pt x="3429000" y="1905000"/>
                </a:lnTo>
                <a:lnTo>
                  <a:pt x="3429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9525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3140075" y="4268216"/>
            <a:ext cx="3259454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Multimedia is a rich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medium </a:t>
            </a:r>
            <a:r>
              <a:rPr dirty="0" sz="1200">
                <a:solidFill>
                  <a:srgbClr val="003366"/>
                </a:solidFill>
                <a:latin typeface="Arial"/>
                <a:cs typeface="Arial"/>
              </a:rPr>
              <a:t>that 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accommodates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numerous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instructional  strategies. Multimedia addresses many </a:t>
            </a:r>
            <a:r>
              <a:rPr dirty="0" sz="1200">
                <a:solidFill>
                  <a:srgbClr val="003366"/>
                </a:solidFill>
                <a:latin typeface="Arial"/>
                <a:cs typeface="Arial"/>
              </a:rPr>
              <a:t>of the 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challenges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of instruction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both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academic  and corporate environments. </a:t>
            </a:r>
            <a:r>
              <a:rPr dirty="0" sz="120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is accessible  over distance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time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provides </a:t>
            </a:r>
            <a:r>
              <a:rPr dirty="0" sz="120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vehicle  </a:t>
            </a:r>
            <a:r>
              <a:rPr dirty="0" sz="120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consistent </a:t>
            </a:r>
            <a:r>
              <a:rPr dirty="0" sz="1200" spc="-15">
                <a:solidFill>
                  <a:srgbClr val="003366"/>
                </a:solidFill>
                <a:latin typeface="Arial"/>
                <a:cs typeface="Arial"/>
              </a:rPr>
              <a:t>delivery.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Multimedia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provide  </a:t>
            </a:r>
            <a:r>
              <a:rPr dirty="0" sz="1200">
                <a:solidFill>
                  <a:srgbClr val="003366"/>
                </a:solidFill>
                <a:latin typeface="Arial"/>
                <a:cs typeface="Arial"/>
              </a:rPr>
              <a:t>the best </a:t>
            </a:r>
            <a:r>
              <a:rPr dirty="0" sz="1200" spc="-10">
                <a:solidFill>
                  <a:srgbClr val="003366"/>
                </a:solidFill>
                <a:latin typeface="Arial"/>
                <a:cs typeface="Arial"/>
              </a:rPr>
              <a:t>medium </a:t>
            </a:r>
            <a:r>
              <a:rPr dirty="0" sz="1200" spc="-5">
                <a:solidFill>
                  <a:srgbClr val="003366"/>
                </a:solidFill>
                <a:latin typeface="Arial"/>
                <a:cs typeface="Arial"/>
              </a:rPr>
              <a:t>with which to communicate a  </a:t>
            </a:r>
            <a:r>
              <a:rPr dirty="0" sz="1200">
                <a:solidFill>
                  <a:srgbClr val="003366"/>
                </a:solidFill>
                <a:latin typeface="Arial"/>
                <a:cs typeface="Arial"/>
              </a:rPr>
              <a:t>concept.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021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647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523365">
              <a:lnSpc>
                <a:spcPts val="4490"/>
              </a:lnSpc>
              <a:spcBef>
                <a:spcPts val="910"/>
              </a:spcBef>
            </a:pPr>
            <a:r>
              <a:rPr dirty="0"/>
              <a:t>The Basic Elements</a:t>
            </a:r>
            <a:r>
              <a:rPr dirty="0" spc="-90"/>
              <a:t> </a:t>
            </a:r>
            <a:r>
              <a:rPr dirty="0"/>
              <a:t>of  Multimedia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339720"/>
            <a:ext cx="30321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  <a:tab pos="913765" algn="l"/>
              </a:tabLst>
            </a:pP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 spc="-45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Graphics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3033141"/>
            <a:ext cx="71882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</a:tabLst>
            </a:pP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00" spc="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-12700" y="3257245"/>
            <a:ext cx="768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heavy" sz="28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-12700" y="3641597"/>
            <a:ext cx="768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345819" y="2873120"/>
            <a:ext cx="6642734" cy="12204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430"/>
              </a:spcBef>
              <a:buSzPct val="53571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 digital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representation of </a:t>
            </a:r>
            <a:r>
              <a:rPr dirty="0" sz="2800" spc="5">
                <a:solidFill>
                  <a:srgbClr val="003366"/>
                </a:solidFill>
                <a:latin typeface="Arial"/>
                <a:cs typeface="Arial"/>
              </a:rPr>
              <a:t>non-text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information, such as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drawing, chart,</a:t>
            </a:r>
            <a:r>
              <a:rPr dirty="0" sz="2800" spc="-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or 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photograph.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905000" y="4495800"/>
            <a:ext cx="14859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99933" y="4665133"/>
            <a:ext cx="2159000" cy="1693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19800" y="4434657"/>
            <a:ext cx="1724619" cy="2004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1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293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5318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600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19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7769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3817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817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0531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3484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85311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593883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2531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21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5572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629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568166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5429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53530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55007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7195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676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52816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50815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9530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524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7529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838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5153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511962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4941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65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2513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5656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5322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111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16394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911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835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9829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764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564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7306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635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381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438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34909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32385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31623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33100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25289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24860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309079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28907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3057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25622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2962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29288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2281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23384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23907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1384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2209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16129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15701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19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1846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1646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17320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20463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20129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1365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14224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14748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12223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12938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1139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10255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828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8858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9382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6858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6096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5730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5382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504825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 h="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4095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05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11112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683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14452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23025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27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32067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E2E1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84237" y="325500"/>
            <a:ext cx="497205" cy="132080"/>
          </a:xfrm>
          <a:custGeom>
            <a:avLst/>
            <a:gdLst/>
            <a:ahLst/>
            <a:cxnLst/>
            <a:rect l="l" t="t" r="r" b="b"/>
            <a:pathLst>
              <a:path w="497205" h="132079">
                <a:moveTo>
                  <a:pt x="0" y="131635"/>
                </a:moveTo>
                <a:lnTo>
                  <a:pt x="496887" y="131635"/>
                </a:lnTo>
                <a:lnTo>
                  <a:pt x="496887" y="0"/>
                </a:lnTo>
                <a:lnTo>
                  <a:pt x="0" y="0"/>
                </a:lnTo>
                <a:lnTo>
                  <a:pt x="0" y="131635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84237" y="534923"/>
            <a:ext cx="497205" cy="1242060"/>
          </a:xfrm>
          <a:custGeom>
            <a:avLst/>
            <a:gdLst/>
            <a:ahLst/>
            <a:cxnLst/>
            <a:rect l="l" t="t" r="r" b="b"/>
            <a:pathLst>
              <a:path w="497205" h="1242060">
                <a:moveTo>
                  <a:pt x="0" y="1241552"/>
                </a:moveTo>
                <a:lnTo>
                  <a:pt x="496887" y="1241552"/>
                </a:lnTo>
                <a:lnTo>
                  <a:pt x="496887" y="0"/>
                </a:lnTo>
                <a:lnTo>
                  <a:pt x="0" y="0"/>
                </a:lnTo>
                <a:lnTo>
                  <a:pt x="0" y="1241552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5000" y="496030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676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00976" y="1770062"/>
            <a:ext cx="1475105" cy="152400"/>
          </a:xfrm>
          <a:custGeom>
            <a:avLst/>
            <a:gdLst/>
            <a:ahLst/>
            <a:cxnLst/>
            <a:rect l="l" t="t" r="r" b="b"/>
            <a:pathLst>
              <a:path w="1475104" h="152400">
                <a:moveTo>
                  <a:pt x="0" y="152400"/>
                </a:moveTo>
                <a:lnTo>
                  <a:pt x="1474724" y="152400"/>
                </a:lnTo>
                <a:lnTo>
                  <a:pt x="147472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300976" y="2000250"/>
            <a:ext cx="1475105" cy="107950"/>
          </a:xfrm>
          <a:custGeom>
            <a:avLst/>
            <a:gdLst/>
            <a:ahLst/>
            <a:cxnLst/>
            <a:rect l="l" t="t" r="r" b="b"/>
            <a:pathLst>
              <a:path w="1475104" h="107950">
                <a:moveTo>
                  <a:pt x="0" y="107950"/>
                </a:moveTo>
                <a:lnTo>
                  <a:pt x="1474724" y="107950"/>
                </a:lnTo>
                <a:lnTo>
                  <a:pt x="1474724" y="0"/>
                </a:lnTo>
                <a:lnTo>
                  <a:pt x="0" y="0"/>
                </a:lnTo>
                <a:lnTo>
                  <a:pt x="0" y="10795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52851" y="1961356"/>
            <a:ext cx="5662930" cy="0"/>
          </a:xfrm>
          <a:custGeom>
            <a:avLst/>
            <a:gdLst/>
            <a:ahLst/>
            <a:cxnLst/>
            <a:rect l="l" t="t" r="r" b="b"/>
            <a:pathLst>
              <a:path w="5662930" h="0">
                <a:moveTo>
                  <a:pt x="0" y="0"/>
                </a:moveTo>
                <a:lnTo>
                  <a:pt x="5662549" y="0"/>
                </a:lnTo>
              </a:path>
            </a:pathLst>
          </a:custGeom>
          <a:ln w="77787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570" rIns="0" bIns="0" rtlCol="0" vert="horz">
            <a:spAutoFit/>
          </a:bodyPr>
          <a:lstStyle/>
          <a:p>
            <a:pPr marL="2667635" marR="5080" indent="-1523365">
              <a:lnSpc>
                <a:spcPts val="4490"/>
              </a:lnSpc>
              <a:spcBef>
                <a:spcPts val="910"/>
              </a:spcBef>
            </a:pPr>
            <a:r>
              <a:rPr dirty="0"/>
              <a:t>The Basic Elements</a:t>
            </a:r>
            <a:r>
              <a:rPr dirty="0" spc="-90"/>
              <a:t> </a:t>
            </a:r>
            <a:r>
              <a:rPr dirty="0"/>
              <a:t>of  Multimedia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-12700" y="2235784"/>
            <a:ext cx="32575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8825" algn="l"/>
                <a:tab pos="913765" algn="l"/>
              </a:tabLst>
            </a:pP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bl" sz="32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03366"/>
                </a:solidFill>
                <a:latin typeface="Wingdings"/>
                <a:cs typeface="Wingdings"/>
              </a:rPr>
              <a:t></a:t>
            </a:r>
            <a:r>
              <a:rPr dirty="0" sz="3200" spc="-4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003366"/>
                </a:solidFill>
                <a:latin typeface="Arial"/>
                <a:cs typeface="Arial"/>
              </a:rPr>
              <a:t>Animation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-12700" y="3238957"/>
            <a:ext cx="768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-12700" y="3665982"/>
            <a:ext cx="768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5015" algn="l"/>
              </a:tabLst>
            </a:pP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5">
                <a:solidFill>
                  <a:srgbClr val="003366"/>
                </a:solidFill>
                <a:uFill>
                  <a:solidFill>
                    <a:srgbClr val="E2E1C6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45819" y="2812161"/>
            <a:ext cx="731520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95"/>
              </a:spcBef>
              <a:buSzPct val="53571"/>
              <a:buFont typeface="Wingdings"/>
              <a:buChar char=""/>
              <a:tabLst>
                <a:tab pos="299720" algn="l"/>
              </a:tabLst>
            </a:pP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Flipping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through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series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of still images. It is  a series of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graphics that create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dirty="0" sz="2800">
                <a:solidFill>
                  <a:srgbClr val="003366"/>
                </a:solidFill>
                <a:latin typeface="Arial"/>
                <a:cs typeface="Arial"/>
              </a:rPr>
              <a:t>illusion </a:t>
            </a:r>
            <a:r>
              <a:rPr dirty="0" sz="2800" spc="-5">
                <a:solidFill>
                  <a:srgbClr val="003366"/>
                </a:solidFill>
                <a:latin typeface="Arial"/>
                <a:cs typeface="Arial"/>
              </a:rPr>
              <a:t>of  motion.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249984" y="4773984"/>
            <a:ext cx="1223540" cy="122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00600" y="4648200"/>
            <a:ext cx="1828800" cy="14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Harris</dc:creator>
  <dc:title>INTRODUCTION TO MULTIMEDIA</dc:title>
  <dcterms:created xsi:type="dcterms:W3CDTF">2021-02-10T06:06:02Z</dcterms:created>
  <dcterms:modified xsi:type="dcterms:W3CDTF">2021-02-10T06:06:02Z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2021-02-10T00:00:00Z</vt:filetime>
  </property>
</Properties>
</file>