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3789" y="497840"/>
            <a:ext cx="43764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537970"/>
            <a:ext cx="8681719" cy="430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630" y="2517140"/>
            <a:ext cx="61753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Multimedia </a:t>
            </a: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4429" y="497840"/>
            <a:ext cx="42945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Choosing</a:t>
            </a:r>
            <a:r>
              <a:rPr dirty="0" spc="-55"/>
              <a:t> </a:t>
            </a:r>
            <a:r>
              <a:rPr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37970"/>
            <a:ext cx="8429625" cy="430530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Delivery</a:t>
            </a:r>
            <a:endParaRPr sz="3000">
              <a:latin typeface="Calibri"/>
              <a:cs typeface="Calibri"/>
            </a:endParaRPr>
          </a:p>
          <a:p>
            <a:pPr lvl="1" marL="755650" marR="779145" indent="-28575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828675" algn="l"/>
                <a:tab pos="829310" algn="l"/>
              </a:tabLst>
            </a:pPr>
            <a:r>
              <a:rPr dirty="0"/>
              <a:t>	</a:t>
            </a:r>
            <a:r>
              <a:rPr dirty="0" sz="2600">
                <a:latin typeface="Calibri"/>
                <a:cs typeface="Calibri"/>
              </a:rPr>
              <a:t>Should be </a:t>
            </a:r>
            <a:r>
              <a:rPr dirty="0" sz="2600" spc="-5">
                <a:latin typeface="Calibri"/>
                <a:cs typeface="Calibri"/>
              </a:rPr>
              <a:t>able </a:t>
            </a:r>
            <a:r>
              <a:rPr dirty="0" sz="2600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develop one </a:t>
            </a:r>
            <a:r>
              <a:rPr dirty="0" sz="2600">
                <a:latin typeface="Calibri"/>
                <a:cs typeface="Calibri"/>
              </a:rPr>
              <a:t>piece </a:t>
            </a:r>
            <a:r>
              <a:rPr dirty="0" sz="2600" spc="-5">
                <a:latin typeface="Calibri"/>
                <a:cs typeface="Calibri"/>
              </a:rPr>
              <a:t>of </a:t>
            </a:r>
            <a:r>
              <a:rPr dirty="0" sz="2600">
                <a:latin typeface="Calibri"/>
                <a:cs typeface="Calibri"/>
              </a:rPr>
              <a:t>content </a:t>
            </a:r>
            <a:r>
              <a:rPr dirty="0" sz="2600" spc="-5">
                <a:latin typeface="Calibri"/>
                <a:cs typeface="Calibri"/>
              </a:rPr>
              <a:t>for  </a:t>
            </a:r>
            <a:r>
              <a:rPr dirty="0" sz="2600">
                <a:latin typeface="Calibri"/>
                <a:cs typeface="Calibri"/>
              </a:rPr>
              <a:t>delivery </a:t>
            </a:r>
            <a:r>
              <a:rPr dirty="0" sz="2600" spc="-5">
                <a:latin typeface="Calibri"/>
                <a:cs typeface="Calibri"/>
              </a:rPr>
              <a:t>on </a:t>
            </a:r>
            <a:r>
              <a:rPr dirty="0" sz="2600">
                <a:latin typeface="Calibri"/>
                <a:cs typeface="Calibri"/>
              </a:rPr>
              <a:t>different </a:t>
            </a:r>
            <a:r>
              <a:rPr dirty="0" sz="2600" spc="-5">
                <a:latin typeface="Calibri"/>
                <a:cs typeface="Calibri"/>
              </a:rPr>
              <a:t>media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types.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User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friendliness</a:t>
            </a:r>
            <a:endParaRPr sz="3000">
              <a:latin typeface="Calibri"/>
              <a:cs typeface="Calibri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828675" algn="l"/>
                <a:tab pos="829310" algn="l"/>
              </a:tabLst>
            </a:pPr>
            <a:r>
              <a:rPr dirty="0"/>
              <a:t>	</a:t>
            </a:r>
            <a:r>
              <a:rPr dirty="0" sz="2600">
                <a:latin typeface="Calibri"/>
                <a:cs typeface="Calibri"/>
              </a:rPr>
              <a:t>Should be the easiest, </a:t>
            </a:r>
            <a:r>
              <a:rPr dirty="0" sz="2600" spc="-5">
                <a:latin typeface="Calibri"/>
                <a:cs typeface="Calibri"/>
              </a:rPr>
              <a:t>most </a:t>
            </a:r>
            <a:r>
              <a:rPr dirty="0" sz="2600">
                <a:latin typeface="Calibri"/>
                <a:cs typeface="Calibri"/>
              </a:rPr>
              <a:t>versatile, and have the </a:t>
            </a:r>
            <a:r>
              <a:rPr dirty="0" sz="2600" spc="-5">
                <a:latin typeface="Calibri"/>
                <a:cs typeface="Calibri"/>
              </a:rPr>
              <a:t>most  pre-built models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Clientele</a:t>
            </a:r>
            <a:endParaRPr sz="3000">
              <a:latin typeface="Calibri"/>
              <a:cs typeface="Calibri"/>
            </a:endParaRPr>
          </a:p>
          <a:p>
            <a:pPr lvl="1" marL="755650" marR="175260" indent="-28575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828675" algn="l"/>
                <a:tab pos="829310" algn="l"/>
                <a:tab pos="4035425" algn="l"/>
              </a:tabLst>
            </a:pPr>
            <a:r>
              <a:rPr dirty="0"/>
              <a:t>	</a:t>
            </a:r>
            <a:r>
              <a:rPr dirty="0" sz="2600">
                <a:latin typeface="Calibri"/>
                <a:cs typeface="Calibri"/>
              </a:rPr>
              <a:t>Should have applications </a:t>
            </a:r>
            <a:r>
              <a:rPr dirty="0" sz="2600" spc="-5">
                <a:latin typeface="Calibri"/>
                <a:cs typeface="Calibri"/>
              </a:rPr>
              <a:t>for  instructional </a:t>
            </a:r>
            <a:r>
              <a:rPr dirty="0" sz="2600">
                <a:latin typeface="Calibri"/>
                <a:cs typeface="Calibri"/>
              </a:rPr>
              <a:t>designers, subject</a:t>
            </a:r>
            <a:r>
              <a:rPr dirty="0" sz="2600" spc="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matter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experts,	training </a:t>
            </a:r>
            <a:r>
              <a:rPr dirty="0" sz="2600" spc="-5">
                <a:latin typeface="Calibri"/>
                <a:cs typeface="Calibri"/>
              </a:rPr>
              <a:t>developers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others.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90220"/>
            <a:ext cx="8401050" cy="421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600">
                <a:latin typeface="Calibri"/>
                <a:cs typeface="Calibri"/>
              </a:rPr>
              <a:t>T</a:t>
            </a:r>
            <a:r>
              <a:rPr dirty="0" sz="3600">
                <a:latin typeface="Calibri"/>
                <a:cs typeface="Calibri"/>
              </a:rPr>
              <a:t>he basic </a:t>
            </a:r>
            <a:r>
              <a:rPr dirty="0" sz="3600" spc="-5">
                <a:latin typeface="Calibri"/>
                <a:cs typeface="Calibri"/>
              </a:rPr>
              <a:t>tool set </a:t>
            </a:r>
            <a:r>
              <a:rPr dirty="0" sz="3600">
                <a:latin typeface="Calibri"/>
                <a:cs typeface="Calibri"/>
              </a:rPr>
              <a:t>for building a </a:t>
            </a:r>
            <a:r>
              <a:rPr dirty="0" sz="3600" spc="-5">
                <a:latin typeface="Calibri"/>
                <a:cs typeface="Calibri"/>
              </a:rPr>
              <a:t>multimedia  project </a:t>
            </a:r>
            <a:r>
              <a:rPr dirty="0" sz="3600">
                <a:latin typeface="Calibri"/>
                <a:cs typeface="Calibri"/>
              </a:rPr>
              <a:t>can </a:t>
            </a:r>
            <a:r>
              <a:rPr dirty="0" sz="3600" spc="-5">
                <a:latin typeface="Calibri"/>
                <a:cs typeface="Calibri"/>
              </a:rPr>
              <a:t>be </a:t>
            </a:r>
            <a:r>
              <a:rPr dirty="0" sz="3600">
                <a:latin typeface="Calibri"/>
                <a:cs typeface="Calibri"/>
              </a:rPr>
              <a:t>divided </a:t>
            </a:r>
            <a:r>
              <a:rPr dirty="0" sz="3600" spc="-5">
                <a:latin typeface="Calibri"/>
                <a:cs typeface="Calibri"/>
              </a:rPr>
              <a:t>into </a:t>
            </a:r>
            <a:r>
              <a:rPr dirty="0" sz="3600">
                <a:latin typeface="Calibri"/>
                <a:cs typeface="Calibri"/>
              </a:rPr>
              <a:t>five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 spc="-5">
                <a:latin typeface="Calibri"/>
                <a:cs typeface="Calibri"/>
              </a:rPr>
              <a:t>categories:</a:t>
            </a:r>
            <a:endParaRPr sz="36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10">
                <a:latin typeface="Calibri"/>
                <a:cs typeface="Calibri"/>
              </a:rPr>
              <a:t>Painting </a:t>
            </a:r>
            <a:r>
              <a:rPr dirty="0" sz="2800" spc="-5">
                <a:latin typeface="Calibri"/>
                <a:cs typeface="Calibri"/>
              </a:rPr>
              <a:t>and Drawing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Calibri"/>
                <a:cs typeface="Calibri"/>
              </a:rPr>
              <a:t>3-D </a:t>
            </a:r>
            <a:r>
              <a:rPr dirty="0" sz="2800" spc="-10">
                <a:latin typeface="Calibri"/>
                <a:cs typeface="Calibri"/>
              </a:rPr>
              <a:t>Modeling </a:t>
            </a:r>
            <a:r>
              <a:rPr dirty="0" sz="2800" spc="-5">
                <a:latin typeface="Calibri"/>
                <a:cs typeface="Calibri"/>
              </a:rPr>
              <a:t>and animation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Calibri"/>
                <a:cs typeface="Calibri"/>
              </a:rPr>
              <a:t>Image </a:t>
            </a:r>
            <a:r>
              <a:rPr dirty="0" sz="2800" spc="-10">
                <a:latin typeface="Calibri"/>
                <a:cs typeface="Calibri"/>
              </a:rPr>
              <a:t>editing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10">
                <a:latin typeface="Calibri"/>
                <a:cs typeface="Calibri"/>
              </a:rPr>
              <a:t>Sound editing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10">
                <a:latin typeface="Calibri"/>
                <a:cs typeface="Calibri"/>
              </a:rPr>
              <a:t>Animation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Video</a:t>
            </a:r>
            <a:endParaRPr sz="28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Calibri"/>
                <a:cs typeface="Calibri"/>
              </a:rPr>
              <a:t>Digital Movie tools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39" y="497840"/>
            <a:ext cx="62204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Painting and </a:t>
            </a:r>
            <a:r>
              <a:rPr dirty="0" spc="-5"/>
              <a:t>Drawing</a:t>
            </a:r>
            <a:r>
              <a:rPr dirty="0" spc="-25"/>
              <a:t> </a:t>
            </a:r>
            <a:r>
              <a:rPr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690"/>
            <a:ext cx="7917815" cy="43256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Painting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5">
                <a:latin typeface="Calibri"/>
                <a:cs typeface="Calibri"/>
              </a:rPr>
              <a:t>drawing tools generally </a:t>
            </a:r>
            <a:r>
              <a:rPr dirty="0" sz="3200">
                <a:latin typeface="Calibri"/>
                <a:cs typeface="Calibri"/>
              </a:rPr>
              <a:t>come  </a:t>
            </a:r>
            <a:r>
              <a:rPr dirty="0" sz="3200" spc="-5">
                <a:latin typeface="Calibri"/>
                <a:cs typeface="Calibri"/>
              </a:rPr>
              <a:t>with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graphical user interface with pull </a:t>
            </a:r>
            <a:r>
              <a:rPr dirty="0" sz="3200">
                <a:latin typeface="Calibri"/>
                <a:cs typeface="Calibri"/>
              </a:rPr>
              <a:t>down  </a:t>
            </a:r>
            <a:r>
              <a:rPr dirty="0" sz="3200" spc="-5">
                <a:latin typeface="Calibri"/>
                <a:cs typeface="Calibri"/>
              </a:rPr>
              <a:t>menus for quick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selection.</a:t>
            </a:r>
            <a:endParaRPr sz="3200">
              <a:latin typeface="Calibri"/>
              <a:cs typeface="Calibri"/>
            </a:endParaRPr>
          </a:p>
          <a:p>
            <a:pPr marL="355600" marR="608330" indent="-342900">
              <a:lnSpc>
                <a:spcPts val="345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You can </a:t>
            </a:r>
            <a:r>
              <a:rPr dirty="0" sz="3200" spc="-5">
                <a:latin typeface="Calibri"/>
                <a:cs typeface="Calibri"/>
              </a:rPr>
              <a:t>create almost </a:t>
            </a:r>
            <a:r>
              <a:rPr dirty="0" sz="3200">
                <a:latin typeface="Calibri"/>
                <a:cs typeface="Calibri"/>
              </a:rPr>
              <a:t>all </a:t>
            </a:r>
            <a:r>
              <a:rPr dirty="0" sz="3200" spc="-5">
                <a:latin typeface="Calibri"/>
                <a:cs typeface="Calibri"/>
              </a:rPr>
              <a:t>kinds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possible  shapes and resize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them.</a:t>
            </a:r>
            <a:endParaRPr sz="3200">
              <a:latin typeface="Calibri"/>
              <a:cs typeface="Calibri"/>
            </a:endParaRPr>
          </a:p>
          <a:p>
            <a:pPr algn="just" marL="355600" marR="292100" indent="-342900">
              <a:lnSpc>
                <a:spcPts val="345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Drawing file can be imported </a:t>
            </a:r>
            <a:r>
              <a:rPr dirty="0" sz="3200" spc="5">
                <a:latin typeface="Calibri"/>
                <a:cs typeface="Calibri"/>
              </a:rPr>
              <a:t>or </a:t>
            </a:r>
            <a:r>
              <a:rPr dirty="0" sz="3200" spc="-5">
                <a:latin typeface="Calibri"/>
                <a:cs typeface="Calibri"/>
              </a:rPr>
              <a:t>exported in  many image formats like .gif, </a:t>
            </a:r>
            <a:r>
              <a:rPr dirty="0" sz="3200" spc="-10">
                <a:latin typeface="Calibri"/>
                <a:cs typeface="Calibri"/>
              </a:rPr>
              <a:t>.tif, </a:t>
            </a:r>
            <a:r>
              <a:rPr dirty="0" sz="3200" spc="-5">
                <a:latin typeface="Calibri"/>
                <a:cs typeface="Calibri"/>
              </a:rPr>
              <a:t>.jpg, .bmp,  tec.</a:t>
            </a:r>
            <a:endParaRPr sz="3200">
              <a:latin typeface="Calibri"/>
              <a:cs typeface="Calibri"/>
            </a:endParaRPr>
          </a:p>
          <a:p>
            <a:pPr algn="just"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 good </a:t>
            </a:r>
            <a:r>
              <a:rPr dirty="0" sz="3200" spc="-5">
                <a:latin typeface="Calibri"/>
                <a:cs typeface="Calibri"/>
              </a:rPr>
              <a:t>drawing software </a:t>
            </a:r>
            <a:r>
              <a:rPr dirty="0" sz="3200">
                <a:latin typeface="Calibri"/>
                <a:cs typeface="Calibri"/>
              </a:rPr>
              <a:t>– </a:t>
            </a:r>
            <a:r>
              <a:rPr dirty="0" sz="3200" spc="-5">
                <a:latin typeface="Calibri"/>
                <a:cs typeface="Calibri"/>
              </a:rPr>
              <a:t>“Corel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Draw”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229" y="497840"/>
            <a:ext cx="41935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3D Modeling</a:t>
            </a:r>
            <a:r>
              <a:rPr dirty="0" spc="-70"/>
              <a:t> </a:t>
            </a:r>
            <a:r>
              <a:rPr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690"/>
            <a:ext cx="7757159" cy="44272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marR="187960" indent="-342900">
              <a:lnSpc>
                <a:spcPts val="346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Realism means that </a:t>
            </a:r>
            <a:r>
              <a:rPr dirty="0" sz="3200">
                <a:latin typeface="Calibri"/>
                <a:cs typeface="Calibri"/>
              </a:rPr>
              <a:t>you </a:t>
            </a:r>
            <a:r>
              <a:rPr dirty="0" sz="3200" spc="-5">
                <a:latin typeface="Calibri"/>
                <a:cs typeface="Calibri"/>
              </a:rPr>
              <a:t>depict things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5">
                <a:latin typeface="Calibri"/>
                <a:cs typeface="Calibri"/>
              </a:rPr>
              <a:t>the  </a:t>
            </a:r>
            <a:r>
              <a:rPr dirty="0" sz="3200">
                <a:latin typeface="Calibri"/>
                <a:cs typeface="Calibri"/>
              </a:rPr>
              <a:t>way </a:t>
            </a:r>
            <a:r>
              <a:rPr dirty="0" sz="3200" spc="-5">
                <a:latin typeface="Calibri"/>
                <a:cs typeface="Calibri"/>
              </a:rPr>
              <a:t>they actually are.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5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It tools the objects that appear in perception  in </a:t>
            </a:r>
            <a:r>
              <a:rPr dirty="0" sz="3200">
                <a:latin typeface="Calibri"/>
                <a:cs typeface="Calibri"/>
              </a:rPr>
              <a:t>your project </a:t>
            </a:r>
            <a:r>
              <a:rPr dirty="0" sz="3200" spc="-5">
                <a:latin typeface="Calibri"/>
                <a:cs typeface="Calibri"/>
              </a:rPr>
              <a:t>can </a:t>
            </a:r>
            <a:r>
              <a:rPr dirty="0" sz="3200">
                <a:latin typeface="Calibri"/>
                <a:cs typeface="Calibri"/>
              </a:rPr>
              <a:t>look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realistic.</a:t>
            </a:r>
            <a:endParaRPr sz="3200">
              <a:latin typeface="Calibri"/>
              <a:cs typeface="Calibri"/>
            </a:endParaRPr>
          </a:p>
          <a:p>
            <a:pPr marL="355600" marR="1025525" indent="-342900">
              <a:lnSpc>
                <a:spcPct val="9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These tools offer features like multiple  windows to view your design </a:t>
            </a:r>
            <a:r>
              <a:rPr dirty="0" sz="3200">
                <a:latin typeface="Calibri"/>
                <a:cs typeface="Calibri"/>
              </a:rPr>
              <a:t>in each  </a:t>
            </a:r>
            <a:r>
              <a:rPr dirty="0" sz="3200" spc="-5">
                <a:latin typeface="Calibri"/>
                <a:cs typeface="Calibri"/>
              </a:rPr>
              <a:t>dimension.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Tools provide drag and </a:t>
            </a:r>
            <a:r>
              <a:rPr dirty="0" sz="3200">
                <a:latin typeface="Calibri"/>
                <a:cs typeface="Calibri"/>
              </a:rPr>
              <a:t>drop</a:t>
            </a:r>
            <a:r>
              <a:rPr dirty="0" sz="3200" spc="-5">
                <a:latin typeface="Calibri"/>
                <a:cs typeface="Calibri"/>
              </a:rPr>
              <a:t> menu.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 good </a:t>
            </a:r>
            <a:r>
              <a:rPr dirty="0" sz="3200" spc="-5">
                <a:latin typeface="Calibri"/>
                <a:cs typeface="Calibri"/>
              </a:rPr>
              <a:t>3D modeling tool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5">
                <a:latin typeface="Calibri"/>
                <a:cs typeface="Calibri"/>
              </a:rPr>
              <a:t>“3D Studio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Max”.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Image </a:t>
            </a:r>
            <a:r>
              <a:rPr dirty="0" spc="-5"/>
              <a:t>editing</a:t>
            </a:r>
            <a:r>
              <a:rPr dirty="0" spc="-50"/>
              <a:t> </a:t>
            </a:r>
            <a:r>
              <a:rPr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1779"/>
            <a:ext cx="7873365" cy="4151629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marR="760730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These tools are used </a:t>
            </a:r>
            <a:r>
              <a:rPr dirty="0" sz="3000">
                <a:latin typeface="Calibri"/>
                <a:cs typeface="Calibri"/>
              </a:rPr>
              <a:t>to </a:t>
            </a:r>
            <a:r>
              <a:rPr dirty="0" sz="3000" spc="-5">
                <a:latin typeface="Calibri"/>
                <a:cs typeface="Calibri"/>
              </a:rPr>
              <a:t>edit existing bitmap  images and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pictures.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They </a:t>
            </a:r>
            <a:r>
              <a:rPr dirty="0" sz="3000">
                <a:latin typeface="Calibri"/>
                <a:cs typeface="Calibri"/>
              </a:rPr>
              <a:t>are </a:t>
            </a:r>
            <a:r>
              <a:rPr dirty="0" sz="3000" spc="-5">
                <a:latin typeface="Calibri"/>
                <a:cs typeface="Calibri"/>
              </a:rPr>
              <a:t>similar </a:t>
            </a:r>
            <a:r>
              <a:rPr dirty="0" sz="3000">
                <a:latin typeface="Calibri"/>
                <a:cs typeface="Calibri"/>
              </a:rPr>
              <a:t>to </a:t>
            </a:r>
            <a:r>
              <a:rPr dirty="0" sz="3000" spc="-5">
                <a:latin typeface="Calibri"/>
                <a:cs typeface="Calibri"/>
              </a:rPr>
              <a:t>painting and drawing tools </a:t>
            </a:r>
            <a:r>
              <a:rPr dirty="0" sz="3000">
                <a:latin typeface="Calibri"/>
                <a:cs typeface="Calibri"/>
              </a:rPr>
              <a:t>as  </a:t>
            </a:r>
            <a:r>
              <a:rPr dirty="0" sz="3000" spc="-5">
                <a:latin typeface="Calibri"/>
                <a:cs typeface="Calibri"/>
              </a:rPr>
              <a:t>they </a:t>
            </a:r>
            <a:r>
              <a:rPr dirty="0" sz="3000">
                <a:latin typeface="Calibri"/>
                <a:cs typeface="Calibri"/>
              </a:rPr>
              <a:t>can also </a:t>
            </a:r>
            <a:r>
              <a:rPr dirty="0" sz="3000" spc="-5">
                <a:latin typeface="Calibri"/>
                <a:cs typeface="Calibri"/>
              </a:rPr>
              <a:t>create images from</a:t>
            </a:r>
            <a:r>
              <a:rPr dirty="0" sz="3000" spc="3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scratch.</a:t>
            </a:r>
            <a:endParaRPr sz="3000">
              <a:latin typeface="Calibri"/>
              <a:cs typeface="Calibri"/>
            </a:endParaRPr>
          </a:p>
          <a:p>
            <a:pPr marL="355600" marR="413384" indent="-342900">
              <a:lnSpc>
                <a:spcPts val="288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It </a:t>
            </a:r>
            <a:r>
              <a:rPr dirty="0" sz="3000" spc="-5">
                <a:latin typeface="Calibri"/>
                <a:cs typeface="Calibri"/>
              </a:rPr>
              <a:t>is also capable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5">
                <a:latin typeface="Calibri"/>
                <a:cs typeface="Calibri"/>
              </a:rPr>
              <a:t>converting the image data  type file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format.</a:t>
            </a:r>
            <a:endParaRPr sz="3000">
              <a:latin typeface="Calibri"/>
              <a:cs typeface="Calibri"/>
            </a:endParaRPr>
          </a:p>
          <a:p>
            <a:pPr marL="355600" marR="250825" indent="-342900">
              <a:lnSpc>
                <a:spcPct val="797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Calibri"/>
                <a:cs typeface="Calibri"/>
              </a:rPr>
              <a:t>It </a:t>
            </a:r>
            <a:r>
              <a:rPr dirty="0" sz="3000" spc="-5">
                <a:latin typeface="Calibri"/>
                <a:cs typeface="Calibri"/>
              </a:rPr>
              <a:t>is used usually for </a:t>
            </a:r>
            <a:r>
              <a:rPr dirty="0" sz="3000" spc="-10">
                <a:latin typeface="Calibri"/>
                <a:cs typeface="Calibri"/>
              </a:rPr>
              <a:t>reinventing </a:t>
            </a:r>
            <a:r>
              <a:rPr dirty="0" sz="3000">
                <a:latin typeface="Calibri"/>
                <a:cs typeface="Calibri"/>
              </a:rPr>
              <a:t>and </a:t>
            </a:r>
            <a:r>
              <a:rPr dirty="0" sz="3000" spc="-5">
                <a:latin typeface="Calibri"/>
                <a:cs typeface="Calibri"/>
              </a:rPr>
              <a:t>recreating  the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image.</a:t>
            </a:r>
            <a:endParaRPr sz="3000">
              <a:latin typeface="Calibri"/>
              <a:cs typeface="Calibri"/>
            </a:endParaRPr>
          </a:p>
          <a:p>
            <a:pPr marL="355600" marR="343535" indent="-342900">
              <a:lnSpc>
                <a:spcPts val="288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Image process software </a:t>
            </a:r>
            <a:r>
              <a:rPr dirty="0" sz="3000">
                <a:latin typeface="Calibri"/>
                <a:cs typeface="Calibri"/>
              </a:rPr>
              <a:t>– </a:t>
            </a:r>
            <a:r>
              <a:rPr dirty="0" sz="3000" spc="-5">
                <a:latin typeface="Calibri"/>
                <a:cs typeface="Calibri"/>
              </a:rPr>
              <a:t>Adobe Photoshop </a:t>
            </a:r>
            <a:r>
              <a:rPr dirty="0" sz="3000">
                <a:latin typeface="Calibri"/>
                <a:cs typeface="Calibri"/>
              </a:rPr>
              <a:t>&amp;  </a:t>
            </a:r>
            <a:r>
              <a:rPr dirty="0" sz="3000" spc="-5">
                <a:latin typeface="Calibri"/>
                <a:cs typeface="Calibri"/>
              </a:rPr>
              <a:t>Paint Shop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pro.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39" y="497840"/>
            <a:ext cx="4413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Sound </a:t>
            </a:r>
            <a:r>
              <a:rPr dirty="0" spc="-5"/>
              <a:t>editing</a:t>
            </a:r>
            <a:r>
              <a:rPr dirty="0" spc="-45"/>
              <a:t> </a:t>
            </a:r>
            <a:r>
              <a:rPr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3690"/>
            <a:ext cx="7947025" cy="43256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marR="7620" indent="-342900">
              <a:lnSpc>
                <a:spcPts val="346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Sound </a:t>
            </a:r>
            <a:r>
              <a:rPr dirty="0" sz="3200" spc="-10">
                <a:latin typeface="Calibri"/>
                <a:cs typeface="Calibri"/>
              </a:rPr>
              <a:t>editing </a:t>
            </a:r>
            <a:r>
              <a:rPr dirty="0" sz="3200" spc="-5">
                <a:latin typeface="Calibri"/>
                <a:cs typeface="Calibri"/>
              </a:rPr>
              <a:t>tools </a:t>
            </a:r>
            <a:r>
              <a:rPr dirty="0" sz="3200">
                <a:latin typeface="Calibri"/>
                <a:cs typeface="Calibri"/>
              </a:rPr>
              <a:t>let you </a:t>
            </a:r>
            <a:r>
              <a:rPr dirty="0" sz="3200" spc="-5">
                <a:latin typeface="Calibri"/>
                <a:cs typeface="Calibri"/>
              </a:rPr>
              <a:t>hear sound as </a:t>
            </a:r>
            <a:r>
              <a:rPr dirty="0" sz="3200">
                <a:latin typeface="Calibri"/>
                <a:cs typeface="Calibri"/>
              </a:rPr>
              <a:t>well  </a:t>
            </a:r>
            <a:r>
              <a:rPr dirty="0" sz="3200" spc="-5">
                <a:latin typeface="Calibri"/>
                <a:cs typeface="Calibri"/>
              </a:rPr>
              <a:t>as visualize it.</a:t>
            </a:r>
            <a:endParaRPr sz="3200">
              <a:latin typeface="Calibri"/>
              <a:cs typeface="Calibri"/>
            </a:endParaRPr>
          </a:p>
          <a:p>
            <a:pPr marL="355600" marR="37465" indent="-342900">
              <a:lnSpc>
                <a:spcPts val="345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You can </a:t>
            </a:r>
            <a:r>
              <a:rPr dirty="0" sz="3200" spc="-5">
                <a:latin typeface="Calibri"/>
                <a:cs typeface="Calibri"/>
              </a:rPr>
              <a:t>cut/copy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5">
                <a:latin typeface="Calibri"/>
                <a:cs typeface="Calibri"/>
              </a:rPr>
              <a:t>paste sound edit </a:t>
            </a:r>
            <a:r>
              <a:rPr dirty="0" sz="3200">
                <a:latin typeface="Calibri"/>
                <a:cs typeface="Calibri"/>
              </a:rPr>
              <a:t>it </a:t>
            </a:r>
            <a:r>
              <a:rPr dirty="0" sz="3200" spc="-5">
                <a:latin typeface="Calibri"/>
                <a:cs typeface="Calibri"/>
              </a:rPr>
              <a:t>with  great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accuracy.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You can </a:t>
            </a:r>
            <a:r>
              <a:rPr dirty="0" sz="3200" spc="-5">
                <a:latin typeface="Calibri"/>
                <a:cs typeface="Calibri"/>
              </a:rPr>
              <a:t>integrate sound into your multimedia  </a:t>
            </a:r>
            <a:r>
              <a:rPr dirty="0" sz="3200">
                <a:latin typeface="Calibri"/>
                <a:cs typeface="Calibri"/>
              </a:rPr>
              <a:t>project very </a:t>
            </a:r>
            <a:r>
              <a:rPr dirty="0" sz="3200" spc="-5">
                <a:latin typeface="Calibri"/>
                <a:cs typeface="Calibri"/>
              </a:rPr>
              <a:t>easily by using sound editing  tools.</a:t>
            </a:r>
            <a:endParaRPr sz="3200">
              <a:latin typeface="Calibri"/>
              <a:cs typeface="Calibri"/>
            </a:endParaRPr>
          </a:p>
          <a:p>
            <a:pPr marL="355600" marR="283845" indent="-342900">
              <a:lnSpc>
                <a:spcPts val="345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 good </a:t>
            </a:r>
            <a:r>
              <a:rPr dirty="0" sz="3200" spc="-5">
                <a:latin typeface="Calibri"/>
                <a:cs typeface="Calibri"/>
              </a:rPr>
              <a:t>sound editing software is </a:t>
            </a:r>
            <a:r>
              <a:rPr dirty="0" sz="3200">
                <a:latin typeface="Calibri"/>
                <a:cs typeface="Calibri"/>
              </a:rPr>
              <a:t>“Cool </a:t>
            </a:r>
            <a:r>
              <a:rPr dirty="0" sz="3200" spc="-5">
                <a:latin typeface="Calibri"/>
                <a:cs typeface="Calibri"/>
              </a:rPr>
              <a:t>Edit”  </a:t>
            </a:r>
            <a:r>
              <a:rPr dirty="0" sz="3200">
                <a:latin typeface="Calibri"/>
                <a:cs typeface="Calibri"/>
              </a:rPr>
              <a:t>and “Sound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Forge”.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09" y="574040"/>
            <a:ext cx="862393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5"/>
              <a:t>Animation, Video </a:t>
            </a:r>
            <a:r>
              <a:rPr dirty="0" sz="3400"/>
              <a:t>and </a:t>
            </a:r>
            <a:r>
              <a:rPr dirty="0" sz="3400" spc="-5"/>
              <a:t>digital movies editing</a:t>
            </a:r>
            <a:r>
              <a:rPr dirty="0" sz="3400" spc="-30"/>
              <a:t> </a:t>
            </a:r>
            <a:r>
              <a:rPr dirty="0" sz="3400" spc="-5"/>
              <a:t>tools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535940" y="1583690"/>
            <a:ext cx="7924165" cy="43256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marR="493395" indent="-342900">
              <a:lnSpc>
                <a:spcPts val="346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Animations are graphic scenes </a:t>
            </a:r>
            <a:r>
              <a:rPr dirty="0" sz="3200">
                <a:latin typeface="Calibri"/>
                <a:cs typeface="Calibri"/>
              </a:rPr>
              <a:t>played </a:t>
            </a:r>
            <a:r>
              <a:rPr dirty="0" sz="3200" spc="-5">
                <a:latin typeface="Calibri"/>
                <a:cs typeface="Calibri"/>
              </a:rPr>
              <a:t>back  sequentially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rapidly.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5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These tools enable </a:t>
            </a:r>
            <a:r>
              <a:rPr dirty="0" sz="3200">
                <a:latin typeface="Calibri"/>
                <a:cs typeface="Calibri"/>
              </a:rPr>
              <a:t>you </a:t>
            </a:r>
            <a:r>
              <a:rPr dirty="0" sz="3200" spc="-10">
                <a:latin typeface="Calibri"/>
                <a:cs typeface="Calibri"/>
              </a:rPr>
              <a:t>to </a:t>
            </a:r>
            <a:r>
              <a:rPr dirty="0" sz="3200" spc="-5">
                <a:latin typeface="Calibri"/>
                <a:cs typeface="Calibri"/>
              </a:rPr>
              <a:t>edit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5">
                <a:latin typeface="Calibri"/>
                <a:cs typeface="Calibri"/>
              </a:rPr>
              <a:t>assemble  video clips captured from camera, animations 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5">
                <a:latin typeface="Calibri"/>
                <a:cs typeface="Calibri"/>
              </a:rPr>
              <a:t>other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sources.</a:t>
            </a:r>
            <a:endParaRPr sz="3200">
              <a:latin typeface="Calibri"/>
              <a:cs typeface="Calibri"/>
            </a:endParaRPr>
          </a:p>
          <a:p>
            <a:pPr marL="355600" marR="71755" indent="-342900">
              <a:lnSpc>
                <a:spcPts val="345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The completed clip with added transition and  visual effects could be </a:t>
            </a:r>
            <a:r>
              <a:rPr dirty="0" sz="3200">
                <a:latin typeface="Calibri"/>
                <a:cs typeface="Calibri"/>
              </a:rPr>
              <a:t>played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back.</a:t>
            </a:r>
            <a:endParaRPr sz="3200">
              <a:latin typeface="Calibri"/>
              <a:cs typeface="Calibri"/>
            </a:endParaRPr>
          </a:p>
          <a:p>
            <a:pPr marL="355600" marR="72390" indent="-342900">
              <a:lnSpc>
                <a:spcPts val="345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Adobe Premiere and Media </a:t>
            </a:r>
            <a:r>
              <a:rPr dirty="0" sz="3200">
                <a:latin typeface="Calibri"/>
                <a:cs typeface="Calibri"/>
              </a:rPr>
              <a:t>Shop </a:t>
            </a:r>
            <a:r>
              <a:rPr dirty="0" sz="3200" spc="-5">
                <a:latin typeface="Calibri"/>
                <a:cs typeface="Calibri"/>
              </a:rPr>
              <a:t>Pro are </a:t>
            </a:r>
            <a:r>
              <a:rPr dirty="0" sz="3200">
                <a:latin typeface="Calibri"/>
                <a:cs typeface="Calibri"/>
              </a:rPr>
              <a:t>two  good </a:t>
            </a:r>
            <a:r>
              <a:rPr dirty="0" sz="3200" spc="-5">
                <a:latin typeface="Calibri"/>
                <a:cs typeface="Calibri"/>
              </a:rPr>
              <a:t>example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these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tools.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4429" y="497840"/>
            <a:ext cx="42945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Choosing</a:t>
            </a:r>
            <a:r>
              <a:rPr dirty="0" spc="-55"/>
              <a:t> </a:t>
            </a:r>
            <a:r>
              <a:rPr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31620"/>
            <a:ext cx="8490585" cy="394081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Usability</a:t>
            </a:r>
            <a:endParaRPr sz="3200">
              <a:latin typeface="Calibri"/>
              <a:cs typeface="Calibri"/>
            </a:endParaRPr>
          </a:p>
          <a:p>
            <a:pPr lvl="1" marL="755650" marR="5080" indent="-285750">
              <a:lnSpc>
                <a:spcPct val="999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  <a:tab pos="6327140" algn="l"/>
              </a:tabLst>
            </a:pPr>
            <a:r>
              <a:rPr dirty="0" sz="2800" spc="-10">
                <a:latin typeface="Calibri"/>
                <a:cs typeface="Calibri"/>
              </a:rPr>
              <a:t>Should </a:t>
            </a:r>
            <a:r>
              <a:rPr dirty="0" sz="2800" spc="-5">
                <a:latin typeface="Calibri"/>
                <a:cs typeface="Calibri"/>
              </a:rPr>
              <a:t>have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capability </a:t>
            </a:r>
            <a:r>
              <a:rPr dirty="0" sz="280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deal with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variety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5">
                <a:latin typeface="Calibri"/>
                <a:cs typeface="Calibri"/>
              </a:rPr>
              <a:t>text,  images </a:t>
            </a:r>
            <a:r>
              <a:rPr dirty="0" sz="2800" spc="-10">
                <a:latin typeface="Calibri"/>
                <a:cs typeface="Calibri"/>
              </a:rPr>
              <a:t>video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sound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formats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	</a:t>
            </a:r>
            <a:r>
              <a:rPr dirty="0" sz="2800" spc="-10">
                <a:latin typeface="Calibri"/>
                <a:cs typeface="Calibri"/>
              </a:rPr>
              <a:t>precision </a:t>
            </a:r>
            <a:r>
              <a:rPr dirty="0" sz="2800" spc="-5">
                <a:latin typeface="Calibri"/>
                <a:cs typeface="Calibri"/>
              </a:rPr>
              <a:t>and  ease.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Animations</a:t>
            </a:r>
            <a:endParaRPr sz="3200">
              <a:latin typeface="Calibri"/>
              <a:cs typeface="Calibri"/>
            </a:endParaRPr>
          </a:p>
          <a:p>
            <a:pPr algn="just" lvl="1" marL="755650" marR="591185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835660" algn="l"/>
              </a:tabLst>
            </a:pPr>
            <a:r>
              <a:rPr dirty="0"/>
              <a:t>	</a:t>
            </a:r>
            <a:r>
              <a:rPr dirty="0" sz="2800" spc="-10">
                <a:latin typeface="Calibri"/>
                <a:cs typeface="Calibri"/>
              </a:rPr>
              <a:t>Should </a:t>
            </a:r>
            <a:r>
              <a:rPr dirty="0" sz="2800" spc="-5">
                <a:latin typeface="Calibri"/>
                <a:cs typeface="Calibri"/>
              </a:rPr>
              <a:t>have wide </a:t>
            </a:r>
            <a:r>
              <a:rPr dirty="0" sz="2800" spc="-10">
                <a:latin typeface="Calibri"/>
                <a:cs typeface="Calibri"/>
              </a:rPr>
              <a:t>ranging </a:t>
            </a:r>
            <a:r>
              <a:rPr dirty="0" sz="2800" spc="-5">
                <a:latin typeface="Calibri"/>
                <a:cs typeface="Calibri"/>
              </a:rPr>
              <a:t>capabilities in terms </a:t>
            </a:r>
            <a:r>
              <a:rPr dirty="0" sz="2800">
                <a:latin typeface="Calibri"/>
                <a:cs typeface="Calibri"/>
              </a:rPr>
              <a:t>of  </a:t>
            </a:r>
            <a:r>
              <a:rPr dirty="0" sz="2800" spc="-5">
                <a:latin typeface="Calibri"/>
                <a:cs typeface="Calibri"/>
              </a:rPr>
              <a:t>interactive </a:t>
            </a:r>
            <a:r>
              <a:rPr dirty="0" sz="2800" spc="-10">
                <a:latin typeface="Calibri"/>
                <a:cs typeface="Calibri"/>
              </a:rPr>
              <a:t>simulations, media support, </a:t>
            </a:r>
            <a:r>
              <a:rPr dirty="0" sz="2800" spc="-5">
                <a:latin typeface="Calibri"/>
                <a:cs typeface="Calibri"/>
              </a:rPr>
              <a:t>animated  </a:t>
            </a:r>
            <a:r>
              <a:rPr dirty="0" sz="2800" spc="-10">
                <a:latin typeface="Calibri"/>
                <a:cs typeface="Calibri"/>
              </a:rPr>
              <a:t>buttons,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illustrations,maps,etc.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4429" y="497840"/>
            <a:ext cx="42945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Choosing</a:t>
            </a:r>
            <a:r>
              <a:rPr dirty="0" spc="-55"/>
              <a:t> </a:t>
            </a:r>
            <a:r>
              <a:rPr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31620"/>
            <a:ext cx="8086725" cy="394081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Smoothness</a:t>
            </a:r>
            <a:endParaRPr sz="3200">
              <a:latin typeface="Calibri"/>
              <a:cs typeface="Calibri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835025" algn="l"/>
                <a:tab pos="835660" algn="l"/>
              </a:tabLst>
            </a:pPr>
            <a:r>
              <a:rPr dirty="0"/>
              <a:t>	</a:t>
            </a:r>
            <a:r>
              <a:rPr dirty="0" sz="2800" spc="-10">
                <a:latin typeface="Calibri"/>
                <a:cs typeface="Calibri"/>
              </a:rPr>
              <a:t>Should </a:t>
            </a:r>
            <a:r>
              <a:rPr dirty="0" sz="2800" spc="-5">
                <a:latin typeface="Calibri"/>
                <a:cs typeface="Calibri"/>
              </a:rPr>
              <a:t>have anti-aliasing feature, meaning that </a:t>
            </a:r>
            <a:r>
              <a:rPr dirty="0" sz="2800">
                <a:latin typeface="Calibri"/>
                <a:cs typeface="Calibri"/>
              </a:rPr>
              <a:t>all  </a:t>
            </a:r>
            <a:r>
              <a:rPr dirty="0" sz="2800" spc="-5">
                <a:latin typeface="Calibri"/>
                <a:cs typeface="Calibri"/>
              </a:rPr>
              <a:t>letter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image edges 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smooth.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Integration</a:t>
            </a:r>
            <a:endParaRPr sz="3200">
              <a:latin typeface="Calibri"/>
              <a:cs typeface="Calibri"/>
            </a:endParaRPr>
          </a:p>
          <a:p>
            <a:pPr lvl="1" marL="755650" marR="99060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835025" algn="l"/>
                <a:tab pos="835660" algn="l"/>
              </a:tabLst>
            </a:pPr>
            <a:r>
              <a:rPr dirty="0"/>
              <a:t>	</a:t>
            </a:r>
            <a:r>
              <a:rPr dirty="0" sz="2800" spc="-10">
                <a:latin typeface="Calibri"/>
                <a:cs typeface="Calibri"/>
              </a:rPr>
              <a:t>Should </a:t>
            </a:r>
            <a:r>
              <a:rPr dirty="0" sz="2800" spc="-5">
                <a:latin typeface="Calibri"/>
                <a:cs typeface="Calibri"/>
              </a:rPr>
              <a:t>have integration capabilities with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wide  range of software used for </a:t>
            </a:r>
            <a:r>
              <a:rPr dirty="0" sz="2800" spc="-10">
                <a:latin typeface="Calibri"/>
                <a:cs typeface="Calibri"/>
              </a:rPr>
              <a:t>different </a:t>
            </a:r>
            <a:r>
              <a:rPr dirty="0" sz="2800" spc="-5">
                <a:latin typeface="Calibri"/>
                <a:cs typeface="Calibri"/>
              </a:rPr>
              <a:t>jobs like </a:t>
            </a:r>
            <a:r>
              <a:rPr dirty="0" sz="2800">
                <a:latin typeface="Calibri"/>
                <a:cs typeface="Calibri"/>
              </a:rPr>
              <a:t>Real,  </a:t>
            </a:r>
            <a:r>
              <a:rPr dirty="0" sz="2800" spc="-5">
                <a:latin typeface="Calibri"/>
                <a:cs typeface="Calibri"/>
              </a:rPr>
              <a:t>ActiveX, Shockwave, </a:t>
            </a:r>
            <a:r>
              <a:rPr dirty="0" sz="2800" spc="-10">
                <a:latin typeface="Calibri"/>
                <a:cs typeface="Calibri"/>
              </a:rPr>
              <a:t>Flash, </a:t>
            </a:r>
            <a:r>
              <a:rPr dirty="0" sz="2800" spc="-5">
                <a:latin typeface="Calibri"/>
                <a:cs typeface="Calibri"/>
              </a:rPr>
              <a:t>QuickTime, </a:t>
            </a:r>
            <a:r>
              <a:rPr dirty="0" sz="2800" spc="-10">
                <a:latin typeface="Calibri"/>
                <a:cs typeface="Calibri"/>
              </a:rPr>
              <a:t>Photoshop 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other applications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prakash</dc:creator>
  <dc:title>Multimedia Software Tools</dc:title>
  <dcterms:created xsi:type="dcterms:W3CDTF">2021-02-24T05:51:23Z</dcterms:created>
  <dcterms:modified xsi:type="dcterms:W3CDTF">2021-02-24T05:51:23Z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2012-03-20T00:00:00Z</vt:filetime>
  </property>
  <property fmtid="{D5CDD505-2E9C-101B-9397-08002B2CF9AE}" pid="3" name="Creator">
    <vt:lpwstr>Impress</vt:lpwstr>
  </property>
  <property fmtid="{D5CDD505-2E9C-101B-9397-08002B2CF9AE}" pid="4" name="LastSaved">
    <vt:filetime>2012-03-20T00:00:00Z</vt:filetime>
  </property>
</Properties>
</file>