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6" r:id="rId5"/>
    <p:sldId id="267" r:id="rId6"/>
    <p:sldId id="265" r:id="rId7"/>
    <p:sldId id="259" r:id="rId8"/>
    <p:sldId id="260" r:id="rId9"/>
    <p:sldId id="261" r:id="rId10"/>
    <p:sldId id="262" r:id="rId11"/>
    <p:sldId id="263" r:id="rId12"/>
    <p:sldId id="264"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4660"/>
  </p:normalViewPr>
  <p:slideViewPr>
    <p:cSldViewPr snapToGrid="0">
      <p:cViewPr varScale="1">
        <p:scale>
          <a:sx n="67" d="100"/>
          <a:sy n="67"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4586-7E4F-4BD1-8A67-81A267E544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A31D5FD-D3C4-433F-8015-AECDD72E27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B7BA03D5-0BBD-4EB6-9721-F767AB133787}"/>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5" name="Footer Placeholder 4">
            <a:extLst>
              <a:ext uri="{FF2B5EF4-FFF2-40B4-BE49-F238E27FC236}">
                <a16:creationId xmlns:a16="http://schemas.microsoft.com/office/drawing/2014/main" id="{91FA1D2F-7125-4605-8C76-6E14819AA4A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65A4A96-F50C-4479-A198-B3E377DE1F97}"/>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357688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54FA-B492-4473-9F0B-FCC306E159E3}"/>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1693F14-A057-4BC8-831D-F1FBA1D93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0DF440F-E628-4D1A-9245-1F8850F63481}"/>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5" name="Footer Placeholder 4">
            <a:extLst>
              <a:ext uri="{FF2B5EF4-FFF2-40B4-BE49-F238E27FC236}">
                <a16:creationId xmlns:a16="http://schemas.microsoft.com/office/drawing/2014/main" id="{F9D2617E-7655-4E9B-801A-13AD83E323C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D54FB27-BA4F-4DCB-A455-130B2FEC29E6}"/>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14047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20DB94-AC00-401A-8AE4-89EB8003E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B29C808-4B0A-4D7A-B23B-692FCCBA4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CEFC7C4-4207-4A4A-9655-230266F8795D}"/>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5" name="Footer Placeholder 4">
            <a:extLst>
              <a:ext uri="{FF2B5EF4-FFF2-40B4-BE49-F238E27FC236}">
                <a16:creationId xmlns:a16="http://schemas.microsoft.com/office/drawing/2014/main" id="{6D27CDE7-DBDA-48D8-A9E9-6F5CB132E84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BB7593C-0EC0-44E5-BEED-0F8E82762E55}"/>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342910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9C94-0D34-4A8E-B47F-3B1FAA4DB02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DA5BCEA-4D13-4B47-B6A5-5B7A31CCF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25A4A94-52EE-4E6E-961F-D4D950061D06}"/>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5" name="Footer Placeholder 4">
            <a:extLst>
              <a:ext uri="{FF2B5EF4-FFF2-40B4-BE49-F238E27FC236}">
                <a16:creationId xmlns:a16="http://schemas.microsoft.com/office/drawing/2014/main" id="{AD53A50F-10C6-4FEF-AEC8-BEBBF42A43B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F01FB43-F363-4124-A359-979DC9162BA6}"/>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197447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8583-0C7B-4A49-8BF5-923527A1F7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A2BD70E-3E0A-4B00-ACF0-040AB76D3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1BCFC-FDEA-4C80-BB3A-1B924951E275}"/>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5" name="Footer Placeholder 4">
            <a:extLst>
              <a:ext uri="{FF2B5EF4-FFF2-40B4-BE49-F238E27FC236}">
                <a16:creationId xmlns:a16="http://schemas.microsoft.com/office/drawing/2014/main" id="{25383857-B795-4596-8B7C-9B6EE6E255D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8291E77-DA9D-40C7-BB44-7ACE750F9B95}"/>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196790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03C2-5FD2-4A34-B75E-69B1BD82F5C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5776378-7B54-4088-A3A3-9EFFBA935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DCCE0495-8797-472A-897A-1CE0F4461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3A5A2E01-9952-4576-B69E-AC42ED9AD0DC}"/>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6" name="Footer Placeholder 5">
            <a:extLst>
              <a:ext uri="{FF2B5EF4-FFF2-40B4-BE49-F238E27FC236}">
                <a16:creationId xmlns:a16="http://schemas.microsoft.com/office/drawing/2014/main" id="{63637857-B6E7-4083-9008-4D29D9FFD40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55299F6-8AB2-47F1-A883-82C1E858AC97}"/>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16930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E4A-0E7D-4EF7-8147-D63856343DF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2FF4967-7DA5-428B-9F24-BB785D97D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BA872-F111-4AF9-91A7-F413A8131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AA2054DD-335E-4292-9024-C63854AD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90AB2-0398-49AC-8B77-0B201758D1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DC9BFE3-3C27-4A0A-BAB9-87B2CEF17EE1}"/>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8" name="Footer Placeholder 7">
            <a:extLst>
              <a:ext uri="{FF2B5EF4-FFF2-40B4-BE49-F238E27FC236}">
                <a16:creationId xmlns:a16="http://schemas.microsoft.com/office/drawing/2014/main" id="{2D2ACBFD-FFB0-454A-8929-A250919B4E3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5AB6740-257E-4C33-A231-074A01046403}"/>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369357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3974-94E7-4508-80B6-DCFDCEF6F55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E843B0D2-3B4D-4DBA-9DB4-3801C196C243}"/>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4" name="Footer Placeholder 3">
            <a:extLst>
              <a:ext uri="{FF2B5EF4-FFF2-40B4-BE49-F238E27FC236}">
                <a16:creationId xmlns:a16="http://schemas.microsoft.com/office/drawing/2014/main" id="{849B8D5D-A665-4C45-9881-855BCB941DE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4B51D39-B22F-4926-9123-F7E1F8416808}"/>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424696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9C956-BD3C-419B-A177-E6DAE3D63387}"/>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3" name="Footer Placeholder 2">
            <a:extLst>
              <a:ext uri="{FF2B5EF4-FFF2-40B4-BE49-F238E27FC236}">
                <a16:creationId xmlns:a16="http://schemas.microsoft.com/office/drawing/2014/main" id="{50B97703-9565-4D69-BECC-E7690AACFB2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DF8D313-0BEF-4BBC-AF9B-9C6EFDC45679}"/>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45386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DF94F-F331-4DAA-8CB3-722C764BD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2B8F3BD-40FD-4F80-A636-F6D531F3B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97A45A2-946D-4173-8A63-7191DE283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56976-EACB-4B51-B919-580C0A540F82}"/>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6" name="Footer Placeholder 5">
            <a:extLst>
              <a:ext uri="{FF2B5EF4-FFF2-40B4-BE49-F238E27FC236}">
                <a16:creationId xmlns:a16="http://schemas.microsoft.com/office/drawing/2014/main" id="{A79F83F8-60D1-4604-95A3-FFB057C6DB0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8160892-036C-423D-B243-58943C60E537}"/>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91388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C9FB-9EBF-4916-8E5C-945E27CE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AE64A1B-0AE7-4A34-8A33-F1FF4A2AF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8C516F1-CA32-47FF-BB5D-B690309E4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9C0AE-4742-4A48-9F66-5AEA9360CE69}"/>
              </a:ext>
            </a:extLst>
          </p:cNvPr>
          <p:cNvSpPr>
            <a:spLocks noGrp="1"/>
          </p:cNvSpPr>
          <p:nvPr>
            <p:ph type="dt" sz="half" idx="10"/>
          </p:nvPr>
        </p:nvSpPr>
        <p:spPr/>
        <p:txBody>
          <a:bodyPr/>
          <a:lstStyle/>
          <a:p>
            <a:fld id="{002FB1BC-DDB9-41D0-B78D-7BB90DE3549A}" type="datetimeFigureOut">
              <a:rPr lang="en-ID" smtClean="0"/>
              <a:t>25/11/2021</a:t>
            </a:fld>
            <a:endParaRPr lang="en-ID"/>
          </a:p>
        </p:txBody>
      </p:sp>
      <p:sp>
        <p:nvSpPr>
          <p:cNvPr id="6" name="Footer Placeholder 5">
            <a:extLst>
              <a:ext uri="{FF2B5EF4-FFF2-40B4-BE49-F238E27FC236}">
                <a16:creationId xmlns:a16="http://schemas.microsoft.com/office/drawing/2014/main" id="{8AE72898-588E-4BCF-8E63-F040FB332C7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9034DC4-B697-4E29-ACD5-94366E7C1605}"/>
              </a:ext>
            </a:extLst>
          </p:cNvPr>
          <p:cNvSpPr>
            <a:spLocks noGrp="1"/>
          </p:cNvSpPr>
          <p:nvPr>
            <p:ph type="sldNum" sz="quarter" idx="12"/>
          </p:nvPr>
        </p:nvSpPr>
        <p:spPr/>
        <p:txBody>
          <a:bodyPr/>
          <a:lstStyle/>
          <a:p>
            <a:fld id="{6909606C-2E32-46AC-90B5-0BE1561FACED}" type="slidenum">
              <a:rPr lang="en-ID" smtClean="0"/>
              <a:t>‹#›</a:t>
            </a:fld>
            <a:endParaRPr lang="en-ID"/>
          </a:p>
        </p:txBody>
      </p:sp>
    </p:spTree>
    <p:extLst>
      <p:ext uri="{BB962C8B-B14F-4D97-AF65-F5344CB8AC3E}">
        <p14:creationId xmlns:p14="http://schemas.microsoft.com/office/powerpoint/2010/main" val="232478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D3C074-FB81-4D95-B5E4-40B67EC2F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19F8AA5-A2CE-461C-8006-DDC2BB419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8804680-1C0E-4637-9B4C-E404C9C4C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FB1BC-DDB9-41D0-B78D-7BB90DE3549A}" type="datetimeFigureOut">
              <a:rPr lang="en-ID" smtClean="0"/>
              <a:t>25/11/2021</a:t>
            </a:fld>
            <a:endParaRPr lang="en-ID"/>
          </a:p>
        </p:txBody>
      </p:sp>
      <p:sp>
        <p:nvSpPr>
          <p:cNvPr id="5" name="Footer Placeholder 4">
            <a:extLst>
              <a:ext uri="{FF2B5EF4-FFF2-40B4-BE49-F238E27FC236}">
                <a16:creationId xmlns:a16="http://schemas.microsoft.com/office/drawing/2014/main" id="{6E55D13D-6C91-4E91-9270-6B8DF9CF4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C0186BB-D784-4652-A7DF-B1AB38E52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606C-2E32-46AC-90B5-0BE1561FACED}" type="slidenum">
              <a:rPr lang="en-ID" smtClean="0"/>
              <a:t>‹#›</a:t>
            </a:fld>
            <a:endParaRPr lang="en-ID"/>
          </a:p>
        </p:txBody>
      </p:sp>
    </p:spTree>
    <p:extLst>
      <p:ext uri="{BB962C8B-B14F-4D97-AF65-F5344CB8AC3E}">
        <p14:creationId xmlns:p14="http://schemas.microsoft.com/office/powerpoint/2010/main" val="216507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likaratana/Music-Genre-Classification" TargetMode="External"/><Relationship Id="rId2" Type="http://schemas.openxmlformats.org/officeDocument/2006/relationships/hyperlink" Target="https://data-flair.training/blogs/python-project-music-genre-classif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249-C52A-40E7-9470-F44E36F8825B}"/>
              </a:ext>
            </a:extLst>
          </p:cNvPr>
          <p:cNvSpPr>
            <a:spLocks noGrp="1"/>
          </p:cNvSpPr>
          <p:nvPr>
            <p:ph type="ctrTitle"/>
          </p:nvPr>
        </p:nvSpPr>
        <p:spPr>
          <a:xfrm>
            <a:off x="695325" y="638037"/>
            <a:ext cx="10658475" cy="2913061"/>
          </a:xfrm>
        </p:spPr>
        <p:txBody>
          <a:bodyPr>
            <a:normAutofit fontScale="90000"/>
          </a:bodyPr>
          <a:lstStyle/>
          <a:p>
            <a:r>
              <a:rPr lang="en-US" dirty="0">
                <a:latin typeface="Times New Roman" panose="02020603050405020304" pitchFamily="18" charset="0"/>
                <a:cs typeface="Times New Roman" panose="02020603050405020304" pitchFamily="18" charset="0"/>
              </a:rPr>
              <a:t>Indian Institute Of Technology Bombay</a:t>
            </a:r>
            <a:br>
              <a:rPr lang="en-US"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Project</a:t>
            </a:r>
            <a:r>
              <a:rPr lang="en-US"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Presentation</a:t>
            </a: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on</a:t>
            </a:r>
            <a:br>
              <a:rPr lang="en-US" sz="3600" dirty="0">
                <a:latin typeface="Times New Roman" panose="02020603050405020304" pitchFamily="18" charset="0"/>
                <a:cs typeface="Times New Roman" panose="02020603050405020304" pitchFamily="18" charset="0"/>
              </a:rPr>
            </a:br>
            <a:r>
              <a:rPr lang="en-US" sz="3600" b="1" dirty="0">
                <a:solidFill>
                  <a:schemeClr val="accent5">
                    <a:lumMod val="75000"/>
                  </a:schemeClr>
                </a:solidFill>
                <a:latin typeface="Times New Roman" panose="02020603050405020304" pitchFamily="18" charset="0"/>
                <a:cs typeface="Times New Roman" panose="02020603050405020304" pitchFamily="18" charset="0"/>
              </a:rPr>
              <a:t>Music Genre Classification</a:t>
            </a:r>
            <a:endParaRPr lang="en-US"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090B33E-DB99-45C9-A437-3FB27C52A824}"/>
              </a:ext>
            </a:extLst>
          </p:cNvPr>
          <p:cNvSpPr>
            <a:spLocks noGrp="1"/>
          </p:cNvSpPr>
          <p:nvPr>
            <p:ph type="subTitle" idx="1"/>
          </p:nvPr>
        </p:nvSpPr>
        <p:spPr>
          <a:xfrm flipH="1" flipV="1">
            <a:off x="695325" y="3343275"/>
            <a:ext cx="828675" cy="258763"/>
          </a:xfrm>
        </p:spPr>
        <p:txBody>
          <a:bodyPr>
            <a:normAutofit fontScale="55000" lnSpcReduction="20000"/>
          </a:bodyPr>
          <a:lstStyle/>
          <a:p>
            <a:r>
              <a:rPr lang="en-US" dirty="0"/>
              <a:t> </a:t>
            </a:r>
            <a:endParaRPr lang="en-ID" dirty="0"/>
          </a:p>
        </p:txBody>
      </p:sp>
      <p:sp>
        <p:nvSpPr>
          <p:cNvPr id="6" name="TextBox 5">
            <a:extLst>
              <a:ext uri="{FF2B5EF4-FFF2-40B4-BE49-F238E27FC236}">
                <a16:creationId xmlns:a16="http://schemas.microsoft.com/office/drawing/2014/main" id="{732A48C6-4A51-4BC1-BB98-CDC4F9387458}"/>
              </a:ext>
            </a:extLst>
          </p:cNvPr>
          <p:cNvSpPr txBox="1"/>
          <p:nvPr/>
        </p:nvSpPr>
        <p:spPr>
          <a:xfrm>
            <a:off x="8248650" y="4438788"/>
            <a:ext cx="2943225" cy="2416046"/>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Presented By</a:t>
            </a:r>
            <a:r>
              <a:rPr lang="en-ID" sz="1900" dirty="0">
                <a:latin typeface="Times New Roman" panose="02020603050405020304" pitchFamily="18" charset="0"/>
                <a:cs typeface="Times New Roman" panose="02020603050405020304" pitchFamily="18" charset="0"/>
              </a:rPr>
              <a:t>:</a:t>
            </a:r>
          </a:p>
          <a:p>
            <a:endParaRPr lang="en-ID" sz="1900" dirty="0">
              <a:latin typeface="Times New Roman" panose="02020603050405020304" pitchFamily="18" charset="0"/>
              <a:cs typeface="Times New Roman" panose="02020603050405020304" pitchFamily="18" charset="0"/>
            </a:endParaRPr>
          </a:p>
          <a:p>
            <a:r>
              <a:rPr lang="en-ID" sz="1900" dirty="0">
                <a:latin typeface="Times New Roman" panose="02020603050405020304" pitchFamily="18" charset="0"/>
                <a:cs typeface="Times New Roman" panose="02020603050405020304" pitchFamily="18" charset="0"/>
              </a:rPr>
              <a:t>Sunaina Saxena</a:t>
            </a:r>
          </a:p>
          <a:p>
            <a:r>
              <a:rPr lang="en-ID" sz="1900" dirty="0">
                <a:latin typeface="Times New Roman" panose="02020603050405020304" pitchFamily="18" charset="0"/>
                <a:cs typeface="Times New Roman" panose="02020603050405020304" pitchFamily="18" charset="0"/>
              </a:rPr>
              <a:t>Roll No. 213070001</a:t>
            </a:r>
          </a:p>
          <a:p>
            <a:endParaRPr lang="en-ID" sz="1900" dirty="0">
              <a:latin typeface="Times New Roman" panose="02020603050405020304" pitchFamily="18" charset="0"/>
              <a:cs typeface="Times New Roman" panose="02020603050405020304" pitchFamily="18" charset="0"/>
            </a:endParaRPr>
          </a:p>
          <a:p>
            <a:r>
              <a:rPr lang="en-ID" sz="1900" dirty="0">
                <a:latin typeface="Times New Roman" panose="02020603050405020304" pitchFamily="18" charset="0"/>
                <a:cs typeface="Times New Roman" panose="02020603050405020304" pitchFamily="18" charset="0"/>
              </a:rPr>
              <a:t>Ayushi Thawait</a:t>
            </a:r>
          </a:p>
          <a:p>
            <a:r>
              <a:rPr lang="en-ID" sz="1900" dirty="0">
                <a:latin typeface="Times New Roman" panose="02020603050405020304" pitchFamily="18" charset="0"/>
                <a:cs typeface="Times New Roman" panose="02020603050405020304" pitchFamily="18" charset="0"/>
              </a:rPr>
              <a:t>Roll No. 213070011</a:t>
            </a:r>
          </a:p>
          <a:p>
            <a:endParaRPr lang="en-ID" dirty="0"/>
          </a:p>
        </p:txBody>
      </p:sp>
      <p:sp>
        <p:nvSpPr>
          <p:cNvPr id="7" name="TextBox 6">
            <a:extLst>
              <a:ext uri="{FF2B5EF4-FFF2-40B4-BE49-F238E27FC236}">
                <a16:creationId xmlns:a16="http://schemas.microsoft.com/office/drawing/2014/main" id="{E82F558F-1E60-4318-BD86-8786EAD54C3C}"/>
              </a:ext>
            </a:extLst>
          </p:cNvPr>
          <p:cNvSpPr txBox="1"/>
          <p:nvPr/>
        </p:nvSpPr>
        <p:spPr>
          <a:xfrm>
            <a:off x="1000125" y="4438650"/>
            <a:ext cx="3514725" cy="1831271"/>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Guided By:</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Prof.  Preeti Rao</a:t>
            </a:r>
          </a:p>
          <a:p>
            <a:r>
              <a:rPr lang="en-US" sz="1900" dirty="0">
                <a:latin typeface="Times New Roman" panose="02020603050405020304" pitchFamily="18" charset="0"/>
                <a:cs typeface="Times New Roman" panose="02020603050405020304" pitchFamily="18" charset="0"/>
              </a:rPr>
              <a:t>Dept. of Electrical Engineering</a:t>
            </a:r>
          </a:p>
          <a:p>
            <a:r>
              <a:rPr lang="en-US" sz="1900" dirty="0">
                <a:latin typeface="Times New Roman" panose="02020603050405020304" pitchFamily="18" charset="0"/>
                <a:cs typeface="Times New Roman" panose="02020603050405020304" pitchFamily="18" charset="0"/>
              </a:rPr>
              <a:t>IIT Bombay</a:t>
            </a:r>
          </a:p>
          <a:p>
            <a:endParaRPr lang="en-ID" dirty="0"/>
          </a:p>
        </p:txBody>
      </p:sp>
    </p:spTree>
    <p:extLst>
      <p:ext uri="{BB962C8B-B14F-4D97-AF65-F5344CB8AC3E}">
        <p14:creationId xmlns:p14="http://schemas.microsoft.com/office/powerpoint/2010/main" val="233847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BF3A-1DE0-48C9-88B7-16576027A8B4}"/>
              </a:ext>
            </a:extLst>
          </p:cNvPr>
          <p:cNvSpPr>
            <a:spLocks noGrp="1"/>
          </p:cNvSpPr>
          <p:nvPr>
            <p:ph type="title"/>
          </p:nvPr>
        </p:nvSpPr>
        <p:spPr>
          <a:xfrm>
            <a:off x="838200" y="546099"/>
            <a:ext cx="10515600" cy="615950"/>
          </a:xfrm>
        </p:spPr>
        <p:txBody>
          <a:bodyPr>
            <a:normAutofit fontScale="90000"/>
          </a:bodyPr>
          <a:lstStyle/>
          <a:p>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Feature Details:</a:t>
            </a:r>
            <a:endParaRPr lang="en-ID" dirty="0"/>
          </a:p>
        </p:txBody>
      </p:sp>
      <p:sp>
        <p:nvSpPr>
          <p:cNvPr id="3" name="Content Placeholder 2">
            <a:extLst>
              <a:ext uri="{FF2B5EF4-FFF2-40B4-BE49-F238E27FC236}">
                <a16:creationId xmlns:a16="http://schemas.microsoft.com/office/drawing/2014/main" id="{09B1CA09-06A4-4ED8-B4C3-4F14C04C571B}"/>
              </a:ext>
            </a:extLst>
          </p:cNvPr>
          <p:cNvSpPr>
            <a:spLocks noGrp="1"/>
          </p:cNvSpPr>
          <p:nvPr>
            <p:ph idx="1"/>
          </p:nvPr>
        </p:nvSpPr>
        <p:spPr>
          <a:xfrm>
            <a:off x="838200" y="1401763"/>
            <a:ext cx="10515600" cy="4910138"/>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4. </a:t>
            </a:r>
            <a:r>
              <a:rPr lang="en-US" sz="2600" u="sng" dirty="0">
                <a:latin typeface="Times New Roman" panose="02020603050405020304" pitchFamily="18" charset="0"/>
                <a:cs typeface="Times New Roman" panose="02020603050405020304" pitchFamily="18" charset="0"/>
              </a:rPr>
              <a:t>Spectral Bandwidth</a:t>
            </a:r>
            <a:r>
              <a:rPr lang="en-US" sz="2600" dirty="0">
                <a:latin typeface="Times New Roman" panose="02020603050405020304" pitchFamily="18" charset="0"/>
                <a:cs typeface="Times New Roman" panose="02020603050405020304" pitchFamily="18" charset="0"/>
              </a:rPr>
              <a:t> :</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From the extracted feature we </a:t>
            </a:r>
            <a:r>
              <a:rPr lang="en-US" sz="2200" dirty="0">
                <a:solidFill>
                  <a:srgbClr val="000000"/>
                </a:solidFill>
                <a:latin typeface="Times New Roman" panose="02020603050405020304" pitchFamily="18" charset="0"/>
                <a:cs typeface="Times New Roman" panose="02020603050405020304" pitchFamily="18" charset="0"/>
              </a:rPr>
              <a:t>got, </a:t>
            </a:r>
            <a:r>
              <a:rPr lang="en-US" sz="2200" b="0" i="0" dirty="0">
                <a:solidFill>
                  <a:srgbClr val="000000"/>
                </a:solidFill>
                <a:effectLst/>
                <a:latin typeface="Times New Roman" panose="02020603050405020304" pitchFamily="18" charset="0"/>
                <a:cs typeface="Times New Roman" panose="02020603050405020304" pitchFamily="18" charset="0"/>
              </a:rPr>
              <a:t>fast\new songs have more spectral bandwidth than slow\old songs.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a:t>
            </a:r>
            <a:endParaRPr lang="en-ID"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892D10-5652-40C0-8819-C0217475D08E}"/>
              </a:ext>
            </a:extLst>
          </p:cNvPr>
          <p:cNvPicPr>
            <a:picLocks noChangeAspect="1"/>
          </p:cNvPicPr>
          <p:nvPr/>
        </p:nvPicPr>
        <p:blipFill>
          <a:blip r:embed="rId2"/>
          <a:stretch>
            <a:fillRect/>
          </a:stretch>
        </p:blipFill>
        <p:spPr>
          <a:xfrm>
            <a:off x="4795837" y="3319462"/>
            <a:ext cx="2428875" cy="2466975"/>
          </a:xfrm>
          <a:prstGeom prst="rect">
            <a:avLst/>
          </a:prstGeom>
        </p:spPr>
      </p:pic>
      <p:pic>
        <p:nvPicPr>
          <p:cNvPr id="7" name="Picture 6">
            <a:extLst>
              <a:ext uri="{FF2B5EF4-FFF2-40B4-BE49-F238E27FC236}">
                <a16:creationId xmlns:a16="http://schemas.microsoft.com/office/drawing/2014/main" id="{C4340BFB-86D9-47DE-872A-E9F57F6C76C7}"/>
              </a:ext>
            </a:extLst>
          </p:cNvPr>
          <p:cNvPicPr>
            <a:picLocks noChangeAspect="1"/>
          </p:cNvPicPr>
          <p:nvPr/>
        </p:nvPicPr>
        <p:blipFill>
          <a:blip r:embed="rId3"/>
          <a:stretch>
            <a:fillRect/>
          </a:stretch>
        </p:blipFill>
        <p:spPr>
          <a:xfrm>
            <a:off x="4414837" y="3652836"/>
            <a:ext cx="238125" cy="1800225"/>
          </a:xfrm>
          <a:prstGeom prst="rect">
            <a:avLst/>
          </a:prstGeom>
        </p:spPr>
      </p:pic>
      <p:pic>
        <p:nvPicPr>
          <p:cNvPr id="9" name="Picture 8">
            <a:extLst>
              <a:ext uri="{FF2B5EF4-FFF2-40B4-BE49-F238E27FC236}">
                <a16:creationId xmlns:a16="http://schemas.microsoft.com/office/drawing/2014/main" id="{6AD24499-4044-4E30-B32F-D2F35AFE6C0D}"/>
              </a:ext>
            </a:extLst>
          </p:cNvPr>
          <p:cNvPicPr>
            <a:picLocks noChangeAspect="1"/>
          </p:cNvPicPr>
          <p:nvPr/>
        </p:nvPicPr>
        <p:blipFill>
          <a:blip r:embed="rId3"/>
          <a:stretch>
            <a:fillRect/>
          </a:stretch>
        </p:blipFill>
        <p:spPr>
          <a:xfrm rot="5400000">
            <a:off x="5895973" y="5057774"/>
            <a:ext cx="228600" cy="1800225"/>
          </a:xfrm>
          <a:prstGeom prst="rect">
            <a:avLst/>
          </a:prstGeom>
        </p:spPr>
      </p:pic>
      <p:pic>
        <p:nvPicPr>
          <p:cNvPr id="10" name="Picture 9">
            <a:extLst>
              <a:ext uri="{FF2B5EF4-FFF2-40B4-BE49-F238E27FC236}">
                <a16:creationId xmlns:a16="http://schemas.microsoft.com/office/drawing/2014/main" id="{492B2FA3-4C8D-4D56-83AC-7EE687C7D8D6}"/>
              </a:ext>
            </a:extLst>
          </p:cNvPr>
          <p:cNvPicPr>
            <a:picLocks noChangeAspect="1"/>
          </p:cNvPicPr>
          <p:nvPr/>
        </p:nvPicPr>
        <p:blipFill>
          <a:blip r:embed="rId4"/>
          <a:stretch>
            <a:fillRect/>
          </a:stretch>
        </p:blipFill>
        <p:spPr>
          <a:xfrm>
            <a:off x="7696199" y="3915873"/>
            <a:ext cx="914400" cy="847725"/>
          </a:xfrm>
          <a:prstGeom prst="rect">
            <a:avLst/>
          </a:prstGeom>
        </p:spPr>
      </p:pic>
    </p:spTree>
    <p:extLst>
      <p:ext uri="{BB962C8B-B14F-4D97-AF65-F5344CB8AC3E}">
        <p14:creationId xmlns:p14="http://schemas.microsoft.com/office/powerpoint/2010/main" val="239269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48AD-E204-4797-A7AC-79371FBBD7D3}"/>
              </a:ext>
            </a:extLst>
          </p:cNvPr>
          <p:cNvSpPr>
            <a:spLocks noGrp="1"/>
          </p:cNvSpPr>
          <p:nvPr>
            <p:ph type="title"/>
          </p:nvPr>
        </p:nvSpPr>
        <p:spPr>
          <a:xfrm>
            <a:off x="838200" y="365125"/>
            <a:ext cx="10515600" cy="625475"/>
          </a:xfrm>
        </p:spPr>
        <p:txBody>
          <a:bodyPr>
            <a:normAutofit/>
          </a:bodyPr>
          <a:lstStyle/>
          <a:p>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Feature Details:</a:t>
            </a:r>
            <a:endParaRPr lang="en-ID" sz="3600" dirty="0"/>
          </a:p>
        </p:txBody>
      </p:sp>
      <p:sp>
        <p:nvSpPr>
          <p:cNvPr id="3" name="Content Placeholder 2">
            <a:extLst>
              <a:ext uri="{FF2B5EF4-FFF2-40B4-BE49-F238E27FC236}">
                <a16:creationId xmlns:a16="http://schemas.microsoft.com/office/drawing/2014/main" id="{A467D47D-BF5F-4519-8885-A48F5E280C61}"/>
              </a:ext>
            </a:extLst>
          </p:cNvPr>
          <p:cNvSpPr>
            <a:spLocks noGrp="1"/>
          </p:cNvSpPr>
          <p:nvPr>
            <p:ph idx="1"/>
          </p:nvPr>
        </p:nvSpPr>
        <p:spPr>
          <a:xfrm>
            <a:off x="838200" y="1276350"/>
            <a:ext cx="10515600" cy="4900613"/>
          </a:xfrm>
        </p:spPr>
        <p:txBody>
          <a:bodyPr/>
          <a:lstStyle/>
          <a:p>
            <a:pPr marL="0" indent="0">
              <a:buNone/>
            </a:pPr>
            <a:r>
              <a:rPr lang="en-US" dirty="0">
                <a:latin typeface="Times New Roman" panose="02020603050405020304" pitchFamily="18" charset="0"/>
                <a:cs typeface="Times New Roman" panose="02020603050405020304" pitchFamily="18" charset="0"/>
              </a:rPr>
              <a:t>5</a:t>
            </a: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Spectral Roll off</a:t>
            </a:r>
            <a:r>
              <a:rPr lang="en-US" sz="28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Spectral Roll off indicates the frequency below which a specified percentage of the total spectral energy (nearly 85%) lies.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From the extracted feature we </a:t>
            </a:r>
            <a:r>
              <a:rPr lang="en-US" sz="2200" dirty="0">
                <a:solidFill>
                  <a:srgbClr val="000000"/>
                </a:solidFill>
                <a:latin typeface="Times New Roman" panose="02020603050405020304" pitchFamily="18" charset="0"/>
                <a:cs typeface="Times New Roman" panose="02020603050405020304" pitchFamily="18" charset="0"/>
              </a:rPr>
              <a:t>got, </a:t>
            </a:r>
            <a:r>
              <a:rPr lang="en-US" sz="2200" b="0" i="0" dirty="0">
                <a:solidFill>
                  <a:srgbClr val="000000"/>
                </a:solidFill>
                <a:effectLst/>
                <a:latin typeface="Times New Roman" panose="02020603050405020304" pitchFamily="18" charset="0"/>
                <a:cs typeface="Times New Roman" panose="02020603050405020304" pitchFamily="18" charset="0"/>
              </a:rPr>
              <a:t>fast\new songs have relatively large spectral Roll off frequency then slow/old songs which signifies that spectral energy of fast/new songs is spread relatively over large frequency range than for slow/old songs.</a:t>
            </a:r>
          </a:p>
          <a:p>
            <a:pPr marL="0" indent="0">
              <a:buNone/>
            </a:pPr>
            <a:endParaRPr lang="en-US" sz="2800" dirty="0">
              <a:latin typeface="Times New Roman" panose="02020603050405020304" pitchFamily="18" charset="0"/>
              <a:cs typeface="Times New Roman" panose="02020603050405020304" pitchFamily="18" charset="0"/>
            </a:endParaRPr>
          </a:p>
          <a:p>
            <a:endParaRPr lang="en-ID" dirty="0"/>
          </a:p>
        </p:txBody>
      </p:sp>
      <p:pic>
        <p:nvPicPr>
          <p:cNvPr id="5" name="Picture 4">
            <a:extLst>
              <a:ext uri="{FF2B5EF4-FFF2-40B4-BE49-F238E27FC236}">
                <a16:creationId xmlns:a16="http://schemas.microsoft.com/office/drawing/2014/main" id="{B48064A8-80FD-4F1A-8827-4844B1CE6D6E}"/>
              </a:ext>
            </a:extLst>
          </p:cNvPr>
          <p:cNvPicPr>
            <a:picLocks noChangeAspect="1"/>
          </p:cNvPicPr>
          <p:nvPr/>
        </p:nvPicPr>
        <p:blipFill>
          <a:blip r:embed="rId2"/>
          <a:stretch>
            <a:fillRect/>
          </a:stretch>
        </p:blipFill>
        <p:spPr>
          <a:xfrm>
            <a:off x="4948237" y="3726656"/>
            <a:ext cx="2505075" cy="2990850"/>
          </a:xfrm>
          <a:prstGeom prst="rect">
            <a:avLst/>
          </a:prstGeom>
        </p:spPr>
      </p:pic>
      <p:pic>
        <p:nvPicPr>
          <p:cNvPr id="7" name="Picture 6">
            <a:extLst>
              <a:ext uri="{FF2B5EF4-FFF2-40B4-BE49-F238E27FC236}">
                <a16:creationId xmlns:a16="http://schemas.microsoft.com/office/drawing/2014/main" id="{4BFFB12B-5C4D-48A4-8045-B6A703043EFB}"/>
              </a:ext>
            </a:extLst>
          </p:cNvPr>
          <p:cNvPicPr>
            <a:picLocks noChangeAspect="1"/>
          </p:cNvPicPr>
          <p:nvPr/>
        </p:nvPicPr>
        <p:blipFill>
          <a:blip r:embed="rId3"/>
          <a:stretch>
            <a:fillRect/>
          </a:stretch>
        </p:blipFill>
        <p:spPr>
          <a:xfrm>
            <a:off x="7781925" y="4186237"/>
            <a:ext cx="914400" cy="847725"/>
          </a:xfrm>
          <a:prstGeom prst="rect">
            <a:avLst/>
          </a:prstGeom>
        </p:spPr>
      </p:pic>
      <p:pic>
        <p:nvPicPr>
          <p:cNvPr id="9" name="Picture 8">
            <a:extLst>
              <a:ext uri="{FF2B5EF4-FFF2-40B4-BE49-F238E27FC236}">
                <a16:creationId xmlns:a16="http://schemas.microsoft.com/office/drawing/2014/main" id="{B98F1259-59FC-47BE-B523-4172124F4107}"/>
              </a:ext>
            </a:extLst>
          </p:cNvPr>
          <p:cNvPicPr>
            <a:picLocks noChangeAspect="1"/>
          </p:cNvPicPr>
          <p:nvPr/>
        </p:nvPicPr>
        <p:blipFill>
          <a:blip r:embed="rId4"/>
          <a:stretch>
            <a:fillRect/>
          </a:stretch>
        </p:blipFill>
        <p:spPr>
          <a:xfrm>
            <a:off x="4448174" y="4321970"/>
            <a:ext cx="342900" cy="1428750"/>
          </a:xfrm>
          <a:prstGeom prst="rect">
            <a:avLst/>
          </a:prstGeom>
        </p:spPr>
      </p:pic>
    </p:spTree>
    <p:extLst>
      <p:ext uri="{BB962C8B-B14F-4D97-AF65-F5344CB8AC3E}">
        <p14:creationId xmlns:p14="http://schemas.microsoft.com/office/powerpoint/2010/main" val="262687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2303-BF7F-45B3-8BCF-F323FC24B7C0}"/>
              </a:ext>
            </a:extLst>
          </p:cNvPr>
          <p:cNvSpPr>
            <a:spLocks noGrp="1"/>
          </p:cNvSpPr>
          <p:nvPr>
            <p:ph type="title"/>
          </p:nvPr>
        </p:nvSpPr>
        <p:spPr>
          <a:xfrm>
            <a:off x="838200" y="365125"/>
            <a:ext cx="10515600" cy="517377"/>
          </a:xfrm>
        </p:spPr>
        <p:txBody>
          <a:bodyPr>
            <a:noAutofit/>
          </a:bodyPr>
          <a:lstStyle/>
          <a:p>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Feature Details:</a:t>
            </a:r>
            <a:endParaRPr lang="en-ID" sz="3600" dirty="0"/>
          </a:p>
        </p:txBody>
      </p:sp>
      <p:sp>
        <p:nvSpPr>
          <p:cNvPr id="3" name="Content Placeholder 2">
            <a:extLst>
              <a:ext uri="{FF2B5EF4-FFF2-40B4-BE49-F238E27FC236}">
                <a16:creationId xmlns:a16="http://schemas.microsoft.com/office/drawing/2014/main" id="{CB4364B2-C48D-4654-9E08-3F3F2AED4852}"/>
              </a:ext>
            </a:extLst>
          </p:cNvPr>
          <p:cNvSpPr>
            <a:spLocks noGrp="1"/>
          </p:cNvSpPr>
          <p:nvPr>
            <p:ph idx="1"/>
          </p:nvPr>
        </p:nvSpPr>
        <p:spPr>
          <a:xfrm>
            <a:off x="838200" y="967563"/>
            <a:ext cx="11049000" cy="5890437"/>
          </a:xfrm>
        </p:spPr>
        <p:txBody>
          <a:bodyPr>
            <a:normAutofit fontScale="55000" lnSpcReduction="20000"/>
          </a:bodyPr>
          <a:lstStyle/>
          <a:p>
            <a:pPr marL="0" indent="0">
              <a:buNone/>
            </a:pPr>
            <a:r>
              <a:rPr lang="en-US" sz="4700" dirty="0">
                <a:latin typeface="Times New Roman" panose="02020603050405020304" pitchFamily="18" charset="0"/>
                <a:cs typeface="Times New Roman" panose="02020603050405020304" pitchFamily="18" charset="0"/>
              </a:rPr>
              <a:t>6. </a:t>
            </a:r>
            <a:r>
              <a:rPr lang="en-US" sz="4700" u="sng" dirty="0">
                <a:latin typeface="Times New Roman" panose="02020603050405020304" pitchFamily="18" charset="0"/>
                <a:cs typeface="Times New Roman" panose="02020603050405020304" pitchFamily="18" charset="0"/>
              </a:rPr>
              <a:t>MFCC Coefficients</a:t>
            </a:r>
            <a:r>
              <a:rPr lang="en-US" sz="4700" dirty="0">
                <a:latin typeface="Times New Roman" panose="02020603050405020304" pitchFamily="18" charset="0"/>
                <a:cs typeface="Times New Roman" panose="02020603050405020304" pitchFamily="18" charset="0"/>
              </a:rPr>
              <a:t> :</a:t>
            </a:r>
          </a:p>
          <a:p>
            <a:r>
              <a:rPr lang="en-US" sz="4000" b="0" i="0" dirty="0">
                <a:solidFill>
                  <a:srgbClr val="202124"/>
                </a:solidFill>
                <a:effectLst/>
                <a:latin typeface="Times New Roman" panose="02020603050405020304" pitchFamily="18" charset="0"/>
                <a:cs typeface="Times New Roman" panose="02020603050405020304" pitchFamily="18" charset="0"/>
              </a:rPr>
              <a:t>MFCC’s are used to represent timbrel information of signal.</a:t>
            </a:r>
          </a:p>
          <a:p>
            <a:r>
              <a:rPr lang="en-US" sz="4000" b="0" i="0" dirty="0">
                <a:solidFill>
                  <a:srgbClr val="202124"/>
                </a:solidFill>
                <a:effectLst/>
                <a:latin typeface="Times New Roman" panose="02020603050405020304" pitchFamily="18" charset="0"/>
                <a:cs typeface="Times New Roman" panose="02020603050405020304" pitchFamily="18" charset="0"/>
              </a:rPr>
              <a:t>First 13 MFCC Coefficients were taken.</a:t>
            </a:r>
          </a:p>
          <a:p>
            <a:r>
              <a:rPr lang="en-US" sz="4000" b="0" i="0" dirty="0">
                <a:solidFill>
                  <a:srgbClr val="202124"/>
                </a:solidFill>
                <a:effectLst/>
                <a:latin typeface="Times New Roman" panose="02020603050405020304" pitchFamily="18" charset="0"/>
                <a:cs typeface="Times New Roman" panose="02020603050405020304" pitchFamily="18" charset="0"/>
              </a:rPr>
              <a:t>Positive valued MFCC represents a sonorant sound. If a MFCC has a negative value, it represents a fricative sound.</a:t>
            </a:r>
          </a:p>
          <a:p>
            <a:endParaRPr lang="en-US" b="0"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b="0"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pPr marL="0" indent="0">
              <a:buNone/>
            </a:pPr>
            <a:endParaRPr lang="en-US" b="0"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b="0" i="0" dirty="0">
              <a:solidFill>
                <a:srgbClr val="202124"/>
              </a:solidFill>
              <a:effectLst/>
              <a:latin typeface="Times New Roman" panose="02020603050405020304" pitchFamily="18" charset="0"/>
              <a:cs typeface="Times New Roman" panose="02020603050405020304" pitchFamily="18" charset="0"/>
            </a:endParaRPr>
          </a:p>
          <a:p>
            <a:pPr marL="0" inden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lgn="ctr">
              <a:buNone/>
            </a:pPr>
            <a:endParaRPr lang="en-ID" dirty="0"/>
          </a:p>
          <a:p>
            <a:pPr marL="0" indent="0" algn="ctr">
              <a:buNone/>
            </a:pPr>
            <a:endParaRPr lang="en-ID" dirty="0"/>
          </a:p>
          <a:p>
            <a:pPr marL="0" inden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None/>
            </a:pPr>
            <a:r>
              <a:rPr lang="en-US" dirty="0">
                <a:solidFill>
                  <a:srgbClr val="202124"/>
                </a:solidFill>
                <a:latin typeface="Times New Roman" panose="02020603050405020304" pitchFamily="18" charset="0"/>
                <a:cs typeface="Times New Roman" panose="02020603050405020304" pitchFamily="18" charset="0"/>
              </a:rPr>
              <a:t>                                                            Fig: Block Diagram MFCC Coefficients Extraction</a:t>
            </a:r>
          </a:p>
          <a:p>
            <a:pPr marL="0" inden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None/>
            </a:pPr>
            <a:r>
              <a:rPr lang="en-US" dirty="0">
                <a:solidFill>
                  <a:srgbClr val="202124"/>
                </a:solidFill>
                <a:latin typeface="Times New Roman" panose="02020603050405020304" pitchFamily="18" charset="0"/>
                <a:cs typeface="Times New Roman" panose="02020603050405020304" pitchFamily="18" charset="0"/>
              </a:rPr>
              <a:t>Source: </a:t>
            </a:r>
            <a:r>
              <a:rPr lang="en-US" dirty="0">
                <a:latin typeface="Times New Roman" panose="02020603050405020304" pitchFamily="18" charset="0"/>
                <a:cs typeface="Times New Roman" panose="02020603050405020304" pitchFamily="18" charset="0"/>
              </a:rPr>
              <a:t>https://www.researchgate.net/publication/3908339_Computing_Mel-frequency_cepstral_coefficients_on_the_power_spectrum</a:t>
            </a:r>
            <a:endParaRPr lang="en-ID"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B2250D4-A2DB-4432-93A5-B9E7AD0DC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463" y="2826470"/>
            <a:ext cx="6031387" cy="2777397"/>
          </a:xfrm>
          <a:prstGeom prst="rect">
            <a:avLst/>
          </a:prstGeom>
        </p:spPr>
      </p:pic>
    </p:spTree>
    <p:extLst>
      <p:ext uri="{BB962C8B-B14F-4D97-AF65-F5344CB8AC3E}">
        <p14:creationId xmlns:p14="http://schemas.microsoft.com/office/powerpoint/2010/main" val="250075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FC7E-BB1D-446F-B96A-C95A9BE2F244}"/>
              </a:ext>
            </a:extLst>
          </p:cNvPr>
          <p:cNvSpPr>
            <a:spLocks noGrp="1"/>
          </p:cNvSpPr>
          <p:nvPr>
            <p:ph type="title"/>
          </p:nvPr>
        </p:nvSpPr>
        <p:spPr>
          <a:xfrm>
            <a:off x="838200" y="365126"/>
            <a:ext cx="10515600" cy="730250"/>
          </a:xfrm>
        </p:spPr>
        <p:txBody>
          <a:bodyPr>
            <a:normAutofit/>
          </a:bodyPr>
          <a:lstStyle/>
          <a:p>
            <a:r>
              <a:rPr lang="en-US" sz="3600" dirty="0">
                <a:latin typeface="Times New Roman" panose="02020603050405020304" pitchFamily="18" charset="0"/>
                <a:cs typeface="Times New Roman" panose="02020603050405020304" pitchFamily="18" charset="0"/>
              </a:rPr>
              <a:t>Classification Model:</a:t>
            </a:r>
            <a:endParaRPr lang="en-ID"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51AE21-6AF0-46EC-A7D2-9653057C028C}"/>
              </a:ext>
            </a:extLst>
          </p:cNvPr>
          <p:cNvSpPr>
            <a:spLocks noGrp="1"/>
          </p:cNvSpPr>
          <p:nvPr>
            <p:ph idx="1"/>
          </p:nvPr>
        </p:nvSpPr>
        <p:spPr>
          <a:xfrm>
            <a:off x="838199" y="1314450"/>
            <a:ext cx="10963275" cy="4862513"/>
          </a:xfrm>
        </p:spPr>
        <p:txBody>
          <a:bodyPr>
            <a:normAutofit/>
          </a:bodyPr>
          <a:lstStyle/>
          <a:p>
            <a:pPr marL="0" indent="0">
              <a:buNone/>
            </a:pPr>
            <a:r>
              <a:rPr lang="en-US" sz="2600" u="sng" dirty="0">
                <a:effectLst/>
                <a:latin typeface="Times New Roman" panose="02020603050405020304" pitchFamily="18" charset="0"/>
                <a:cs typeface="Times New Roman" panose="02020603050405020304" pitchFamily="18" charset="0"/>
              </a:rPr>
              <a:t>K Nearest Neighbor Classifier</a:t>
            </a:r>
          </a:p>
          <a:p>
            <a:pPr algn="just"/>
            <a:r>
              <a:rPr lang="en-US" sz="2200" b="0" dirty="0">
                <a:effectLst/>
                <a:latin typeface="Times New Roman" panose="02020603050405020304" pitchFamily="18" charset="0"/>
                <a:cs typeface="Times New Roman" panose="02020603050405020304" pitchFamily="18" charset="0"/>
              </a:rPr>
              <a:t> This algorithm is useful when the datapoints are distributed in a non linear manner.</a:t>
            </a:r>
          </a:p>
          <a:p>
            <a:pPr algn="just"/>
            <a:r>
              <a:rPr lang="en-US" sz="2200" b="0" dirty="0">
                <a:effectLst/>
                <a:latin typeface="Times New Roman" panose="02020603050405020304" pitchFamily="18" charset="0"/>
                <a:cs typeface="Times New Roman" panose="02020603050405020304" pitchFamily="18" charset="0"/>
              </a:rPr>
              <a:t> This algorithm assumes the similarity between the new data and available data by calculating Euclidean distance between two points.</a:t>
            </a:r>
          </a:p>
          <a:p>
            <a:pPr algn="just"/>
            <a:r>
              <a:rPr lang="en-US" sz="2200" b="0" dirty="0">
                <a:effectLst/>
                <a:latin typeface="Times New Roman" panose="02020603050405020304" pitchFamily="18" charset="0"/>
                <a:cs typeface="Times New Roman" panose="02020603050405020304" pitchFamily="18" charset="0"/>
              </a:rPr>
              <a:t>Here we select K number of neighbors and calculate Euclidean distance of new datapoint with each neighbor and assign the new data points to that category for which the number of the neighbors is maximum.</a:t>
            </a:r>
          </a:p>
          <a:p>
            <a:pPr marL="0" indent="0">
              <a:buNone/>
            </a:pPr>
            <a:endParaRPr lang="en-ID" dirty="0"/>
          </a:p>
        </p:txBody>
      </p:sp>
    </p:spTree>
    <p:extLst>
      <p:ext uri="{BB962C8B-B14F-4D97-AF65-F5344CB8AC3E}">
        <p14:creationId xmlns:p14="http://schemas.microsoft.com/office/powerpoint/2010/main" val="342749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A5F5-0DC4-4DA0-8FAF-6FEF341AAF3C}"/>
              </a:ext>
            </a:extLst>
          </p:cNvPr>
          <p:cNvSpPr>
            <a:spLocks noGrp="1"/>
          </p:cNvSpPr>
          <p:nvPr>
            <p:ph type="ctrTitle"/>
          </p:nvPr>
        </p:nvSpPr>
        <p:spPr>
          <a:xfrm>
            <a:off x="797443" y="542261"/>
            <a:ext cx="9828028" cy="467832"/>
          </a:xfrm>
        </p:spPr>
        <p:txBody>
          <a:bodyPr>
            <a:normAutofit fontScale="90000"/>
          </a:bodyPr>
          <a:lstStyle/>
          <a:p>
            <a:pPr algn="l"/>
            <a:r>
              <a:rPr lang="en-US" sz="4000" dirty="0">
                <a:latin typeface="Times New Roman" panose="02020603050405020304" pitchFamily="18" charset="0"/>
                <a:cs typeface="Times New Roman" panose="02020603050405020304" pitchFamily="18" charset="0"/>
              </a:rPr>
              <a:t>Performance :</a:t>
            </a:r>
            <a:endParaRPr lang="en-ID"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245615-47CF-44BB-AC6F-FFF30C8DA787}"/>
              </a:ext>
            </a:extLst>
          </p:cNvPr>
          <p:cNvSpPr>
            <a:spLocks noGrp="1"/>
          </p:cNvSpPr>
          <p:nvPr>
            <p:ph type="subTitle" idx="1"/>
          </p:nvPr>
        </p:nvSpPr>
        <p:spPr>
          <a:xfrm>
            <a:off x="797443" y="1137683"/>
            <a:ext cx="9962706" cy="4582633"/>
          </a:xfrm>
        </p:spPr>
        <p:txBody>
          <a:bodyPr>
            <a:normAutofit/>
          </a:bodyPr>
          <a:lstStyle/>
          <a:p>
            <a:pPr algn="l"/>
            <a:r>
              <a:rPr lang="en-US" sz="2800" dirty="0">
                <a:latin typeface="Times New Roman" panose="02020603050405020304" pitchFamily="18" charset="0"/>
                <a:cs typeface="Times New Roman" panose="02020603050405020304" pitchFamily="18" charset="0"/>
              </a:rPr>
              <a:t>Configurations for Classification:</a:t>
            </a:r>
          </a:p>
          <a:p>
            <a:pPr marL="457200" indent="-457200" algn="l">
              <a:buAutoNum type="arabicPeriod"/>
            </a:pPr>
            <a:r>
              <a:rPr lang="en-US" sz="2200" dirty="0">
                <a:latin typeface="Times New Roman" panose="02020603050405020304" pitchFamily="18" charset="0"/>
                <a:cs typeface="Times New Roman" panose="02020603050405020304" pitchFamily="18" charset="0"/>
              </a:rPr>
              <a:t>Using Zero crossing rate, spectral centroid, spectral contrast, spectral bandwidth and spectral roll-off.</a:t>
            </a:r>
          </a:p>
          <a:p>
            <a:pPr marL="457200" indent="-457200" algn="l">
              <a:buAutoNum type="arabicPeriod"/>
            </a:pPr>
            <a:r>
              <a:rPr lang="en-US" sz="2200" dirty="0">
                <a:latin typeface="Times New Roman" panose="02020603050405020304" pitchFamily="18" charset="0"/>
                <a:cs typeface="Times New Roman" panose="02020603050405020304" pitchFamily="18" charset="0"/>
              </a:rPr>
              <a:t>Using lower 6 MFCC coefficients.</a:t>
            </a:r>
          </a:p>
          <a:p>
            <a:pPr marL="457200" indent="-457200" algn="l">
              <a:buAutoNum type="arabicPeriod"/>
            </a:pPr>
            <a:r>
              <a:rPr lang="en-US" sz="2200" dirty="0">
                <a:latin typeface="Times New Roman" panose="02020603050405020304" pitchFamily="18" charset="0"/>
                <a:cs typeface="Times New Roman" panose="02020603050405020304" pitchFamily="18" charset="0"/>
              </a:rPr>
              <a:t>Using higher 7 MFCC coefficients.</a:t>
            </a:r>
          </a:p>
          <a:p>
            <a:pPr marL="457200" indent="-457200" algn="l">
              <a:buAutoNum type="arabicPeriod"/>
            </a:pPr>
            <a:r>
              <a:rPr lang="en-US" sz="2200" dirty="0">
                <a:latin typeface="Times New Roman" panose="02020603050405020304" pitchFamily="18" charset="0"/>
                <a:cs typeface="Times New Roman" panose="02020603050405020304" pitchFamily="18" charset="0"/>
              </a:rPr>
              <a:t>By taking all the extracted features together.</a:t>
            </a:r>
          </a:p>
          <a:p>
            <a:pPr algn="l"/>
            <a:endParaRPr lang="en-ID" sz="2200" dirty="0"/>
          </a:p>
        </p:txBody>
      </p:sp>
    </p:spTree>
    <p:extLst>
      <p:ext uri="{BB962C8B-B14F-4D97-AF65-F5344CB8AC3E}">
        <p14:creationId xmlns:p14="http://schemas.microsoft.com/office/powerpoint/2010/main" val="383230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170F-7DB0-4532-8F5A-6CA6FC336D1C}"/>
              </a:ext>
            </a:extLst>
          </p:cNvPr>
          <p:cNvSpPr>
            <a:spLocks noGrp="1"/>
          </p:cNvSpPr>
          <p:nvPr>
            <p:ph type="title"/>
          </p:nvPr>
        </p:nvSpPr>
        <p:spPr>
          <a:xfrm>
            <a:off x="689344" y="234109"/>
            <a:ext cx="10515600" cy="591805"/>
          </a:xfrm>
        </p:spPr>
        <p:txBody>
          <a:bodyPr>
            <a:normAutofit/>
          </a:bodyPr>
          <a:lstStyle/>
          <a:p>
            <a:r>
              <a:rPr lang="en-US" sz="3600" dirty="0">
                <a:latin typeface="Times New Roman" panose="02020603050405020304" pitchFamily="18" charset="0"/>
                <a:cs typeface="Times New Roman" panose="02020603050405020304" pitchFamily="18" charset="0"/>
              </a:rPr>
              <a:t>Performance Analysis:</a:t>
            </a:r>
            <a:endParaRPr lang="en-ID" sz="3600" dirty="0"/>
          </a:p>
        </p:txBody>
      </p:sp>
      <p:sp>
        <p:nvSpPr>
          <p:cNvPr id="3" name="Content Placeholder 2">
            <a:extLst>
              <a:ext uri="{FF2B5EF4-FFF2-40B4-BE49-F238E27FC236}">
                <a16:creationId xmlns:a16="http://schemas.microsoft.com/office/drawing/2014/main" id="{41DC63F0-D399-4879-917C-188A9B81CB45}"/>
              </a:ext>
            </a:extLst>
          </p:cNvPr>
          <p:cNvSpPr>
            <a:spLocks noGrp="1"/>
          </p:cNvSpPr>
          <p:nvPr>
            <p:ph idx="1"/>
          </p:nvPr>
        </p:nvSpPr>
        <p:spPr>
          <a:xfrm>
            <a:off x="712381" y="956929"/>
            <a:ext cx="11185452" cy="573094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Using </a:t>
            </a:r>
            <a:r>
              <a:rPr lang="en-US" sz="2400" dirty="0">
                <a:latin typeface="Times New Roman" panose="02020603050405020304" pitchFamily="18" charset="0"/>
                <a:cs typeface="Times New Roman" panose="02020603050405020304" pitchFamily="18" charset="0"/>
              </a:rPr>
              <a:t>Zero crossing rate, spectral centroid, spectral  contrast,  spectral  bandwidth and spectral roll-off.</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With these features we are getting test accuracy of 91.7%.</a:t>
            </a:r>
          </a:p>
          <a:p>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ID" dirty="0"/>
          </a:p>
        </p:txBody>
      </p:sp>
      <p:pic>
        <p:nvPicPr>
          <p:cNvPr id="5" name="Picture 4">
            <a:extLst>
              <a:ext uri="{FF2B5EF4-FFF2-40B4-BE49-F238E27FC236}">
                <a16:creationId xmlns:a16="http://schemas.microsoft.com/office/drawing/2014/main" id="{F753F4B7-F7E8-454E-BB20-3CB3C7370F71}"/>
              </a:ext>
            </a:extLst>
          </p:cNvPr>
          <p:cNvPicPr>
            <a:picLocks noChangeAspect="1"/>
          </p:cNvPicPr>
          <p:nvPr/>
        </p:nvPicPr>
        <p:blipFill>
          <a:blip r:embed="rId2"/>
          <a:stretch>
            <a:fillRect/>
          </a:stretch>
        </p:blipFill>
        <p:spPr>
          <a:xfrm>
            <a:off x="2873041" y="1990266"/>
            <a:ext cx="4941889" cy="3664274"/>
          </a:xfrm>
          <a:prstGeom prst="rect">
            <a:avLst/>
          </a:prstGeom>
        </p:spPr>
      </p:pic>
    </p:spTree>
    <p:extLst>
      <p:ext uri="{BB962C8B-B14F-4D97-AF65-F5344CB8AC3E}">
        <p14:creationId xmlns:p14="http://schemas.microsoft.com/office/powerpoint/2010/main" val="181655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7E48-040B-4712-B3B6-6C05A577B8B7}"/>
              </a:ext>
            </a:extLst>
          </p:cNvPr>
          <p:cNvSpPr>
            <a:spLocks noGrp="1"/>
          </p:cNvSpPr>
          <p:nvPr>
            <p:ph type="title"/>
          </p:nvPr>
        </p:nvSpPr>
        <p:spPr>
          <a:xfrm>
            <a:off x="637953" y="248168"/>
            <a:ext cx="10715847" cy="559908"/>
          </a:xfrm>
        </p:spPr>
        <p:txBody>
          <a:bodyPr>
            <a:noAutofit/>
          </a:bodyPr>
          <a:lstStyle/>
          <a:p>
            <a:r>
              <a:rPr lang="en-US" sz="3600" dirty="0">
                <a:latin typeface="Times New Roman" panose="02020603050405020304" pitchFamily="18" charset="0"/>
                <a:cs typeface="Times New Roman" panose="02020603050405020304" pitchFamily="18" charset="0"/>
              </a:rPr>
              <a:t>Performance Analysis:</a:t>
            </a:r>
            <a:endParaRPr lang="en-ID" sz="3600" dirty="0"/>
          </a:p>
        </p:txBody>
      </p:sp>
      <p:sp>
        <p:nvSpPr>
          <p:cNvPr id="3" name="Content Placeholder 2">
            <a:extLst>
              <a:ext uri="{FF2B5EF4-FFF2-40B4-BE49-F238E27FC236}">
                <a16:creationId xmlns:a16="http://schemas.microsoft.com/office/drawing/2014/main" id="{2F35D199-AC3E-429A-979B-4AF0384A9AC5}"/>
              </a:ext>
            </a:extLst>
          </p:cNvPr>
          <p:cNvSpPr>
            <a:spLocks noGrp="1"/>
          </p:cNvSpPr>
          <p:nvPr>
            <p:ph idx="1"/>
          </p:nvPr>
        </p:nvSpPr>
        <p:spPr>
          <a:xfrm>
            <a:off x="637953" y="1052622"/>
            <a:ext cx="11291777" cy="555720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a:t>
            </a:r>
            <a:r>
              <a:rPr lang="en-US" sz="2800" dirty="0">
                <a:latin typeface="Times New Roman" panose="02020603050405020304" pitchFamily="18" charset="0"/>
                <a:cs typeface="Times New Roman" panose="02020603050405020304" pitchFamily="18" charset="0"/>
              </a:rPr>
              <a:t>sing lower 6 MFCC coefficients.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With these features we are getting test accuracy of 86.1%.</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p:txBody>
      </p:sp>
      <p:pic>
        <p:nvPicPr>
          <p:cNvPr id="5" name="Picture 4">
            <a:extLst>
              <a:ext uri="{FF2B5EF4-FFF2-40B4-BE49-F238E27FC236}">
                <a16:creationId xmlns:a16="http://schemas.microsoft.com/office/drawing/2014/main" id="{F45D12E8-CE9E-44A1-8521-5ABA9F2DE455}"/>
              </a:ext>
            </a:extLst>
          </p:cNvPr>
          <p:cNvPicPr>
            <a:picLocks noChangeAspect="1"/>
          </p:cNvPicPr>
          <p:nvPr/>
        </p:nvPicPr>
        <p:blipFill>
          <a:blip r:embed="rId2"/>
          <a:stretch>
            <a:fillRect/>
          </a:stretch>
        </p:blipFill>
        <p:spPr>
          <a:xfrm>
            <a:off x="2674090" y="1774086"/>
            <a:ext cx="5334000" cy="3905250"/>
          </a:xfrm>
          <a:prstGeom prst="rect">
            <a:avLst/>
          </a:prstGeom>
        </p:spPr>
      </p:pic>
    </p:spTree>
    <p:extLst>
      <p:ext uri="{BB962C8B-B14F-4D97-AF65-F5344CB8AC3E}">
        <p14:creationId xmlns:p14="http://schemas.microsoft.com/office/powerpoint/2010/main" val="3384541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2963A-6A92-4643-9F46-880FE00B8A10}"/>
              </a:ext>
            </a:extLst>
          </p:cNvPr>
          <p:cNvSpPr>
            <a:spLocks noGrp="1"/>
          </p:cNvSpPr>
          <p:nvPr>
            <p:ph idx="1"/>
          </p:nvPr>
        </p:nvSpPr>
        <p:spPr>
          <a:xfrm>
            <a:off x="838200" y="1073888"/>
            <a:ext cx="11070265" cy="578411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3. Using higher 7 MFCC coefficients.</a:t>
            </a:r>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r>
              <a:rPr lang="en-US" sz="2200" dirty="0">
                <a:latin typeface="Times New Roman" panose="02020603050405020304" pitchFamily="18" charset="0"/>
                <a:cs typeface="Times New Roman" panose="02020603050405020304" pitchFamily="18" charset="0"/>
              </a:rPr>
              <a:t>With these features we are getting test accuracy of 88.9%.</a:t>
            </a:r>
          </a:p>
        </p:txBody>
      </p:sp>
      <p:sp>
        <p:nvSpPr>
          <p:cNvPr id="4" name="Title 1">
            <a:extLst>
              <a:ext uri="{FF2B5EF4-FFF2-40B4-BE49-F238E27FC236}">
                <a16:creationId xmlns:a16="http://schemas.microsoft.com/office/drawing/2014/main" id="{B224D876-F02F-42B2-88E3-FCBD068CCDA5}"/>
              </a:ext>
            </a:extLst>
          </p:cNvPr>
          <p:cNvSpPr>
            <a:spLocks noGrp="1"/>
          </p:cNvSpPr>
          <p:nvPr>
            <p:ph type="title"/>
          </p:nvPr>
        </p:nvSpPr>
        <p:spPr>
          <a:xfrm>
            <a:off x="838200" y="365126"/>
            <a:ext cx="10515600" cy="570540"/>
          </a:xfrm>
        </p:spPr>
        <p:txBody>
          <a:bodyPr>
            <a:noAutofit/>
          </a:bodyPr>
          <a:lstStyle/>
          <a:p>
            <a:r>
              <a:rPr lang="en-US" sz="3600" dirty="0">
                <a:latin typeface="Times New Roman" panose="02020603050405020304" pitchFamily="18" charset="0"/>
                <a:cs typeface="Times New Roman" panose="02020603050405020304" pitchFamily="18" charset="0"/>
              </a:rPr>
              <a:t>Performance Analysis:</a:t>
            </a:r>
            <a:endParaRPr lang="en-ID" sz="3600" dirty="0"/>
          </a:p>
        </p:txBody>
      </p:sp>
      <p:pic>
        <p:nvPicPr>
          <p:cNvPr id="6" name="Picture 5">
            <a:extLst>
              <a:ext uri="{FF2B5EF4-FFF2-40B4-BE49-F238E27FC236}">
                <a16:creationId xmlns:a16="http://schemas.microsoft.com/office/drawing/2014/main" id="{E091464D-AD65-4FFE-8F9B-7A70D84E0CAD}"/>
              </a:ext>
            </a:extLst>
          </p:cNvPr>
          <p:cNvPicPr>
            <a:picLocks noChangeAspect="1"/>
          </p:cNvPicPr>
          <p:nvPr/>
        </p:nvPicPr>
        <p:blipFill>
          <a:blip r:embed="rId2"/>
          <a:stretch>
            <a:fillRect/>
          </a:stretch>
        </p:blipFill>
        <p:spPr>
          <a:xfrm>
            <a:off x="2563333" y="1787710"/>
            <a:ext cx="5277545" cy="3996402"/>
          </a:xfrm>
          <a:prstGeom prst="rect">
            <a:avLst/>
          </a:prstGeom>
        </p:spPr>
      </p:pic>
    </p:spTree>
    <p:extLst>
      <p:ext uri="{BB962C8B-B14F-4D97-AF65-F5344CB8AC3E}">
        <p14:creationId xmlns:p14="http://schemas.microsoft.com/office/powerpoint/2010/main" val="201143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101D-75A7-4E6B-9EE3-588F07A8BDA6}"/>
              </a:ext>
            </a:extLst>
          </p:cNvPr>
          <p:cNvSpPr>
            <a:spLocks noGrp="1"/>
          </p:cNvSpPr>
          <p:nvPr>
            <p:ph type="title"/>
          </p:nvPr>
        </p:nvSpPr>
        <p:spPr>
          <a:xfrm>
            <a:off x="763772" y="280065"/>
            <a:ext cx="10038907" cy="719395"/>
          </a:xfrm>
        </p:spPr>
        <p:txBody>
          <a:bodyPr>
            <a:normAutofit/>
          </a:bodyPr>
          <a:lstStyle/>
          <a:p>
            <a:r>
              <a:rPr lang="en-US" sz="3600" dirty="0">
                <a:latin typeface="Times New Roman" panose="02020603050405020304" pitchFamily="18" charset="0"/>
                <a:cs typeface="Times New Roman" panose="02020603050405020304" pitchFamily="18" charset="0"/>
              </a:rPr>
              <a:t>Performance Analysis:</a:t>
            </a:r>
            <a:endParaRPr lang="en-ID" sz="3600" dirty="0"/>
          </a:p>
        </p:txBody>
      </p:sp>
      <p:sp>
        <p:nvSpPr>
          <p:cNvPr id="3" name="Content Placeholder 2">
            <a:extLst>
              <a:ext uri="{FF2B5EF4-FFF2-40B4-BE49-F238E27FC236}">
                <a16:creationId xmlns:a16="http://schemas.microsoft.com/office/drawing/2014/main" id="{4A47F77F-5FF5-4FA4-836A-21D803973D1A}"/>
              </a:ext>
            </a:extLst>
          </p:cNvPr>
          <p:cNvSpPr>
            <a:spLocks noGrp="1"/>
          </p:cNvSpPr>
          <p:nvPr>
            <p:ph idx="1"/>
          </p:nvPr>
        </p:nvSpPr>
        <p:spPr>
          <a:xfrm>
            <a:off x="763772" y="1127051"/>
            <a:ext cx="10549270" cy="5071177"/>
          </a:xfrm>
        </p:spPr>
        <p:txBody>
          <a:bodyPr/>
          <a:lstStyle/>
          <a:p>
            <a:pPr marL="0" indent="0">
              <a:buNone/>
            </a:pPr>
            <a:r>
              <a:rPr lang="en-US" sz="2800"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y taking all the extracted features together.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With these features we are getting test accuracy of 93.1%.</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D" dirty="0"/>
          </a:p>
        </p:txBody>
      </p:sp>
      <p:pic>
        <p:nvPicPr>
          <p:cNvPr id="5" name="Picture 4">
            <a:extLst>
              <a:ext uri="{FF2B5EF4-FFF2-40B4-BE49-F238E27FC236}">
                <a16:creationId xmlns:a16="http://schemas.microsoft.com/office/drawing/2014/main" id="{CE57E87F-7B47-49EE-B461-7F47ACB92C12}"/>
              </a:ext>
            </a:extLst>
          </p:cNvPr>
          <p:cNvPicPr>
            <a:picLocks noChangeAspect="1"/>
          </p:cNvPicPr>
          <p:nvPr/>
        </p:nvPicPr>
        <p:blipFill>
          <a:blip r:embed="rId2"/>
          <a:stretch>
            <a:fillRect/>
          </a:stretch>
        </p:blipFill>
        <p:spPr>
          <a:xfrm>
            <a:off x="3458184" y="1748559"/>
            <a:ext cx="4650082" cy="3572977"/>
          </a:xfrm>
          <a:prstGeom prst="rect">
            <a:avLst/>
          </a:prstGeom>
        </p:spPr>
      </p:pic>
    </p:spTree>
    <p:extLst>
      <p:ext uri="{BB962C8B-B14F-4D97-AF65-F5344CB8AC3E}">
        <p14:creationId xmlns:p14="http://schemas.microsoft.com/office/powerpoint/2010/main" val="344323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D772-F8AF-43FB-B9BD-2C6FE83B8C66}"/>
              </a:ext>
            </a:extLst>
          </p:cNvPr>
          <p:cNvSpPr>
            <a:spLocks noGrp="1"/>
          </p:cNvSpPr>
          <p:nvPr>
            <p:ph type="title"/>
          </p:nvPr>
        </p:nvSpPr>
        <p:spPr>
          <a:xfrm>
            <a:off x="838200" y="365125"/>
            <a:ext cx="10515600" cy="708763"/>
          </a:xfrm>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D"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B88526-B51E-4F94-8F5D-E139B0367CD6}"/>
              </a:ext>
            </a:extLst>
          </p:cNvPr>
          <p:cNvSpPr>
            <a:spLocks noGrp="1"/>
          </p:cNvSpPr>
          <p:nvPr>
            <p:ph idx="1"/>
          </p:nvPr>
        </p:nvSpPr>
        <p:spPr>
          <a:xfrm>
            <a:off x="838200" y="1265274"/>
            <a:ext cx="10515600" cy="4911689"/>
          </a:xfrm>
        </p:spPr>
        <p:txBody>
          <a:bodyPr/>
          <a:lstStyle/>
          <a:p>
            <a:pPr algn="just"/>
            <a:r>
              <a:rPr lang="en-US" sz="2200" dirty="0">
                <a:latin typeface="Times New Roman" panose="02020603050405020304" pitchFamily="18" charset="0"/>
                <a:cs typeface="Times New Roman" panose="02020603050405020304" pitchFamily="18" charset="0"/>
              </a:rPr>
              <a:t>Classification was based upon 36 features extracted from each song of the dataset using KNN as a Classifier .</a:t>
            </a:r>
          </a:p>
          <a:p>
            <a:pPr algn="just">
              <a:lnSpc>
                <a:spcPct val="107000"/>
              </a:lnSpc>
              <a:spcAft>
                <a:spcPts val="800"/>
              </a:spcAft>
            </a:pPr>
            <a:r>
              <a:rPr lang="en-ID" sz="2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From the 4 configurations we got comparatively better accuracy for first and fourth configuration.</a:t>
            </a:r>
            <a:endParaRPr lang="en-ID"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D" sz="22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We</a:t>
            </a:r>
            <a:r>
              <a:rPr lang="en-ID" sz="2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observed that the features used in first configuration are more important as compared to MFCC coefficients. </a:t>
            </a:r>
            <a:endParaRPr lang="en-ID"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D" sz="2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Spectral Contrast, </a:t>
            </a:r>
            <a:r>
              <a:rPr lang="en-ID" sz="22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Spectral </a:t>
            </a:r>
            <a:r>
              <a:rPr lang="en-ID" sz="22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Bandwidth and Spectral Roll-off are the most important features</a:t>
            </a:r>
            <a:r>
              <a:rPr lang="en-ID" sz="1800" dirty="0">
                <a:solidFill>
                  <a:srgbClr val="202124"/>
                </a:solidFill>
                <a:effectLst/>
                <a:latin typeface="Roboto" panose="02000000000000000000" pitchFamily="2"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813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EC37-EFE0-4F4A-8F9C-219C112CC372}"/>
              </a:ext>
            </a:extLst>
          </p:cNvPr>
          <p:cNvSpPr>
            <a:spLocks noGrp="1"/>
          </p:cNvSpPr>
          <p:nvPr>
            <p:ph type="title"/>
          </p:nvPr>
        </p:nvSpPr>
        <p:spPr>
          <a:xfrm>
            <a:off x="838200" y="266701"/>
            <a:ext cx="10515600" cy="723900"/>
          </a:xfrm>
        </p:spPr>
        <p:txBody>
          <a:bodyPr>
            <a:normAutofit/>
          </a:bodyPr>
          <a:lstStyle/>
          <a:p>
            <a:r>
              <a:rPr lang="en-US" sz="3600" u="sng"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 </a:t>
            </a:r>
            <a:r>
              <a:rPr lang="en-US" sz="3200" b="1" dirty="0">
                <a:solidFill>
                  <a:schemeClr val="accent5">
                    <a:lumMod val="75000"/>
                  </a:schemeClr>
                </a:solidFill>
                <a:latin typeface="Times New Roman" panose="02020603050405020304" pitchFamily="18" charset="0"/>
                <a:cs typeface="Times New Roman" panose="02020603050405020304" pitchFamily="18" charset="0"/>
              </a:rPr>
              <a:t>Music Genre Classification</a:t>
            </a:r>
            <a:r>
              <a:rPr lang="en-US" sz="3200" dirty="0">
                <a:latin typeface="Times New Roman" panose="02020603050405020304" pitchFamily="18" charset="0"/>
                <a:cs typeface="Times New Roman" panose="02020603050405020304" pitchFamily="18" charset="0"/>
              </a:rPr>
              <a:t> </a:t>
            </a:r>
            <a:endParaRPr lang="en-ID"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7C87E-F4CB-41E0-AB15-7A01FF600250}"/>
              </a:ext>
            </a:extLst>
          </p:cNvPr>
          <p:cNvSpPr>
            <a:spLocks noGrp="1"/>
          </p:cNvSpPr>
          <p:nvPr>
            <p:ph idx="1"/>
          </p:nvPr>
        </p:nvSpPr>
        <p:spPr>
          <a:xfrm>
            <a:off x="838200" y="1181100"/>
            <a:ext cx="10820400" cy="5314950"/>
          </a:xfrm>
        </p:spPr>
        <p:txBody>
          <a:bodyPr/>
          <a:lstStyle/>
          <a:p>
            <a:pPr marL="0" indent="0">
              <a:buNone/>
            </a:pPr>
            <a:r>
              <a:rPr lang="en-US" sz="2400" dirty="0">
                <a:latin typeface="Times New Roman" panose="02020603050405020304" pitchFamily="18" charset="0"/>
                <a:cs typeface="Times New Roman" panose="02020603050405020304" pitchFamily="18" charset="0"/>
              </a:rPr>
              <a:t>Aim of creating better recommendation playlists.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D" u="sng" dirty="0">
                <a:latin typeface="Times New Roman" panose="02020603050405020304" pitchFamily="18" charset="0"/>
                <a:cs typeface="Times New Roman" panose="02020603050405020304" pitchFamily="18" charset="0"/>
              </a:rPr>
              <a:t>Classifying in two Genres </a:t>
            </a:r>
            <a:r>
              <a:rPr lang="en-ID" dirty="0">
                <a:latin typeface="Times New Roman" panose="02020603050405020304" pitchFamily="18" charset="0"/>
                <a:cs typeface="Times New Roman" panose="02020603050405020304" pitchFamily="18" charset="0"/>
              </a:rPr>
              <a:t>: </a:t>
            </a:r>
            <a:r>
              <a:rPr lang="en-ID" dirty="0">
                <a:solidFill>
                  <a:schemeClr val="accent1"/>
                </a:solidFill>
                <a:latin typeface="Times New Roman" panose="02020603050405020304" pitchFamily="18" charset="0"/>
                <a:cs typeface="Times New Roman" panose="02020603050405020304" pitchFamily="18" charset="0"/>
              </a:rPr>
              <a:t>Fast/New and Slow/Old </a:t>
            </a:r>
          </a:p>
          <a:p>
            <a:pPr marL="0" indent="0">
              <a:buNone/>
            </a:pPr>
            <a:endParaRPr lang="en-ID" sz="2400" dirty="0">
              <a:solidFill>
                <a:schemeClr val="accent1"/>
              </a:solidFill>
              <a:latin typeface="Times New Roman" panose="02020603050405020304" pitchFamily="18" charset="0"/>
              <a:cs typeface="Times New Roman" panose="02020603050405020304" pitchFamily="18" charset="0"/>
            </a:endParaRPr>
          </a:p>
          <a:p>
            <a:pPr marL="0" indent="0">
              <a:buNone/>
            </a:pPr>
            <a:r>
              <a:rPr lang="en-ID" sz="2200" dirty="0">
                <a:solidFill>
                  <a:schemeClr val="accent1"/>
                </a:solidFill>
                <a:latin typeface="Times New Roman" panose="02020603050405020304" pitchFamily="18" charset="0"/>
                <a:cs typeface="Times New Roman" panose="02020603050405020304" pitchFamily="18" charset="0"/>
              </a:rPr>
              <a:t>Slow Songs</a:t>
            </a:r>
            <a:endParaRPr lang="en-US" sz="2200" b="0" i="0" dirty="0">
              <a:solidFill>
                <a:srgbClr val="1D1D1D"/>
              </a:solidFill>
              <a:effectLs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1D1D1D"/>
                </a:solidFill>
                <a:effectLst/>
                <a:latin typeface="Times New Roman" panose="02020603050405020304" pitchFamily="18" charset="0"/>
                <a:cs typeface="Times New Roman" panose="02020603050405020304" pitchFamily="18" charset="0"/>
              </a:rPr>
              <a:t>Slow music is soft and soothing,</a:t>
            </a:r>
            <a:r>
              <a:rPr lang="en-US" sz="2200" dirty="0">
                <a:solidFill>
                  <a:srgbClr val="1D1D1D"/>
                </a:solidFill>
                <a:latin typeface="Times New Roman" panose="02020603050405020304" pitchFamily="18" charset="0"/>
                <a:cs typeface="Times New Roman" panose="02020603050405020304" pitchFamily="18" charset="0"/>
              </a:rPr>
              <a:t> </a:t>
            </a:r>
            <a:r>
              <a:rPr lang="en-US" sz="2200" b="0" i="0" dirty="0">
                <a:solidFill>
                  <a:srgbClr val="1D1D1D"/>
                </a:solidFill>
                <a:effectLst/>
                <a:latin typeface="Times New Roman" panose="02020603050405020304" pitchFamily="18" charset="0"/>
                <a:cs typeface="Times New Roman" panose="02020603050405020304" pitchFamily="18" charset="0"/>
              </a:rPr>
              <a:t>expresses emotions </a:t>
            </a:r>
            <a:r>
              <a:rPr lang="en-US" sz="2200" dirty="0">
                <a:solidFill>
                  <a:srgbClr val="1D1D1D"/>
                </a:solidFill>
                <a:latin typeface="Times New Roman" panose="02020603050405020304" pitchFamily="18" charset="0"/>
                <a:cs typeface="Times New Roman" panose="02020603050405020304" pitchFamily="18" charset="0"/>
              </a:rPr>
              <a:t>and have </a:t>
            </a:r>
            <a:r>
              <a:rPr lang="en-US" sz="2200" b="0" i="0" dirty="0">
                <a:solidFill>
                  <a:srgbClr val="1D1D1D"/>
                </a:solidFill>
                <a:effectLst/>
                <a:latin typeface="Times New Roman" panose="02020603050405020304" pitchFamily="18" charset="0"/>
                <a:cs typeface="Times New Roman" panose="02020603050405020304" pitchFamily="18" charset="0"/>
              </a:rPr>
              <a:t>soul-searching characteristics</a:t>
            </a:r>
            <a:r>
              <a:rPr lang="en-US" sz="2200" dirty="0">
                <a:solidFill>
                  <a:srgbClr val="1D1D1D"/>
                </a:solidFill>
                <a:latin typeface="Times New Roman" panose="02020603050405020304" pitchFamily="18" charset="0"/>
                <a:cs typeface="Times New Roman" panose="02020603050405020304" pitchFamily="18" charset="0"/>
              </a:rPr>
              <a:t>.</a:t>
            </a:r>
            <a:r>
              <a:rPr lang="en-US" sz="2200" b="0" i="0" dirty="0">
                <a:solidFill>
                  <a:srgbClr val="282829"/>
                </a:solidFill>
                <a:effectLst/>
                <a:latin typeface="Times New Roman" panose="02020603050405020304" pitchFamily="18" charset="0"/>
                <a:cs typeface="Times New Roman" panose="02020603050405020304" pitchFamily="18" charset="0"/>
              </a:rPr>
              <a:t> </a:t>
            </a:r>
          </a:p>
          <a:p>
            <a:pPr marL="0" indent="0" algn="just">
              <a:buNone/>
            </a:pPr>
            <a:r>
              <a:rPr lang="en-US" sz="2200" b="0" i="0" dirty="0">
                <a:solidFill>
                  <a:srgbClr val="282829"/>
                </a:solidFill>
                <a:effectLst/>
                <a:latin typeface="Times New Roman" panose="02020603050405020304" pitchFamily="18" charset="0"/>
                <a:cs typeface="Times New Roman" panose="02020603050405020304" pitchFamily="18" charset="0"/>
              </a:rPr>
              <a:t>Uses violin, cello, drums, trumpets.</a:t>
            </a:r>
          </a:p>
          <a:p>
            <a:pPr marL="0" indent="0">
              <a:buNone/>
            </a:pPr>
            <a:endParaRPr lang="en-US" sz="2400" dirty="0">
              <a:solidFill>
                <a:srgbClr val="282829"/>
              </a:solidFill>
              <a:latin typeface="Times New Roman" panose="02020603050405020304" pitchFamily="18" charset="0"/>
              <a:cs typeface="Times New Roman" panose="02020603050405020304" pitchFamily="18" charset="0"/>
            </a:endParaRPr>
          </a:p>
          <a:p>
            <a:pPr marL="0" indent="0">
              <a:buNone/>
            </a:pPr>
            <a:r>
              <a:rPr lang="en-ID" sz="2200" dirty="0">
                <a:solidFill>
                  <a:schemeClr val="accent1"/>
                </a:solidFill>
                <a:latin typeface="Times New Roman" panose="02020603050405020304" pitchFamily="18" charset="0"/>
                <a:cs typeface="Times New Roman" panose="02020603050405020304" pitchFamily="18" charset="0"/>
              </a:rPr>
              <a:t>Fast Songs</a:t>
            </a:r>
            <a:endParaRPr lang="en-US" sz="2200" dirty="0">
              <a:solidFill>
                <a:srgbClr val="1D1D1D"/>
              </a:solidFill>
              <a:latin typeface="Times New Roman" panose="02020603050405020304" pitchFamily="18" charset="0"/>
              <a:cs typeface="Times New Roman" panose="02020603050405020304" pitchFamily="18" charset="0"/>
            </a:endParaRPr>
          </a:p>
          <a:p>
            <a:pPr marL="0" indent="0">
              <a:buNone/>
            </a:pPr>
            <a:r>
              <a:rPr lang="en-US" sz="2200" b="0" i="0" dirty="0">
                <a:solidFill>
                  <a:srgbClr val="1D1D1D"/>
                </a:solidFill>
                <a:effectLst/>
                <a:latin typeface="Times New Roman" panose="02020603050405020304" pitchFamily="18" charset="0"/>
                <a:cs typeface="Times New Roman" panose="02020603050405020304" pitchFamily="18" charset="0"/>
              </a:rPr>
              <a:t>Fast music is loud and mind blowing. </a:t>
            </a:r>
            <a:r>
              <a:rPr lang="en-US" sz="2200" b="0" i="0" dirty="0">
                <a:solidFill>
                  <a:srgbClr val="000000"/>
                </a:solidFill>
                <a:effectLst/>
                <a:latin typeface="Times New Roman" panose="02020603050405020304" pitchFamily="18" charset="0"/>
                <a:cs typeface="Times New Roman" panose="02020603050405020304" pitchFamily="18" charset="0"/>
              </a:rPr>
              <a:t>It is mainly is a dance music.</a:t>
            </a:r>
            <a:r>
              <a:rPr lang="en-US" sz="2200" b="0" i="0" dirty="0">
                <a:solidFill>
                  <a:srgbClr val="333333"/>
                </a:solidFill>
                <a:effectLst/>
                <a:latin typeface="Times New Roman" panose="02020603050405020304" pitchFamily="18" charset="0"/>
                <a:cs typeface="Times New Roman" panose="02020603050405020304" pitchFamily="18" charset="0"/>
              </a:rPr>
              <a:t> </a:t>
            </a:r>
          </a:p>
          <a:p>
            <a:pPr marL="0" indent="0">
              <a:buNone/>
            </a:pPr>
            <a:r>
              <a:rPr lang="en-US" sz="2200" b="0" i="0" dirty="0">
                <a:solidFill>
                  <a:srgbClr val="333333"/>
                </a:solidFill>
                <a:effectLst/>
                <a:latin typeface="Times New Roman" panose="02020603050405020304" pitchFamily="18" charset="0"/>
                <a:cs typeface="Times New Roman" panose="02020603050405020304" pitchFamily="18" charset="0"/>
              </a:rPr>
              <a:t>Uses electric string instruments accompanied by drum beats.</a:t>
            </a:r>
            <a:endParaRPr lang="en-ID"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48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4667-E595-44AB-939F-5E2D9ED40673}"/>
              </a:ext>
            </a:extLst>
          </p:cNvPr>
          <p:cNvSpPr>
            <a:spLocks noGrp="1"/>
          </p:cNvSpPr>
          <p:nvPr>
            <p:ph type="title"/>
          </p:nvPr>
        </p:nvSpPr>
        <p:spPr>
          <a:xfrm>
            <a:off x="838200" y="365126"/>
            <a:ext cx="10515600" cy="751293"/>
          </a:xfrm>
        </p:spPr>
        <p:txBody>
          <a:bodyPr>
            <a:normAutofit/>
          </a:bodyPr>
          <a:lstStyle/>
          <a:p>
            <a:r>
              <a:rPr lang="en-US" sz="3600" dirty="0">
                <a:latin typeface="Times New Roman" panose="02020603050405020304" pitchFamily="18" charset="0"/>
                <a:cs typeface="Times New Roman" panose="02020603050405020304" pitchFamily="18" charset="0"/>
              </a:rPr>
              <a:t>Scope for Future Work:</a:t>
            </a:r>
            <a:endParaRPr lang="en-ID"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A57C3D-0EA7-49E4-975C-493F7DA1D699}"/>
              </a:ext>
            </a:extLst>
          </p:cNvPr>
          <p:cNvSpPr>
            <a:spLocks noGrp="1"/>
          </p:cNvSpPr>
          <p:nvPr>
            <p:ph idx="1"/>
          </p:nvPr>
        </p:nvSpPr>
        <p:spPr>
          <a:xfrm>
            <a:off x="838200" y="1286540"/>
            <a:ext cx="10515600" cy="4890424"/>
          </a:xfrm>
        </p:spPr>
        <p:txBody>
          <a:bodyPr/>
          <a:lstStyle/>
          <a:p>
            <a:pPr algn="just"/>
            <a:r>
              <a:rPr lang="en-US" sz="2200" dirty="0">
                <a:latin typeface="Times New Roman" panose="02020603050405020304" pitchFamily="18" charset="0"/>
                <a:cs typeface="Times New Roman" panose="02020603050405020304" pitchFamily="18" charset="0"/>
              </a:rPr>
              <a:t>No. of genre can be increased for making the classification task more reliable.</a:t>
            </a:r>
          </a:p>
          <a:p>
            <a:pPr algn="just"/>
            <a:r>
              <a:rPr lang="en-US" sz="2200" dirty="0">
                <a:latin typeface="Times New Roman" panose="02020603050405020304" pitchFamily="18" charset="0"/>
                <a:cs typeface="Times New Roman" panose="02020603050405020304" pitchFamily="18" charset="0"/>
              </a:rPr>
              <a:t>We created our own playlist so our data set was comparatively small (180 frames). This can be increased to make classification more robust.</a:t>
            </a:r>
          </a:p>
          <a:p>
            <a:pPr algn="just"/>
            <a:r>
              <a:rPr lang="en-US" sz="2200" dirty="0">
                <a:latin typeface="Times New Roman" panose="02020603050405020304" pitchFamily="18" charset="0"/>
                <a:cs typeface="Times New Roman" panose="02020603050405020304" pitchFamily="18" charset="0"/>
              </a:rPr>
              <a:t>In the availability of large dataset, Deep Learning Model can also be implemented for classification.</a:t>
            </a:r>
          </a:p>
          <a:p>
            <a:pPr marL="0" indent="0">
              <a:buNone/>
            </a:pPr>
            <a:endParaRPr lang="en-US" dirty="0"/>
          </a:p>
          <a:p>
            <a:pPr marL="0" indent="0">
              <a:buNone/>
            </a:pPr>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1071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4F27-2C7D-464B-BEDA-0A4BEFDAA474}"/>
              </a:ext>
            </a:extLst>
          </p:cNvPr>
          <p:cNvSpPr>
            <a:spLocks noGrp="1"/>
          </p:cNvSpPr>
          <p:nvPr>
            <p:ph type="title"/>
          </p:nvPr>
        </p:nvSpPr>
        <p:spPr>
          <a:xfrm>
            <a:off x="838200" y="365126"/>
            <a:ext cx="10515600" cy="708762"/>
          </a:xfrm>
        </p:spPr>
        <p:txBody>
          <a:bodyPr>
            <a:normAutofit/>
          </a:bodyPr>
          <a:lstStyle/>
          <a:p>
            <a:r>
              <a:rPr lang="en-US" sz="3600" dirty="0">
                <a:latin typeface="Times New Roman" panose="02020603050405020304" pitchFamily="18" charset="0"/>
                <a:cs typeface="Times New Roman" panose="02020603050405020304" pitchFamily="18" charset="0"/>
              </a:rPr>
              <a:t>References:</a:t>
            </a:r>
            <a:endParaRPr lang="en-ID"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7D6D7E-DF8E-4CE6-B335-BAB17EACC3BF}"/>
              </a:ext>
            </a:extLst>
          </p:cNvPr>
          <p:cNvSpPr>
            <a:spLocks noGrp="1"/>
          </p:cNvSpPr>
          <p:nvPr>
            <p:ph idx="1"/>
          </p:nvPr>
        </p:nvSpPr>
        <p:spPr>
          <a:xfrm>
            <a:off x="838200" y="1073888"/>
            <a:ext cx="10515600" cy="5103075"/>
          </a:xfrm>
        </p:spPr>
        <p:txBody>
          <a:bodyPr/>
          <a:lstStyle/>
          <a:p>
            <a:pPr marL="0" indent="0" rtl="0">
              <a:spcBef>
                <a:spcPts val="0"/>
              </a:spcBef>
              <a:spcAft>
                <a:spcPts val="0"/>
              </a:spcAft>
              <a:buNone/>
            </a:pPr>
            <a:r>
              <a:rPr lang="en-ID" sz="1800" b="0" i="0" u="none" strike="noStrike" dirty="0">
                <a:solidFill>
                  <a:srgbClr val="000000"/>
                </a:solidFill>
                <a:effectLst/>
                <a:latin typeface="Arial" panose="020B0604020202020204" pitchFamily="34" charset="0"/>
              </a:rPr>
              <a:t>[1] </a:t>
            </a:r>
            <a:r>
              <a:rPr lang="en-ID" sz="1800" b="0" i="0" u="sng" strike="noStrike" dirty="0">
                <a:solidFill>
                  <a:srgbClr val="1155CC"/>
                </a:solidFill>
                <a:effectLst/>
                <a:latin typeface="Arial" panose="020B0604020202020204" pitchFamily="34" charset="0"/>
                <a:hlinkClick r:id="rId2"/>
              </a:rPr>
              <a:t>https://data-flair.training/blogs/python-project-music-genre-classification/</a:t>
            </a:r>
            <a:endParaRPr lang="en-ID" b="0" dirty="0">
              <a:effectLst/>
            </a:endParaRPr>
          </a:p>
          <a:p>
            <a:pPr marL="0" indent="0">
              <a:buNone/>
            </a:pPr>
            <a:r>
              <a:rPr lang="en-ID" sz="1800" b="0" i="0" u="none" strike="noStrike" dirty="0">
                <a:solidFill>
                  <a:srgbClr val="000000"/>
                </a:solidFill>
                <a:effectLst/>
                <a:latin typeface="Arial" panose="020B0604020202020204" pitchFamily="34" charset="0"/>
              </a:rPr>
              <a:t>[2] </a:t>
            </a:r>
            <a:r>
              <a:rPr lang="en-ID" sz="1800" b="0" i="0" u="sng" strike="noStrike" dirty="0">
                <a:solidFill>
                  <a:srgbClr val="1155CC"/>
                </a:solidFill>
                <a:effectLst/>
                <a:latin typeface="Arial" panose="020B0604020202020204" pitchFamily="34" charset="0"/>
                <a:hlinkClick r:id="rId3"/>
              </a:rPr>
              <a:t>https://github.com/alikaratana/Music-Genre-Classification</a:t>
            </a:r>
            <a:endParaRPr lang="en-ID" dirty="0"/>
          </a:p>
        </p:txBody>
      </p:sp>
    </p:spTree>
    <p:extLst>
      <p:ext uri="{BB962C8B-B14F-4D97-AF65-F5344CB8AC3E}">
        <p14:creationId xmlns:p14="http://schemas.microsoft.com/office/powerpoint/2010/main" val="237799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8867-5C09-4FF0-9EDC-6210ADFFD117}"/>
              </a:ext>
            </a:extLst>
          </p:cNvPr>
          <p:cNvSpPr>
            <a:spLocks noGrp="1"/>
          </p:cNvSpPr>
          <p:nvPr>
            <p:ph type="title"/>
          </p:nvPr>
        </p:nvSpPr>
        <p:spPr>
          <a:xfrm>
            <a:off x="838200" y="365125"/>
            <a:ext cx="10515600" cy="749300"/>
          </a:xfrm>
        </p:spPr>
        <p:txBody>
          <a:bodyPr>
            <a:normAutofit/>
          </a:bodyPr>
          <a:lstStyle/>
          <a:p>
            <a:r>
              <a:rPr lang="en-US" sz="3600" dirty="0">
                <a:latin typeface="Times New Roman" panose="02020603050405020304" pitchFamily="18" charset="0"/>
                <a:cs typeface="Times New Roman" panose="02020603050405020304" pitchFamily="18" charset="0"/>
              </a:rPr>
              <a:t>Outlines:</a:t>
            </a:r>
            <a:endParaRPr lang="en-ID"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C3F387-23F7-418E-8C6C-E66C04CA874C}"/>
              </a:ext>
            </a:extLst>
          </p:cNvPr>
          <p:cNvSpPr>
            <a:spLocks noGrp="1"/>
          </p:cNvSpPr>
          <p:nvPr>
            <p:ph idx="1"/>
          </p:nvPr>
        </p:nvSpPr>
        <p:spPr>
          <a:xfrm>
            <a:off x="838200" y="1114425"/>
            <a:ext cx="10515600" cy="5129214"/>
          </a:xfrm>
        </p:spPr>
        <p:txBody>
          <a:bodyPr>
            <a:normAutofit/>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Methodology</a:t>
            </a:r>
          </a:p>
          <a:p>
            <a:r>
              <a:rPr lang="en-US" sz="2600" dirty="0">
                <a:latin typeface="Times New Roman" panose="02020603050405020304" pitchFamily="18" charset="0"/>
                <a:cs typeface="Times New Roman" panose="02020603050405020304" pitchFamily="18" charset="0"/>
              </a:rPr>
              <a:t>Dataset Preparation</a:t>
            </a:r>
            <a:endParaRPr lang="en-ID" sz="2600" dirty="0">
              <a:latin typeface="Times New Roman" panose="02020603050405020304" pitchFamily="18" charset="0"/>
              <a:cs typeface="Times New Roman" panose="02020603050405020304" pitchFamily="18" charset="0"/>
            </a:endParaRPr>
          </a:p>
          <a:p>
            <a:r>
              <a:rPr lang="en-ID" sz="2600" dirty="0">
                <a:latin typeface="Times New Roman" panose="02020603050405020304" pitchFamily="18" charset="0"/>
                <a:cs typeface="Times New Roman" panose="02020603050405020304" pitchFamily="18" charset="0"/>
              </a:rPr>
              <a:t>Features Details</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Classification Model</a:t>
            </a:r>
          </a:p>
          <a:p>
            <a:r>
              <a:rPr lang="en-US" sz="2600" dirty="0">
                <a:latin typeface="Times New Roman" panose="02020603050405020304" pitchFamily="18" charset="0"/>
                <a:cs typeface="Times New Roman" panose="02020603050405020304" pitchFamily="18" charset="0"/>
              </a:rPr>
              <a:t>Performance Analysis</a:t>
            </a:r>
          </a:p>
          <a:p>
            <a:r>
              <a:rPr lang="en-US" sz="2600" dirty="0">
                <a:latin typeface="Times New Roman" panose="02020603050405020304" pitchFamily="18" charset="0"/>
                <a:cs typeface="Times New Roman" panose="02020603050405020304" pitchFamily="18" charset="0"/>
              </a:rPr>
              <a:t>Conclusion</a:t>
            </a:r>
          </a:p>
          <a:p>
            <a:r>
              <a:rPr lang="en-US" sz="2600" dirty="0">
                <a:latin typeface="Times New Roman" panose="02020603050405020304" pitchFamily="18" charset="0"/>
                <a:cs typeface="Times New Roman" panose="02020603050405020304" pitchFamily="18" charset="0"/>
              </a:rPr>
              <a:t>Scope for future work</a:t>
            </a:r>
          </a:p>
          <a:p>
            <a:r>
              <a:rPr lang="en-US" sz="2600" dirty="0">
                <a:latin typeface="Times New Roman" panose="02020603050405020304" pitchFamily="18" charset="0"/>
                <a:cs typeface="Times New Roman" panose="02020603050405020304" pitchFamily="18" charset="0"/>
              </a:rPr>
              <a:t>References</a:t>
            </a:r>
          </a:p>
          <a:p>
            <a:pPr marL="0" indent="0">
              <a:buNone/>
            </a:pPr>
            <a:endParaRPr lang="en-ID" dirty="0"/>
          </a:p>
        </p:txBody>
      </p:sp>
    </p:spTree>
    <p:extLst>
      <p:ext uri="{BB962C8B-B14F-4D97-AF65-F5344CB8AC3E}">
        <p14:creationId xmlns:p14="http://schemas.microsoft.com/office/powerpoint/2010/main" val="2021113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FE91-F91B-4FEE-9171-4967A540C1F7}"/>
              </a:ext>
            </a:extLst>
          </p:cNvPr>
          <p:cNvSpPr>
            <a:spLocks noGrp="1"/>
          </p:cNvSpPr>
          <p:nvPr>
            <p:ph type="title"/>
          </p:nvPr>
        </p:nvSpPr>
        <p:spPr>
          <a:xfrm>
            <a:off x="838200" y="533400"/>
            <a:ext cx="10515600" cy="682625"/>
          </a:xfrm>
        </p:spPr>
        <p:txBody>
          <a:bodyPr>
            <a:normAutofit/>
          </a:bodyPr>
          <a:lstStyle/>
          <a:p>
            <a:r>
              <a:rPr lang="en-US" sz="3600" dirty="0">
                <a:latin typeface="Times New Roman" panose="02020603050405020304" pitchFamily="18" charset="0"/>
                <a:cs typeface="Times New Roman" panose="02020603050405020304" pitchFamily="18" charset="0"/>
              </a:rPr>
              <a:t>Methodology: </a:t>
            </a:r>
            <a:r>
              <a:rPr lang="en-US" sz="3600" dirty="0">
                <a:solidFill>
                  <a:schemeClr val="accent1"/>
                </a:solidFill>
                <a:latin typeface="Times New Roman" panose="02020603050405020304" pitchFamily="18" charset="0"/>
                <a:cs typeface="Times New Roman" panose="02020603050405020304" pitchFamily="18" charset="0"/>
              </a:rPr>
              <a:t>Block Diagram</a:t>
            </a:r>
            <a:endParaRPr lang="en-ID"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AE9B3F7-90D2-46A0-A9BD-6D0B89878B15}"/>
              </a:ext>
            </a:extLst>
          </p:cNvPr>
          <p:cNvSpPr/>
          <p:nvPr/>
        </p:nvSpPr>
        <p:spPr>
          <a:xfrm>
            <a:off x="3167914" y="2041671"/>
            <a:ext cx="1276350" cy="1943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Converting to .wav and Taking frames </a:t>
            </a:r>
            <a:endParaRPr lang="en-ID" dirty="0"/>
          </a:p>
        </p:txBody>
      </p:sp>
      <p:sp>
        <p:nvSpPr>
          <p:cNvPr id="6" name="Rectangle 5">
            <a:extLst>
              <a:ext uri="{FF2B5EF4-FFF2-40B4-BE49-F238E27FC236}">
                <a16:creationId xmlns:a16="http://schemas.microsoft.com/office/drawing/2014/main" id="{2E095607-4B17-47CB-A58E-8807D037E16A}"/>
              </a:ext>
            </a:extLst>
          </p:cNvPr>
          <p:cNvSpPr/>
          <p:nvPr/>
        </p:nvSpPr>
        <p:spPr>
          <a:xfrm>
            <a:off x="5179862" y="2039289"/>
            <a:ext cx="1238250" cy="1943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Extraction</a:t>
            </a:r>
            <a:endParaRPr lang="en-ID" dirty="0"/>
          </a:p>
        </p:txBody>
      </p:sp>
      <p:sp>
        <p:nvSpPr>
          <p:cNvPr id="7" name="Rectangle: Rounded Corners 6">
            <a:extLst>
              <a:ext uri="{FF2B5EF4-FFF2-40B4-BE49-F238E27FC236}">
                <a16:creationId xmlns:a16="http://schemas.microsoft.com/office/drawing/2014/main" id="{99842BA6-1276-4461-B408-C7017ACC2D20}"/>
              </a:ext>
            </a:extLst>
          </p:cNvPr>
          <p:cNvSpPr/>
          <p:nvPr/>
        </p:nvSpPr>
        <p:spPr>
          <a:xfrm>
            <a:off x="893292" y="2041671"/>
            <a:ext cx="1485900" cy="1943100"/>
          </a:xfrm>
          <a:prstGeom prst="round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Mp3 Songs Playlist </a:t>
            </a:r>
            <a:endParaRPr lang="en-ID" dirty="0"/>
          </a:p>
        </p:txBody>
      </p:sp>
      <p:sp>
        <p:nvSpPr>
          <p:cNvPr id="56" name="Rectangle 55">
            <a:extLst>
              <a:ext uri="{FF2B5EF4-FFF2-40B4-BE49-F238E27FC236}">
                <a16:creationId xmlns:a16="http://schemas.microsoft.com/office/drawing/2014/main" id="{D03529E8-782B-410B-B20C-B9A0B06A3843}"/>
              </a:ext>
            </a:extLst>
          </p:cNvPr>
          <p:cNvSpPr/>
          <p:nvPr/>
        </p:nvSpPr>
        <p:spPr>
          <a:xfrm>
            <a:off x="7121088" y="2039289"/>
            <a:ext cx="1162050" cy="1943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Creating CSV file</a:t>
            </a:r>
            <a:endParaRPr lang="en-ID" dirty="0"/>
          </a:p>
        </p:txBody>
      </p:sp>
      <p:sp>
        <p:nvSpPr>
          <p:cNvPr id="57" name="Rectangle 56">
            <a:extLst>
              <a:ext uri="{FF2B5EF4-FFF2-40B4-BE49-F238E27FC236}">
                <a16:creationId xmlns:a16="http://schemas.microsoft.com/office/drawing/2014/main" id="{43BB6FA6-A949-4221-9D46-69F047E1DF72}"/>
              </a:ext>
            </a:extLst>
          </p:cNvPr>
          <p:cNvSpPr/>
          <p:nvPr/>
        </p:nvSpPr>
        <p:spPr>
          <a:xfrm>
            <a:off x="9025223" y="2068117"/>
            <a:ext cx="1438993" cy="1943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 model</a:t>
            </a:r>
            <a:endParaRPr lang="en-ID" dirty="0"/>
          </a:p>
        </p:txBody>
      </p:sp>
      <p:sp>
        <p:nvSpPr>
          <p:cNvPr id="59" name="Content Placeholder 58">
            <a:extLst>
              <a:ext uri="{FF2B5EF4-FFF2-40B4-BE49-F238E27FC236}">
                <a16:creationId xmlns:a16="http://schemas.microsoft.com/office/drawing/2014/main" id="{EA15AC39-6BF3-4A00-A5A5-22A19E3A7909}"/>
              </a:ext>
            </a:extLst>
          </p:cNvPr>
          <p:cNvSpPr>
            <a:spLocks noGrp="1"/>
          </p:cNvSpPr>
          <p:nvPr>
            <p:ph idx="1"/>
          </p:nvPr>
        </p:nvSpPr>
        <p:spPr>
          <a:xfrm>
            <a:off x="-9524" y="1266824"/>
            <a:ext cx="12201524" cy="5438775"/>
          </a:xfrm>
        </p:spPr>
        <p:txBody>
          <a:bodyPr/>
          <a:lstStyle/>
          <a:p>
            <a:pPr marL="0" indent="0">
              <a:buNone/>
            </a:pPr>
            <a:r>
              <a:rPr lang="en-US" dirty="0"/>
              <a:t> </a:t>
            </a:r>
          </a:p>
          <a:p>
            <a:pPr marL="0" indent="0">
              <a:buNone/>
            </a:pPr>
            <a:endParaRPr lang="en-US" dirty="0"/>
          </a:p>
          <a:p>
            <a:pPr marL="0" indent="0">
              <a:buNone/>
            </a:pPr>
            <a:r>
              <a:rPr lang="en-ID" dirty="0"/>
              <a:t>                                                                                                                                 </a:t>
            </a:r>
            <a:endParaRPr lang="en-US" dirty="0"/>
          </a:p>
        </p:txBody>
      </p:sp>
      <p:sp>
        <p:nvSpPr>
          <p:cNvPr id="62" name="Arrow: Right 61">
            <a:extLst>
              <a:ext uri="{FF2B5EF4-FFF2-40B4-BE49-F238E27FC236}">
                <a16:creationId xmlns:a16="http://schemas.microsoft.com/office/drawing/2014/main" id="{36327732-B895-414C-BAD6-CE2F3E79FA41}"/>
              </a:ext>
            </a:extLst>
          </p:cNvPr>
          <p:cNvSpPr/>
          <p:nvPr/>
        </p:nvSpPr>
        <p:spPr>
          <a:xfrm>
            <a:off x="6469430" y="2703805"/>
            <a:ext cx="686369" cy="6743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endParaRPr lang="en-ID" dirty="0"/>
          </a:p>
        </p:txBody>
      </p:sp>
      <p:sp>
        <p:nvSpPr>
          <p:cNvPr id="64" name="Arrow: Right 63">
            <a:extLst>
              <a:ext uri="{FF2B5EF4-FFF2-40B4-BE49-F238E27FC236}">
                <a16:creationId xmlns:a16="http://schemas.microsoft.com/office/drawing/2014/main" id="{17233CE2-AD68-4062-9A0A-6E3F60C3707F}"/>
              </a:ext>
            </a:extLst>
          </p:cNvPr>
          <p:cNvSpPr/>
          <p:nvPr/>
        </p:nvSpPr>
        <p:spPr>
          <a:xfrm>
            <a:off x="2443453" y="2703805"/>
            <a:ext cx="686369" cy="6743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65" name="Arrow: Right 64">
            <a:extLst>
              <a:ext uri="{FF2B5EF4-FFF2-40B4-BE49-F238E27FC236}">
                <a16:creationId xmlns:a16="http://schemas.microsoft.com/office/drawing/2014/main" id="{7C50417C-A16D-4630-B9AB-C4736FF473FA}"/>
              </a:ext>
            </a:extLst>
          </p:cNvPr>
          <p:cNvSpPr/>
          <p:nvPr/>
        </p:nvSpPr>
        <p:spPr>
          <a:xfrm>
            <a:off x="4485791" y="2703805"/>
            <a:ext cx="701725" cy="6743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sp>
        <p:nvSpPr>
          <p:cNvPr id="66" name="Arrow: Right 65">
            <a:extLst>
              <a:ext uri="{FF2B5EF4-FFF2-40B4-BE49-F238E27FC236}">
                <a16:creationId xmlns:a16="http://schemas.microsoft.com/office/drawing/2014/main" id="{78DAA12A-5BBE-4795-924F-E3397CEA965E}"/>
              </a:ext>
            </a:extLst>
          </p:cNvPr>
          <p:cNvSpPr/>
          <p:nvPr/>
        </p:nvSpPr>
        <p:spPr>
          <a:xfrm>
            <a:off x="8320087" y="2703805"/>
            <a:ext cx="705136" cy="71581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67" name="Arrow: Right 66">
            <a:extLst>
              <a:ext uri="{FF2B5EF4-FFF2-40B4-BE49-F238E27FC236}">
                <a16:creationId xmlns:a16="http://schemas.microsoft.com/office/drawing/2014/main" id="{E0E91766-59A1-4DE1-BB73-7AE8B6850A5F}"/>
              </a:ext>
            </a:extLst>
          </p:cNvPr>
          <p:cNvSpPr/>
          <p:nvPr/>
        </p:nvSpPr>
        <p:spPr>
          <a:xfrm>
            <a:off x="10482983" y="2703805"/>
            <a:ext cx="686369" cy="67439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68" name="TextBox 67">
            <a:extLst>
              <a:ext uri="{FF2B5EF4-FFF2-40B4-BE49-F238E27FC236}">
                <a16:creationId xmlns:a16="http://schemas.microsoft.com/office/drawing/2014/main" id="{F7F62704-7730-47F1-B941-94388094D61D}"/>
              </a:ext>
            </a:extLst>
          </p:cNvPr>
          <p:cNvSpPr txBox="1"/>
          <p:nvPr/>
        </p:nvSpPr>
        <p:spPr>
          <a:xfrm>
            <a:off x="10828314" y="3429000"/>
            <a:ext cx="1132191" cy="646331"/>
          </a:xfrm>
          <a:prstGeom prst="rect">
            <a:avLst/>
          </a:prstGeom>
          <a:noFill/>
        </p:spPr>
        <p:txBody>
          <a:bodyPr wrap="square" rtlCol="0">
            <a:spAutoFit/>
          </a:bodyPr>
          <a:lstStyle/>
          <a:p>
            <a:pPr algn="ctr"/>
            <a:r>
              <a:rPr lang="en-US" dirty="0"/>
              <a:t>Classified Playlist</a:t>
            </a:r>
            <a:endParaRPr lang="en-ID" dirty="0"/>
          </a:p>
        </p:txBody>
      </p:sp>
      <p:sp>
        <p:nvSpPr>
          <p:cNvPr id="69" name="Arrow: Down 68">
            <a:extLst>
              <a:ext uri="{FF2B5EF4-FFF2-40B4-BE49-F238E27FC236}">
                <a16:creationId xmlns:a16="http://schemas.microsoft.com/office/drawing/2014/main" id="{121CC3F2-935A-4938-A4D2-B012A04EAE9C}"/>
              </a:ext>
            </a:extLst>
          </p:cNvPr>
          <p:cNvSpPr/>
          <p:nvPr/>
        </p:nvSpPr>
        <p:spPr>
          <a:xfrm>
            <a:off x="5718770" y="3996803"/>
            <a:ext cx="160434" cy="45005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0" name="Rectangle: Rounded Corners 69">
            <a:extLst>
              <a:ext uri="{FF2B5EF4-FFF2-40B4-BE49-F238E27FC236}">
                <a16:creationId xmlns:a16="http://schemas.microsoft.com/office/drawing/2014/main" id="{1CEC2437-DDEB-408A-A2C8-9DEC65F43957}"/>
              </a:ext>
            </a:extLst>
          </p:cNvPr>
          <p:cNvSpPr/>
          <p:nvPr/>
        </p:nvSpPr>
        <p:spPr>
          <a:xfrm>
            <a:off x="5187516" y="4461272"/>
            <a:ext cx="1238249" cy="990600"/>
          </a:xfrm>
          <a:prstGeom prst="round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Analysis </a:t>
            </a:r>
            <a:endParaRPr lang="en-ID" dirty="0"/>
          </a:p>
        </p:txBody>
      </p:sp>
      <p:sp>
        <p:nvSpPr>
          <p:cNvPr id="71" name="Arrow: Down 70">
            <a:extLst>
              <a:ext uri="{FF2B5EF4-FFF2-40B4-BE49-F238E27FC236}">
                <a16:creationId xmlns:a16="http://schemas.microsoft.com/office/drawing/2014/main" id="{650F8C11-A20A-4151-8EA0-2BC3055795FF}"/>
              </a:ext>
            </a:extLst>
          </p:cNvPr>
          <p:cNvSpPr/>
          <p:nvPr/>
        </p:nvSpPr>
        <p:spPr>
          <a:xfrm>
            <a:off x="9783641" y="4033776"/>
            <a:ext cx="160434" cy="45005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73" name="Rectangle: Rounded Corners 72">
            <a:extLst>
              <a:ext uri="{FF2B5EF4-FFF2-40B4-BE49-F238E27FC236}">
                <a16:creationId xmlns:a16="http://schemas.microsoft.com/office/drawing/2014/main" id="{A53A11AE-8F3F-4764-8758-32247C0F454B}"/>
              </a:ext>
            </a:extLst>
          </p:cNvPr>
          <p:cNvSpPr/>
          <p:nvPr/>
        </p:nvSpPr>
        <p:spPr>
          <a:xfrm>
            <a:off x="9244734" y="4506392"/>
            <a:ext cx="1238249" cy="972742"/>
          </a:xfrm>
          <a:prstGeom prst="round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Accuracy/Error analysis</a:t>
            </a:r>
            <a:endParaRPr lang="en-ID" dirty="0"/>
          </a:p>
        </p:txBody>
      </p:sp>
    </p:spTree>
    <p:extLst>
      <p:ext uri="{BB962C8B-B14F-4D97-AF65-F5344CB8AC3E}">
        <p14:creationId xmlns:p14="http://schemas.microsoft.com/office/powerpoint/2010/main" val="155578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5BE8-666F-477D-ABEA-FDFD5C09F77A}"/>
              </a:ext>
            </a:extLst>
          </p:cNvPr>
          <p:cNvSpPr>
            <a:spLocks noGrp="1"/>
          </p:cNvSpPr>
          <p:nvPr>
            <p:ph type="title"/>
          </p:nvPr>
        </p:nvSpPr>
        <p:spPr>
          <a:xfrm>
            <a:off x="838200" y="365125"/>
            <a:ext cx="10515600" cy="720725"/>
          </a:xfrm>
        </p:spPr>
        <p:txBody>
          <a:bodyPr>
            <a:normAutofit/>
          </a:bodyPr>
          <a:lstStyle/>
          <a:p>
            <a:r>
              <a:rPr lang="en-US" sz="3600" dirty="0">
                <a:latin typeface="Times New Roman" panose="02020603050405020304" pitchFamily="18" charset="0"/>
                <a:cs typeface="Times New Roman" panose="02020603050405020304" pitchFamily="18" charset="0"/>
              </a:rPr>
              <a:t>Dataset Preparation:</a:t>
            </a:r>
            <a:endParaRPr lang="en-ID"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F28E6B-7441-4686-87A5-9A12C7604B37}"/>
              </a:ext>
            </a:extLst>
          </p:cNvPr>
          <p:cNvSpPr>
            <a:spLocks noGrp="1"/>
          </p:cNvSpPr>
          <p:nvPr>
            <p:ph idx="1"/>
          </p:nvPr>
        </p:nvSpPr>
        <p:spPr>
          <a:xfrm>
            <a:off x="838200" y="1304925"/>
            <a:ext cx="10515600" cy="4872038"/>
          </a:xfrm>
        </p:spPr>
        <p:txBody>
          <a:bodyPr/>
          <a:lstStyle/>
          <a:p>
            <a:r>
              <a:rPr lang="en-ID" sz="2200" dirty="0">
                <a:latin typeface="Times New Roman" panose="02020603050405020304" pitchFamily="18" charset="0"/>
                <a:cs typeface="Times New Roman" panose="02020603050405020304" pitchFamily="18" charset="0"/>
              </a:rPr>
              <a:t>3 Frames of 30 second from each song is taken.</a:t>
            </a:r>
          </a:p>
          <a:p>
            <a:r>
              <a:rPr lang="en-ID" sz="2200" dirty="0">
                <a:latin typeface="Times New Roman" panose="02020603050405020304" pitchFamily="18" charset="0"/>
                <a:cs typeface="Times New Roman" panose="02020603050405020304" pitchFamily="18" charset="0"/>
              </a:rPr>
              <a:t>36 features are extracted from these frames using </a:t>
            </a:r>
            <a:r>
              <a:rPr lang="en-ID" sz="2200" dirty="0" err="1">
                <a:latin typeface="Times New Roman" panose="02020603050405020304" pitchFamily="18" charset="0"/>
                <a:cs typeface="Times New Roman" panose="02020603050405020304" pitchFamily="18" charset="0"/>
              </a:rPr>
              <a:t>libROSA</a:t>
            </a:r>
            <a:r>
              <a:rPr lang="en-ID" sz="2200" dirty="0">
                <a:latin typeface="Times New Roman" panose="02020603050405020304" pitchFamily="18" charset="0"/>
                <a:cs typeface="Times New Roman" panose="02020603050405020304" pitchFamily="18" charset="0"/>
              </a:rPr>
              <a:t> audio analysis library.</a:t>
            </a:r>
          </a:p>
          <a:p>
            <a:r>
              <a:rPr lang="en-ID" sz="2200" dirty="0">
                <a:latin typeface="Times New Roman" panose="02020603050405020304" pitchFamily="18" charset="0"/>
                <a:cs typeface="Times New Roman" panose="02020603050405020304" pitchFamily="18" charset="0"/>
              </a:rPr>
              <a:t>Mean and standard deviation of extracted feature array is taken. </a:t>
            </a:r>
          </a:p>
          <a:p>
            <a:r>
              <a:rPr lang="en-ID" sz="2200" dirty="0">
                <a:latin typeface="Times New Roman" panose="02020603050405020304" pitchFamily="18" charset="0"/>
                <a:cs typeface="Times New Roman" panose="02020603050405020304" pitchFamily="18" charset="0"/>
              </a:rPr>
              <a:t>Mean and SD of each feature is thrown into CSV file along with their corresponding labels.</a:t>
            </a:r>
          </a:p>
          <a:p>
            <a:endParaRPr lang="en-ID" dirty="0"/>
          </a:p>
        </p:txBody>
      </p:sp>
    </p:spTree>
    <p:extLst>
      <p:ext uri="{BB962C8B-B14F-4D97-AF65-F5344CB8AC3E}">
        <p14:creationId xmlns:p14="http://schemas.microsoft.com/office/powerpoint/2010/main" val="181167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7A73-26A1-49C9-A774-3427B92EA34B}"/>
              </a:ext>
            </a:extLst>
          </p:cNvPr>
          <p:cNvSpPr>
            <a:spLocks noGrp="1"/>
          </p:cNvSpPr>
          <p:nvPr>
            <p:ph type="title"/>
          </p:nvPr>
        </p:nvSpPr>
        <p:spPr>
          <a:xfrm>
            <a:off x="838200" y="365126"/>
            <a:ext cx="9915525" cy="692150"/>
          </a:xfrm>
        </p:spPr>
        <p:txBody>
          <a:bodyPr>
            <a:normAutofit/>
          </a:bodyPr>
          <a:lstStyle/>
          <a:p>
            <a:r>
              <a:rPr lang="en-US" sz="3600" dirty="0">
                <a:latin typeface="Times New Roman" panose="02020603050405020304" pitchFamily="18" charset="0"/>
                <a:cs typeface="Times New Roman" panose="02020603050405020304" pitchFamily="18" charset="0"/>
              </a:rPr>
              <a:t>Features used for classification:</a:t>
            </a:r>
            <a:endParaRPr lang="en-ID"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3086CC-5ADF-4C1E-85C1-E9F889702D34}"/>
              </a:ext>
            </a:extLst>
          </p:cNvPr>
          <p:cNvSpPr>
            <a:spLocks noGrp="1"/>
          </p:cNvSpPr>
          <p:nvPr>
            <p:ph idx="1"/>
          </p:nvPr>
        </p:nvSpPr>
        <p:spPr>
          <a:xfrm>
            <a:off x="838200" y="1371600"/>
            <a:ext cx="10515600" cy="4805363"/>
          </a:xfrm>
        </p:spPr>
        <p:txBody>
          <a:bodyPr>
            <a:normAutofit/>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Zero Crossing Rate (ZCR)</a:t>
            </a:r>
          </a:p>
          <a:p>
            <a:pPr marL="514350" indent="-514350">
              <a:buAutoNum type="arabicPeriod"/>
            </a:pPr>
            <a:r>
              <a:rPr lang="en-US" sz="2400" dirty="0">
                <a:latin typeface="Times New Roman" panose="02020603050405020304" pitchFamily="18" charset="0"/>
                <a:cs typeface="Times New Roman" panose="02020603050405020304" pitchFamily="18" charset="0"/>
              </a:rPr>
              <a:t>Spectral Centroid </a:t>
            </a:r>
          </a:p>
          <a:p>
            <a:pPr marL="514350" indent="-514350">
              <a:buAutoNum type="arabicPeriod"/>
            </a:pPr>
            <a:r>
              <a:rPr lang="en-US" sz="2400" dirty="0">
                <a:latin typeface="Times New Roman" panose="02020603050405020304" pitchFamily="18" charset="0"/>
                <a:cs typeface="Times New Roman" panose="02020603050405020304" pitchFamily="18" charset="0"/>
              </a:rPr>
              <a:t>Spectral Contrast </a:t>
            </a:r>
          </a:p>
          <a:p>
            <a:pPr marL="514350" indent="-514350">
              <a:buAutoNum type="arabicPeriod"/>
            </a:pPr>
            <a:r>
              <a:rPr lang="en-US" sz="2400" dirty="0">
                <a:latin typeface="Times New Roman" panose="02020603050405020304" pitchFamily="18" charset="0"/>
                <a:cs typeface="Times New Roman" panose="02020603050405020304" pitchFamily="18" charset="0"/>
              </a:rPr>
              <a:t>Spectral Bandwidth</a:t>
            </a:r>
          </a:p>
          <a:p>
            <a:pPr marL="514350" indent="-514350">
              <a:buAutoNum type="arabicPeriod"/>
            </a:pPr>
            <a:r>
              <a:rPr lang="en-US" sz="2400" dirty="0">
                <a:latin typeface="Times New Roman" panose="02020603050405020304" pitchFamily="18" charset="0"/>
                <a:cs typeface="Times New Roman" panose="02020603050405020304" pitchFamily="18" charset="0"/>
              </a:rPr>
              <a:t>Spectral Roll-off</a:t>
            </a:r>
          </a:p>
          <a:p>
            <a:pPr marL="514350" indent="-514350">
              <a:buAutoNum type="arabicPeriod"/>
            </a:pPr>
            <a:r>
              <a:rPr lang="en-US" sz="2400" dirty="0">
                <a:latin typeface="Times New Roman" panose="02020603050405020304" pitchFamily="18" charset="0"/>
                <a:cs typeface="Times New Roman" panose="02020603050405020304" pitchFamily="18" charset="0"/>
              </a:rPr>
              <a:t>Mel Frequency Cepstral Coefficients</a:t>
            </a:r>
            <a:r>
              <a:rPr lang="en-ID" sz="2400" dirty="0">
                <a:latin typeface="Times New Roman" panose="02020603050405020304" pitchFamily="18" charset="0"/>
                <a:cs typeface="Times New Roman" panose="02020603050405020304" pitchFamily="18" charset="0"/>
              </a:rPr>
              <a:t> (MFCC)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4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D413-4112-4000-B4C3-0DC964D236BF}"/>
              </a:ext>
            </a:extLst>
          </p:cNvPr>
          <p:cNvSpPr>
            <a:spLocks noGrp="1"/>
          </p:cNvSpPr>
          <p:nvPr>
            <p:ph type="title"/>
          </p:nvPr>
        </p:nvSpPr>
        <p:spPr>
          <a:xfrm>
            <a:off x="838200" y="365126"/>
            <a:ext cx="10515600" cy="673100"/>
          </a:xfrm>
        </p:spPr>
        <p:txBody>
          <a:bodyPr>
            <a:normAutofit/>
          </a:bodyPr>
          <a:lstStyle/>
          <a:p>
            <a:r>
              <a:rPr lang="en-US" sz="3600" dirty="0">
                <a:latin typeface="Times New Roman" panose="02020603050405020304" pitchFamily="18" charset="0"/>
                <a:cs typeface="Times New Roman" panose="02020603050405020304" pitchFamily="18" charset="0"/>
              </a:rPr>
              <a:t>Feature Details:</a:t>
            </a:r>
            <a:endParaRPr lang="en-ID"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2065B6-1814-4668-8FBE-BA8E51F37347}"/>
              </a:ext>
            </a:extLst>
          </p:cNvPr>
          <p:cNvSpPr>
            <a:spLocks noGrp="1"/>
          </p:cNvSpPr>
          <p:nvPr>
            <p:ph idx="1"/>
          </p:nvPr>
        </p:nvSpPr>
        <p:spPr>
          <a:xfrm>
            <a:off x="838199" y="1219200"/>
            <a:ext cx="10925175" cy="4957763"/>
          </a:xfrm>
        </p:spPr>
        <p:txBody>
          <a:bodyPr/>
          <a:lstStyle/>
          <a:p>
            <a:pPr marL="0" indent="0">
              <a:buNone/>
            </a:pPr>
            <a:r>
              <a:rPr lang="en-US" sz="2600" dirty="0">
                <a:latin typeface="Times New Roman" panose="02020603050405020304" pitchFamily="18" charset="0"/>
                <a:cs typeface="Times New Roman" panose="02020603050405020304" pitchFamily="18" charset="0"/>
              </a:rPr>
              <a:t>1. </a:t>
            </a:r>
            <a:r>
              <a:rPr lang="en-US" sz="2600" u="sng" dirty="0">
                <a:latin typeface="Times New Roman" panose="02020603050405020304" pitchFamily="18" charset="0"/>
                <a:cs typeface="Times New Roman" panose="02020603050405020304" pitchFamily="18" charset="0"/>
              </a:rPr>
              <a:t>Zero Crossing Rate </a:t>
            </a:r>
            <a:r>
              <a:rPr lang="en-US" sz="2600" dirty="0">
                <a:latin typeface="Times New Roman" panose="02020603050405020304" pitchFamily="18" charset="0"/>
                <a:cs typeface="Times New Roman" panose="02020603050405020304" pitchFamily="18" charset="0"/>
              </a:rPr>
              <a:t>:</a:t>
            </a:r>
          </a:p>
          <a:p>
            <a:pPr algn="just"/>
            <a:r>
              <a:rPr lang="en-ID" sz="2200" dirty="0">
                <a:latin typeface="Times New Roman" panose="02020603050405020304" pitchFamily="18" charset="0"/>
                <a:ea typeface="Calibri" panose="020F0502020204030204" pitchFamily="34" charset="0"/>
                <a:cs typeface="Times New Roman" panose="02020603050405020304" pitchFamily="18" charset="0"/>
              </a:rPr>
              <a:t>N</a:t>
            </a:r>
            <a:r>
              <a:rPr lang="en-ID" sz="2200" dirty="0">
                <a:effectLst/>
                <a:latin typeface="Times New Roman" panose="02020603050405020304" pitchFamily="18" charset="0"/>
                <a:ea typeface="Calibri" panose="020F0502020204030204" pitchFamily="34" charset="0"/>
                <a:cs typeface="Times New Roman" panose="02020603050405020304" pitchFamily="18" charset="0"/>
              </a:rPr>
              <a:t>umber of times the amplitude of the signal passes through a value of zero, within a given time interval.</a:t>
            </a:r>
          </a:p>
          <a:p>
            <a:pPr algn="just"/>
            <a:r>
              <a:rPr lang="en-ID" sz="2200" dirty="0">
                <a:effectLst/>
                <a:latin typeface="Times New Roman" panose="02020603050405020304" pitchFamily="18" charset="0"/>
                <a:ea typeface="Calibri" panose="020F0502020204030204" pitchFamily="34" charset="0"/>
                <a:cs typeface="Times New Roman" panose="02020603050405020304" pitchFamily="18" charset="0"/>
              </a:rPr>
              <a:t>It is commonly used as a measure of the smoothness of an audio signal.</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From the extracted feature we </a:t>
            </a:r>
            <a:r>
              <a:rPr lang="en-US" sz="2200" dirty="0">
                <a:solidFill>
                  <a:srgbClr val="000000"/>
                </a:solidFill>
                <a:latin typeface="Times New Roman" panose="02020603050405020304" pitchFamily="18" charset="0"/>
                <a:cs typeface="Times New Roman" panose="02020603050405020304" pitchFamily="18" charset="0"/>
              </a:rPr>
              <a:t>got, </a:t>
            </a:r>
            <a:r>
              <a:rPr lang="en-US" sz="2200" b="0" i="0" dirty="0">
                <a:solidFill>
                  <a:srgbClr val="000000"/>
                </a:solidFill>
                <a:effectLst/>
                <a:latin typeface="Times New Roman" panose="02020603050405020304" pitchFamily="18" charset="0"/>
                <a:cs typeface="Times New Roman" panose="02020603050405020304" pitchFamily="18" charset="0"/>
              </a:rPr>
              <a:t>slow/old songs have low zero crossing rate as compared to fast/New songs. Therefore slow/old songs are comparatively smoother.</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ID" dirty="0"/>
          </a:p>
        </p:txBody>
      </p:sp>
      <p:pic>
        <p:nvPicPr>
          <p:cNvPr id="5" name="Picture 4">
            <a:extLst>
              <a:ext uri="{FF2B5EF4-FFF2-40B4-BE49-F238E27FC236}">
                <a16:creationId xmlns:a16="http://schemas.microsoft.com/office/drawing/2014/main" id="{B726A581-9578-44F1-B20F-82FA32746A3F}"/>
              </a:ext>
            </a:extLst>
          </p:cNvPr>
          <p:cNvPicPr>
            <a:picLocks noChangeAspect="1"/>
          </p:cNvPicPr>
          <p:nvPr/>
        </p:nvPicPr>
        <p:blipFill>
          <a:blip r:embed="rId2"/>
          <a:stretch>
            <a:fillRect/>
          </a:stretch>
        </p:blipFill>
        <p:spPr>
          <a:xfrm>
            <a:off x="3971925" y="3814762"/>
            <a:ext cx="3124200" cy="2543175"/>
          </a:xfrm>
          <a:prstGeom prst="rect">
            <a:avLst/>
          </a:prstGeom>
        </p:spPr>
      </p:pic>
      <p:pic>
        <p:nvPicPr>
          <p:cNvPr id="7" name="Picture 6">
            <a:extLst>
              <a:ext uri="{FF2B5EF4-FFF2-40B4-BE49-F238E27FC236}">
                <a16:creationId xmlns:a16="http://schemas.microsoft.com/office/drawing/2014/main" id="{8EA0E24A-CE56-49DB-BA1B-1301E3CECE3D}"/>
              </a:ext>
            </a:extLst>
          </p:cNvPr>
          <p:cNvPicPr>
            <a:picLocks noChangeAspect="1"/>
          </p:cNvPicPr>
          <p:nvPr/>
        </p:nvPicPr>
        <p:blipFill>
          <a:blip r:embed="rId3"/>
          <a:stretch>
            <a:fillRect/>
          </a:stretch>
        </p:blipFill>
        <p:spPr>
          <a:xfrm>
            <a:off x="7477125" y="4238624"/>
            <a:ext cx="914400" cy="847725"/>
          </a:xfrm>
          <a:prstGeom prst="rect">
            <a:avLst/>
          </a:prstGeom>
        </p:spPr>
      </p:pic>
      <p:pic>
        <p:nvPicPr>
          <p:cNvPr id="9" name="Picture 8">
            <a:extLst>
              <a:ext uri="{FF2B5EF4-FFF2-40B4-BE49-F238E27FC236}">
                <a16:creationId xmlns:a16="http://schemas.microsoft.com/office/drawing/2014/main" id="{F70053A5-B85D-474E-B124-0284E6EF2787}"/>
              </a:ext>
            </a:extLst>
          </p:cNvPr>
          <p:cNvPicPr>
            <a:picLocks noChangeAspect="1"/>
          </p:cNvPicPr>
          <p:nvPr/>
        </p:nvPicPr>
        <p:blipFill>
          <a:blip r:embed="rId4"/>
          <a:stretch>
            <a:fillRect/>
          </a:stretch>
        </p:blipFill>
        <p:spPr>
          <a:xfrm rot="5400000">
            <a:off x="5872162" y="6045199"/>
            <a:ext cx="228600" cy="904875"/>
          </a:xfrm>
          <a:prstGeom prst="rect">
            <a:avLst/>
          </a:prstGeom>
        </p:spPr>
      </p:pic>
    </p:spTree>
    <p:extLst>
      <p:ext uri="{BB962C8B-B14F-4D97-AF65-F5344CB8AC3E}">
        <p14:creationId xmlns:p14="http://schemas.microsoft.com/office/powerpoint/2010/main" val="122405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0E0A-745C-41DF-BBD9-36E861A0EA7D}"/>
              </a:ext>
            </a:extLst>
          </p:cNvPr>
          <p:cNvSpPr>
            <a:spLocks noGrp="1"/>
          </p:cNvSpPr>
          <p:nvPr>
            <p:ph type="title"/>
          </p:nvPr>
        </p:nvSpPr>
        <p:spPr>
          <a:xfrm>
            <a:off x="838200" y="365126"/>
            <a:ext cx="10515600" cy="539749"/>
          </a:xfrm>
        </p:spPr>
        <p:txBody>
          <a:bodyPr>
            <a:noAutofit/>
          </a:bodyPr>
          <a:lstStyle/>
          <a:p>
            <a:r>
              <a:rPr lang="en-US" sz="3600" dirty="0">
                <a:latin typeface="Times New Roman" panose="02020603050405020304" pitchFamily="18" charset="0"/>
                <a:cs typeface="Times New Roman" panose="02020603050405020304" pitchFamily="18" charset="0"/>
              </a:rPr>
              <a:t>Feature Details:</a:t>
            </a:r>
            <a:endParaRPr lang="en-ID" sz="3600" dirty="0"/>
          </a:p>
        </p:txBody>
      </p:sp>
      <p:sp>
        <p:nvSpPr>
          <p:cNvPr id="3" name="Content Placeholder 2">
            <a:extLst>
              <a:ext uri="{FF2B5EF4-FFF2-40B4-BE49-F238E27FC236}">
                <a16:creationId xmlns:a16="http://schemas.microsoft.com/office/drawing/2014/main" id="{AD7D152F-1578-4973-B139-1AAF1DA1E08C}"/>
              </a:ext>
            </a:extLst>
          </p:cNvPr>
          <p:cNvSpPr>
            <a:spLocks noGrp="1"/>
          </p:cNvSpPr>
          <p:nvPr>
            <p:ph idx="1"/>
          </p:nvPr>
        </p:nvSpPr>
        <p:spPr>
          <a:xfrm>
            <a:off x="838200" y="1143000"/>
            <a:ext cx="11163300" cy="5033963"/>
          </a:xfrm>
        </p:spPr>
        <p:txBody>
          <a:bodyPr/>
          <a:lstStyle/>
          <a:p>
            <a:pPr marL="0" indent="0">
              <a:buNone/>
            </a:pPr>
            <a:r>
              <a:rPr lang="en-US" sz="2600" dirty="0">
                <a:latin typeface="Times New Roman" panose="02020603050405020304" pitchFamily="18" charset="0"/>
                <a:cs typeface="Times New Roman" panose="02020603050405020304" pitchFamily="18" charset="0"/>
              </a:rPr>
              <a:t>2. </a:t>
            </a:r>
            <a:r>
              <a:rPr lang="en-US" sz="2600" u="sng" dirty="0">
                <a:latin typeface="Times New Roman" panose="02020603050405020304" pitchFamily="18" charset="0"/>
                <a:cs typeface="Times New Roman" panose="02020603050405020304" pitchFamily="18" charset="0"/>
              </a:rPr>
              <a:t>Spectral Centroid</a:t>
            </a:r>
            <a:r>
              <a:rPr lang="en-US" sz="2600" dirty="0">
                <a:latin typeface="Times New Roman" panose="02020603050405020304" pitchFamily="18" charset="0"/>
                <a:cs typeface="Times New Roman" panose="02020603050405020304" pitchFamily="18" charset="0"/>
              </a:rPr>
              <a:t>:</a:t>
            </a:r>
          </a:p>
          <a:p>
            <a:r>
              <a:rPr lang="en-ID" sz="2200" dirty="0">
                <a:latin typeface="Times New Roman" panose="02020603050405020304" pitchFamily="18" charset="0"/>
                <a:ea typeface="Calibri" panose="020F0502020204030204" pitchFamily="34" charset="0"/>
                <a:cs typeface="Times New Roman" panose="02020603050405020304" pitchFamily="18" charset="0"/>
              </a:rPr>
              <a:t>S</a:t>
            </a:r>
            <a:r>
              <a:rPr lang="en-ID" sz="2200" dirty="0">
                <a:effectLst/>
                <a:latin typeface="Times New Roman" panose="02020603050405020304" pitchFamily="18" charset="0"/>
                <a:ea typeface="Calibri" panose="020F0502020204030204" pitchFamily="34" charset="0"/>
                <a:cs typeface="Times New Roman" panose="02020603050405020304" pitchFamily="18" charset="0"/>
              </a:rPr>
              <a:t>pectral centroid relates to the brightness of a signal’s sound.</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 higher value of SC corresponds to more energy of the signal being concentrated within higher frequencies.</a:t>
            </a:r>
            <a:endParaRPr lang="en-ID"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200" b="0" i="0" dirty="0">
                <a:solidFill>
                  <a:srgbClr val="000000"/>
                </a:solidFill>
                <a:effectLst/>
                <a:latin typeface="Times New Roman" panose="02020603050405020304" pitchFamily="18" charset="0"/>
                <a:cs typeface="Times New Roman" panose="02020603050405020304" pitchFamily="18" charset="0"/>
              </a:rPr>
              <a:t>From the extracted feature we </a:t>
            </a:r>
            <a:r>
              <a:rPr lang="en-US" sz="2200" dirty="0">
                <a:solidFill>
                  <a:srgbClr val="000000"/>
                </a:solidFill>
                <a:latin typeface="Times New Roman" panose="02020603050405020304" pitchFamily="18" charset="0"/>
                <a:cs typeface="Times New Roman" panose="02020603050405020304" pitchFamily="18" charset="0"/>
              </a:rPr>
              <a:t>got, </a:t>
            </a:r>
            <a:r>
              <a:rPr lang="en-US" sz="2200" b="0" i="0" dirty="0">
                <a:solidFill>
                  <a:srgbClr val="000000"/>
                </a:solidFill>
                <a:effectLst/>
                <a:latin typeface="Times New Roman" panose="02020603050405020304" pitchFamily="18" charset="0"/>
                <a:cs typeface="Times New Roman" panose="02020603050405020304" pitchFamily="18" charset="0"/>
              </a:rPr>
              <a:t>fast/New songs have high spectral centroid then slow/old songs which signifies that fast/New songs are more bright and more energy of the signal being concentrated within higher frequencies.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03E391-3FDD-42E8-BBAC-0540D3A43251}"/>
              </a:ext>
            </a:extLst>
          </p:cNvPr>
          <p:cNvPicPr>
            <a:picLocks noChangeAspect="1"/>
          </p:cNvPicPr>
          <p:nvPr/>
        </p:nvPicPr>
        <p:blipFill>
          <a:blip r:embed="rId2"/>
          <a:stretch>
            <a:fillRect/>
          </a:stretch>
        </p:blipFill>
        <p:spPr>
          <a:xfrm>
            <a:off x="4310062" y="4088107"/>
            <a:ext cx="2290763" cy="2326981"/>
          </a:xfrm>
          <a:prstGeom prst="rect">
            <a:avLst/>
          </a:prstGeom>
        </p:spPr>
      </p:pic>
      <p:pic>
        <p:nvPicPr>
          <p:cNvPr id="7" name="Picture 6">
            <a:extLst>
              <a:ext uri="{FF2B5EF4-FFF2-40B4-BE49-F238E27FC236}">
                <a16:creationId xmlns:a16="http://schemas.microsoft.com/office/drawing/2014/main" id="{50C34D6D-47E3-4968-B6F5-9D63EFF2BC60}"/>
              </a:ext>
            </a:extLst>
          </p:cNvPr>
          <p:cNvPicPr>
            <a:picLocks noChangeAspect="1"/>
          </p:cNvPicPr>
          <p:nvPr/>
        </p:nvPicPr>
        <p:blipFill>
          <a:blip r:embed="rId3"/>
          <a:stretch>
            <a:fillRect/>
          </a:stretch>
        </p:blipFill>
        <p:spPr>
          <a:xfrm>
            <a:off x="7458075" y="4581524"/>
            <a:ext cx="914400" cy="847725"/>
          </a:xfrm>
          <a:prstGeom prst="rect">
            <a:avLst/>
          </a:prstGeom>
        </p:spPr>
      </p:pic>
      <p:pic>
        <p:nvPicPr>
          <p:cNvPr id="9" name="Picture 8">
            <a:extLst>
              <a:ext uri="{FF2B5EF4-FFF2-40B4-BE49-F238E27FC236}">
                <a16:creationId xmlns:a16="http://schemas.microsoft.com/office/drawing/2014/main" id="{9ACC83FB-59E7-4BD2-8E71-76FFA080BF14}"/>
              </a:ext>
            </a:extLst>
          </p:cNvPr>
          <p:cNvPicPr>
            <a:picLocks noChangeAspect="1"/>
          </p:cNvPicPr>
          <p:nvPr/>
        </p:nvPicPr>
        <p:blipFill>
          <a:blip r:embed="rId4"/>
          <a:stretch>
            <a:fillRect/>
          </a:stretch>
        </p:blipFill>
        <p:spPr>
          <a:xfrm>
            <a:off x="4071937" y="4484834"/>
            <a:ext cx="238125" cy="1533525"/>
          </a:xfrm>
          <a:prstGeom prst="rect">
            <a:avLst/>
          </a:prstGeom>
        </p:spPr>
      </p:pic>
      <p:pic>
        <p:nvPicPr>
          <p:cNvPr id="11" name="Picture 10">
            <a:extLst>
              <a:ext uri="{FF2B5EF4-FFF2-40B4-BE49-F238E27FC236}">
                <a16:creationId xmlns:a16="http://schemas.microsoft.com/office/drawing/2014/main" id="{8F47F12B-25D8-4AFB-81F9-BBA0400F6BB5}"/>
              </a:ext>
            </a:extLst>
          </p:cNvPr>
          <p:cNvPicPr>
            <a:picLocks noChangeAspect="1"/>
          </p:cNvPicPr>
          <p:nvPr/>
        </p:nvPicPr>
        <p:blipFill>
          <a:blip r:embed="rId4"/>
          <a:stretch>
            <a:fillRect/>
          </a:stretch>
        </p:blipFill>
        <p:spPr>
          <a:xfrm rot="5400000">
            <a:off x="5353050" y="5845174"/>
            <a:ext cx="238125" cy="1533525"/>
          </a:xfrm>
          <a:prstGeom prst="rect">
            <a:avLst/>
          </a:prstGeom>
        </p:spPr>
      </p:pic>
    </p:spTree>
    <p:extLst>
      <p:ext uri="{BB962C8B-B14F-4D97-AF65-F5344CB8AC3E}">
        <p14:creationId xmlns:p14="http://schemas.microsoft.com/office/powerpoint/2010/main" val="189313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18E5-FCC4-4043-A706-3088C888FC3D}"/>
              </a:ext>
            </a:extLst>
          </p:cNvPr>
          <p:cNvSpPr>
            <a:spLocks noGrp="1"/>
          </p:cNvSpPr>
          <p:nvPr>
            <p:ph type="ctrTitle"/>
          </p:nvPr>
        </p:nvSpPr>
        <p:spPr>
          <a:xfrm>
            <a:off x="733425" y="288133"/>
            <a:ext cx="9725025" cy="677862"/>
          </a:xfrm>
        </p:spPr>
        <p:txBody>
          <a:bodyPr>
            <a:normAutofit/>
          </a:bodyPr>
          <a:lstStyle/>
          <a:p>
            <a:pPr algn="l"/>
            <a:r>
              <a:rPr lang="en-US" sz="3600" dirty="0">
                <a:latin typeface="Times New Roman" panose="02020603050405020304" pitchFamily="18" charset="0"/>
                <a:cs typeface="Times New Roman" panose="02020603050405020304" pitchFamily="18" charset="0"/>
              </a:rPr>
              <a:t>Feature Details:</a:t>
            </a:r>
            <a:endParaRPr lang="en-ID" sz="3600" dirty="0"/>
          </a:p>
        </p:txBody>
      </p:sp>
      <p:sp>
        <p:nvSpPr>
          <p:cNvPr id="3" name="Subtitle 2">
            <a:extLst>
              <a:ext uri="{FF2B5EF4-FFF2-40B4-BE49-F238E27FC236}">
                <a16:creationId xmlns:a16="http://schemas.microsoft.com/office/drawing/2014/main" id="{A30CE847-9F08-45C3-B6AF-76B1B264B5BE}"/>
              </a:ext>
            </a:extLst>
          </p:cNvPr>
          <p:cNvSpPr>
            <a:spLocks noGrp="1"/>
          </p:cNvSpPr>
          <p:nvPr>
            <p:ph type="subTitle" idx="1"/>
          </p:nvPr>
        </p:nvSpPr>
        <p:spPr>
          <a:xfrm>
            <a:off x="866775" y="1104901"/>
            <a:ext cx="10744200" cy="5126036"/>
          </a:xfrm>
        </p:spPr>
        <p:txBody>
          <a:bodyPr/>
          <a:lstStyle/>
          <a:p>
            <a:pPr algn="l"/>
            <a:r>
              <a:rPr lang="en-US" sz="2600" dirty="0">
                <a:latin typeface="Times New Roman" panose="02020603050405020304" pitchFamily="18" charset="0"/>
                <a:cs typeface="Times New Roman" panose="02020603050405020304" pitchFamily="18" charset="0"/>
              </a:rPr>
              <a:t>3. </a:t>
            </a:r>
            <a:r>
              <a:rPr lang="en-US" sz="2600" u="sng" dirty="0">
                <a:latin typeface="Times New Roman" panose="02020603050405020304" pitchFamily="18" charset="0"/>
                <a:cs typeface="Times New Roman" panose="02020603050405020304" pitchFamily="18" charset="0"/>
              </a:rPr>
              <a:t>Spectral Contrast</a:t>
            </a:r>
            <a:r>
              <a:rPr lang="en-US" sz="260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D" sz="2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High contrast values generally correspond to clear, narrow-band signals, while low contrast values correspond to broad-band noise.</a:t>
            </a:r>
            <a:endParaRPr lang="en-ID"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From the extracted feature we </a:t>
            </a:r>
            <a:r>
              <a:rPr lang="en-US" sz="2200" dirty="0">
                <a:solidFill>
                  <a:srgbClr val="000000"/>
                </a:solidFill>
                <a:latin typeface="Times New Roman" panose="02020603050405020304" pitchFamily="18" charset="0"/>
                <a:cs typeface="Times New Roman" panose="02020603050405020304" pitchFamily="18" charset="0"/>
              </a:rPr>
              <a:t>got, </a:t>
            </a:r>
            <a:r>
              <a:rPr lang="en-US" sz="2200" dirty="0">
                <a:latin typeface="Times New Roman" panose="02020603050405020304" pitchFamily="18" charset="0"/>
                <a:cs typeface="Times New Roman" panose="02020603050405020304" pitchFamily="18" charset="0"/>
              </a:rPr>
              <a:t>slow/old songs have high spectral contrast then fast/New songs which signifies that Slow/old songs are relatively more clear and narrow-band signals than fast/New songs.</a:t>
            </a:r>
          </a:p>
          <a:p>
            <a:pPr marL="342900" indent="-342900" algn="just">
              <a:buFont typeface="Arial" panose="020B0604020202020204" pitchFamily="34" charset="0"/>
              <a:buChar char="•"/>
            </a:pPr>
            <a:endParaRPr lang="en-ID"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68C0A0-B764-4DC2-83C6-0F60DE9F1A3D}"/>
              </a:ext>
            </a:extLst>
          </p:cNvPr>
          <p:cNvPicPr>
            <a:picLocks noChangeAspect="1"/>
          </p:cNvPicPr>
          <p:nvPr/>
        </p:nvPicPr>
        <p:blipFill>
          <a:blip r:embed="rId2"/>
          <a:stretch>
            <a:fillRect/>
          </a:stretch>
        </p:blipFill>
        <p:spPr>
          <a:xfrm>
            <a:off x="4419600" y="3521685"/>
            <a:ext cx="2667000" cy="2636227"/>
          </a:xfrm>
          <a:prstGeom prst="rect">
            <a:avLst/>
          </a:prstGeom>
        </p:spPr>
      </p:pic>
      <p:pic>
        <p:nvPicPr>
          <p:cNvPr id="7" name="Picture 6">
            <a:extLst>
              <a:ext uri="{FF2B5EF4-FFF2-40B4-BE49-F238E27FC236}">
                <a16:creationId xmlns:a16="http://schemas.microsoft.com/office/drawing/2014/main" id="{A1F9085A-D74C-4975-A00B-2EC74D618EBF}"/>
              </a:ext>
            </a:extLst>
          </p:cNvPr>
          <p:cNvPicPr>
            <a:picLocks noChangeAspect="1"/>
          </p:cNvPicPr>
          <p:nvPr/>
        </p:nvPicPr>
        <p:blipFill>
          <a:blip r:embed="rId3"/>
          <a:stretch>
            <a:fillRect/>
          </a:stretch>
        </p:blipFill>
        <p:spPr>
          <a:xfrm>
            <a:off x="7667625" y="3992073"/>
            <a:ext cx="914400" cy="847725"/>
          </a:xfrm>
          <a:prstGeom prst="rect">
            <a:avLst/>
          </a:prstGeom>
        </p:spPr>
      </p:pic>
      <p:pic>
        <p:nvPicPr>
          <p:cNvPr id="9" name="Picture 8">
            <a:extLst>
              <a:ext uri="{FF2B5EF4-FFF2-40B4-BE49-F238E27FC236}">
                <a16:creationId xmlns:a16="http://schemas.microsoft.com/office/drawing/2014/main" id="{DC6667CE-F2A8-4919-B717-ED11718A681D}"/>
              </a:ext>
            </a:extLst>
          </p:cNvPr>
          <p:cNvPicPr>
            <a:picLocks noChangeAspect="1"/>
          </p:cNvPicPr>
          <p:nvPr/>
        </p:nvPicPr>
        <p:blipFill>
          <a:blip r:embed="rId4"/>
          <a:stretch>
            <a:fillRect/>
          </a:stretch>
        </p:blipFill>
        <p:spPr>
          <a:xfrm>
            <a:off x="4095750" y="4038600"/>
            <a:ext cx="323850" cy="1485900"/>
          </a:xfrm>
          <a:prstGeom prst="rect">
            <a:avLst/>
          </a:prstGeom>
        </p:spPr>
      </p:pic>
      <p:pic>
        <p:nvPicPr>
          <p:cNvPr id="11" name="Picture 10">
            <a:extLst>
              <a:ext uri="{FF2B5EF4-FFF2-40B4-BE49-F238E27FC236}">
                <a16:creationId xmlns:a16="http://schemas.microsoft.com/office/drawing/2014/main" id="{A9EA7C9C-6859-4172-B194-691A411F81E0}"/>
              </a:ext>
            </a:extLst>
          </p:cNvPr>
          <p:cNvPicPr>
            <a:picLocks noChangeAspect="1"/>
          </p:cNvPicPr>
          <p:nvPr/>
        </p:nvPicPr>
        <p:blipFill>
          <a:blip r:embed="rId4"/>
          <a:stretch>
            <a:fillRect/>
          </a:stretch>
        </p:blipFill>
        <p:spPr>
          <a:xfrm rot="5400000">
            <a:off x="5524500" y="5487987"/>
            <a:ext cx="323850" cy="1485900"/>
          </a:xfrm>
          <a:prstGeom prst="rect">
            <a:avLst/>
          </a:prstGeom>
        </p:spPr>
      </p:pic>
    </p:spTree>
    <p:extLst>
      <p:ext uri="{BB962C8B-B14F-4D97-AF65-F5344CB8AC3E}">
        <p14:creationId xmlns:p14="http://schemas.microsoft.com/office/powerpoint/2010/main" val="1377431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1050</Words>
  <Application>Microsoft Office PowerPoint</Application>
  <PresentationFormat>Widescreen</PresentationFormat>
  <Paragraphs>197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Roboto</vt:lpstr>
      <vt:lpstr>Times New Roman</vt:lpstr>
      <vt:lpstr>Office Theme</vt:lpstr>
      <vt:lpstr>Indian Institute Of Technology Bombay Project Presentation on Music Genre Classification</vt:lpstr>
      <vt:lpstr>Introduction : Music Genre Classification </vt:lpstr>
      <vt:lpstr>Outlines:</vt:lpstr>
      <vt:lpstr>Methodology: Block Diagram</vt:lpstr>
      <vt:lpstr>Dataset Preparation:</vt:lpstr>
      <vt:lpstr>Features used for classification:</vt:lpstr>
      <vt:lpstr>Feature Details:</vt:lpstr>
      <vt:lpstr>Feature Details:</vt:lpstr>
      <vt:lpstr>Feature Details:</vt:lpstr>
      <vt:lpstr>Feature Details:</vt:lpstr>
      <vt:lpstr>Feature Details:</vt:lpstr>
      <vt:lpstr>Feature Details:</vt:lpstr>
      <vt:lpstr>Classification Model:</vt:lpstr>
      <vt:lpstr>Performance :</vt:lpstr>
      <vt:lpstr>Performance Analysis:</vt:lpstr>
      <vt:lpstr>Performance Analysis:</vt:lpstr>
      <vt:lpstr>Performance Analysis:</vt:lpstr>
      <vt:lpstr>Performance Analysis:</vt:lpstr>
      <vt:lpstr>Conclusion:</vt:lpstr>
      <vt:lpstr>Scope for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Technology Bombay Project Presentation on Music Genre Classification</dc:title>
  <dc:creator>Ayushi Thawait</dc:creator>
  <cp:lastModifiedBy>Ayushi Thawait</cp:lastModifiedBy>
  <cp:revision>27</cp:revision>
  <dcterms:created xsi:type="dcterms:W3CDTF">2021-11-19T06:47:59Z</dcterms:created>
  <dcterms:modified xsi:type="dcterms:W3CDTF">2021-11-25T13:18:56Z</dcterms:modified>
</cp:coreProperties>
</file>