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79" r:id="rId6"/>
    <p:sldId id="259" r:id="rId7"/>
    <p:sldId id="260" r:id="rId8"/>
    <p:sldId id="276" r:id="rId9"/>
    <p:sldId id="261" r:id="rId10"/>
    <p:sldId id="278" r:id="rId11"/>
    <p:sldId id="277" r:id="rId12"/>
    <p:sldId id="262" r:id="rId13"/>
    <p:sldId id="266" r:id="rId14"/>
    <p:sldId id="265" r:id="rId15"/>
    <p:sldId id="263" r:id="rId16"/>
    <p:sldId id="264" r:id="rId17"/>
    <p:sldId id="267" r:id="rId18"/>
    <p:sldId id="271" r:id="rId19"/>
    <p:sldId id="270" r:id="rId20"/>
    <p:sldId id="269" r:id="rId21"/>
    <p:sldId id="268" r:id="rId22"/>
    <p:sldId id="275" r:id="rId23"/>
    <p:sldId id="27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21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4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8957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091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25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3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302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49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77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7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8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9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5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2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19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96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4EB9-AFCB-43C3-B2D5-C764BA3707F6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4BA589-4970-4C90-A0C2-09ABC61E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2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FD45-8147-48B6-850F-DF1BFCEC0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36952"/>
            <a:ext cx="7766936" cy="1376462"/>
          </a:xfrm>
        </p:spPr>
        <p:txBody>
          <a:bodyPr/>
          <a:lstStyle/>
          <a:p>
            <a:pPr algn="ctr"/>
            <a:r>
              <a:rPr lang="en-US" sz="4800" cap="all" dirty="0"/>
              <a:t>Bank CRM Churn Analysis</a:t>
            </a:r>
            <a:br>
              <a:rPr lang="en-US" sz="1800" cap="all" dirty="0"/>
            </a:b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5375E-FB2D-6CFD-B288-79217FC0B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33252"/>
            <a:ext cx="7766936" cy="511335"/>
          </a:xfrm>
        </p:spPr>
        <p:txBody>
          <a:bodyPr>
            <a:normAutofit/>
          </a:bodyPr>
          <a:lstStyle/>
          <a:p>
            <a:pPr algn="ctr"/>
            <a:r>
              <a:rPr lang="en-US" sz="1600" cap="all" dirty="0"/>
              <a:t>Customer Segmentation, Risk Analysis, and Retention Strategies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35DFB-C828-B30C-6CFF-2DFB93EC493B}"/>
              </a:ext>
            </a:extLst>
          </p:cNvPr>
          <p:cNvSpPr txBox="1"/>
          <p:nvPr/>
        </p:nvSpPr>
        <p:spPr>
          <a:xfrm>
            <a:off x="7010400" y="4463785"/>
            <a:ext cx="256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 AYUSHI SINGH</a:t>
            </a:r>
          </a:p>
          <a:p>
            <a:r>
              <a:rPr lang="en-IN" dirty="0"/>
              <a:t>On: 16</a:t>
            </a:r>
            <a:r>
              <a:rPr lang="en-IN" baseline="30000" dirty="0"/>
              <a:t>th</a:t>
            </a:r>
            <a:r>
              <a:rPr lang="en-IN" dirty="0"/>
              <a:t> June 2025</a:t>
            </a:r>
          </a:p>
        </p:txBody>
      </p:sp>
    </p:spTree>
    <p:extLst>
      <p:ext uri="{BB962C8B-B14F-4D97-AF65-F5344CB8AC3E}">
        <p14:creationId xmlns:p14="http://schemas.microsoft.com/office/powerpoint/2010/main" val="310769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1CA08-3FE1-A629-E389-011E81766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CA18-3DC6-DB4C-7F17-7400F2DC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Segmentation by Demographics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CB86-F017-A078-9897-4BC2507E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b="1" dirty="0"/>
              <a:t>Location</a:t>
            </a:r>
            <a:r>
              <a:rPr lang="en-US" dirty="0"/>
              <a:t>: Germany shows high churn despite high salaries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8F37A-7606-AC16-549F-F7BC141B85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26"/>
          <a:stretch>
            <a:fillRect/>
          </a:stretch>
        </p:blipFill>
        <p:spPr>
          <a:xfrm>
            <a:off x="2888819" y="2559824"/>
            <a:ext cx="4173697" cy="2793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123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FD019-08B4-744A-FAAC-D82A9F310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D9F6-0FE5-3FDE-CE2D-5A1D27A5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Segmentation by Demographics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EC47-366E-5712-5587-97732BF1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b="1" dirty="0"/>
              <a:t>Gender</a:t>
            </a:r>
            <a:r>
              <a:rPr lang="en-US" dirty="0"/>
              <a:t>: Female customers churn more than males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84821-75A1-0D01-A403-E6BBC54BAD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"/>
          <a:stretch>
            <a:fillRect/>
          </a:stretch>
        </p:blipFill>
        <p:spPr>
          <a:xfrm>
            <a:off x="2986824" y="2501165"/>
            <a:ext cx="3970062" cy="28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995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6B530-D435-FBB6-F03A-388BD75CE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99A5-61CE-096A-A733-BA6FD34F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Segmentation by Behaviour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B974-5554-92DC-2EE1-DBF8546D6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b="1" dirty="0"/>
              <a:t>Tenure Buckets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Mid-term (2–5 years) = highest churn volume</a:t>
            </a:r>
          </a:p>
          <a:p>
            <a:pPr lvl="1"/>
            <a:r>
              <a:rPr lang="en-US" dirty="0"/>
              <a:t>Long-term = more loyal</a:t>
            </a:r>
          </a:p>
          <a:p>
            <a:r>
              <a:rPr lang="en-US" b="1" dirty="0"/>
              <a:t>Activity Status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Inactive members show higher churn</a:t>
            </a:r>
          </a:p>
          <a:p>
            <a:r>
              <a:rPr lang="en-US" b="1" dirty="0"/>
              <a:t>Product Count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1-product users churn the most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7864E-7B4B-7B1D-9950-C1CC3C1B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3" r="5772" b="12135"/>
          <a:stretch>
            <a:fillRect/>
          </a:stretch>
        </p:blipFill>
        <p:spPr>
          <a:xfrm>
            <a:off x="5256961" y="2733368"/>
            <a:ext cx="4017041" cy="2241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21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241EF-7B5A-C9D1-D1A6-A82D0988A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C89A-FA52-8BD6-BC24-D2AA80CD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Segmentation by Financial Strength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683F-FBB0-9312-E1C1-EBD557F5D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dirty="0"/>
              <a:t>Balance vs Salary buckets show no strong correlation with churn</a:t>
            </a:r>
          </a:p>
          <a:p>
            <a:r>
              <a:rPr lang="en-US" dirty="0"/>
              <a:t>High-balance customers also exit, especially if poorly engaged</a:t>
            </a:r>
          </a:p>
          <a:p>
            <a:r>
              <a:rPr lang="en-US" dirty="0"/>
              <a:t>Credit score is a more reliable churn indicator than salary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32155-74B5-F3E1-5F64-187CAB038A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1"/>
          <a:stretch>
            <a:fillRect/>
          </a:stretch>
        </p:blipFill>
        <p:spPr>
          <a:xfrm>
            <a:off x="4341808" y="2916550"/>
            <a:ext cx="3508383" cy="3124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502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D3F32-FD58-26A7-17CA-8C54D5A10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1095-7DCD-B3E5-E8A2-EC3BFEE8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Conditional Formatting &amp; Churn Flag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5D7B-1F33-5B60-6DE3-D339F250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b="1" dirty="0"/>
              <a:t>ChurnRiskFlag Logic:</a:t>
            </a:r>
            <a:endParaRPr lang="en-US" dirty="0"/>
          </a:p>
          <a:p>
            <a:pPr lvl="1"/>
            <a:r>
              <a:rPr lang="en-US" dirty="0"/>
              <a:t>Score based on Age, Tenure, Products, Activity</a:t>
            </a:r>
          </a:p>
          <a:p>
            <a:pPr lvl="1"/>
            <a:r>
              <a:rPr lang="en-US" dirty="0"/>
              <a:t>High Risk = 3+, Moderate = 2, Low &lt; 2</a:t>
            </a:r>
          </a:p>
          <a:p>
            <a:r>
              <a:rPr lang="en-US" dirty="0"/>
              <a:t>Applied color-based formatting:</a:t>
            </a:r>
          </a:p>
          <a:p>
            <a:pPr lvl="1"/>
            <a:r>
              <a:rPr lang="en-US" dirty="0"/>
              <a:t>High = Red, Moderate = Yellow, Low = Green</a:t>
            </a:r>
          </a:p>
          <a:p>
            <a:r>
              <a:rPr lang="en-US" dirty="0"/>
              <a:t>Used in the dashboard to visually isolate vulnerable customers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93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8B667-3227-055A-C828-DCFA8A994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2F07-7845-C6F2-6859-09E11EA0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Product Affinity &amp; Churn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B1DE-BB44-865A-C77D-F3A54C85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dirty="0"/>
              <a:t>Product 1 + Credit Card = highest churn combo</a:t>
            </a:r>
          </a:p>
          <a:p>
            <a:r>
              <a:rPr lang="en-US" dirty="0"/>
              <a:t>Customers with only 1 product hold the highest total balance</a:t>
            </a:r>
          </a:p>
          <a:p>
            <a:r>
              <a:rPr lang="en-US" dirty="0"/>
              <a:t>Churn drops as product count increases</a:t>
            </a:r>
          </a:p>
          <a:p>
            <a:r>
              <a:rPr lang="en-US" dirty="0"/>
              <a:t>Customers with 4 products show zero churn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7B9828-47C9-3F24-ADA4-7E6BF2B7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411" y="2556677"/>
            <a:ext cx="3364591" cy="3264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981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54F04-E907-99C5-AA2F-EE462DB85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BFA0-2416-515C-4825-2061C283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Retention Risk: Balance Outliers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EB26-B995-96B6-A132-30E7ED6F7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dirty="0"/>
              <a:t>Retained customers mostly have balances between ₹60K-₹180K</a:t>
            </a:r>
          </a:p>
          <a:p>
            <a:r>
              <a:rPr lang="en-US" dirty="0"/>
              <a:t>Outliers:</a:t>
            </a:r>
          </a:p>
          <a:p>
            <a:pPr lvl="1"/>
            <a:r>
              <a:rPr lang="en-US" dirty="0"/>
              <a:t>Some have 0 balance but haven't exited</a:t>
            </a:r>
          </a:p>
          <a:p>
            <a:pPr lvl="1"/>
            <a:r>
              <a:rPr lang="en-US" dirty="0"/>
              <a:t>High-value retained customers have &gt;₹200K</a:t>
            </a:r>
          </a:p>
          <a:p>
            <a:r>
              <a:rPr lang="en-US" dirty="0"/>
              <a:t>Suggests further potential for upselling or account optimization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D73F9-E597-9BA7-3BF3-765038D5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20" y="3586756"/>
            <a:ext cx="3607895" cy="2582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91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2CE11-5DBF-8888-2198-D027B0811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24C0-0D49-27A4-4A40-FAB41B7F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US" b="1" dirty="0"/>
              <a:t>Churn Risk by Credit Card Ownership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3F63-C253-1099-4A30-A1432EFF5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dirty="0"/>
              <a:t>Minor difference in churn with vs without credit card:</a:t>
            </a:r>
          </a:p>
          <a:p>
            <a:pPr lvl="1"/>
            <a:r>
              <a:rPr lang="en-US" dirty="0"/>
              <a:t>Females: 24.91% (with) vs 25.46% (without)</a:t>
            </a:r>
          </a:p>
          <a:p>
            <a:pPr lvl="1"/>
            <a:r>
              <a:rPr lang="en-US" dirty="0"/>
              <a:t>Males: 16.28% (with) vs 16.88% (without)</a:t>
            </a:r>
          </a:p>
          <a:p>
            <a:r>
              <a:rPr lang="en-US" dirty="0"/>
              <a:t>Indicates the current reward system has limited retention impact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44065-3D49-069C-C483-ADC7023A0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90" y="3264915"/>
            <a:ext cx="3765755" cy="2651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558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D19D-1BB0-8C55-B072-9D1D520A0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C752-D62E-6FEB-7A81-588401DF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Insights Summary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1CA3-28BF-17EC-FD45-8AB0598DF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dirty="0"/>
              <a:t>Female and mid-tenure customers are at highest risk</a:t>
            </a:r>
          </a:p>
          <a:p>
            <a:r>
              <a:rPr lang="en-US" dirty="0"/>
              <a:t>High-balance customers are churning despite their value</a:t>
            </a:r>
          </a:p>
          <a:p>
            <a:r>
              <a:rPr lang="en-US" dirty="0"/>
              <a:t>Credit card rewards are not driving strong retention</a:t>
            </a:r>
          </a:p>
          <a:p>
            <a:r>
              <a:rPr lang="en-US" dirty="0"/>
              <a:t>Germany has highest churn despite high salary levels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D620B-41E9-412B-EBC5-3F43AD495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83B6-5DA8-40A1-442B-85A62606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D8D2-C8E5-80E3-6465-6E21B472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dirty="0"/>
              <a:t>Targeted outreach for the 40–59 age group and females</a:t>
            </a:r>
          </a:p>
          <a:p>
            <a:r>
              <a:rPr lang="en-US" dirty="0"/>
              <a:t>Rebuild rewards program: tiered, personalized, gamified</a:t>
            </a:r>
          </a:p>
          <a:p>
            <a:r>
              <a:rPr lang="en-US" dirty="0"/>
              <a:t>Launch location-specific retention teams (Germany/France)</a:t>
            </a:r>
          </a:p>
          <a:p>
            <a:r>
              <a:rPr lang="en-US" dirty="0"/>
              <a:t>Improve onboarding and cross-sell for 1-product customers</a:t>
            </a:r>
          </a:p>
          <a:p>
            <a:r>
              <a:rPr lang="en-US" dirty="0"/>
              <a:t>Use ChurnRiskFlag in dashboards to trigger proactive calls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7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C612-BCAB-A007-7A6C-BF3F9ED1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Objective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9FC7-CCBB-1ABE-FDD2-E6315EB7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dirty="0"/>
              <a:t>Understand churn patterns in the bank's customer base</a:t>
            </a:r>
          </a:p>
          <a:p>
            <a:r>
              <a:rPr lang="en-US" dirty="0"/>
              <a:t>Segment customers based on key demographics and behavior</a:t>
            </a:r>
          </a:p>
          <a:p>
            <a:r>
              <a:rPr lang="en-US" dirty="0"/>
              <a:t>Identify risk indicators for churn</a:t>
            </a:r>
          </a:p>
          <a:p>
            <a:r>
              <a:rPr lang="en-US" dirty="0"/>
              <a:t>Recommend strategies to improve customer retention and lifetime value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03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B8F52-A0B1-2E53-5772-A8D356FB9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68DF-125E-D999-E933-721367D8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Predictive Modelling (Future Scope)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596A-F596-E1EA-75D0-012E3B418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dirty="0"/>
              <a:t>Suggest a logistic regression or decision tree model</a:t>
            </a:r>
          </a:p>
          <a:p>
            <a:r>
              <a:rPr lang="en-US" dirty="0"/>
              <a:t>Use features like:</a:t>
            </a:r>
          </a:p>
          <a:p>
            <a:pPr lvl="1"/>
            <a:r>
              <a:rPr lang="en-US" dirty="0"/>
              <a:t>Age, Tenure, Products, Activity, Balance, Credit Score</a:t>
            </a:r>
          </a:p>
          <a:p>
            <a:r>
              <a:rPr lang="en-US" dirty="0"/>
              <a:t>Predict churn probability and integrate with visual dashboards</a:t>
            </a:r>
          </a:p>
          <a:p>
            <a:r>
              <a:rPr lang="en-US" dirty="0"/>
              <a:t>Enables targeted, real-time retention interventions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86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B7C28-C7BD-2F66-DE66-956892150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0E1C-1685-3A95-51CB-EA940629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0EA21-A543-0F00-0152-5E7730E4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04426"/>
            <a:ext cx="8736428" cy="48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7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E53CB-89E5-7AA8-ACD3-FB5F9F62E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128F-F531-0DCB-FFA3-C0506FBA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Power BI Dashboard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07A4-5DB5-6D13-E410-6DF8C751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IN" dirty="0"/>
              <a:t>Interactive KPIs: Churn%, Active vs Exited, High Risk Customers</a:t>
            </a:r>
          </a:p>
          <a:p>
            <a:r>
              <a:rPr lang="en-IN" dirty="0"/>
              <a:t>Filters by Age, Gender, Geography, Tenure</a:t>
            </a:r>
          </a:p>
          <a:p>
            <a:r>
              <a:rPr lang="en-IN" dirty="0"/>
              <a:t>Visuals:</a:t>
            </a:r>
          </a:p>
          <a:p>
            <a:pPr lvl="1"/>
            <a:r>
              <a:rPr lang="en-IN" dirty="0"/>
              <a:t>Map, bar charts, churn trends, segmentation matrix</a:t>
            </a:r>
          </a:p>
          <a:p>
            <a:pPr lvl="1"/>
            <a:r>
              <a:rPr lang="en-IN" dirty="0"/>
              <a:t>ChurnRiskFlag-based tables with conditional formatting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35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5ED1C-3F08-59CC-2E91-6BCE426D3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9079-4D19-DD6F-D337-8829D60B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Final Takeaways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A1F5-A5BF-C13D-7297-00074B62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dirty="0"/>
              <a:t>Churn is not random: it follows clear patterns</a:t>
            </a:r>
          </a:p>
          <a:p>
            <a:r>
              <a:rPr lang="en-US" dirty="0"/>
              <a:t>Demographic + behavioral segmentation is essential</a:t>
            </a:r>
          </a:p>
          <a:p>
            <a:r>
              <a:rPr lang="en-US" dirty="0"/>
              <a:t>Retention efforts must be data-driven and dynamic</a:t>
            </a:r>
          </a:p>
          <a:p>
            <a:r>
              <a:rPr lang="en-US" dirty="0"/>
              <a:t>With proactive strategies, high-value customers can be retained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2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CE99D-EC7E-C504-4A23-1D6CC0828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51D4-41F2-4376-6AD9-87D6403B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553" y="2981632"/>
            <a:ext cx="8596668" cy="894735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97967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16780-EE3F-6AED-CC12-FABE3574D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C0C3-AA04-7A88-90F4-A004AB1F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Database Schema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BD3783-D90E-E350-5E01-9ED076491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29" y="1504335"/>
            <a:ext cx="8629574" cy="44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A4BF5-4B74-6B72-F658-ABA638AC4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067-2D14-2110-E5F8-557BB842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61BB-BE74-26C7-7259-F6AB3369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dirty="0"/>
              <a:t>Total Customers: 10,000</a:t>
            </a:r>
          </a:p>
          <a:p>
            <a:r>
              <a:rPr lang="en-US" dirty="0"/>
              <a:t>Key Tables Used:</a:t>
            </a:r>
          </a:p>
          <a:p>
            <a:pPr lvl="1"/>
            <a:r>
              <a:rPr lang="en-US" dirty="0"/>
              <a:t>Bank_Churn</a:t>
            </a:r>
          </a:p>
          <a:p>
            <a:pPr lvl="1"/>
            <a:r>
              <a:rPr lang="en-US" dirty="0"/>
              <a:t>CustomerInfo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Geography</a:t>
            </a:r>
          </a:p>
          <a:p>
            <a:pPr lvl="1"/>
            <a:r>
              <a:rPr lang="en-US" dirty="0"/>
              <a:t>CreditCard / ExitCustomer / ActiveCustomer</a:t>
            </a:r>
          </a:p>
          <a:p>
            <a:r>
              <a:rPr lang="en-US" dirty="0"/>
              <a:t>Variables: Age, Tenure, Balance, Estimated Salary, Credit Score, NumOfProducts, IsActiveMember, HasCrCard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96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E72C3-02FE-7F6F-2980-883AFB246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C0BA-2E4A-E9CE-C703-DEC9FD22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2A30-F632-AE28-F45E-058D2526E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I utilized a combination of tools to manage, analyze, and visualize the data: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Excel</a:t>
            </a:r>
            <a:r>
              <a:rPr lang="en-US" dirty="0"/>
              <a:t>: This tool provided an overview of the data, which I later converted to CSV format for import into SQL and other analysis tools.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SQL</a:t>
            </a:r>
            <a:r>
              <a:rPr lang="en-US" dirty="0"/>
              <a:t>: I used SQL to extract and query data from databases efficiently.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Power BI: </a:t>
            </a:r>
            <a:r>
              <a:rPr lang="en-US" dirty="0"/>
              <a:t>This tool was used for data cleaning, transformation, and creating interactive dashboards to generate actionable insights.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dirty="0"/>
              <a:t>These tools streamlined the analysis process &amp; enabled the development of clear and actionable insights for our CRM strategy.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51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E871E-ED13-EE08-66ED-AB08B81F8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896F-C5D0-35D6-ABCF-856E4E5B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Data Cleaning and Preparation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65A-9F72-2D48-C3C6-33F6EDB1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dirty="0"/>
              <a:t>Checked for null/missing values using Power Query</a:t>
            </a:r>
          </a:p>
          <a:p>
            <a:r>
              <a:rPr lang="en-US" dirty="0"/>
              <a:t>Used "Column Quality" and "Column Distribution"</a:t>
            </a:r>
          </a:p>
          <a:p>
            <a:r>
              <a:rPr lang="en-US" dirty="0"/>
              <a:t>Applied:</a:t>
            </a:r>
          </a:p>
          <a:p>
            <a:pPr lvl="1"/>
            <a:r>
              <a:rPr lang="en-US" dirty="0"/>
              <a:t>Replace nulls with median (numeric)</a:t>
            </a:r>
          </a:p>
          <a:p>
            <a:pPr lvl="1"/>
            <a:r>
              <a:rPr lang="en-US" dirty="0"/>
              <a:t>Mode or "Unknown" for categorical</a:t>
            </a:r>
          </a:p>
          <a:p>
            <a:pPr lvl="1"/>
            <a:r>
              <a:rPr lang="en-US" dirty="0"/>
              <a:t>Excluded rows with missing critical dates</a:t>
            </a:r>
          </a:p>
          <a:p>
            <a:r>
              <a:rPr lang="en-US" dirty="0"/>
              <a:t>Created new fields: AgeBucket, TenureBucket, ChurnRiskFlag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46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396C4-727D-18E0-F04A-B3C9E4BDA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AB03-1EF0-DA16-7A27-9AE7873E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Churn Rate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A5FC-04B9-D773-1CC2-CC66FC51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b="1" dirty="0"/>
              <a:t>Overall Churn Rate:</a:t>
            </a:r>
            <a:r>
              <a:rPr lang="en-US" dirty="0"/>
              <a:t> 20.37%</a:t>
            </a:r>
          </a:p>
          <a:p>
            <a:r>
              <a:rPr lang="en-US" b="1" dirty="0"/>
              <a:t>Churn Rate by Year &amp; Gender: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Female churn: consistently 23-26%</a:t>
            </a:r>
          </a:p>
          <a:p>
            <a:pPr lvl="1"/>
            <a:r>
              <a:rPr lang="en-US" dirty="0"/>
              <a:t>Male churn: consistently 15-18%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FDDFC2-4221-3E94-D802-13285526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83" y="3429000"/>
            <a:ext cx="4160433" cy="2234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68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959C0-A31A-C9E0-DA3B-6ACA9E07C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64A8-8465-2E2A-DE1E-74742423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Churn Rate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133F-20A4-1F16-A542-44D16A27E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b="1" dirty="0"/>
              <a:t>Churn Rate by Region:</a:t>
            </a:r>
            <a:endParaRPr lang="en-US" dirty="0"/>
          </a:p>
          <a:p>
            <a:pPr lvl="1"/>
            <a:r>
              <a:rPr lang="en-US" dirty="0"/>
              <a:t>Highest: Germany (32.44%)</a:t>
            </a:r>
          </a:p>
          <a:p>
            <a:pPr lvl="1"/>
            <a:r>
              <a:rPr lang="en-US" dirty="0"/>
              <a:t>Lowest: France (16.15%)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33E82F-024D-532E-11C4-4CAE1AC6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4" t="400" r="2276" b="-561"/>
          <a:stretch>
            <a:fillRect/>
          </a:stretch>
        </p:blipFill>
        <p:spPr>
          <a:xfrm>
            <a:off x="4107426" y="2853355"/>
            <a:ext cx="3977147" cy="2500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21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5E8B8-28AE-CCD1-73D0-C427331AC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2138-21D9-F87A-6094-EE16650B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4735"/>
          </a:xfrm>
        </p:spPr>
        <p:txBody>
          <a:bodyPr/>
          <a:lstStyle/>
          <a:p>
            <a:r>
              <a:rPr lang="en-IN" b="1" dirty="0"/>
              <a:t>Segmentation by Demographics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42E3-CBF2-9020-ABFA-191C7B14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335"/>
            <a:ext cx="8596668" cy="4537027"/>
          </a:xfrm>
        </p:spPr>
        <p:txBody>
          <a:bodyPr/>
          <a:lstStyle/>
          <a:p>
            <a:r>
              <a:rPr lang="en-US" b="1" dirty="0"/>
              <a:t>Age Buckets</a:t>
            </a:r>
            <a:r>
              <a:rPr lang="en-US" dirty="0"/>
              <a:t>: Highest churn in 50–59 group (56.04%)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9E85382-69C4-EB2A-24AF-DA32612DA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46" y="2545255"/>
            <a:ext cx="4215375" cy="2587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60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406</TotalTime>
  <Words>787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</vt:lpstr>
      <vt:lpstr>Bank CRM Churn Analysis </vt:lpstr>
      <vt:lpstr>Objective of the Project</vt:lpstr>
      <vt:lpstr>Database Schema</vt:lpstr>
      <vt:lpstr>Dataset Overview</vt:lpstr>
      <vt:lpstr>Tools Used</vt:lpstr>
      <vt:lpstr>Data Cleaning and Preparation</vt:lpstr>
      <vt:lpstr>Churn Rate Overview</vt:lpstr>
      <vt:lpstr>Churn Rate Overview</vt:lpstr>
      <vt:lpstr>Segmentation by Demographics</vt:lpstr>
      <vt:lpstr>Segmentation by Demographics</vt:lpstr>
      <vt:lpstr>Segmentation by Demographics</vt:lpstr>
      <vt:lpstr>Segmentation by Behaviour</vt:lpstr>
      <vt:lpstr>Segmentation by Financial Strength</vt:lpstr>
      <vt:lpstr>Conditional Formatting &amp; Churn Flag</vt:lpstr>
      <vt:lpstr>Product Affinity &amp; Churn</vt:lpstr>
      <vt:lpstr>Retention Risk: Balance Outliers</vt:lpstr>
      <vt:lpstr>Churn Risk by Credit Card Ownership</vt:lpstr>
      <vt:lpstr>Insights Summary </vt:lpstr>
      <vt:lpstr>Recommendations</vt:lpstr>
      <vt:lpstr>Predictive Modelling (Future Scope)</vt:lpstr>
      <vt:lpstr>Dashboard</vt:lpstr>
      <vt:lpstr>Power BI Dashboard Summary</vt:lpstr>
      <vt:lpstr>Final Takeaways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Ayushi Singh</dc:creator>
  <cp:lastModifiedBy>Ayushi Singh</cp:lastModifiedBy>
  <cp:revision>5</cp:revision>
  <dcterms:created xsi:type="dcterms:W3CDTF">2025-06-17T17:02:54Z</dcterms:created>
  <dcterms:modified xsi:type="dcterms:W3CDTF">2025-06-25T09:50:29Z</dcterms:modified>
</cp:coreProperties>
</file>