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C2C5-DB99-4F64-9F7A-65D670E0FB6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AC6B-15E6-46FB-8331-06412FB94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5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C2C5-DB99-4F64-9F7A-65D670E0FB6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AC6B-15E6-46FB-8331-06412FB94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2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C2C5-DB99-4F64-9F7A-65D670E0FB6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AC6B-15E6-46FB-8331-06412FB94D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054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C2C5-DB99-4F64-9F7A-65D670E0FB6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AC6B-15E6-46FB-8331-06412FB94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88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C2C5-DB99-4F64-9F7A-65D670E0FB6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AC6B-15E6-46FB-8331-06412FB94D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8746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C2C5-DB99-4F64-9F7A-65D670E0FB6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AC6B-15E6-46FB-8331-06412FB94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99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C2C5-DB99-4F64-9F7A-65D670E0FB6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AC6B-15E6-46FB-8331-06412FB94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05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C2C5-DB99-4F64-9F7A-65D670E0FB6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AC6B-15E6-46FB-8331-06412FB94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0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C2C5-DB99-4F64-9F7A-65D670E0FB6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AC6B-15E6-46FB-8331-06412FB94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0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C2C5-DB99-4F64-9F7A-65D670E0FB6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AC6B-15E6-46FB-8331-06412FB94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9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C2C5-DB99-4F64-9F7A-65D670E0FB6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AC6B-15E6-46FB-8331-06412FB94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2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C2C5-DB99-4F64-9F7A-65D670E0FB6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AC6B-15E6-46FB-8331-06412FB94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C2C5-DB99-4F64-9F7A-65D670E0FB6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AC6B-15E6-46FB-8331-06412FB94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C2C5-DB99-4F64-9F7A-65D670E0FB6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AC6B-15E6-46FB-8331-06412FB94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4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C2C5-DB99-4F64-9F7A-65D670E0FB6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AC6B-15E6-46FB-8331-06412FB94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C2C5-DB99-4F64-9F7A-65D670E0FB6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AC6B-15E6-46FB-8331-06412FB94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1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C2C5-DB99-4F64-9F7A-65D670E0FB6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A7AC6B-15E6-46FB-8331-06412FB94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29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obot and a hand touching a sphere&#10;&#10;Description automatically generated">
            <a:extLst>
              <a:ext uri="{FF2B5EF4-FFF2-40B4-BE49-F238E27FC236}">
                <a16:creationId xmlns:a16="http://schemas.microsoft.com/office/drawing/2014/main" id="{7FF12A40-12AB-09D6-837B-8F429964DB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1" r="15555"/>
          <a:stretch/>
        </p:blipFill>
        <p:spPr>
          <a:xfrm>
            <a:off x="2522358" y="10"/>
            <a:ext cx="7883283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E03F0B-01EF-E08A-61D9-E56A306A920F}"/>
              </a:ext>
            </a:extLst>
          </p:cNvPr>
          <p:cNvSpPr txBox="1"/>
          <p:nvPr/>
        </p:nvSpPr>
        <p:spPr>
          <a:xfrm>
            <a:off x="222821" y="276225"/>
            <a:ext cx="4511104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u="sng" dirty="0">
                <a:latin typeface="Baskerville Old Face" panose="02020602080505020303" pitchFamily="18" charset="0"/>
                <a:ea typeface="+mj-ea"/>
                <a:cs typeface="+mj-cs"/>
              </a:rPr>
              <a:t>TECHNOLOGY SECTOR</a:t>
            </a:r>
          </a:p>
        </p:txBody>
      </p:sp>
      <p:sp>
        <p:nvSpPr>
          <p:cNvPr id="2" name="AutoShape 6" descr="24 New Technology Trends in 2024 (Latest &amp; Trending)">
            <a:extLst>
              <a:ext uri="{FF2B5EF4-FFF2-40B4-BE49-F238E27FC236}">
                <a16:creationId xmlns:a16="http://schemas.microsoft.com/office/drawing/2014/main" id="{FE398137-60F4-AA26-1D23-43058B2DAE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75818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604D6-7BFE-0B44-4442-2F434FE1C9CA}"/>
              </a:ext>
            </a:extLst>
          </p:cNvPr>
          <p:cNvSpPr txBox="1"/>
          <p:nvPr/>
        </p:nvSpPr>
        <p:spPr>
          <a:xfrm>
            <a:off x="0" y="999172"/>
            <a:ext cx="346335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b="0" i="0" dirty="0">
                <a:effectLst/>
              </a:rPr>
              <a:t>ocuses on AI and semiconductors, praised by Microsoft India's Puneet </a:t>
            </a:r>
            <a:r>
              <a:rPr lang="en-US" b="0" i="0" dirty="0" err="1">
                <a:effectLst/>
              </a:rPr>
              <a:t>Chandok</a:t>
            </a:r>
            <a:r>
              <a:rPr lang="en-US" b="0" i="0" dirty="0">
                <a:effectLst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 52% funding increase to ₹21,936.90 crore supports semiconductors.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NXP's Hitesh Garg noted its electronics manufacturing role. ₹3 lakh crore will benefit women's skilling</a:t>
            </a:r>
            <a:r>
              <a:rPr lang="en-US" b="0" i="0" dirty="0">
                <a:effectLst/>
                <a:latin typeface="Google San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Budget emphasis on technological innovation and digitization sets India on th</a:t>
            </a:r>
            <a:r>
              <a:rPr lang="en-US" dirty="0">
                <a:latin typeface="Verdana" panose="020B0604030504040204" pitchFamily="34" charset="0"/>
              </a:rPr>
              <a:t>e first track of becoming an ‘AI-FIRST NATION’</a:t>
            </a:r>
            <a:r>
              <a:rPr lang="en-US" b="0" i="0" dirty="0">
                <a:effectLst/>
                <a:latin typeface="Verdana" panose="020B0604030504040204" pitchFamily="34" charset="0"/>
              </a:rPr>
              <a:t> 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B5C97-E367-AFDF-8755-D625F49F964E}"/>
              </a:ext>
            </a:extLst>
          </p:cNvPr>
          <p:cNvSpPr txBox="1"/>
          <p:nvPr/>
        </p:nvSpPr>
        <p:spPr>
          <a:xfrm>
            <a:off x="5305604" y="820043"/>
            <a:ext cx="437523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The fiscal measures undertaken by the government affect public expenditure.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For instance, an increase in direct taxes would decrease disposable income, thus reducing demand for goods.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This decrease in demand will translate into a decrease in production, therefore affecting economic growth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06242-5B39-D182-89CF-760E37A26B3D}"/>
              </a:ext>
            </a:extLst>
          </p:cNvPr>
          <p:cNvSpPr txBox="1"/>
          <p:nvPr/>
        </p:nvSpPr>
        <p:spPr>
          <a:xfrm>
            <a:off x="5727661" y="132095"/>
            <a:ext cx="346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Franklin Gothic Heavy" panose="020B0903020102020204" pitchFamily="34" charset="0"/>
              </a:rPr>
              <a:t>IMPACTS</a:t>
            </a:r>
          </a:p>
        </p:txBody>
      </p:sp>
    </p:spTree>
    <p:extLst>
      <p:ext uri="{BB962C8B-B14F-4D97-AF65-F5344CB8AC3E}">
        <p14:creationId xmlns:p14="http://schemas.microsoft.com/office/powerpoint/2010/main" val="180577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87F18447-83C6-6C25-08D7-52E6EC4BB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09" y="0"/>
            <a:ext cx="5280139" cy="3739896"/>
          </a:xfrm>
          <a:prstGeom prst="rect">
            <a:avLst/>
          </a:prstGeom>
        </p:spPr>
      </p:pic>
      <p:pic>
        <p:nvPicPr>
          <p:cNvPr id="19" name="Picture 18" descr="A screenshot of a graph&#10;&#10;Description automatically generated">
            <a:extLst>
              <a:ext uri="{FF2B5EF4-FFF2-40B4-BE49-F238E27FC236}">
                <a16:creationId xmlns:a16="http://schemas.microsoft.com/office/drawing/2014/main" id="{38CC5629-D351-37FD-D3AA-4472CCB1B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53" y="2743200"/>
            <a:ext cx="5152702" cy="38485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21A91BF-96A6-0BB4-056B-71D6A1B2A116}"/>
              </a:ext>
            </a:extLst>
          </p:cNvPr>
          <p:cNvSpPr txBox="1"/>
          <p:nvPr/>
        </p:nvSpPr>
        <p:spPr>
          <a:xfrm>
            <a:off x="256032" y="3739896"/>
            <a:ext cx="54315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skerville Old Face" panose="02020602080505020303" pitchFamily="18" charset="0"/>
              </a:rPr>
              <a:t>Short term gains of financial assets to attract 20%tax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skerville Old Face" panose="02020602080505020303" pitchFamily="18" charset="0"/>
              </a:rPr>
              <a:t>Long term gains on all financial and non-financial assets to attract a tax rate of 12.5%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skerville Old Face" panose="02020602080505020303" pitchFamily="18" charset="0"/>
              </a:rPr>
              <a:t>Increase in limit of exemption of capital gains on financial assets to Rs.1.25 lakh per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skerville Old Face" panose="02020602080505020303" pitchFamily="18" charset="0"/>
              </a:rPr>
              <a:t>Inflation is moving towards 4%.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F0861-3EA0-CF15-49F8-C007BF0D8114}"/>
              </a:ext>
            </a:extLst>
          </p:cNvPr>
          <p:cNvSpPr txBox="1"/>
          <p:nvPr/>
        </p:nvSpPr>
        <p:spPr>
          <a:xfrm>
            <a:off x="6215605" y="347241"/>
            <a:ext cx="56021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“</a:t>
            </a:r>
            <a:r>
              <a:rPr lang="en-US" sz="1600" b="0" i="0" dirty="0">
                <a:effectLst/>
                <a:latin typeface="Franklin Gothic Heavy" panose="020B0903020102020204" pitchFamily="34" charset="0"/>
              </a:rPr>
              <a:t>The Union Budget 2024 brings substantial changes to personal finance that will benefit a large number of taxpayers. The increase in the standard deduction from Rs 50,000 to Rs 75,000 and the revision of the tax slab limit for the 5% tax rate from Rs 5 lakh to Rs 7 lakh will significantly enhance disposable income. These changes will provide much-needed financial relief to the middle class and boost overall consumption</a:t>
            </a:r>
            <a:r>
              <a:rPr lang="en-US" b="0" i="0" dirty="0">
                <a:solidFill>
                  <a:srgbClr val="1A1A1A"/>
                </a:solidFill>
                <a:effectLst/>
                <a:latin typeface="Verdana" panose="020B060403050404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4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812D9B-C06D-4B8B-87DA-D91AC7730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49" y="71760"/>
            <a:ext cx="5170715" cy="67144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2B9B09-86F1-F3C4-BEB1-6DF2B3443CD2}"/>
              </a:ext>
            </a:extLst>
          </p:cNvPr>
          <p:cNvSpPr txBox="1"/>
          <p:nvPr/>
        </p:nvSpPr>
        <p:spPr>
          <a:xfrm>
            <a:off x="5820064" y="71760"/>
            <a:ext cx="44503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Baskerville Old Face" panose="02020602080505020303" pitchFamily="18" charset="0"/>
              </a:rPr>
              <a:t>Manufacturing </a:t>
            </a:r>
          </a:p>
          <a:p>
            <a:r>
              <a:rPr lang="en-US" sz="3600" b="1" u="sng" dirty="0">
                <a:latin typeface="Baskerville Old Face" panose="02020602080505020303" pitchFamily="18" charset="0"/>
              </a:rPr>
              <a:t>And Service Sector </a:t>
            </a:r>
          </a:p>
          <a:p>
            <a:r>
              <a:rPr lang="en-US" sz="3600" b="1" u="sng" dirty="0">
                <a:latin typeface="Baskerville Old Face" panose="02020602080505020303" pitchFamily="18" charset="0"/>
              </a:rPr>
              <a:t>Budget </a:t>
            </a:r>
          </a:p>
          <a:p>
            <a:r>
              <a:rPr lang="en-US" sz="3600" b="1" u="sng" dirty="0">
                <a:latin typeface="Baskerville Old Face" panose="02020602080505020303" pitchFamily="18" charset="0"/>
              </a:rPr>
              <a:t>Allocation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480D6-C53D-FE53-4884-500EA43ED653}"/>
              </a:ext>
            </a:extLst>
          </p:cNvPr>
          <p:cNvSpPr txBox="1"/>
          <p:nvPr/>
        </p:nvSpPr>
        <p:spPr>
          <a:xfrm>
            <a:off x="5820064" y="2618341"/>
            <a:ext cx="30132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Franklin Gothic Heavy" panose="020B0903020102020204" pitchFamily="34" charset="0"/>
              </a:rPr>
              <a:t>With healthy bank and corporate balance sheets and capacity </a:t>
            </a:r>
            <a:r>
              <a:rPr lang="en-US" sz="2400" b="0" i="0" dirty="0" err="1">
                <a:effectLst/>
                <a:latin typeface="Franklin Gothic Heavy" panose="020B0903020102020204" pitchFamily="34" charset="0"/>
              </a:rPr>
              <a:t>utilisation</a:t>
            </a:r>
            <a:r>
              <a:rPr lang="en-US" sz="2400" b="0" i="0" dirty="0">
                <a:effectLst/>
                <a:latin typeface="Franklin Gothic Heavy" panose="020B0903020102020204" pitchFamily="34" charset="0"/>
              </a:rPr>
              <a:t> in many sectors </a:t>
            </a:r>
            <a:r>
              <a:rPr lang="en-US" sz="2400" b="0" i="0" dirty="0" err="1">
                <a:effectLst/>
                <a:latin typeface="Franklin Gothic Heavy" panose="020B0903020102020204" pitchFamily="34" charset="0"/>
              </a:rPr>
              <a:t>signalling</a:t>
            </a:r>
            <a:r>
              <a:rPr lang="en-US" sz="2400" b="0" i="0" dirty="0">
                <a:effectLst/>
                <a:latin typeface="Franklin Gothic Heavy" panose="020B0903020102020204" pitchFamily="34" charset="0"/>
              </a:rPr>
              <a:t> investment needs, the private sector is finally expected to join the capex bandwagon.</a:t>
            </a:r>
            <a:endParaRPr lang="en-US" sz="24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61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EBC661-9FBF-0458-2689-DC0DDC377C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62035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E4F9A7-B15B-0FEC-2882-C77F702242A3}"/>
              </a:ext>
            </a:extLst>
          </p:cNvPr>
          <p:cNvSpPr txBox="1"/>
          <p:nvPr/>
        </p:nvSpPr>
        <p:spPr>
          <a:xfrm>
            <a:off x="9016679" y="1817226"/>
            <a:ext cx="29746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Heavy" panose="020B0903020102020204" pitchFamily="34" charset="0"/>
              </a:rPr>
              <a:t>I</a:t>
            </a:r>
            <a:r>
              <a:rPr lang="en-US" sz="2400" b="0" i="0" dirty="0">
                <a:effectLst/>
                <a:latin typeface="Franklin Gothic Heavy" panose="020B0903020102020204" pitchFamily="34" charset="0"/>
              </a:rPr>
              <a:t>nfrastructure, such as irrigation systems, cold storage, and more food processing units require massive public investment to create a robust food supply chain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Franklin Gothic Heavy" panose="020B0903020102020204" pitchFamily="34" charset="0"/>
              </a:rPr>
              <a:t>.</a:t>
            </a:r>
            <a:endParaRPr lang="en-US" sz="2400" dirty="0">
              <a:highlight>
                <a:srgbClr val="C0C0C0"/>
              </a:highlight>
              <a:latin typeface="Franklin Gothic Heavy" panose="020B09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A4FC4-B004-A5C9-CDA4-1B7E5B5FFCA0}"/>
              </a:ext>
            </a:extLst>
          </p:cNvPr>
          <p:cNvSpPr txBox="1"/>
          <p:nvPr/>
        </p:nvSpPr>
        <p:spPr>
          <a:xfrm>
            <a:off x="9097701" y="520861"/>
            <a:ext cx="244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Franklin Gothic Heavy" panose="020B0903020102020204" pitchFamily="34" charset="0"/>
              </a:rPr>
              <a:t>IMPACTS</a:t>
            </a:r>
          </a:p>
        </p:txBody>
      </p:sp>
    </p:spTree>
    <p:extLst>
      <p:ext uri="{BB962C8B-B14F-4D97-AF65-F5344CB8AC3E}">
        <p14:creationId xmlns:p14="http://schemas.microsoft.com/office/powerpoint/2010/main" val="345209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ducation Budget 2023 Live Updates ...">
            <a:extLst>
              <a:ext uri="{FF2B5EF4-FFF2-40B4-BE49-F238E27FC236}">
                <a16:creationId xmlns:a16="http://schemas.microsoft.com/office/drawing/2014/main" id="{65DEE55B-AF84-5924-41B2-7722E4EE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96" y="81023"/>
            <a:ext cx="98616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1DD1F8-D742-28F6-13D4-2D784DB412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08" y="691587"/>
            <a:ext cx="6250329" cy="5474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70DED4-268A-A3B9-1F26-BAA8C6CE60AE}"/>
              </a:ext>
            </a:extLst>
          </p:cNvPr>
          <p:cNvSpPr txBox="1"/>
          <p:nvPr/>
        </p:nvSpPr>
        <p:spPr>
          <a:xfrm>
            <a:off x="7060556" y="1182231"/>
            <a:ext cx="39469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Franklin Gothic Heavy" panose="020B0903020102020204" pitchFamily="34" charset="0"/>
              </a:rPr>
              <a:t>Employment linked incentive scheme, similar to production linked incentive scheme, could also be introduced for incentivizing incremental job creation in </a:t>
            </a:r>
            <a:r>
              <a:rPr lang="en-US" sz="2000" b="0" i="0" dirty="0" err="1">
                <a:effectLst/>
                <a:latin typeface="Franklin Gothic Heavy" panose="020B0903020102020204" pitchFamily="34" charset="0"/>
              </a:rPr>
              <a:t>labour</a:t>
            </a:r>
            <a:r>
              <a:rPr lang="en-US" sz="2000" b="0" i="0" dirty="0">
                <a:effectLst/>
                <a:latin typeface="Franklin Gothic Heavy" panose="020B0903020102020204" pitchFamily="34" charset="0"/>
              </a:rPr>
              <a:t> intensive sectors</a:t>
            </a:r>
            <a:endParaRPr lang="en-US" sz="2000" dirty="0">
              <a:latin typeface="Franklin Gothic Heavy" panose="020B09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37DEB-7853-4C50-6915-E60E2937949C}"/>
              </a:ext>
            </a:extLst>
          </p:cNvPr>
          <p:cNvSpPr txBox="1"/>
          <p:nvPr/>
        </p:nvSpPr>
        <p:spPr>
          <a:xfrm>
            <a:off x="7060556" y="3653428"/>
            <a:ext cx="46530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Franklin Gothic Heavy" panose="020B0903020102020204" pitchFamily="34" charset="0"/>
              </a:rPr>
              <a:t>Targeted skilling initiatives should also be launched to address the needs of the industry, including preparing the workforce for the AI and </a:t>
            </a:r>
            <a:r>
              <a:rPr lang="en-US" b="0" i="0" dirty="0" err="1">
                <a:effectLst/>
                <a:latin typeface="Franklin Gothic Heavy" panose="020B0903020102020204" pitchFamily="34" charset="0"/>
              </a:rPr>
              <a:t>GenAI</a:t>
            </a:r>
            <a:r>
              <a:rPr lang="en-US" b="0" i="0" dirty="0">
                <a:effectLst/>
                <a:latin typeface="Franklin Gothic Heavy" panose="020B0903020102020204" pitchFamily="34" charset="0"/>
              </a:rPr>
              <a:t> needs. Similarly, many large construction and engineering, procurement, and construction (EPC) companies have highlighted a significant demand for skilled blue-collar workers</a:t>
            </a:r>
            <a:r>
              <a:rPr lang="en-US" b="0" i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.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ranklin Gothic Heavy" panose="020B0903020102020204" pitchFamily="34" charset="0"/>
              </a:rPr>
            </a:br>
            <a:endParaRPr lang="en-US" dirty="0">
              <a:latin typeface="Franklin Gothic Heavy" panose="020B0903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938AF-06EC-26E5-A6E2-066C17C6BCA8}"/>
              </a:ext>
            </a:extLst>
          </p:cNvPr>
          <p:cNvSpPr txBox="1"/>
          <p:nvPr/>
        </p:nvSpPr>
        <p:spPr>
          <a:xfrm>
            <a:off x="7060556" y="439838"/>
            <a:ext cx="220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Franklin Gothic Heavy" panose="020B0903020102020204" pitchFamily="34" charset="0"/>
              </a:rPr>
              <a:t>IMPACTS</a:t>
            </a:r>
          </a:p>
        </p:txBody>
      </p:sp>
    </p:spTree>
    <p:extLst>
      <p:ext uri="{BB962C8B-B14F-4D97-AF65-F5344CB8AC3E}">
        <p14:creationId xmlns:p14="http://schemas.microsoft.com/office/powerpoint/2010/main" val="6793880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178E5A77FBF47815C93032674F303" ma:contentTypeVersion="5" ma:contentTypeDescription="Create a new document." ma:contentTypeScope="" ma:versionID="ac68f5abd57f8c8d185905761330fcfa">
  <xsd:schema xmlns:xsd="http://www.w3.org/2001/XMLSchema" xmlns:xs="http://www.w3.org/2001/XMLSchema" xmlns:p="http://schemas.microsoft.com/office/2006/metadata/properties" xmlns:ns3="202bba04-48db-4929-9e9f-c9d78afe338c" targetNamespace="http://schemas.microsoft.com/office/2006/metadata/properties" ma:root="true" ma:fieldsID="c8cddc2086b36395cbf89b6642ff9ff1" ns3:_="">
    <xsd:import namespace="202bba04-48db-4929-9e9f-c9d78afe338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bba04-48db-4929-9e9f-c9d78afe338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81605B-7FCC-4B7F-9A8D-B6FF895A8F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2bba04-48db-4929-9e9f-c9d78afe33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865C40-A9CA-4330-8FAC-0FFABC481CF9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202bba04-48db-4929-9e9f-c9d78afe338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6079FD-81DB-4DAD-B7F7-745E09C9D9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385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</vt:lpstr>
      <vt:lpstr>Baskerville Old Face</vt:lpstr>
      <vt:lpstr>Franklin Gothic Heavy</vt:lpstr>
      <vt:lpstr>Google Sans</vt:lpstr>
      <vt:lpstr>Trebuchet MS</vt:lpstr>
      <vt:lpstr>Verdana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Ayushi Sharma(MBA-24)</dc:creator>
  <cp:lastModifiedBy>Ayushi Sharma(MBA-24)</cp:lastModifiedBy>
  <cp:revision>4</cp:revision>
  <dcterms:created xsi:type="dcterms:W3CDTF">2024-07-23T17:56:00Z</dcterms:created>
  <dcterms:modified xsi:type="dcterms:W3CDTF">2024-07-24T18:08:43Z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0x010100570178E5A77FBF47815C93032674F303</vt:lpwstr>
  </property>
</Properties>
</file>