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388" autoAdjust="0"/>
  </p:normalViewPr>
  <p:slideViewPr>
    <p:cSldViewPr snapToGrid="0" snapToObjects="1">
      <p:cViewPr varScale="1">
        <p:scale>
          <a:sx n="67" d="100"/>
          <a:sy n="67" d="100"/>
        </p:scale>
        <p:origin x="96"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023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3.png"/><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jp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0.jp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6C498B-969C-5D83-7F16-72A679FD5DEA}"/>
              </a:ext>
            </a:extLst>
          </p:cNvPr>
          <p:cNvPicPr>
            <a:picLocks noChangeAspect="1"/>
          </p:cNvPicPr>
          <p:nvPr/>
        </p:nvPicPr>
        <p:blipFill>
          <a:blip r:embed="rId2">
            <a:alphaModFix amt="70000"/>
          </a:blip>
          <a:stretch>
            <a:fillRect/>
          </a:stretch>
        </p:blipFill>
        <p:spPr>
          <a:xfrm>
            <a:off x="-1" y="-72736"/>
            <a:ext cx="14630399" cy="8302336"/>
          </a:xfrm>
          <a:prstGeom prst="rect">
            <a:avLst/>
          </a:prstGeom>
        </p:spPr>
      </p:pic>
      <p:pic>
        <p:nvPicPr>
          <p:cNvPr id="5" name="Picture 4">
            <a:extLst>
              <a:ext uri="{FF2B5EF4-FFF2-40B4-BE49-F238E27FC236}">
                <a16:creationId xmlns:a16="http://schemas.microsoft.com/office/drawing/2014/main" id="{51DEA82D-97CD-7ED5-472E-4791B2A09EFB}"/>
              </a:ext>
            </a:extLst>
          </p:cNvPr>
          <p:cNvPicPr>
            <a:picLocks noChangeAspect="1"/>
          </p:cNvPicPr>
          <p:nvPr/>
        </p:nvPicPr>
        <p:blipFill>
          <a:blip r:embed="rId3"/>
          <a:stretch>
            <a:fillRect/>
          </a:stretch>
        </p:blipFill>
        <p:spPr>
          <a:xfrm>
            <a:off x="1" y="1"/>
            <a:ext cx="3206534" cy="1007917"/>
          </a:xfrm>
          <a:prstGeom prst="rect">
            <a:avLst/>
          </a:prstGeom>
        </p:spPr>
      </p:pic>
      <p:sp>
        <p:nvSpPr>
          <p:cNvPr id="6" name="TextBox 5">
            <a:extLst>
              <a:ext uri="{FF2B5EF4-FFF2-40B4-BE49-F238E27FC236}">
                <a16:creationId xmlns:a16="http://schemas.microsoft.com/office/drawing/2014/main" id="{89059489-0CBE-A324-CB37-95EC72EDA783}"/>
              </a:ext>
            </a:extLst>
          </p:cNvPr>
          <p:cNvSpPr txBox="1"/>
          <p:nvPr/>
        </p:nvSpPr>
        <p:spPr>
          <a:xfrm>
            <a:off x="7084891" y="1371115"/>
            <a:ext cx="4062845" cy="2031325"/>
          </a:xfrm>
          <a:prstGeom prst="rect">
            <a:avLst/>
          </a:prstGeom>
          <a:noFill/>
        </p:spPr>
        <p:txBody>
          <a:bodyPr wrap="square" rtlCol="0">
            <a:spAutoFit/>
          </a:bodyPr>
          <a:lstStyle/>
          <a:p>
            <a:r>
              <a:rPr lang="en-US" u="sng" dirty="0">
                <a:ln w="0"/>
                <a:effectLst>
                  <a:outerShdw blurRad="38100" dist="25400" dir="5400000" algn="ctr" rotWithShape="0">
                    <a:srgbClr val="6E747A">
                      <a:alpha val="43000"/>
                    </a:srgbClr>
                  </a:outerShdw>
                </a:effectLst>
                <a:latin typeface="Arial Black" panose="020B0A04020102020204" pitchFamily="34" charset="0"/>
              </a:rPr>
              <a:t>NAME – AYUSHI SHARMA</a:t>
            </a:r>
          </a:p>
          <a:p>
            <a:endParaRPr lang="en-US" u="sng" dirty="0">
              <a:ln w="0"/>
              <a:effectLst>
                <a:outerShdw blurRad="38100" dist="25400" dir="5400000" algn="ctr" rotWithShape="0">
                  <a:srgbClr val="6E747A">
                    <a:alpha val="43000"/>
                  </a:srgbClr>
                </a:outerShdw>
              </a:effectLst>
              <a:latin typeface="Arial Black" panose="020B0A04020102020204" pitchFamily="34" charset="0"/>
            </a:endParaRPr>
          </a:p>
          <a:p>
            <a:endParaRPr lang="en-US" u="sng" dirty="0">
              <a:ln w="0"/>
              <a:effectLst>
                <a:outerShdw blurRad="38100" dist="25400" dir="5400000" algn="ctr" rotWithShape="0">
                  <a:srgbClr val="6E747A">
                    <a:alpha val="43000"/>
                  </a:srgbClr>
                </a:outerShdw>
              </a:effectLst>
              <a:latin typeface="Arial Black" panose="020B0A04020102020204" pitchFamily="34" charset="0"/>
            </a:endParaRPr>
          </a:p>
          <a:p>
            <a:r>
              <a:rPr lang="en-US" u="sng" dirty="0">
                <a:ln w="0"/>
                <a:effectLst>
                  <a:outerShdw blurRad="38100" dist="25400" dir="5400000" algn="ctr" rotWithShape="0">
                    <a:srgbClr val="6E747A">
                      <a:alpha val="43000"/>
                    </a:srgbClr>
                  </a:outerShdw>
                </a:effectLst>
                <a:latin typeface="Arial Black" panose="020B0A04020102020204" pitchFamily="34" charset="0"/>
              </a:rPr>
              <a:t>ROLL NO. – 021330024091</a:t>
            </a:r>
          </a:p>
          <a:p>
            <a:endParaRPr lang="en-US" u="sng" dirty="0">
              <a:ln w="0"/>
              <a:effectLst>
                <a:outerShdw blurRad="38100" dist="25400" dir="5400000" algn="ctr" rotWithShape="0">
                  <a:srgbClr val="6E747A">
                    <a:alpha val="43000"/>
                  </a:srgbClr>
                </a:outerShdw>
              </a:effectLst>
              <a:latin typeface="Arial Black" panose="020B0A04020102020204" pitchFamily="34" charset="0"/>
            </a:endParaRPr>
          </a:p>
          <a:p>
            <a:endParaRPr lang="en-US" u="sng" dirty="0">
              <a:ln w="0"/>
              <a:effectLst>
                <a:outerShdw blurRad="38100" dist="25400" dir="5400000" algn="ctr" rotWithShape="0">
                  <a:srgbClr val="6E747A">
                    <a:alpha val="43000"/>
                  </a:srgbClr>
                </a:outerShdw>
              </a:effectLst>
              <a:latin typeface="Arial Black" panose="020B0A04020102020204" pitchFamily="34" charset="0"/>
            </a:endParaRPr>
          </a:p>
          <a:p>
            <a:r>
              <a:rPr lang="en-US" u="sng" dirty="0">
                <a:ln w="0"/>
                <a:effectLst>
                  <a:outerShdw blurRad="38100" dist="25400" dir="5400000" algn="ctr" rotWithShape="0">
                    <a:srgbClr val="6E747A">
                      <a:alpha val="43000"/>
                    </a:srgbClr>
                  </a:outerShdw>
                </a:effectLst>
                <a:latin typeface="Arial Black" panose="020B0A04020102020204" pitchFamily="34" charset="0"/>
              </a:rPr>
              <a:t>ITEM ALLOTED - AIRCRAFT</a:t>
            </a:r>
          </a:p>
        </p:txBody>
      </p:sp>
      <p:sp>
        <p:nvSpPr>
          <p:cNvPr id="8" name="Rectangle 7">
            <a:extLst>
              <a:ext uri="{FF2B5EF4-FFF2-40B4-BE49-F238E27FC236}">
                <a16:creationId xmlns:a16="http://schemas.microsoft.com/office/drawing/2014/main" id="{054216E8-8FCE-ACC3-25A3-C51336E5100F}"/>
              </a:ext>
            </a:extLst>
          </p:cNvPr>
          <p:cNvSpPr/>
          <p:nvPr/>
        </p:nvSpPr>
        <p:spPr>
          <a:xfrm>
            <a:off x="3461684" y="-7923"/>
            <a:ext cx="10913565"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Operations project – 1</a:t>
            </a:r>
            <a:r>
              <a:rPr lang="en-US" sz="5400" b="1" u="sng" cap="none" spc="0" baseline="300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st</a:t>
            </a: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lgerian" panose="04020705040A02060702" pitchFamily="82" charset="0"/>
              </a:rPr>
              <a:t> Term</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8894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4630396"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27506" cy="82296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A4331FC-F927-1629-7D8E-55F19A9800A9}"/>
              </a:ext>
            </a:extLst>
          </p:cNvPr>
          <p:cNvPicPr>
            <a:picLocks noChangeAspect="1"/>
          </p:cNvPicPr>
          <p:nvPr/>
        </p:nvPicPr>
        <p:blipFill>
          <a:blip r:embed="rId2"/>
          <a:stretch>
            <a:fillRect/>
          </a:stretch>
        </p:blipFill>
        <p:spPr>
          <a:xfrm>
            <a:off x="2" y="0"/>
            <a:ext cx="4124485" cy="8229600"/>
          </a:xfrm>
          <a:prstGeom prst="rect">
            <a:avLst/>
          </a:prstGeom>
        </p:spPr>
      </p:pic>
      <p:grpSp>
        <p:nvGrpSpPr>
          <p:cNvPr id="21" name="Group 2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2673" y="1290225"/>
            <a:ext cx="1874720" cy="1407568"/>
            <a:chOff x="9160561" y="1075188"/>
            <a:chExt cx="1562267" cy="1172973"/>
          </a:xfrm>
        </p:grpSpPr>
        <p:sp>
          <p:nvSpPr>
            <p:cNvPr id="2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6" name="TextBox 5">
            <a:extLst>
              <a:ext uri="{FF2B5EF4-FFF2-40B4-BE49-F238E27FC236}">
                <a16:creationId xmlns:a16="http://schemas.microsoft.com/office/drawing/2014/main" id="{2380FAF4-99A8-478A-6C2A-1F64A198D4B8}"/>
              </a:ext>
            </a:extLst>
          </p:cNvPr>
          <p:cNvSpPr txBox="1"/>
          <p:nvPr/>
        </p:nvSpPr>
        <p:spPr>
          <a:xfrm>
            <a:off x="4439652" y="3308684"/>
            <a:ext cx="5751095" cy="1107996"/>
          </a:xfrm>
          <a:prstGeom prst="rect">
            <a:avLst/>
          </a:prstGeom>
          <a:noFill/>
        </p:spPr>
        <p:txBody>
          <a:bodyPr wrap="square" rtlCol="0">
            <a:spAutoFit/>
          </a:bodyPr>
          <a:lstStyle/>
          <a:p>
            <a:r>
              <a:rPr lang="en-US" sz="6600" dirty="0"/>
              <a:t>..</a:t>
            </a:r>
            <a:r>
              <a:rPr lang="en-US" sz="6600" u="sng" dirty="0">
                <a:latin typeface="Algerian" panose="04020705040A02060702" pitchFamily="82" charset="0"/>
              </a:rPr>
              <a:t> THANK YOU</a:t>
            </a:r>
            <a:endParaRPr lang="en-US" sz="6600" dirty="0"/>
          </a:p>
        </p:txBody>
      </p:sp>
    </p:spTree>
    <p:extLst>
      <p:ext uri="{BB962C8B-B14F-4D97-AF65-F5344CB8AC3E}">
        <p14:creationId xmlns:p14="http://schemas.microsoft.com/office/powerpoint/2010/main" val="972012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6" name="Text 1"/>
          <p:cNvSpPr/>
          <p:nvPr/>
        </p:nvSpPr>
        <p:spPr>
          <a:xfrm>
            <a:off x="6280190" y="1370290"/>
            <a:ext cx="7556421" cy="1956435"/>
          </a:xfrm>
          <a:prstGeom prst="rect">
            <a:avLst/>
          </a:prstGeom>
          <a:noFill/>
          <a:ln/>
        </p:spPr>
        <p:txBody>
          <a:bodyPr wrap="square" rtlCol="0" anchor="t"/>
          <a:lstStyle/>
          <a:p>
            <a:pPr marL="0" indent="0">
              <a:lnSpc>
                <a:spcPts val="7702"/>
              </a:lnSpc>
              <a:buNone/>
            </a:pPr>
            <a:r>
              <a:rPr lang="en-US" sz="6162" b="1" u="sng" dirty="0">
                <a:solidFill>
                  <a:srgbClr val="231971"/>
                </a:solidFill>
                <a:latin typeface="Nirmala UI" panose="020B0502040204020203" pitchFamily="34" charset="0"/>
                <a:ea typeface="Nirmala UI" panose="020B0502040204020203" pitchFamily="34" charset="0"/>
                <a:cs typeface="Nirmala UI" panose="020B0502040204020203" pitchFamily="34" charset="0"/>
              </a:rPr>
              <a:t>Introduction and History of Aircraft</a:t>
            </a:r>
            <a:endParaRPr lang="en-US" sz="6162" u="sng" dirty="0">
              <a:latin typeface="Nirmala UI" panose="020B0502040204020203" pitchFamily="34" charset="0"/>
              <a:ea typeface="Nirmala UI" panose="020B0502040204020203" pitchFamily="34" charset="0"/>
              <a:cs typeface="Nirmala UI" panose="020B0502040204020203" pitchFamily="34" charset="0"/>
            </a:endParaRPr>
          </a:p>
        </p:txBody>
      </p:sp>
      <p:sp>
        <p:nvSpPr>
          <p:cNvPr id="7" name="Text 2"/>
          <p:cNvSpPr/>
          <p:nvPr/>
        </p:nvSpPr>
        <p:spPr>
          <a:xfrm>
            <a:off x="6280190" y="3666887"/>
            <a:ext cx="7556421" cy="254031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Aircraft, powered heavier-than-air machines capable of flight, have a rich history spanning over a century. The dream of human flight has captivated minds since antiquity, but it wasn't until the late 19th and early 20th centuries that technological advancements allowed for the creation of practical flying machines. The Wright brothers' first successful flight in 1903 marked a pivotal moment, laying the foundation for the modern aviation industry.</a:t>
            </a:r>
            <a:endParaRPr lang="en-US" sz="1786" dirty="0"/>
          </a:p>
        </p:txBody>
      </p:sp>
      <p:sp>
        <p:nvSpPr>
          <p:cNvPr id="8" name="Shape 3"/>
          <p:cNvSpPr/>
          <p:nvPr/>
        </p:nvSpPr>
        <p:spPr>
          <a:xfrm>
            <a:off x="6280190" y="6479262"/>
            <a:ext cx="362903" cy="362903"/>
          </a:xfrm>
          <a:prstGeom prst="roundRect">
            <a:avLst>
              <a:gd name="adj" fmla="val 25194296"/>
            </a:avLst>
          </a:prstGeom>
          <a:noFill/>
          <a:ln w="7620">
            <a:solidFill>
              <a:srgbClr val="FFFFFF"/>
            </a:solidFill>
            <a:prstDash val="solid"/>
          </a:ln>
        </p:spPr>
        <p:txBody>
          <a:bodyPr/>
          <a:lstStyle/>
          <a:p>
            <a:endParaRPr lang="en-US"/>
          </a:p>
        </p:txBody>
      </p:sp>
      <p:sp>
        <p:nvSpPr>
          <p:cNvPr id="10" name="Text 4"/>
          <p:cNvSpPr/>
          <p:nvPr/>
        </p:nvSpPr>
        <p:spPr>
          <a:xfrm>
            <a:off x="6756440" y="6462355"/>
            <a:ext cx="2451497" cy="396835"/>
          </a:xfrm>
          <a:prstGeom prst="rect">
            <a:avLst/>
          </a:prstGeom>
          <a:noFill/>
          <a:ln/>
        </p:spPr>
        <p:txBody>
          <a:bodyPr wrap="none" rtlCol="0" anchor="t"/>
          <a:lstStyle/>
          <a:p>
            <a:pPr marL="0" indent="0" algn="l">
              <a:lnSpc>
                <a:spcPts val="3126"/>
              </a:lnSpc>
              <a:buNone/>
            </a:pPr>
            <a:r>
              <a:rPr lang="en-US" sz="2233" b="1" dirty="0">
                <a:solidFill>
                  <a:srgbClr val="2A2742"/>
                </a:solidFill>
                <a:latin typeface="Arimo" pitchFamily="34" charset="0"/>
                <a:ea typeface="Arimo" pitchFamily="34" charset="-122"/>
                <a:cs typeface="Arimo" pitchFamily="34" charset="-120"/>
              </a:rPr>
              <a:t>by Ayushi Sharma</a:t>
            </a:r>
            <a:endParaRPr lang="en-US" sz="2233" dirty="0"/>
          </a:p>
        </p:txBody>
      </p:sp>
      <p:pic>
        <p:nvPicPr>
          <p:cNvPr id="13" name="Picture 12" descr="A poster of airplanes&#10;&#10;Description automatically generated">
            <a:extLst>
              <a:ext uri="{FF2B5EF4-FFF2-40B4-BE49-F238E27FC236}">
                <a16:creationId xmlns:a16="http://schemas.microsoft.com/office/drawing/2014/main" id="{2D9C503E-4D55-337F-70A5-C3D375903E88}"/>
              </a:ext>
            </a:extLst>
          </p:cNvPr>
          <p:cNvPicPr>
            <a:picLocks noChangeAspect="1"/>
          </p:cNvPicPr>
          <p:nvPr/>
        </p:nvPicPr>
        <p:blipFill>
          <a:blip r:embed="rId5"/>
          <a:stretch>
            <a:fillRect/>
          </a:stretch>
        </p:blipFill>
        <p:spPr>
          <a:xfrm>
            <a:off x="322119" y="1059277"/>
            <a:ext cx="4748645" cy="6324977"/>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5954" y="21309"/>
            <a:ext cx="14630400" cy="8229600"/>
          </a:xfrm>
          <a:prstGeom prst="rect">
            <a:avLst/>
          </a:prstGeom>
          <a:solidFill>
            <a:srgbClr val="FAFAFA">
              <a:alpha val="75000"/>
            </a:srgbClr>
          </a:solidFill>
          <a:ln/>
        </p:spPr>
        <p:txBody>
          <a:bodyPr/>
          <a:lstStyle/>
          <a:p>
            <a:endParaRPr lang="en-US"/>
          </a:p>
        </p:txBody>
      </p:sp>
      <p:sp>
        <p:nvSpPr>
          <p:cNvPr id="4" name="Text 1"/>
          <p:cNvSpPr/>
          <p:nvPr/>
        </p:nvSpPr>
        <p:spPr>
          <a:xfrm>
            <a:off x="4223493" y="112904"/>
            <a:ext cx="5670590" cy="708779"/>
          </a:xfrm>
          <a:prstGeom prst="rect">
            <a:avLst/>
          </a:prstGeom>
          <a:noFill/>
          <a:ln/>
        </p:spPr>
        <p:txBody>
          <a:bodyPr wrap="none" rtlCol="0" anchor="t"/>
          <a:lstStyle/>
          <a:p>
            <a:pPr marL="0" indent="0" algn="ctr">
              <a:lnSpc>
                <a:spcPts val="5581"/>
              </a:lnSpc>
              <a:buNone/>
            </a:pPr>
            <a:r>
              <a:rPr lang="en-US" sz="4465" b="1" u="sng" dirty="0">
                <a:solidFill>
                  <a:srgbClr val="231971"/>
                </a:solidFill>
                <a:latin typeface="Britannic Bold" panose="020B0903060703020204" pitchFamily="34" charset="0"/>
                <a:ea typeface="Outfit" pitchFamily="34" charset="-122"/>
                <a:cs typeface="Outfit" pitchFamily="34" charset="-120"/>
              </a:rPr>
              <a:t>Types of Aircraft</a:t>
            </a:r>
            <a:endParaRPr lang="en-US" sz="4465" u="sng" dirty="0">
              <a:latin typeface="Britannic Bold" panose="020B0903060703020204" pitchFamily="34" charset="0"/>
            </a:endParaRPr>
          </a:p>
        </p:txBody>
      </p:sp>
      <p:sp>
        <p:nvSpPr>
          <p:cNvPr id="5" name="Text 2"/>
          <p:cNvSpPr/>
          <p:nvPr/>
        </p:nvSpPr>
        <p:spPr>
          <a:xfrm>
            <a:off x="949654" y="1134011"/>
            <a:ext cx="2835235" cy="354330"/>
          </a:xfrm>
          <a:prstGeom prst="rect">
            <a:avLst/>
          </a:prstGeom>
          <a:noFill/>
          <a:ln/>
        </p:spPr>
        <p:txBody>
          <a:bodyPr wrap="none" rtlCol="0" anchor="t"/>
          <a:lstStyle/>
          <a:p>
            <a:pPr marL="0" indent="0">
              <a:lnSpc>
                <a:spcPts val="2791"/>
              </a:lnSpc>
              <a:buNone/>
            </a:pPr>
            <a:r>
              <a:rPr lang="en-US" sz="2233" b="1" u="sng" dirty="0">
                <a:solidFill>
                  <a:srgbClr val="231971"/>
                </a:solidFill>
                <a:latin typeface="Baskerville Old Face" panose="02020602080505020303" pitchFamily="18" charset="0"/>
                <a:ea typeface="Outfit" pitchFamily="34" charset="-122"/>
                <a:cs typeface="Outfit" pitchFamily="34" charset="-120"/>
              </a:rPr>
              <a:t>Fixed-Wing Aircraft</a:t>
            </a:r>
            <a:endParaRPr lang="en-US" sz="2233" u="sng" dirty="0">
              <a:latin typeface="Baskerville Old Face" panose="02020602080505020303" pitchFamily="18" charset="0"/>
            </a:endParaRPr>
          </a:p>
        </p:txBody>
      </p:sp>
      <p:sp>
        <p:nvSpPr>
          <p:cNvPr id="6" name="Text 3"/>
          <p:cNvSpPr/>
          <p:nvPr/>
        </p:nvSpPr>
        <p:spPr>
          <a:xfrm>
            <a:off x="502860" y="1767543"/>
            <a:ext cx="3978116"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Characterized by wings that remain fixed during flight. This category includes airplanes, gliders, and seaplanes.</a:t>
            </a:r>
            <a:endParaRPr lang="en-US" sz="1786" dirty="0"/>
          </a:p>
        </p:txBody>
      </p:sp>
      <p:sp>
        <p:nvSpPr>
          <p:cNvPr id="7" name="Text 4"/>
          <p:cNvSpPr/>
          <p:nvPr/>
        </p:nvSpPr>
        <p:spPr>
          <a:xfrm>
            <a:off x="684311" y="3104198"/>
            <a:ext cx="3615214" cy="362903"/>
          </a:xfrm>
          <a:prstGeom prst="rect">
            <a:avLst/>
          </a:prstGeom>
          <a:noFill/>
          <a:ln/>
        </p:spPr>
        <p:txBody>
          <a:bodyPr wrap="none" rtlCol="0" anchor="t"/>
          <a:lstStyle/>
          <a:p>
            <a:pPr marL="342900" indent="-342900" algn="l">
              <a:lnSpc>
                <a:spcPts val="2858"/>
              </a:lnSpc>
              <a:buSzPct val="100000"/>
              <a:buFont typeface="+mj-lt"/>
              <a:buAutoNum type="arabicPeriod"/>
            </a:pPr>
            <a:r>
              <a:rPr lang="en-US" sz="1786" dirty="0">
                <a:solidFill>
                  <a:srgbClr val="2A2742"/>
                </a:solidFill>
                <a:latin typeface="Arimo" pitchFamily="34" charset="0"/>
                <a:ea typeface="Arimo" pitchFamily="34" charset="-122"/>
                <a:cs typeface="Arimo" pitchFamily="34" charset="-120"/>
              </a:rPr>
              <a:t>Commercial airliners</a:t>
            </a:r>
            <a:endParaRPr lang="en-US" sz="1786" dirty="0"/>
          </a:p>
        </p:txBody>
      </p:sp>
      <p:sp>
        <p:nvSpPr>
          <p:cNvPr id="8" name="Text 5"/>
          <p:cNvSpPr/>
          <p:nvPr/>
        </p:nvSpPr>
        <p:spPr>
          <a:xfrm>
            <a:off x="684311" y="3529428"/>
            <a:ext cx="3615214" cy="362903"/>
          </a:xfrm>
          <a:prstGeom prst="rect">
            <a:avLst/>
          </a:prstGeom>
          <a:noFill/>
          <a:ln/>
        </p:spPr>
        <p:txBody>
          <a:bodyPr wrap="none" rtlCol="0" anchor="t"/>
          <a:lstStyle/>
          <a:p>
            <a:pPr marL="342900" indent="-342900" algn="l">
              <a:lnSpc>
                <a:spcPts val="2858"/>
              </a:lnSpc>
              <a:buSzPct val="100000"/>
              <a:buFont typeface="+mj-lt"/>
              <a:buAutoNum type="arabicPeriod" startAt="2"/>
            </a:pPr>
            <a:r>
              <a:rPr lang="en-US" sz="1786" dirty="0">
                <a:solidFill>
                  <a:srgbClr val="2A2742"/>
                </a:solidFill>
                <a:latin typeface="Arimo" pitchFamily="34" charset="0"/>
                <a:ea typeface="Arimo" pitchFamily="34" charset="-122"/>
                <a:cs typeface="Arimo" pitchFamily="34" charset="-120"/>
              </a:rPr>
              <a:t>Private jets</a:t>
            </a:r>
            <a:endParaRPr lang="en-US" sz="1786" dirty="0"/>
          </a:p>
        </p:txBody>
      </p:sp>
      <p:sp>
        <p:nvSpPr>
          <p:cNvPr id="9" name="Text 6"/>
          <p:cNvSpPr/>
          <p:nvPr/>
        </p:nvSpPr>
        <p:spPr>
          <a:xfrm>
            <a:off x="702355" y="3954658"/>
            <a:ext cx="3615214" cy="362903"/>
          </a:xfrm>
          <a:prstGeom prst="rect">
            <a:avLst/>
          </a:prstGeom>
          <a:noFill/>
          <a:ln/>
        </p:spPr>
        <p:txBody>
          <a:bodyPr wrap="none" rtlCol="0" anchor="t"/>
          <a:lstStyle/>
          <a:p>
            <a:pPr marL="342900" indent="-342900" algn="l">
              <a:lnSpc>
                <a:spcPts val="2858"/>
              </a:lnSpc>
              <a:buSzPct val="100000"/>
              <a:buFont typeface="+mj-lt"/>
              <a:buAutoNum type="arabicPeriod" startAt="3"/>
            </a:pPr>
            <a:r>
              <a:rPr lang="en-US" sz="1786" dirty="0">
                <a:solidFill>
                  <a:srgbClr val="2A2742"/>
                </a:solidFill>
                <a:latin typeface="Arimo" pitchFamily="34" charset="0"/>
                <a:ea typeface="Arimo" pitchFamily="34" charset="-122"/>
                <a:cs typeface="Arimo" pitchFamily="34" charset="-120"/>
              </a:rPr>
              <a:t>Fighter jets</a:t>
            </a:r>
            <a:endParaRPr lang="en-US" sz="1786" dirty="0"/>
          </a:p>
        </p:txBody>
      </p:sp>
      <p:sp>
        <p:nvSpPr>
          <p:cNvPr id="10" name="Text 7"/>
          <p:cNvSpPr/>
          <p:nvPr/>
        </p:nvSpPr>
        <p:spPr>
          <a:xfrm>
            <a:off x="684311" y="4399597"/>
            <a:ext cx="3615214" cy="362903"/>
          </a:xfrm>
          <a:prstGeom prst="rect">
            <a:avLst/>
          </a:prstGeom>
          <a:noFill/>
          <a:ln/>
        </p:spPr>
        <p:txBody>
          <a:bodyPr wrap="none" rtlCol="0" anchor="t"/>
          <a:lstStyle/>
          <a:p>
            <a:pPr marL="342900" indent="-342900" algn="l">
              <a:lnSpc>
                <a:spcPts val="2858"/>
              </a:lnSpc>
              <a:buSzPct val="100000"/>
              <a:buFont typeface="+mj-lt"/>
              <a:buAutoNum type="arabicPeriod" startAt="4"/>
            </a:pPr>
            <a:r>
              <a:rPr lang="en-US" sz="1786" dirty="0">
                <a:solidFill>
                  <a:srgbClr val="2A2742"/>
                </a:solidFill>
                <a:latin typeface="Arimo" pitchFamily="34" charset="0"/>
                <a:ea typeface="Arimo" pitchFamily="34" charset="-122"/>
                <a:cs typeface="Arimo" pitchFamily="34" charset="-120"/>
              </a:rPr>
              <a:t>Cargo planes</a:t>
            </a:r>
            <a:endParaRPr lang="en-US" sz="1786" dirty="0"/>
          </a:p>
        </p:txBody>
      </p:sp>
      <p:sp>
        <p:nvSpPr>
          <p:cNvPr id="11" name="Text 8"/>
          <p:cNvSpPr/>
          <p:nvPr/>
        </p:nvSpPr>
        <p:spPr>
          <a:xfrm>
            <a:off x="5260192" y="1103467"/>
            <a:ext cx="2835235" cy="354330"/>
          </a:xfrm>
          <a:prstGeom prst="rect">
            <a:avLst/>
          </a:prstGeom>
          <a:noFill/>
          <a:ln/>
        </p:spPr>
        <p:txBody>
          <a:bodyPr wrap="none" rtlCol="0" anchor="t"/>
          <a:lstStyle/>
          <a:p>
            <a:pPr marL="0" indent="0">
              <a:lnSpc>
                <a:spcPts val="2791"/>
              </a:lnSpc>
              <a:buNone/>
            </a:pPr>
            <a:r>
              <a:rPr lang="en-US" sz="2233" b="1" u="sng" dirty="0">
                <a:solidFill>
                  <a:srgbClr val="231971"/>
                </a:solidFill>
                <a:latin typeface="Baskerville Old Face" panose="02020602080505020303" pitchFamily="18" charset="0"/>
                <a:ea typeface="Outfit" pitchFamily="34" charset="-122"/>
                <a:cs typeface="Outfit" pitchFamily="34" charset="-120"/>
              </a:rPr>
              <a:t>Rotary-Wing Aircraft</a:t>
            </a:r>
            <a:endParaRPr lang="en-US" sz="2233" u="sng" dirty="0">
              <a:latin typeface="Baskerville Old Face" panose="02020602080505020303" pitchFamily="18" charset="0"/>
            </a:endParaRPr>
          </a:p>
        </p:txBody>
      </p:sp>
      <p:sp>
        <p:nvSpPr>
          <p:cNvPr id="12" name="Text 9"/>
          <p:cNvSpPr/>
          <p:nvPr/>
        </p:nvSpPr>
        <p:spPr>
          <a:xfrm>
            <a:off x="5113734" y="1714915"/>
            <a:ext cx="3978116" cy="1814513"/>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Utilize rotating blades for lift and propulsion. Helicopters are the most common type of rotary-wing aircraft, known for their ability to hover and take off vertically.</a:t>
            </a:r>
            <a:endParaRPr lang="en-US" sz="1786" dirty="0"/>
          </a:p>
        </p:txBody>
      </p:sp>
      <p:sp>
        <p:nvSpPr>
          <p:cNvPr id="13" name="Text 10"/>
          <p:cNvSpPr/>
          <p:nvPr/>
        </p:nvSpPr>
        <p:spPr>
          <a:xfrm>
            <a:off x="5313957" y="3605094"/>
            <a:ext cx="3615214" cy="362903"/>
          </a:xfrm>
          <a:prstGeom prst="rect">
            <a:avLst/>
          </a:prstGeom>
          <a:noFill/>
          <a:ln/>
        </p:spPr>
        <p:txBody>
          <a:bodyPr wrap="none" rtlCol="0" anchor="t"/>
          <a:lstStyle/>
          <a:p>
            <a:pPr marL="342900" indent="-342900" algn="l">
              <a:lnSpc>
                <a:spcPts val="2858"/>
              </a:lnSpc>
              <a:buSzPct val="100000"/>
              <a:buFont typeface="+mj-lt"/>
              <a:buAutoNum type="arabicPeriod"/>
            </a:pPr>
            <a:r>
              <a:rPr lang="en-US" sz="1786" dirty="0">
                <a:solidFill>
                  <a:srgbClr val="2A2742"/>
                </a:solidFill>
                <a:latin typeface="Arimo" pitchFamily="34" charset="0"/>
                <a:ea typeface="Arimo" pitchFamily="34" charset="-122"/>
                <a:cs typeface="Arimo" pitchFamily="34" charset="-120"/>
              </a:rPr>
              <a:t>Military helicopters</a:t>
            </a:r>
            <a:endParaRPr lang="en-US" sz="1786" dirty="0"/>
          </a:p>
        </p:txBody>
      </p:sp>
      <p:sp>
        <p:nvSpPr>
          <p:cNvPr id="14" name="Text 11"/>
          <p:cNvSpPr/>
          <p:nvPr/>
        </p:nvSpPr>
        <p:spPr>
          <a:xfrm>
            <a:off x="5313957" y="4060875"/>
            <a:ext cx="3615214" cy="362903"/>
          </a:xfrm>
          <a:prstGeom prst="rect">
            <a:avLst/>
          </a:prstGeom>
          <a:noFill/>
          <a:ln/>
        </p:spPr>
        <p:txBody>
          <a:bodyPr wrap="none" rtlCol="0" anchor="t"/>
          <a:lstStyle/>
          <a:p>
            <a:pPr marL="342900" indent="-342900" algn="l">
              <a:lnSpc>
                <a:spcPts val="2858"/>
              </a:lnSpc>
              <a:buSzPct val="100000"/>
              <a:buFont typeface="+mj-lt"/>
              <a:buAutoNum type="arabicPeriod" startAt="2"/>
            </a:pPr>
            <a:r>
              <a:rPr lang="en-US" sz="1786" dirty="0">
                <a:solidFill>
                  <a:srgbClr val="2A2742"/>
                </a:solidFill>
                <a:latin typeface="Arimo" pitchFamily="34" charset="0"/>
                <a:ea typeface="Arimo" pitchFamily="34" charset="-122"/>
                <a:cs typeface="Arimo" pitchFamily="34" charset="-120"/>
              </a:rPr>
              <a:t>Civil helicopters</a:t>
            </a:r>
            <a:endParaRPr lang="en-US" sz="1786" dirty="0"/>
          </a:p>
        </p:txBody>
      </p:sp>
      <p:sp>
        <p:nvSpPr>
          <p:cNvPr id="15" name="Text 12"/>
          <p:cNvSpPr/>
          <p:nvPr/>
        </p:nvSpPr>
        <p:spPr>
          <a:xfrm>
            <a:off x="5313957" y="4547276"/>
            <a:ext cx="3615214" cy="362903"/>
          </a:xfrm>
          <a:prstGeom prst="rect">
            <a:avLst/>
          </a:prstGeom>
          <a:noFill/>
          <a:ln/>
        </p:spPr>
        <p:txBody>
          <a:bodyPr wrap="none" rtlCol="0" anchor="t"/>
          <a:lstStyle/>
          <a:p>
            <a:pPr marL="342900" indent="-342900" algn="l">
              <a:lnSpc>
                <a:spcPts val="2858"/>
              </a:lnSpc>
              <a:buSzPct val="100000"/>
              <a:buFont typeface="+mj-lt"/>
              <a:buAutoNum type="arabicPeriod" startAt="3"/>
            </a:pPr>
            <a:r>
              <a:rPr lang="en-US" sz="1786" dirty="0">
                <a:solidFill>
                  <a:srgbClr val="2A2742"/>
                </a:solidFill>
                <a:latin typeface="Arimo" pitchFamily="34" charset="0"/>
                <a:ea typeface="Arimo" pitchFamily="34" charset="-122"/>
                <a:cs typeface="Arimo" pitchFamily="34" charset="-120"/>
              </a:rPr>
              <a:t>Tiltrotor aircraft</a:t>
            </a:r>
            <a:endParaRPr lang="en-US" sz="1786" dirty="0"/>
          </a:p>
        </p:txBody>
      </p:sp>
      <p:sp>
        <p:nvSpPr>
          <p:cNvPr id="16" name="Text 13"/>
          <p:cNvSpPr/>
          <p:nvPr/>
        </p:nvSpPr>
        <p:spPr>
          <a:xfrm>
            <a:off x="10624959" y="1103467"/>
            <a:ext cx="2835235" cy="354330"/>
          </a:xfrm>
          <a:prstGeom prst="rect">
            <a:avLst/>
          </a:prstGeom>
          <a:noFill/>
          <a:ln/>
        </p:spPr>
        <p:txBody>
          <a:bodyPr wrap="none" rtlCol="0" anchor="t"/>
          <a:lstStyle/>
          <a:p>
            <a:pPr marL="0" indent="0">
              <a:lnSpc>
                <a:spcPts val="2791"/>
              </a:lnSpc>
              <a:buNone/>
            </a:pPr>
            <a:r>
              <a:rPr lang="en-US" sz="2233" b="1" u="sng" dirty="0">
                <a:solidFill>
                  <a:srgbClr val="231971"/>
                </a:solidFill>
                <a:latin typeface="Baskerville Old Face" panose="02020602080505020303" pitchFamily="18" charset="0"/>
                <a:ea typeface="Outfit" pitchFamily="34" charset="-122"/>
                <a:cs typeface="Outfit" pitchFamily="34" charset="-120"/>
              </a:rPr>
              <a:t>Other Aircraft</a:t>
            </a:r>
            <a:endParaRPr lang="en-US" sz="2233" u="sng" dirty="0">
              <a:latin typeface="Baskerville Old Face" panose="02020602080505020303" pitchFamily="18" charset="0"/>
            </a:endParaRPr>
          </a:p>
        </p:txBody>
      </p:sp>
      <p:sp>
        <p:nvSpPr>
          <p:cNvPr id="17" name="Text 14"/>
          <p:cNvSpPr/>
          <p:nvPr/>
        </p:nvSpPr>
        <p:spPr>
          <a:xfrm>
            <a:off x="10023487" y="1697138"/>
            <a:ext cx="3978116" cy="217741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Includes airship, blimp, and drone. Airships use buoyant gases for lift and are known for their long endurance. Blimps are a type of airship with a rigid frame. Drones are unmanned aircraft controlled remotely.</a:t>
            </a:r>
            <a:endParaRPr lang="en-US" sz="1786" dirty="0"/>
          </a:p>
        </p:txBody>
      </p:sp>
      <p:sp>
        <p:nvSpPr>
          <p:cNvPr id="18" name="Text 15"/>
          <p:cNvSpPr/>
          <p:nvPr/>
        </p:nvSpPr>
        <p:spPr>
          <a:xfrm>
            <a:off x="10202544" y="4060874"/>
            <a:ext cx="3615214" cy="362903"/>
          </a:xfrm>
          <a:prstGeom prst="rect">
            <a:avLst/>
          </a:prstGeom>
          <a:noFill/>
          <a:ln/>
        </p:spPr>
        <p:txBody>
          <a:bodyPr wrap="none" rtlCol="0" anchor="t"/>
          <a:lstStyle/>
          <a:p>
            <a:pPr marL="342900" indent="-342900" algn="l">
              <a:lnSpc>
                <a:spcPts val="2858"/>
              </a:lnSpc>
              <a:buSzPct val="100000"/>
              <a:buFont typeface="+mj-lt"/>
              <a:buAutoNum type="arabicPeriod"/>
            </a:pPr>
            <a:r>
              <a:rPr lang="en-US" sz="1786" dirty="0">
                <a:solidFill>
                  <a:srgbClr val="2A2742"/>
                </a:solidFill>
                <a:latin typeface="Arimo" pitchFamily="34" charset="0"/>
                <a:ea typeface="Arimo" pitchFamily="34" charset="-122"/>
                <a:cs typeface="Arimo" pitchFamily="34" charset="-120"/>
              </a:rPr>
              <a:t>Remotely piloted aircraft (RPA)</a:t>
            </a:r>
            <a:endParaRPr lang="en-US" sz="1786" dirty="0"/>
          </a:p>
        </p:txBody>
      </p:sp>
      <p:sp>
        <p:nvSpPr>
          <p:cNvPr id="19" name="Text 16"/>
          <p:cNvSpPr/>
          <p:nvPr/>
        </p:nvSpPr>
        <p:spPr>
          <a:xfrm>
            <a:off x="10202544" y="4547275"/>
            <a:ext cx="3615214" cy="362903"/>
          </a:xfrm>
          <a:prstGeom prst="rect">
            <a:avLst/>
          </a:prstGeom>
          <a:noFill/>
          <a:ln/>
        </p:spPr>
        <p:txBody>
          <a:bodyPr wrap="none" rtlCol="0" anchor="t"/>
          <a:lstStyle/>
          <a:p>
            <a:pPr marL="342900" indent="-342900" algn="l">
              <a:lnSpc>
                <a:spcPts val="2858"/>
              </a:lnSpc>
              <a:buSzPct val="100000"/>
              <a:buFont typeface="+mj-lt"/>
              <a:buAutoNum type="arabicPeriod" startAt="2"/>
            </a:pPr>
            <a:r>
              <a:rPr lang="en-US" sz="1786" dirty="0">
                <a:solidFill>
                  <a:srgbClr val="2A2742"/>
                </a:solidFill>
                <a:latin typeface="Arimo" pitchFamily="34" charset="0"/>
                <a:ea typeface="Arimo" pitchFamily="34" charset="-122"/>
                <a:cs typeface="Arimo" pitchFamily="34" charset="-120"/>
              </a:rPr>
              <a:t>Unmanned aerial vehicles (UAV)</a:t>
            </a:r>
            <a:endParaRPr lang="en-US" sz="1786" dirty="0"/>
          </a:p>
        </p:txBody>
      </p:sp>
      <p:pic>
        <p:nvPicPr>
          <p:cNvPr id="22" name="Picture 21" descr="A small airplane on a runway&#10;&#10;Description automatically generated">
            <a:extLst>
              <a:ext uri="{FF2B5EF4-FFF2-40B4-BE49-F238E27FC236}">
                <a16:creationId xmlns:a16="http://schemas.microsoft.com/office/drawing/2014/main" id="{1B0C439F-11DA-5069-0B86-63F660C93F66}"/>
              </a:ext>
            </a:extLst>
          </p:cNvPr>
          <p:cNvPicPr>
            <a:picLocks noChangeAspect="1"/>
          </p:cNvPicPr>
          <p:nvPr/>
        </p:nvPicPr>
        <p:blipFill>
          <a:blip r:embed="rId4"/>
          <a:stretch>
            <a:fillRect/>
          </a:stretch>
        </p:blipFill>
        <p:spPr>
          <a:xfrm>
            <a:off x="380124" y="5062544"/>
            <a:ext cx="3713894" cy="2867012"/>
          </a:xfrm>
          <a:prstGeom prst="rect">
            <a:avLst/>
          </a:prstGeom>
          <a:ln>
            <a:noFill/>
          </a:ln>
          <a:effectLst>
            <a:softEdge rad="112500"/>
          </a:effectLst>
        </p:spPr>
      </p:pic>
      <p:pic>
        <p:nvPicPr>
          <p:cNvPr id="24" name="Picture 23" descr="A helicopter on a flight deck&#10;&#10;Description automatically generated">
            <a:extLst>
              <a:ext uri="{FF2B5EF4-FFF2-40B4-BE49-F238E27FC236}">
                <a16:creationId xmlns:a16="http://schemas.microsoft.com/office/drawing/2014/main" id="{4C29FF99-894C-AB6A-C716-059767AF9FDE}"/>
              </a:ext>
            </a:extLst>
          </p:cNvPr>
          <p:cNvPicPr>
            <a:picLocks noChangeAspect="1"/>
          </p:cNvPicPr>
          <p:nvPr/>
        </p:nvPicPr>
        <p:blipFill>
          <a:blip r:embed="rId5"/>
          <a:stretch>
            <a:fillRect/>
          </a:stretch>
        </p:blipFill>
        <p:spPr>
          <a:xfrm>
            <a:off x="5113735" y="5185064"/>
            <a:ext cx="3815436" cy="2628900"/>
          </a:xfrm>
          <a:prstGeom prst="rect">
            <a:avLst/>
          </a:prstGeom>
          <a:ln>
            <a:noFill/>
          </a:ln>
          <a:effectLst>
            <a:softEdge rad="112500"/>
          </a:effectLst>
        </p:spPr>
      </p:pic>
      <p:pic>
        <p:nvPicPr>
          <p:cNvPr id="26" name="Picture 25" descr="A small airplane on a runway&#10;&#10;Description automatically generated">
            <a:extLst>
              <a:ext uri="{FF2B5EF4-FFF2-40B4-BE49-F238E27FC236}">
                <a16:creationId xmlns:a16="http://schemas.microsoft.com/office/drawing/2014/main" id="{A58E673C-6FC2-045A-E990-9BAC30E559BC}"/>
              </a:ext>
            </a:extLst>
          </p:cNvPr>
          <p:cNvPicPr>
            <a:picLocks noChangeAspect="1"/>
          </p:cNvPicPr>
          <p:nvPr/>
        </p:nvPicPr>
        <p:blipFill>
          <a:blip r:embed="rId6"/>
          <a:stretch>
            <a:fillRect/>
          </a:stretch>
        </p:blipFill>
        <p:spPr>
          <a:xfrm>
            <a:off x="10546774" y="5268191"/>
            <a:ext cx="3169226" cy="236912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793790" y="925354"/>
            <a:ext cx="7556421" cy="1417558"/>
          </a:xfrm>
          <a:prstGeom prst="rect">
            <a:avLst/>
          </a:prstGeom>
          <a:noFill/>
          <a:ln/>
        </p:spPr>
        <p:txBody>
          <a:bodyPr wrap="square" rtlCol="0" anchor="t"/>
          <a:lstStyle/>
          <a:p>
            <a:pPr marL="0" indent="0">
              <a:lnSpc>
                <a:spcPts val="5581"/>
              </a:lnSpc>
              <a:buNone/>
            </a:pPr>
            <a:r>
              <a:rPr lang="en-US" sz="4465" b="1" u="sng" dirty="0">
                <a:solidFill>
                  <a:srgbClr val="231971"/>
                </a:solidFill>
                <a:latin typeface="Neue Haas Grotesk Text Pro" panose="020B0504020202020204" pitchFamily="34" charset="0"/>
                <a:ea typeface="Outfit" pitchFamily="34" charset="-122"/>
                <a:cs typeface="Outfit" pitchFamily="34" charset="-120"/>
              </a:rPr>
              <a:t>Raw Materials Used to Manufacture Aircraft</a:t>
            </a:r>
            <a:endParaRPr lang="en-US" sz="4465" u="sng" dirty="0">
              <a:latin typeface="Neue Haas Grotesk Text Pro" panose="020B0504020202020204" pitchFamily="34" charset="0"/>
            </a:endParaRPr>
          </a:p>
        </p:txBody>
      </p:sp>
      <p:sp>
        <p:nvSpPr>
          <p:cNvPr id="7" name="Shape 2"/>
          <p:cNvSpPr/>
          <p:nvPr/>
        </p:nvSpPr>
        <p:spPr>
          <a:xfrm>
            <a:off x="793790" y="2938224"/>
            <a:ext cx="510302" cy="510302"/>
          </a:xfrm>
          <a:prstGeom prst="roundRect">
            <a:avLst>
              <a:gd name="adj" fmla="val 18669"/>
            </a:avLst>
          </a:prstGeom>
          <a:solidFill>
            <a:srgbClr val="E9E6FA"/>
          </a:solidFill>
          <a:ln w="7620">
            <a:solidFill>
              <a:srgbClr val="BDB8DF"/>
            </a:solidFill>
            <a:prstDash val="solid"/>
          </a:ln>
        </p:spPr>
        <p:txBody>
          <a:bodyPr/>
          <a:lstStyle/>
          <a:p>
            <a:endParaRPr lang="en-US"/>
          </a:p>
        </p:txBody>
      </p:sp>
      <p:sp>
        <p:nvSpPr>
          <p:cNvPr id="8" name="Text 3"/>
          <p:cNvSpPr/>
          <p:nvPr/>
        </p:nvSpPr>
        <p:spPr>
          <a:xfrm>
            <a:off x="982504" y="3023235"/>
            <a:ext cx="132755"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1</a:t>
            </a:r>
            <a:endParaRPr lang="en-US" sz="2679" dirty="0"/>
          </a:p>
        </p:txBody>
      </p:sp>
      <p:sp>
        <p:nvSpPr>
          <p:cNvPr id="9" name="Text 4"/>
          <p:cNvSpPr/>
          <p:nvPr/>
        </p:nvSpPr>
        <p:spPr>
          <a:xfrm>
            <a:off x="1530906" y="2938224"/>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Aluminum</a:t>
            </a:r>
            <a:endParaRPr lang="en-US" sz="2233" u="sng" dirty="0"/>
          </a:p>
        </p:txBody>
      </p:sp>
      <p:sp>
        <p:nvSpPr>
          <p:cNvPr id="10" name="Text 5"/>
          <p:cNvSpPr/>
          <p:nvPr/>
        </p:nvSpPr>
        <p:spPr>
          <a:xfrm>
            <a:off x="1530906" y="3428643"/>
            <a:ext cx="2927747"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Lightweight and strong, making it ideal for aircraft structures.</a:t>
            </a:r>
            <a:endParaRPr lang="en-US" sz="1786" dirty="0"/>
          </a:p>
        </p:txBody>
      </p:sp>
      <p:sp>
        <p:nvSpPr>
          <p:cNvPr id="11" name="Shape 6"/>
          <p:cNvSpPr/>
          <p:nvPr/>
        </p:nvSpPr>
        <p:spPr>
          <a:xfrm>
            <a:off x="4685467" y="2938224"/>
            <a:ext cx="510302" cy="510302"/>
          </a:xfrm>
          <a:prstGeom prst="roundRect">
            <a:avLst>
              <a:gd name="adj" fmla="val 18669"/>
            </a:avLst>
          </a:prstGeom>
          <a:solidFill>
            <a:srgbClr val="E9E6FA"/>
          </a:solidFill>
          <a:ln w="7620">
            <a:solidFill>
              <a:srgbClr val="BDB8DF"/>
            </a:solidFill>
            <a:prstDash val="solid"/>
          </a:ln>
        </p:spPr>
        <p:txBody>
          <a:bodyPr/>
          <a:lstStyle/>
          <a:p>
            <a:endParaRPr lang="en-US"/>
          </a:p>
        </p:txBody>
      </p:sp>
      <p:sp>
        <p:nvSpPr>
          <p:cNvPr id="12" name="Text 7"/>
          <p:cNvSpPr/>
          <p:nvPr/>
        </p:nvSpPr>
        <p:spPr>
          <a:xfrm>
            <a:off x="4842629" y="3023235"/>
            <a:ext cx="195977"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2</a:t>
            </a:r>
            <a:endParaRPr lang="en-US" sz="2679" dirty="0"/>
          </a:p>
        </p:txBody>
      </p:sp>
      <p:sp>
        <p:nvSpPr>
          <p:cNvPr id="13" name="Text 8"/>
          <p:cNvSpPr/>
          <p:nvPr/>
        </p:nvSpPr>
        <p:spPr>
          <a:xfrm>
            <a:off x="5422583" y="2938224"/>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Titanium</a:t>
            </a:r>
            <a:endParaRPr lang="en-US" sz="2233" u="sng" dirty="0"/>
          </a:p>
        </p:txBody>
      </p:sp>
      <p:sp>
        <p:nvSpPr>
          <p:cNvPr id="14" name="Text 9"/>
          <p:cNvSpPr/>
          <p:nvPr/>
        </p:nvSpPr>
        <p:spPr>
          <a:xfrm>
            <a:off x="5422583" y="3428643"/>
            <a:ext cx="2927747"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Highly resistant to corrosion and heat, used for critical components like engine parts.</a:t>
            </a:r>
            <a:endParaRPr lang="en-US" sz="1786" dirty="0"/>
          </a:p>
        </p:txBody>
      </p:sp>
      <p:sp>
        <p:nvSpPr>
          <p:cNvPr id="15" name="Shape 10"/>
          <p:cNvSpPr/>
          <p:nvPr/>
        </p:nvSpPr>
        <p:spPr>
          <a:xfrm>
            <a:off x="793790" y="5362218"/>
            <a:ext cx="510302" cy="510302"/>
          </a:xfrm>
          <a:prstGeom prst="roundRect">
            <a:avLst>
              <a:gd name="adj" fmla="val 18669"/>
            </a:avLst>
          </a:prstGeom>
          <a:solidFill>
            <a:srgbClr val="E9E6FA"/>
          </a:solidFill>
          <a:ln w="7620">
            <a:solidFill>
              <a:srgbClr val="BDB8DF"/>
            </a:solidFill>
            <a:prstDash val="solid"/>
          </a:ln>
        </p:spPr>
        <p:txBody>
          <a:bodyPr/>
          <a:lstStyle/>
          <a:p>
            <a:endParaRPr lang="en-US"/>
          </a:p>
        </p:txBody>
      </p:sp>
      <p:sp>
        <p:nvSpPr>
          <p:cNvPr id="16" name="Text 11"/>
          <p:cNvSpPr/>
          <p:nvPr/>
        </p:nvSpPr>
        <p:spPr>
          <a:xfrm>
            <a:off x="952143" y="5447228"/>
            <a:ext cx="193596"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3</a:t>
            </a:r>
            <a:endParaRPr lang="en-US" sz="2679" dirty="0"/>
          </a:p>
        </p:txBody>
      </p:sp>
      <p:sp>
        <p:nvSpPr>
          <p:cNvPr id="17" name="Text 12"/>
          <p:cNvSpPr/>
          <p:nvPr/>
        </p:nvSpPr>
        <p:spPr>
          <a:xfrm>
            <a:off x="1530906" y="5362218"/>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Composite Materials</a:t>
            </a:r>
            <a:endParaRPr lang="en-US" sz="2233" u="sng" dirty="0"/>
          </a:p>
        </p:txBody>
      </p:sp>
      <p:sp>
        <p:nvSpPr>
          <p:cNvPr id="18" name="Text 13"/>
          <p:cNvSpPr/>
          <p:nvPr/>
        </p:nvSpPr>
        <p:spPr>
          <a:xfrm>
            <a:off x="1530906" y="5852636"/>
            <a:ext cx="2927747"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Lightweight and durable, often used for wings, fuselages, and control surfaces.</a:t>
            </a:r>
            <a:endParaRPr lang="en-US" sz="1786" dirty="0"/>
          </a:p>
        </p:txBody>
      </p:sp>
      <p:sp>
        <p:nvSpPr>
          <p:cNvPr id="19" name="Shape 14"/>
          <p:cNvSpPr/>
          <p:nvPr/>
        </p:nvSpPr>
        <p:spPr>
          <a:xfrm>
            <a:off x="4685467" y="5362218"/>
            <a:ext cx="510302" cy="510302"/>
          </a:xfrm>
          <a:prstGeom prst="roundRect">
            <a:avLst>
              <a:gd name="adj" fmla="val 18669"/>
            </a:avLst>
          </a:prstGeom>
          <a:solidFill>
            <a:srgbClr val="E9E6FA"/>
          </a:solidFill>
          <a:ln w="7620">
            <a:solidFill>
              <a:srgbClr val="BDB8DF"/>
            </a:solidFill>
            <a:prstDash val="solid"/>
          </a:ln>
        </p:spPr>
        <p:txBody>
          <a:bodyPr/>
          <a:lstStyle/>
          <a:p>
            <a:endParaRPr lang="en-US"/>
          </a:p>
        </p:txBody>
      </p:sp>
      <p:sp>
        <p:nvSpPr>
          <p:cNvPr id="20" name="Text 15"/>
          <p:cNvSpPr/>
          <p:nvPr/>
        </p:nvSpPr>
        <p:spPr>
          <a:xfrm>
            <a:off x="4836319" y="5447228"/>
            <a:ext cx="208598" cy="340281"/>
          </a:xfrm>
          <a:prstGeom prst="rect">
            <a:avLst/>
          </a:prstGeom>
          <a:noFill/>
          <a:ln/>
        </p:spPr>
        <p:txBody>
          <a:bodyPr wrap="none" rtlCol="0" anchor="t"/>
          <a:lstStyle/>
          <a:p>
            <a:pPr marL="0" indent="0" algn="ctr">
              <a:lnSpc>
                <a:spcPts val="2679"/>
              </a:lnSpc>
              <a:buNone/>
            </a:pPr>
            <a:r>
              <a:rPr lang="en-US" sz="2679" b="1" dirty="0">
                <a:solidFill>
                  <a:srgbClr val="2A2742"/>
                </a:solidFill>
                <a:latin typeface="Outfit" pitchFamily="34" charset="0"/>
                <a:ea typeface="Outfit" pitchFamily="34" charset="-122"/>
                <a:cs typeface="Outfit" pitchFamily="34" charset="-120"/>
              </a:rPr>
              <a:t>4</a:t>
            </a:r>
            <a:endParaRPr lang="en-US" sz="2679" dirty="0"/>
          </a:p>
        </p:txBody>
      </p:sp>
      <p:sp>
        <p:nvSpPr>
          <p:cNvPr id="21" name="Text 16"/>
          <p:cNvSpPr/>
          <p:nvPr/>
        </p:nvSpPr>
        <p:spPr>
          <a:xfrm>
            <a:off x="5422583" y="5362218"/>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Carbon Fiber</a:t>
            </a:r>
            <a:endParaRPr lang="en-US" sz="2233" u="sng" dirty="0"/>
          </a:p>
        </p:txBody>
      </p:sp>
      <p:sp>
        <p:nvSpPr>
          <p:cNvPr id="22" name="Text 17"/>
          <p:cNvSpPr/>
          <p:nvPr/>
        </p:nvSpPr>
        <p:spPr>
          <a:xfrm>
            <a:off x="5422583" y="5852636"/>
            <a:ext cx="2927747"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Strong and lightweight, increasingly used for aircraft structures, reducing weight and improving fuel efficiency.</a:t>
            </a:r>
            <a:endParaRPr lang="en-US" sz="1786" dirty="0"/>
          </a:p>
        </p:txBody>
      </p:sp>
      <p:pic>
        <p:nvPicPr>
          <p:cNvPr id="25" name="Picture 24">
            <a:extLst>
              <a:ext uri="{FF2B5EF4-FFF2-40B4-BE49-F238E27FC236}">
                <a16:creationId xmlns:a16="http://schemas.microsoft.com/office/drawing/2014/main" id="{63EB306C-B61F-3D22-12AF-2F4ABAB86010}"/>
              </a:ext>
            </a:extLst>
          </p:cNvPr>
          <p:cNvPicPr>
            <a:picLocks noChangeAspect="1"/>
          </p:cNvPicPr>
          <p:nvPr/>
        </p:nvPicPr>
        <p:blipFill>
          <a:blip r:embed="rId5"/>
          <a:stretch>
            <a:fillRect/>
          </a:stretch>
        </p:blipFill>
        <p:spPr>
          <a:xfrm>
            <a:off x="9314141" y="925354"/>
            <a:ext cx="5025628" cy="2659510"/>
          </a:xfrm>
          <a:prstGeom prst="rect">
            <a:avLst/>
          </a:prstGeom>
          <a:ln>
            <a:noFill/>
          </a:ln>
          <a:effectLst>
            <a:softEdge rad="112500"/>
          </a:effectLst>
        </p:spPr>
      </p:pic>
      <p:pic>
        <p:nvPicPr>
          <p:cNvPr id="27" name="Picture 26">
            <a:extLst>
              <a:ext uri="{FF2B5EF4-FFF2-40B4-BE49-F238E27FC236}">
                <a16:creationId xmlns:a16="http://schemas.microsoft.com/office/drawing/2014/main" id="{52581EFF-6AAE-3A55-3730-E5154B42B980}"/>
              </a:ext>
            </a:extLst>
          </p:cNvPr>
          <p:cNvPicPr>
            <a:picLocks noChangeAspect="1"/>
          </p:cNvPicPr>
          <p:nvPr/>
        </p:nvPicPr>
        <p:blipFill>
          <a:blip r:embed="rId6"/>
          <a:stretch>
            <a:fillRect/>
          </a:stretch>
        </p:blipFill>
        <p:spPr>
          <a:xfrm>
            <a:off x="9429593" y="4644737"/>
            <a:ext cx="4915214" cy="2814638"/>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793790" y="2062877"/>
            <a:ext cx="6013966" cy="708779"/>
          </a:xfrm>
          <a:prstGeom prst="rect">
            <a:avLst/>
          </a:prstGeom>
          <a:noFill/>
          <a:ln/>
        </p:spPr>
        <p:txBody>
          <a:bodyPr wrap="none" rtlCol="0" anchor="t"/>
          <a:lstStyle/>
          <a:p>
            <a:pPr marL="0" indent="0">
              <a:lnSpc>
                <a:spcPts val="5581"/>
              </a:lnSpc>
              <a:buNone/>
            </a:pPr>
            <a:r>
              <a:rPr lang="en-US" sz="4465" b="1" u="sng" dirty="0">
                <a:solidFill>
                  <a:srgbClr val="231971"/>
                </a:solidFill>
                <a:latin typeface="Outfit" pitchFamily="34" charset="0"/>
                <a:ea typeface="Outfit" pitchFamily="34" charset="-122"/>
                <a:cs typeface="Outfit" pitchFamily="34" charset="-120"/>
              </a:rPr>
              <a:t>Global Aircraft Brands</a:t>
            </a:r>
            <a:endParaRPr lang="en-US" sz="4465" u="sng" dirty="0"/>
          </a:p>
        </p:txBody>
      </p:sp>
      <p:sp>
        <p:nvSpPr>
          <p:cNvPr id="7" name="Shape 2"/>
          <p:cNvSpPr/>
          <p:nvPr/>
        </p:nvSpPr>
        <p:spPr>
          <a:xfrm>
            <a:off x="793790" y="3111818"/>
            <a:ext cx="7556421" cy="3054906"/>
          </a:xfrm>
          <a:prstGeom prst="roundRect">
            <a:avLst>
              <a:gd name="adj" fmla="val 3119"/>
            </a:avLst>
          </a:prstGeom>
          <a:noFill/>
          <a:ln w="7620">
            <a:solidFill>
              <a:srgbClr val="000000">
                <a:alpha val="8000"/>
              </a:srgbClr>
            </a:solidFill>
            <a:prstDash val="solid"/>
          </a:ln>
        </p:spPr>
        <p:txBody>
          <a:bodyPr/>
          <a:lstStyle/>
          <a:p>
            <a:endParaRPr lang="en-US"/>
          </a:p>
        </p:txBody>
      </p:sp>
      <p:sp>
        <p:nvSpPr>
          <p:cNvPr id="8" name="Shape 3"/>
          <p:cNvSpPr/>
          <p:nvPr/>
        </p:nvSpPr>
        <p:spPr>
          <a:xfrm>
            <a:off x="801410" y="3119438"/>
            <a:ext cx="7541181" cy="650319"/>
          </a:xfrm>
          <a:prstGeom prst="rect">
            <a:avLst/>
          </a:prstGeom>
          <a:solidFill>
            <a:srgbClr val="FFFFFF">
              <a:alpha val="4000"/>
            </a:srgbClr>
          </a:solidFill>
          <a:ln/>
        </p:spPr>
        <p:txBody>
          <a:bodyPr/>
          <a:lstStyle/>
          <a:p>
            <a:endParaRPr lang="en-US"/>
          </a:p>
        </p:txBody>
      </p:sp>
      <p:sp>
        <p:nvSpPr>
          <p:cNvPr id="9" name="Text 4"/>
          <p:cNvSpPr/>
          <p:nvPr/>
        </p:nvSpPr>
        <p:spPr>
          <a:xfrm>
            <a:off x="1028462" y="3263146"/>
            <a:ext cx="1427798"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Boeing</a:t>
            </a:r>
            <a:endParaRPr lang="en-US" sz="1786" dirty="0"/>
          </a:p>
        </p:txBody>
      </p:sp>
      <p:sp>
        <p:nvSpPr>
          <p:cNvPr id="10" name="Text 5"/>
          <p:cNvSpPr/>
          <p:nvPr/>
        </p:nvSpPr>
        <p:spPr>
          <a:xfrm>
            <a:off x="2917508" y="3263146"/>
            <a:ext cx="1423987"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Airbus</a:t>
            </a:r>
            <a:endParaRPr lang="en-US" sz="1786" dirty="0"/>
          </a:p>
        </p:txBody>
      </p:sp>
      <p:sp>
        <p:nvSpPr>
          <p:cNvPr id="11" name="Text 6"/>
          <p:cNvSpPr/>
          <p:nvPr/>
        </p:nvSpPr>
        <p:spPr>
          <a:xfrm>
            <a:off x="4802743" y="3263146"/>
            <a:ext cx="1423987"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Embraer</a:t>
            </a:r>
            <a:endParaRPr lang="en-US" sz="1786" dirty="0"/>
          </a:p>
        </p:txBody>
      </p:sp>
      <p:sp>
        <p:nvSpPr>
          <p:cNvPr id="12" name="Text 7"/>
          <p:cNvSpPr/>
          <p:nvPr/>
        </p:nvSpPr>
        <p:spPr>
          <a:xfrm>
            <a:off x="6687979" y="3263146"/>
            <a:ext cx="1427798"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Bombardier</a:t>
            </a:r>
            <a:endParaRPr lang="en-US" sz="1786" dirty="0"/>
          </a:p>
        </p:txBody>
      </p:sp>
      <p:sp>
        <p:nvSpPr>
          <p:cNvPr id="13" name="Shape 8"/>
          <p:cNvSpPr/>
          <p:nvPr/>
        </p:nvSpPr>
        <p:spPr>
          <a:xfrm>
            <a:off x="801410" y="3769757"/>
            <a:ext cx="7541181" cy="1013222"/>
          </a:xfrm>
          <a:prstGeom prst="rect">
            <a:avLst/>
          </a:prstGeom>
          <a:solidFill>
            <a:srgbClr val="000000">
              <a:alpha val="4000"/>
            </a:srgbClr>
          </a:solidFill>
          <a:ln/>
        </p:spPr>
        <p:txBody>
          <a:bodyPr/>
          <a:lstStyle/>
          <a:p>
            <a:endParaRPr lang="en-US"/>
          </a:p>
        </p:txBody>
      </p:sp>
      <p:sp>
        <p:nvSpPr>
          <p:cNvPr id="14" name="Text 9"/>
          <p:cNvSpPr/>
          <p:nvPr/>
        </p:nvSpPr>
        <p:spPr>
          <a:xfrm>
            <a:off x="1028462" y="3913465"/>
            <a:ext cx="1427798"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Lockheed Martin</a:t>
            </a:r>
            <a:endParaRPr lang="en-US" sz="1786" dirty="0"/>
          </a:p>
        </p:txBody>
      </p:sp>
      <p:sp>
        <p:nvSpPr>
          <p:cNvPr id="15" name="Text 10"/>
          <p:cNvSpPr/>
          <p:nvPr/>
        </p:nvSpPr>
        <p:spPr>
          <a:xfrm>
            <a:off x="2917508" y="3913465"/>
            <a:ext cx="1423987"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Northrop Grumman</a:t>
            </a:r>
            <a:endParaRPr lang="en-US" sz="1786" dirty="0"/>
          </a:p>
        </p:txBody>
      </p:sp>
      <p:sp>
        <p:nvSpPr>
          <p:cNvPr id="16" name="Text 11"/>
          <p:cNvSpPr/>
          <p:nvPr/>
        </p:nvSpPr>
        <p:spPr>
          <a:xfrm>
            <a:off x="4802743" y="3913465"/>
            <a:ext cx="1423987"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Raytheon</a:t>
            </a:r>
            <a:endParaRPr lang="en-US" sz="1786" dirty="0"/>
          </a:p>
        </p:txBody>
      </p:sp>
      <p:sp>
        <p:nvSpPr>
          <p:cNvPr id="17" name="Text 12"/>
          <p:cNvSpPr/>
          <p:nvPr/>
        </p:nvSpPr>
        <p:spPr>
          <a:xfrm>
            <a:off x="6687979" y="3913465"/>
            <a:ext cx="1427798"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General Dynamics</a:t>
            </a:r>
            <a:endParaRPr lang="en-US" sz="1786" dirty="0"/>
          </a:p>
        </p:txBody>
      </p:sp>
      <p:sp>
        <p:nvSpPr>
          <p:cNvPr id="18" name="Shape 13"/>
          <p:cNvSpPr/>
          <p:nvPr/>
        </p:nvSpPr>
        <p:spPr>
          <a:xfrm>
            <a:off x="801410" y="4782979"/>
            <a:ext cx="7541181" cy="1376124"/>
          </a:xfrm>
          <a:prstGeom prst="rect">
            <a:avLst/>
          </a:prstGeom>
          <a:solidFill>
            <a:srgbClr val="FFFFFF">
              <a:alpha val="4000"/>
            </a:srgbClr>
          </a:solidFill>
          <a:ln/>
        </p:spPr>
        <p:txBody>
          <a:bodyPr/>
          <a:lstStyle/>
          <a:p>
            <a:endParaRPr lang="en-US"/>
          </a:p>
        </p:txBody>
      </p:sp>
      <p:sp>
        <p:nvSpPr>
          <p:cNvPr id="19" name="Text 14"/>
          <p:cNvSpPr/>
          <p:nvPr/>
        </p:nvSpPr>
        <p:spPr>
          <a:xfrm>
            <a:off x="1028462" y="4926687"/>
            <a:ext cx="1427798" cy="725805"/>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Dassault Aviation</a:t>
            </a:r>
            <a:endParaRPr lang="en-US" sz="1786" dirty="0"/>
          </a:p>
        </p:txBody>
      </p:sp>
      <p:sp>
        <p:nvSpPr>
          <p:cNvPr id="20" name="Text 15"/>
          <p:cNvSpPr/>
          <p:nvPr/>
        </p:nvSpPr>
        <p:spPr>
          <a:xfrm>
            <a:off x="2917508" y="4926687"/>
            <a:ext cx="1423987"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Sukhoi</a:t>
            </a:r>
            <a:endParaRPr lang="en-US" sz="1786" dirty="0"/>
          </a:p>
        </p:txBody>
      </p:sp>
      <p:sp>
        <p:nvSpPr>
          <p:cNvPr id="21" name="Text 16"/>
          <p:cNvSpPr/>
          <p:nvPr/>
        </p:nvSpPr>
        <p:spPr>
          <a:xfrm>
            <a:off x="4802743" y="4926687"/>
            <a:ext cx="1423987"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Mitsubishi Heavy Industries</a:t>
            </a:r>
            <a:endParaRPr lang="en-US" sz="1786" dirty="0"/>
          </a:p>
        </p:txBody>
      </p:sp>
      <p:sp>
        <p:nvSpPr>
          <p:cNvPr id="22" name="Text 17"/>
          <p:cNvSpPr/>
          <p:nvPr/>
        </p:nvSpPr>
        <p:spPr>
          <a:xfrm>
            <a:off x="6687979" y="4926687"/>
            <a:ext cx="1427798" cy="362903"/>
          </a:xfrm>
          <a:prstGeom prst="rect">
            <a:avLst/>
          </a:prstGeom>
          <a:noFill/>
          <a:ln/>
        </p:spPr>
        <p:txBody>
          <a:bodyPr wrap="non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Comac</a:t>
            </a:r>
            <a:endParaRPr lang="en-US" sz="1786" dirty="0"/>
          </a:p>
        </p:txBody>
      </p:sp>
      <p:pic>
        <p:nvPicPr>
          <p:cNvPr id="24" name="Picture 2" descr="This may contain: emirates's logo is shown in red and white, with the word emirates on it">
            <a:extLst>
              <a:ext uri="{FF2B5EF4-FFF2-40B4-BE49-F238E27FC236}">
                <a16:creationId xmlns:a16="http://schemas.microsoft.com/office/drawing/2014/main" id="{23144F71-548E-4650-12C9-9DC0BC196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8016" y="75969"/>
            <a:ext cx="2853429" cy="177589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This may contain: the logo for piper is shown on a white background">
            <a:extLst>
              <a:ext uri="{FF2B5EF4-FFF2-40B4-BE49-F238E27FC236}">
                <a16:creationId xmlns:a16="http://schemas.microsoft.com/office/drawing/2014/main" id="{BFB1432F-4CF8-B463-0A5B-6268B7D162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9934" y="2137568"/>
            <a:ext cx="2853429" cy="18837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This may contain: the logo for armee del'air is shown in red, white and blue">
            <a:extLst>
              <a:ext uri="{FF2B5EF4-FFF2-40B4-BE49-F238E27FC236}">
                <a16:creationId xmlns:a16="http://schemas.microsoft.com/office/drawing/2014/main" id="{338C17AF-4A9B-2696-AB4F-4555C5F73E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59740" y="4269142"/>
            <a:ext cx="3084184" cy="202667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This may contain: the embraer logo is shown on a white background with an arrow pointing in opposite directions">
            <a:extLst>
              <a:ext uri="{FF2B5EF4-FFF2-40B4-BE49-F238E27FC236}">
                <a16:creationId xmlns:a16="http://schemas.microsoft.com/office/drawing/2014/main" id="{A449D8D6-AC88-BA36-9170-31C35E9409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00164" y="6543675"/>
            <a:ext cx="2773199"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55270" y="2385655"/>
            <a:ext cx="4975860" cy="3458289"/>
          </a:xfrm>
          <a:prstGeom prst="rect">
            <a:avLst/>
          </a:prstGeom>
        </p:spPr>
      </p:pic>
      <p:sp>
        <p:nvSpPr>
          <p:cNvPr id="6" name="Text 1"/>
          <p:cNvSpPr/>
          <p:nvPr/>
        </p:nvSpPr>
        <p:spPr>
          <a:xfrm>
            <a:off x="6200894" y="342900"/>
            <a:ext cx="7715012" cy="1508641"/>
          </a:xfrm>
          <a:prstGeom prst="rect">
            <a:avLst/>
          </a:prstGeom>
          <a:noFill/>
          <a:ln/>
        </p:spPr>
        <p:txBody>
          <a:bodyPr wrap="square" rtlCol="0" anchor="t"/>
          <a:lstStyle/>
          <a:p>
            <a:pPr marL="0" indent="0">
              <a:lnSpc>
                <a:spcPts val="5023"/>
              </a:lnSpc>
              <a:buNone/>
            </a:pPr>
            <a:r>
              <a:rPr lang="en-US" sz="4019" b="1" u="sng" dirty="0">
                <a:solidFill>
                  <a:srgbClr val="231971"/>
                </a:solidFill>
                <a:latin typeface="Berlin Sans FB Demi" panose="020E0802020502020306" pitchFamily="34" charset="0"/>
                <a:ea typeface="Outfit" pitchFamily="34" charset="-122"/>
                <a:cs typeface="Outfit" pitchFamily="34" charset="-120"/>
              </a:rPr>
              <a:t>Tools and Equipment Required for Aircraft Manufacturing</a:t>
            </a:r>
            <a:endParaRPr lang="en-US" sz="4019" u="sng" dirty="0">
              <a:latin typeface="Berlin Sans FB Demi" panose="020E0802020502020306" pitchFamily="34" charset="0"/>
            </a:endParaRPr>
          </a:p>
        </p:txBody>
      </p:sp>
      <p:pic>
        <p:nvPicPr>
          <p:cNvPr id="7" name="Image 3" descr="preencoded.png"/>
          <p:cNvPicPr>
            <a:picLocks noChangeAspect="1"/>
          </p:cNvPicPr>
          <p:nvPr/>
        </p:nvPicPr>
        <p:blipFill>
          <a:blip r:embed="rId6"/>
          <a:stretch>
            <a:fillRect/>
          </a:stretch>
        </p:blipFill>
        <p:spPr>
          <a:xfrm>
            <a:off x="6200894" y="2463879"/>
            <a:ext cx="510302" cy="510302"/>
          </a:xfrm>
          <a:prstGeom prst="rect">
            <a:avLst/>
          </a:prstGeom>
        </p:spPr>
      </p:pic>
      <p:sp>
        <p:nvSpPr>
          <p:cNvPr id="8" name="Text 2"/>
          <p:cNvSpPr/>
          <p:nvPr/>
        </p:nvSpPr>
        <p:spPr>
          <a:xfrm>
            <a:off x="6200894" y="3178254"/>
            <a:ext cx="2551748" cy="318849"/>
          </a:xfrm>
          <a:prstGeom prst="rect">
            <a:avLst/>
          </a:prstGeom>
          <a:noFill/>
          <a:ln/>
        </p:spPr>
        <p:txBody>
          <a:bodyPr wrap="none" rtlCol="0" anchor="t"/>
          <a:lstStyle/>
          <a:p>
            <a:pPr marL="0" indent="0" algn="l">
              <a:lnSpc>
                <a:spcPts val="2512"/>
              </a:lnSpc>
              <a:buNone/>
            </a:pPr>
            <a:r>
              <a:rPr lang="en-US" sz="2009" b="1" u="sng" dirty="0">
                <a:solidFill>
                  <a:srgbClr val="2A2742"/>
                </a:solidFill>
                <a:latin typeface="Outfit" pitchFamily="34" charset="0"/>
                <a:ea typeface="Outfit" pitchFamily="34" charset="-122"/>
                <a:cs typeface="Outfit" pitchFamily="34" charset="-120"/>
              </a:rPr>
              <a:t>Machining Tools</a:t>
            </a:r>
            <a:endParaRPr lang="en-US" sz="2009" u="sng" dirty="0"/>
          </a:p>
        </p:txBody>
      </p:sp>
      <p:sp>
        <p:nvSpPr>
          <p:cNvPr id="9" name="Text 3"/>
          <p:cNvSpPr/>
          <p:nvPr/>
        </p:nvSpPr>
        <p:spPr>
          <a:xfrm>
            <a:off x="6200894" y="3619500"/>
            <a:ext cx="3704392" cy="980123"/>
          </a:xfrm>
          <a:prstGeom prst="rect">
            <a:avLst/>
          </a:prstGeom>
          <a:noFill/>
          <a:ln/>
        </p:spPr>
        <p:txBody>
          <a:bodyPr wrap="square" rtlCol="0" anchor="t"/>
          <a:lstStyle/>
          <a:p>
            <a:pPr marL="0" indent="0" algn="l">
              <a:lnSpc>
                <a:spcPts val="2572"/>
              </a:lnSpc>
              <a:buNone/>
            </a:pPr>
            <a:r>
              <a:rPr lang="en-US" sz="1607" dirty="0">
                <a:solidFill>
                  <a:srgbClr val="2A2742"/>
                </a:solidFill>
                <a:latin typeface="Arimo" pitchFamily="34" charset="0"/>
                <a:ea typeface="Arimo" pitchFamily="34" charset="-122"/>
                <a:cs typeface="Arimo" pitchFamily="34" charset="-120"/>
              </a:rPr>
              <a:t>Used to shape and cut metal parts, including lathes, milling machines, and drilling machines.</a:t>
            </a:r>
            <a:endParaRPr lang="en-US" sz="1607" dirty="0"/>
          </a:p>
        </p:txBody>
      </p:sp>
      <p:pic>
        <p:nvPicPr>
          <p:cNvPr id="10" name="Image 4" descr="preencoded.png"/>
          <p:cNvPicPr>
            <a:picLocks noChangeAspect="1"/>
          </p:cNvPicPr>
          <p:nvPr/>
        </p:nvPicPr>
        <p:blipFill>
          <a:blip r:embed="rId7"/>
          <a:stretch>
            <a:fillRect/>
          </a:stretch>
        </p:blipFill>
        <p:spPr>
          <a:xfrm>
            <a:off x="10211395" y="2463879"/>
            <a:ext cx="510302" cy="510302"/>
          </a:xfrm>
          <a:prstGeom prst="rect">
            <a:avLst/>
          </a:prstGeom>
        </p:spPr>
      </p:pic>
      <p:sp>
        <p:nvSpPr>
          <p:cNvPr id="11" name="Text 4"/>
          <p:cNvSpPr/>
          <p:nvPr/>
        </p:nvSpPr>
        <p:spPr>
          <a:xfrm>
            <a:off x="10211395" y="3178254"/>
            <a:ext cx="2551748" cy="318849"/>
          </a:xfrm>
          <a:prstGeom prst="rect">
            <a:avLst/>
          </a:prstGeom>
          <a:noFill/>
          <a:ln/>
        </p:spPr>
        <p:txBody>
          <a:bodyPr wrap="none" rtlCol="0" anchor="t"/>
          <a:lstStyle/>
          <a:p>
            <a:pPr marL="0" indent="0" algn="l">
              <a:lnSpc>
                <a:spcPts val="2512"/>
              </a:lnSpc>
              <a:buNone/>
            </a:pPr>
            <a:r>
              <a:rPr lang="en-US" sz="2009" b="1" u="sng" dirty="0">
                <a:solidFill>
                  <a:srgbClr val="2A2742"/>
                </a:solidFill>
                <a:latin typeface="Outfit" pitchFamily="34" charset="0"/>
                <a:ea typeface="Outfit" pitchFamily="34" charset="-122"/>
                <a:cs typeface="Outfit" pitchFamily="34" charset="-120"/>
              </a:rPr>
              <a:t>Welding Equipment</a:t>
            </a:r>
            <a:endParaRPr lang="en-US" sz="2009" u="sng" dirty="0"/>
          </a:p>
        </p:txBody>
      </p:sp>
      <p:sp>
        <p:nvSpPr>
          <p:cNvPr id="12" name="Text 5"/>
          <p:cNvSpPr/>
          <p:nvPr/>
        </p:nvSpPr>
        <p:spPr>
          <a:xfrm>
            <a:off x="10211395" y="3619500"/>
            <a:ext cx="3704511" cy="980123"/>
          </a:xfrm>
          <a:prstGeom prst="rect">
            <a:avLst/>
          </a:prstGeom>
          <a:noFill/>
          <a:ln/>
        </p:spPr>
        <p:txBody>
          <a:bodyPr wrap="square" rtlCol="0" anchor="t"/>
          <a:lstStyle/>
          <a:p>
            <a:pPr marL="0" indent="0" algn="l">
              <a:lnSpc>
                <a:spcPts val="2572"/>
              </a:lnSpc>
              <a:buNone/>
            </a:pPr>
            <a:r>
              <a:rPr lang="en-US" sz="1607" dirty="0">
                <a:solidFill>
                  <a:srgbClr val="2A2742"/>
                </a:solidFill>
                <a:latin typeface="Arimo" pitchFamily="34" charset="0"/>
                <a:ea typeface="Arimo" pitchFamily="34" charset="-122"/>
                <a:cs typeface="Arimo" pitchFamily="34" charset="-120"/>
              </a:rPr>
              <a:t>Essential for joining metal parts together, including arc welding, gas welding, and laser welding.</a:t>
            </a:r>
            <a:endParaRPr lang="en-US" sz="1607" dirty="0"/>
          </a:p>
        </p:txBody>
      </p:sp>
      <p:pic>
        <p:nvPicPr>
          <p:cNvPr id="13" name="Image 5" descr="preencoded.png"/>
          <p:cNvPicPr>
            <a:picLocks noChangeAspect="1"/>
          </p:cNvPicPr>
          <p:nvPr/>
        </p:nvPicPr>
        <p:blipFill>
          <a:blip r:embed="rId8"/>
          <a:stretch>
            <a:fillRect/>
          </a:stretch>
        </p:blipFill>
        <p:spPr>
          <a:xfrm>
            <a:off x="6200894" y="5211961"/>
            <a:ext cx="510302" cy="510302"/>
          </a:xfrm>
          <a:prstGeom prst="rect">
            <a:avLst/>
          </a:prstGeom>
        </p:spPr>
      </p:pic>
      <p:sp>
        <p:nvSpPr>
          <p:cNvPr id="14" name="Text 6"/>
          <p:cNvSpPr/>
          <p:nvPr/>
        </p:nvSpPr>
        <p:spPr>
          <a:xfrm>
            <a:off x="6200894" y="5926336"/>
            <a:ext cx="2942392" cy="318849"/>
          </a:xfrm>
          <a:prstGeom prst="rect">
            <a:avLst/>
          </a:prstGeom>
          <a:noFill/>
          <a:ln/>
        </p:spPr>
        <p:txBody>
          <a:bodyPr wrap="none" rtlCol="0" anchor="t"/>
          <a:lstStyle/>
          <a:p>
            <a:pPr marL="0" indent="0" algn="l">
              <a:lnSpc>
                <a:spcPts val="2512"/>
              </a:lnSpc>
              <a:buNone/>
            </a:pPr>
            <a:r>
              <a:rPr lang="en-US" sz="2009" b="1" u="sng" dirty="0">
                <a:solidFill>
                  <a:srgbClr val="2A2742"/>
                </a:solidFill>
                <a:latin typeface="Outfit" pitchFamily="34" charset="0"/>
                <a:ea typeface="Outfit" pitchFamily="34" charset="-122"/>
                <a:cs typeface="Outfit" pitchFamily="34" charset="-120"/>
              </a:rPr>
              <a:t>Heavy Lifting Equipment</a:t>
            </a:r>
            <a:endParaRPr lang="en-US" sz="2009" u="sng" dirty="0"/>
          </a:p>
        </p:txBody>
      </p:sp>
      <p:sp>
        <p:nvSpPr>
          <p:cNvPr id="15" name="Text 7"/>
          <p:cNvSpPr/>
          <p:nvPr/>
        </p:nvSpPr>
        <p:spPr>
          <a:xfrm>
            <a:off x="6200894" y="6367582"/>
            <a:ext cx="3704392" cy="980123"/>
          </a:xfrm>
          <a:prstGeom prst="rect">
            <a:avLst/>
          </a:prstGeom>
          <a:noFill/>
          <a:ln/>
        </p:spPr>
        <p:txBody>
          <a:bodyPr wrap="square" rtlCol="0" anchor="t"/>
          <a:lstStyle/>
          <a:p>
            <a:pPr marL="0" indent="0" algn="l">
              <a:lnSpc>
                <a:spcPts val="2572"/>
              </a:lnSpc>
              <a:buNone/>
            </a:pPr>
            <a:r>
              <a:rPr lang="en-US" sz="1607" dirty="0">
                <a:solidFill>
                  <a:srgbClr val="2A2742"/>
                </a:solidFill>
                <a:latin typeface="Arimo" pitchFamily="34" charset="0"/>
                <a:ea typeface="Arimo" pitchFamily="34" charset="-122"/>
                <a:cs typeface="Arimo" pitchFamily="34" charset="-120"/>
              </a:rPr>
              <a:t>Cranes, hoists, and forklifts are crucial for moving and assembling large aircraft components.</a:t>
            </a:r>
            <a:endParaRPr lang="en-US" sz="1607" dirty="0"/>
          </a:p>
        </p:txBody>
      </p:sp>
      <p:pic>
        <p:nvPicPr>
          <p:cNvPr id="16" name="Image 6" descr="preencoded.png"/>
          <p:cNvPicPr>
            <a:picLocks noChangeAspect="1"/>
          </p:cNvPicPr>
          <p:nvPr/>
        </p:nvPicPr>
        <p:blipFill>
          <a:blip r:embed="rId9"/>
          <a:stretch>
            <a:fillRect/>
          </a:stretch>
        </p:blipFill>
        <p:spPr>
          <a:xfrm>
            <a:off x="10211395" y="5211961"/>
            <a:ext cx="510302" cy="510302"/>
          </a:xfrm>
          <a:prstGeom prst="rect">
            <a:avLst/>
          </a:prstGeom>
        </p:spPr>
      </p:pic>
      <p:sp>
        <p:nvSpPr>
          <p:cNvPr id="17" name="Text 8"/>
          <p:cNvSpPr/>
          <p:nvPr/>
        </p:nvSpPr>
        <p:spPr>
          <a:xfrm>
            <a:off x="10211395" y="5926336"/>
            <a:ext cx="2551748" cy="318849"/>
          </a:xfrm>
          <a:prstGeom prst="rect">
            <a:avLst/>
          </a:prstGeom>
          <a:noFill/>
          <a:ln/>
        </p:spPr>
        <p:txBody>
          <a:bodyPr wrap="none" rtlCol="0" anchor="t"/>
          <a:lstStyle/>
          <a:p>
            <a:pPr marL="0" indent="0" algn="l">
              <a:lnSpc>
                <a:spcPts val="2512"/>
              </a:lnSpc>
              <a:buNone/>
            </a:pPr>
            <a:r>
              <a:rPr lang="en-US" sz="2009" b="1" u="sng" dirty="0">
                <a:solidFill>
                  <a:srgbClr val="2A2742"/>
                </a:solidFill>
                <a:latin typeface="Outfit" pitchFamily="34" charset="0"/>
                <a:ea typeface="Outfit" pitchFamily="34" charset="-122"/>
                <a:cs typeface="Outfit" pitchFamily="34" charset="-120"/>
              </a:rPr>
              <a:t>Robotics</a:t>
            </a:r>
            <a:endParaRPr lang="en-US" sz="2009" u="sng" dirty="0"/>
          </a:p>
        </p:txBody>
      </p:sp>
      <p:sp>
        <p:nvSpPr>
          <p:cNvPr id="18" name="Text 9"/>
          <p:cNvSpPr/>
          <p:nvPr/>
        </p:nvSpPr>
        <p:spPr>
          <a:xfrm>
            <a:off x="10211395" y="6367582"/>
            <a:ext cx="3704511" cy="980123"/>
          </a:xfrm>
          <a:prstGeom prst="rect">
            <a:avLst/>
          </a:prstGeom>
          <a:noFill/>
          <a:ln/>
        </p:spPr>
        <p:txBody>
          <a:bodyPr wrap="square" rtlCol="0" anchor="t"/>
          <a:lstStyle/>
          <a:p>
            <a:pPr marL="0" indent="0" algn="l">
              <a:lnSpc>
                <a:spcPts val="2572"/>
              </a:lnSpc>
              <a:buNone/>
            </a:pPr>
            <a:r>
              <a:rPr lang="en-US" sz="1607" dirty="0">
                <a:solidFill>
                  <a:srgbClr val="2A2742"/>
                </a:solidFill>
                <a:latin typeface="Arimo" pitchFamily="34" charset="0"/>
                <a:ea typeface="Arimo" pitchFamily="34" charset="-122"/>
                <a:cs typeface="Arimo" pitchFamily="34" charset="-120"/>
              </a:rPr>
              <a:t>Robots play a growing role in aircraft manufacturing, automating tasks and improving accuracy.</a:t>
            </a:r>
            <a:endParaRPr lang="en-US" sz="160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42643"/>
            <a:ext cx="14630400" cy="9307830"/>
          </a:xfrm>
          <a:prstGeom prst="rect">
            <a:avLst/>
          </a:prstGeom>
          <a:solidFill>
            <a:srgbClr val="FAFAFA">
              <a:alpha val="75000"/>
            </a:srgbClr>
          </a:solidFill>
          <a:ln/>
        </p:spPr>
        <p:txBody>
          <a:bodyPr/>
          <a:lstStyle/>
          <a:p>
            <a:endParaRPr lang="en-US"/>
          </a:p>
        </p:txBody>
      </p:sp>
      <p:sp>
        <p:nvSpPr>
          <p:cNvPr id="4" name="Text 1"/>
          <p:cNvSpPr/>
          <p:nvPr/>
        </p:nvSpPr>
        <p:spPr>
          <a:xfrm>
            <a:off x="2065496" y="436602"/>
            <a:ext cx="6030754" cy="496133"/>
          </a:xfrm>
          <a:prstGeom prst="rect">
            <a:avLst/>
          </a:prstGeom>
          <a:noFill/>
          <a:ln/>
        </p:spPr>
        <p:txBody>
          <a:bodyPr wrap="none" rtlCol="0" anchor="t"/>
          <a:lstStyle/>
          <a:p>
            <a:pPr marL="0" indent="0">
              <a:lnSpc>
                <a:spcPts val="3907"/>
              </a:lnSpc>
              <a:buNone/>
            </a:pPr>
            <a:r>
              <a:rPr lang="en-US" sz="3126" b="1" u="sng" dirty="0">
                <a:solidFill>
                  <a:srgbClr val="231971"/>
                </a:solidFill>
                <a:latin typeface="Algerian" panose="04020705040A02060702" pitchFamily="82" charset="0"/>
                <a:ea typeface="Outfit" pitchFamily="34" charset="-122"/>
                <a:cs typeface="Outfit" pitchFamily="34" charset="-120"/>
              </a:rPr>
              <a:t>Aircraft Transformation Process</a:t>
            </a:r>
            <a:endParaRPr lang="en-US" sz="3126" u="sng" dirty="0">
              <a:latin typeface="Algerian" panose="04020705040A02060702" pitchFamily="82" charset="0"/>
            </a:endParaRPr>
          </a:p>
        </p:txBody>
      </p:sp>
      <p:pic>
        <p:nvPicPr>
          <p:cNvPr id="5" name="Image 1" descr="preencoded.png"/>
          <p:cNvPicPr>
            <a:picLocks noChangeAspect="1"/>
          </p:cNvPicPr>
          <p:nvPr/>
        </p:nvPicPr>
        <p:blipFill>
          <a:blip r:embed="rId4"/>
          <a:stretch>
            <a:fillRect/>
          </a:stretch>
        </p:blipFill>
        <p:spPr>
          <a:xfrm>
            <a:off x="2065496" y="1250275"/>
            <a:ext cx="793790" cy="1270159"/>
          </a:xfrm>
          <a:prstGeom prst="rect">
            <a:avLst/>
          </a:prstGeom>
        </p:spPr>
      </p:pic>
      <p:sp>
        <p:nvSpPr>
          <p:cNvPr id="6" name="Text 2"/>
          <p:cNvSpPr/>
          <p:nvPr/>
        </p:nvSpPr>
        <p:spPr>
          <a:xfrm>
            <a:off x="3097411" y="1408986"/>
            <a:ext cx="2189083"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Design and Engineering</a:t>
            </a:r>
            <a:endParaRPr lang="en-US" sz="1563" u="sng" dirty="0"/>
          </a:p>
        </p:txBody>
      </p:sp>
      <p:sp>
        <p:nvSpPr>
          <p:cNvPr id="7" name="Text 3"/>
          <p:cNvSpPr/>
          <p:nvPr/>
        </p:nvSpPr>
        <p:spPr>
          <a:xfrm>
            <a:off x="3097411" y="1752243"/>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The process begins with detailed design plans and engineering calculations.</a:t>
            </a:r>
            <a:endParaRPr lang="en-US" sz="1250" dirty="0"/>
          </a:p>
        </p:txBody>
      </p:sp>
      <p:pic>
        <p:nvPicPr>
          <p:cNvPr id="8" name="Image 2" descr="preencoded.png"/>
          <p:cNvPicPr>
            <a:picLocks noChangeAspect="1"/>
          </p:cNvPicPr>
          <p:nvPr/>
        </p:nvPicPr>
        <p:blipFill>
          <a:blip r:embed="rId5"/>
          <a:stretch>
            <a:fillRect/>
          </a:stretch>
        </p:blipFill>
        <p:spPr>
          <a:xfrm>
            <a:off x="2065496" y="2520434"/>
            <a:ext cx="793790" cy="1270159"/>
          </a:xfrm>
          <a:prstGeom prst="rect">
            <a:avLst/>
          </a:prstGeom>
        </p:spPr>
      </p:pic>
      <p:sp>
        <p:nvSpPr>
          <p:cNvPr id="9" name="Text 4"/>
          <p:cNvSpPr/>
          <p:nvPr/>
        </p:nvSpPr>
        <p:spPr>
          <a:xfrm>
            <a:off x="3097411" y="2679144"/>
            <a:ext cx="2041565"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Material Procurement</a:t>
            </a:r>
            <a:endParaRPr lang="en-US" sz="1563" u="sng" dirty="0"/>
          </a:p>
        </p:txBody>
      </p:sp>
      <p:sp>
        <p:nvSpPr>
          <p:cNvPr id="10" name="Text 5"/>
          <p:cNvSpPr/>
          <p:nvPr/>
        </p:nvSpPr>
        <p:spPr>
          <a:xfrm>
            <a:off x="3097411" y="3022402"/>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Raw materials are sourced and delivered to the manufacturing facility.</a:t>
            </a:r>
            <a:endParaRPr lang="en-US" sz="1250" dirty="0"/>
          </a:p>
        </p:txBody>
      </p:sp>
      <p:pic>
        <p:nvPicPr>
          <p:cNvPr id="11" name="Image 3" descr="preencoded.png"/>
          <p:cNvPicPr>
            <a:picLocks noChangeAspect="1"/>
          </p:cNvPicPr>
          <p:nvPr/>
        </p:nvPicPr>
        <p:blipFill>
          <a:blip r:embed="rId6"/>
          <a:stretch>
            <a:fillRect/>
          </a:stretch>
        </p:blipFill>
        <p:spPr>
          <a:xfrm>
            <a:off x="2065496" y="3790593"/>
            <a:ext cx="793790" cy="1270159"/>
          </a:xfrm>
          <a:prstGeom prst="rect">
            <a:avLst/>
          </a:prstGeom>
        </p:spPr>
      </p:pic>
      <p:sp>
        <p:nvSpPr>
          <p:cNvPr id="12" name="Text 6"/>
          <p:cNvSpPr/>
          <p:nvPr/>
        </p:nvSpPr>
        <p:spPr>
          <a:xfrm>
            <a:off x="3097411" y="3949303"/>
            <a:ext cx="2501384"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Component Manufacturing</a:t>
            </a:r>
            <a:endParaRPr lang="en-US" sz="1563" u="sng" dirty="0"/>
          </a:p>
        </p:txBody>
      </p:sp>
      <p:sp>
        <p:nvSpPr>
          <p:cNvPr id="13" name="Text 7"/>
          <p:cNvSpPr/>
          <p:nvPr/>
        </p:nvSpPr>
        <p:spPr>
          <a:xfrm>
            <a:off x="3097411" y="4292560"/>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Individual parts, such as wings, fuselage sections, and engine components, are fabricated.</a:t>
            </a:r>
            <a:endParaRPr lang="en-US" sz="1250" dirty="0"/>
          </a:p>
        </p:txBody>
      </p:sp>
      <p:pic>
        <p:nvPicPr>
          <p:cNvPr id="14" name="Image 4" descr="preencoded.png"/>
          <p:cNvPicPr>
            <a:picLocks noChangeAspect="1"/>
          </p:cNvPicPr>
          <p:nvPr/>
        </p:nvPicPr>
        <p:blipFill>
          <a:blip r:embed="rId7"/>
          <a:stretch>
            <a:fillRect/>
          </a:stretch>
        </p:blipFill>
        <p:spPr>
          <a:xfrm>
            <a:off x="2065496" y="5060752"/>
            <a:ext cx="793790" cy="1270159"/>
          </a:xfrm>
          <a:prstGeom prst="rect">
            <a:avLst/>
          </a:prstGeom>
        </p:spPr>
      </p:pic>
      <p:sp>
        <p:nvSpPr>
          <p:cNvPr id="15" name="Text 8"/>
          <p:cNvSpPr/>
          <p:nvPr/>
        </p:nvSpPr>
        <p:spPr>
          <a:xfrm>
            <a:off x="3097411" y="5219462"/>
            <a:ext cx="1984653"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Assembly</a:t>
            </a:r>
            <a:endParaRPr lang="en-US" sz="1563" u="sng" dirty="0"/>
          </a:p>
        </p:txBody>
      </p:sp>
      <p:sp>
        <p:nvSpPr>
          <p:cNvPr id="16" name="Text 9"/>
          <p:cNvSpPr/>
          <p:nvPr/>
        </p:nvSpPr>
        <p:spPr>
          <a:xfrm>
            <a:off x="3097411" y="5562719"/>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Components are assembled into a complete aircraft, with specialized tools and equipment.</a:t>
            </a:r>
            <a:endParaRPr lang="en-US" sz="1250" dirty="0"/>
          </a:p>
        </p:txBody>
      </p:sp>
      <p:pic>
        <p:nvPicPr>
          <p:cNvPr id="17" name="Image 5" descr="preencoded.png"/>
          <p:cNvPicPr>
            <a:picLocks noChangeAspect="1"/>
          </p:cNvPicPr>
          <p:nvPr/>
        </p:nvPicPr>
        <p:blipFill>
          <a:blip r:embed="rId8"/>
          <a:stretch>
            <a:fillRect/>
          </a:stretch>
        </p:blipFill>
        <p:spPr>
          <a:xfrm>
            <a:off x="2065496" y="6330910"/>
            <a:ext cx="793790" cy="1270159"/>
          </a:xfrm>
          <a:prstGeom prst="rect">
            <a:avLst/>
          </a:prstGeom>
        </p:spPr>
      </p:pic>
      <p:sp>
        <p:nvSpPr>
          <p:cNvPr id="18" name="Text 10"/>
          <p:cNvSpPr/>
          <p:nvPr/>
        </p:nvSpPr>
        <p:spPr>
          <a:xfrm>
            <a:off x="3097411" y="6489621"/>
            <a:ext cx="2303026"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Testing and Certification</a:t>
            </a:r>
            <a:endParaRPr lang="en-US" sz="1563" u="sng" dirty="0"/>
          </a:p>
        </p:txBody>
      </p:sp>
      <p:sp>
        <p:nvSpPr>
          <p:cNvPr id="19" name="Text 11"/>
          <p:cNvSpPr/>
          <p:nvPr/>
        </p:nvSpPr>
        <p:spPr>
          <a:xfrm>
            <a:off x="3097411" y="6832878"/>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The aircraft undergoes rigorous testing to ensure safety and compliance with regulations.</a:t>
            </a:r>
            <a:endParaRPr lang="en-US" sz="1250" dirty="0"/>
          </a:p>
        </p:txBody>
      </p:sp>
      <p:pic>
        <p:nvPicPr>
          <p:cNvPr id="20" name="Image 6" descr="preencoded.png"/>
          <p:cNvPicPr>
            <a:picLocks noChangeAspect="1"/>
          </p:cNvPicPr>
          <p:nvPr/>
        </p:nvPicPr>
        <p:blipFill>
          <a:blip r:embed="rId9"/>
          <a:stretch>
            <a:fillRect/>
          </a:stretch>
        </p:blipFill>
        <p:spPr>
          <a:xfrm>
            <a:off x="2065496" y="7601069"/>
            <a:ext cx="793790" cy="1270159"/>
          </a:xfrm>
          <a:prstGeom prst="rect">
            <a:avLst/>
          </a:prstGeom>
        </p:spPr>
      </p:pic>
      <p:sp>
        <p:nvSpPr>
          <p:cNvPr id="21" name="Text 12"/>
          <p:cNvSpPr/>
          <p:nvPr/>
        </p:nvSpPr>
        <p:spPr>
          <a:xfrm>
            <a:off x="3097411" y="7759779"/>
            <a:ext cx="1984653" cy="248007"/>
          </a:xfrm>
          <a:prstGeom prst="rect">
            <a:avLst/>
          </a:prstGeom>
          <a:noFill/>
          <a:ln/>
        </p:spPr>
        <p:txBody>
          <a:bodyPr wrap="none" rtlCol="0" anchor="t"/>
          <a:lstStyle/>
          <a:p>
            <a:pPr marL="0" indent="0" algn="l">
              <a:lnSpc>
                <a:spcPts val="1953"/>
              </a:lnSpc>
              <a:buNone/>
            </a:pPr>
            <a:r>
              <a:rPr lang="en-US" sz="1563" b="1" u="sng" dirty="0">
                <a:solidFill>
                  <a:srgbClr val="2A2742"/>
                </a:solidFill>
                <a:latin typeface="Outfit" pitchFamily="34" charset="0"/>
                <a:ea typeface="Outfit" pitchFamily="34" charset="-122"/>
                <a:cs typeface="Outfit" pitchFamily="34" charset="-120"/>
              </a:rPr>
              <a:t>Delivery</a:t>
            </a:r>
            <a:endParaRPr lang="en-US" sz="1563" u="sng" dirty="0"/>
          </a:p>
        </p:txBody>
      </p:sp>
      <p:sp>
        <p:nvSpPr>
          <p:cNvPr id="22" name="Text 13"/>
          <p:cNvSpPr/>
          <p:nvPr/>
        </p:nvSpPr>
        <p:spPr>
          <a:xfrm>
            <a:off x="3097411" y="8103037"/>
            <a:ext cx="9467374" cy="254079"/>
          </a:xfrm>
          <a:prstGeom prst="rect">
            <a:avLst/>
          </a:prstGeom>
          <a:noFill/>
          <a:ln/>
        </p:spPr>
        <p:txBody>
          <a:bodyPr wrap="none" rtlCol="0" anchor="t"/>
          <a:lstStyle/>
          <a:p>
            <a:pPr marL="0" indent="0" algn="l">
              <a:lnSpc>
                <a:spcPts val="2000"/>
              </a:lnSpc>
              <a:buNone/>
            </a:pPr>
            <a:r>
              <a:rPr lang="en-US" sz="1250" dirty="0">
                <a:solidFill>
                  <a:srgbClr val="2A2742"/>
                </a:solidFill>
                <a:latin typeface="Arimo" pitchFamily="34" charset="0"/>
                <a:ea typeface="Arimo" pitchFamily="34" charset="-122"/>
                <a:cs typeface="Arimo" pitchFamily="34" charset="-120"/>
              </a:rPr>
              <a:t>Once certified, the aircraft is delivered to the customer, ready for operation.</a:t>
            </a:r>
            <a:endParaRPr lang="en-US" sz="1250" dirty="0"/>
          </a:p>
        </p:txBody>
      </p:sp>
      <p:pic>
        <p:nvPicPr>
          <p:cNvPr id="27" name="Picture 26">
            <a:extLst>
              <a:ext uri="{FF2B5EF4-FFF2-40B4-BE49-F238E27FC236}">
                <a16:creationId xmlns:a16="http://schemas.microsoft.com/office/drawing/2014/main" id="{3366E9D4-9005-A38E-4C28-9F88649DE211}"/>
              </a:ext>
            </a:extLst>
          </p:cNvPr>
          <p:cNvPicPr>
            <a:picLocks noChangeAspect="1"/>
          </p:cNvPicPr>
          <p:nvPr/>
        </p:nvPicPr>
        <p:blipFill>
          <a:blip r:embed="rId10"/>
          <a:stretch>
            <a:fillRect/>
          </a:stretch>
        </p:blipFill>
        <p:spPr>
          <a:xfrm>
            <a:off x="9491426" y="2714517"/>
            <a:ext cx="4847158" cy="3628636"/>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6" name="Text 1"/>
          <p:cNvSpPr/>
          <p:nvPr/>
        </p:nvSpPr>
        <p:spPr>
          <a:xfrm>
            <a:off x="793790" y="711637"/>
            <a:ext cx="6684645" cy="708779"/>
          </a:xfrm>
          <a:prstGeom prst="rect">
            <a:avLst/>
          </a:prstGeom>
          <a:noFill/>
          <a:ln/>
        </p:spPr>
        <p:txBody>
          <a:bodyPr wrap="none" rtlCol="0" anchor="t"/>
          <a:lstStyle/>
          <a:p>
            <a:pPr marL="0" indent="0">
              <a:lnSpc>
                <a:spcPts val="5581"/>
              </a:lnSpc>
              <a:buNone/>
            </a:pPr>
            <a:r>
              <a:rPr lang="en-US" sz="4465" b="1" u="sng" dirty="0">
                <a:solidFill>
                  <a:srgbClr val="231971"/>
                </a:solidFill>
                <a:latin typeface="Century Schoolbook" panose="02040604050505020304" pitchFamily="18" charset="0"/>
                <a:ea typeface="Outfit" pitchFamily="34" charset="-122"/>
                <a:cs typeface="Outfit" pitchFamily="34" charset="-120"/>
              </a:rPr>
              <a:t>Finished Aircraft Product</a:t>
            </a:r>
            <a:endParaRPr lang="en-US" sz="4465" u="sng" dirty="0">
              <a:latin typeface="Century Schoolbook" panose="02040604050505020304" pitchFamily="18" charset="0"/>
            </a:endParaRPr>
          </a:p>
        </p:txBody>
      </p:sp>
      <p:sp>
        <p:nvSpPr>
          <p:cNvPr id="7" name="Shape 2"/>
          <p:cNvSpPr/>
          <p:nvPr/>
        </p:nvSpPr>
        <p:spPr>
          <a:xfrm>
            <a:off x="793790" y="1760577"/>
            <a:ext cx="3664863" cy="2765227"/>
          </a:xfrm>
          <a:prstGeom prst="roundRect">
            <a:avLst>
              <a:gd name="adj" fmla="val 3445"/>
            </a:avLst>
          </a:prstGeom>
          <a:solidFill>
            <a:srgbClr val="E9E6FA"/>
          </a:solidFill>
          <a:ln w="7620">
            <a:solidFill>
              <a:srgbClr val="BDB8DF"/>
            </a:solidFill>
            <a:prstDash val="solid"/>
          </a:ln>
        </p:spPr>
        <p:txBody>
          <a:bodyPr/>
          <a:lstStyle/>
          <a:p>
            <a:endParaRPr lang="en-US"/>
          </a:p>
        </p:txBody>
      </p:sp>
      <p:sp>
        <p:nvSpPr>
          <p:cNvPr id="8" name="Text 3"/>
          <p:cNvSpPr/>
          <p:nvPr/>
        </p:nvSpPr>
        <p:spPr>
          <a:xfrm>
            <a:off x="1028224" y="1995011"/>
            <a:ext cx="3195995" cy="708660"/>
          </a:xfrm>
          <a:prstGeom prst="rect">
            <a:avLst/>
          </a:prstGeom>
          <a:noFill/>
          <a:ln/>
        </p:spPr>
        <p:txBody>
          <a:bodyPr wrap="squar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Aerodynamic Performance</a:t>
            </a:r>
            <a:endParaRPr lang="en-US" sz="2233" u="sng" dirty="0"/>
          </a:p>
        </p:txBody>
      </p:sp>
      <p:sp>
        <p:nvSpPr>
          <p:cNvPr id="9" name="Text 4"/>
          <p:cNvSpPr/>
          <p:nvPr/>
        </p:nvSpPr>
        <p:spPr>
          <a:xfrm>
            <a:off x="1028224" y="2839760"/>
            <a:ext cx="3195995"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Aircraft are designed for efficient flight, with smooth contours and optimized wing shapes.</a:t>
            </a:r>
            <a:endParaRPr lang="en-US" sz="1786" dirty="0"/>
          </a:p>
        </p:txBody>
      </p:sp>
      <p:sp>
        <p:nvSpPr>
          <p:cNvPr id="10" name="Shape 5"/>
          <p:cNvSpPr/>
          <p:nvPr/>
        </p:nvSpPr>
        <p:spPr>
          <a:xfrm>
            <a:off x="4685467" y="1760577"/>
            <a:ext cx="3664863" cy="2765227"/>
          </a:xfrm>
          <a:prstGeom prst="roundRect">
            <a:avLst>
              <a:gd name="adj" fmla="val 3445"/>
            </a:avLst>
          </a:prstGeom>
          <a:solidFill>
            <a:srgbClr val="E9E6FA"/>
          </a:solidFill>
          <a:ln w="7620">
            <a:solidFill>
              <a:srgbClr val="BDB8DF"/>
            </a:solidFill>
            <a:prstDash val="solid"/>
          </a:ln>
        </p:spPr>
        <p:txBody>
          <a:bodyPr/>
          <a:lstStyle/>
          <a:p>
            <a:endParaRPr lang="en-US" dirty="0"/>
          </a:p>
        </p:txBody>
      </p:sp>
      <p:sp>
        <p:nvSpPr>
          <p:cNvPr id="11" name="Text 6"/>
          <p:cNvSpPr/>
          <p:nvPr/>
        </p:nvSpPr>
        <p:spPr>
          <a:xfrm>
            <a:off x="4919901" y="1995011"/>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Safety Features</a:t>
            </a:r>
            <a:endParaRPr lang="en-US" sz="2233" u="sng" dirty="0"/>
          </a:p>
        </p:txBody>
      </p:sp>
      <p:sp>
        <p:nvSpPr>
          <p:cNvPr id="12" name="Text 7"/>
          <p:cNvSpPr/>
          <p:nvPr/>
        </p:nvSpPr>
        <p:spPr>
          <a:xfrm>
            <a:off x="4919901" y="2485430"/>
            <a:ext cx="3195995"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Modern aircraft incorporate advanced safety features, including redundant systems and emergency procedures.</a:t>
            </a:r>
            <a:endParaRPr lang="en-US" sz="1786" dirty="0"/>
          </a:p>
        </p:txBody>
      </p:sp>
      <p:sp>
        <p:nvSpPr>
          <p:cNvPr id="13" name="Shape 8"/>
          <p:cNvSpPr/>
          <p:nvPr/>
        </p:nvSpPr>
        <p:spPr>
          <a:xfrm>
            <a:off x="793790" y="4752618"/>
            <a:ext cx="3664863" cy="2765227"/>
          </a:xfrm>
          <a:prstGeom prst="roundRect">
            <a:avLst>
              <a:gd name="adj" fmla="val 3445"/>
            </a:avLst>
          </a:prstGeom>
          <a:solidFill>
            <a:srgbClr val="E9E6FA"/>
          </a:solidFill>
          <a:ln w="7620">
            <a:solidFill>
              <a:srgbClr val="BDB8DF"/>
            </a:solidFill>
            <a:prstDash val="solid"/>
          </a:ln>
        </p:spPr>
        <p:txBody>
          <a:bodyPr/>
          <a:lstStyle/>
          <a:p>
            <a:endParaRPr lang="en-US"/>
          </a:p>
        </p:txBody>
      </p:sp>
      <p:sp>
        <p:nvSpPr>
          <p:cNvPr id="14" name="Text 9"/>
          <p:cNvSpPr/>
          <p:nvPr/>
        </p:nvSpPr>
        <p:spPr>
          <a:xfrm>
            <a:off x="1028224" y="4987052"/>
            <a:ext cx="2835235" cy="354330"/>
          </a:xfrm>
          <a:prstGeom prst="rect">
            <a:avLst/>
          </a:prstGeom>
          <a:noFill/>
          <a:ln/>
        </p:spPr>
        <p:txBody>
          <a:bodyPr wrap="non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Passenger Comfort</a:t>
            </a:r>
            <a:endParaRPr lang="en-US" sz="2233" u="sng" dirty="0"/>
          </a:p>
        </p:txBody>
      </p:sp>
      <p:sp>
        <p:nvSpPr>
          <p:cNvPr id="15" name="Text 10"/>
          <p:cNvSpPr/>
          <p:nvPr/>
        </p:nvSpPr>
        <p:spPr>
          <a:xfrm>
            <a:off x="1028224" y="5477470"/>
            <a:ext cx="3195995" cy="1088708"/>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Commercial airliners provide comfortable seating, in-flight entertainment, and amenities.</a:t>
            </a:r>
            <a:endParaRPr lang="en-US" sz="1786" dirty="0"/>
          </a:p>
        </p:txBody>
      </p:sp>
      <p:sp>
        <p:nvSpPr>
          <p:cNvPr id="16" name="Shape 11"/>
          <p:cNvSpPr/>
          <p:nvPr/>
        </p:nvSpPr>
        <p:spPr>
          <a:xfrm>
            <a:off x="4685467" y="4752618"/>
            <a:ext cx="3664863" cy="2765227"/>
          </a:xfrm>
          <a:prstGeom prst="roundRect">
            <a:avLst>
              <a:gd name="adj" fmla="val 3445"/>
            </a:avLst>
          </a:prstGeom>
          <a:solidFill>
            <a:srgbClr val="E9E6FA"/>
          </a:solidFill>
          <a:ln w="7620">
            <a:solidFill>
              <a:srgbClr val="BDB8DF"/>
            </a:solidFill>
            <a:prstDash val="solid"/>
          </a:ln>
        </p:spPr>
        <p:txBody>
          <a:bodyPr/>
          <a:lstStyle/>
          <a:p>
            <a:endParaRPr lang="en-US"/>
          </a:p>
        </p:txBody>
      </p:sp>
      <p:sp>
        <p:nvSpPr>
          <p:cNvPr id="17" name="Text 12"/>
          <p:cNvSpPr/>
          <p:nvPr/>
        </p:nvSpPr>
        <p:spPr>
          <a:xfrm>
            <a:off x="4919901" y="4987052"/>
            <a:ext cx="3195995" cy="708660"/>
          </a:xfrm>
          <a:prstGeom prst="rect">
            <a:avLst/>
          </a:prstGeom>
          <a:noFill/>
          <a:ln/>
        </p:spPr>
        <p:txBody>
          <a:bodyPr wrap="square" rtlCol="0" anchor="t"/>
          <a:lstStyle/>
          <a:p>
            <a:pPr marL="0" indent="0">
              <a:lnSpc>
                <a:spcPts val="2791"/>
              </a:lnSpc>
              <a:buNone/>
            </a:pPr>
            <a:r>
              <a:rPr lang="en-US" sz="2233" b="1" u="sng" dirty="0">
                <a:solidFill>
                  <a:srgbClr val="2A2742"/>
                </a:solidFill>
                <a:latin typeface="Outfit" pitchFamily="34" charset="0"/>
                <a:ea typeface="Outfit" pitchFamily="34" charset="-122"/>
                <a:cs typeface="Outfit" pitchFamily="34" charset="-120"/>
              </a:rPr>
              <a:t>Environmental Considerations</a:t>
            </a:r>
            <a:endParaRPr lang="en-US" sz="2233" u="sng" dirty="0"/>
          </a:p>
        </p:txBody>
      </p:sp>
      <p:sp>
        <p:nvSpPr>
          <p:cNvPr id="18" name="Text 13"/>
          <p:cNvSpPr/>
          <p:nvPr/>
        </p:nvSpPr>
        <p:spPr>
          <a:xfrm>
            <a:off x="4919901" y="5831800"/>
            <a:ext cx="3195995" cy="1451610"/>
          </a:xfrm>
          <a:prstGeom prst="rect">
            <a:avLst/>
          </a:prstGeom>
          <a:noFill/>
          <a:ln/>
        </p:spPr>
        <p:txBody>
          <a:bodyPr wrap="square" rtlCol="0" anchor="t"/>
          <a:lstStyle/>
          <a:p>
            <a:pPr marL="0" indent="0">
              <a:lnSpc>
                <a:spcPts val="2858"/>
              </a:lnSpc>
              <a:buNone/>
            </a:pPr>
            <a:r>
              <a:rPr lang="en-US" sz="1786" dirty="0">
                <a:solidFill>
                  <a:srgbClr val="2A2742"/>
                </a:solidFill>
                <a:latin typeface="Arimo" pitchFamily="34" charset="0"/>
                <a:ea typeface="Arimo" pitchFamily="34" charset="-122"/>
                <a:cs typeface="Arimo" pitchFamily="34" charset="-120"/>
              </a:rPr>
              <a:t>Aircraft manufacturers strive to reduce noise pollution and fuel consumption, promoting sustainability.</a:t>
            </a:r>
            <a:endParaRPr lang="en-US" sz="1786" dirty="0"/>
          </a:p>
        </p:txBody>
      </p:sp>
      <p:pic>
        <p:nvPicPr>
          <p:cNvPr id="23" name="Picture 22">
            <a:extLst>
              <a:ext uri="{FF2B5EF4-FFF2-40B4-BE49-F238E27FC236}">
                <a16:creationId xmlns:a16="http://schemas.microsoft.com/office/drawing/2014/main" id="{F4BD8821-E5E3-B469-0710-065D4666EF1E}"/>
              </a:ext>
            </a:extLst>
          </p:cNvPr>
          <p:cNvPicPr>
            <a:picLocks noChangeAspect="1"/>
          </p:cNvPicPr>
          <p:nvPr/>
        </p:nvPicPr>
        <p:blipFill>
          <a:blip r:embed="rId5"/>
          <a:stretch>
            <a:fillRect/>
          </a:stretch>
        </p:blipFill>
        <p:spPr>
          <a:xfrm>
            <a:off x="9632373" y="711637"/>
            <a:ext cx="4603172" cy="6977636"/>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957"/>
          </a:xfrm>
          <a:prstGeom prst="rect">
            <a:avLst/>
          </a:prstGeom>
          <a:solidFill>
            <a:srgbClr val="FAFAFA">
              <a:alpha val="75000"/>
            </a:srgbClr>
          </a:solidFill>
          <a:ln/>
        </p:spPr>
        <p:txBody>
          <a:bodyPr/>
          <a:lstStyle/>
          <a:p>
            <a:endParaRPr lang="en-US"/>
          </a:p>
        </p:txBody>
      </p:sp>
      <p:sp>
        <p:nvSpPr>
          <p:cNvPr id="4" name="Text 1"/>
          <p:cNvSpPr/>
          <p:nvPr/>
        </p:nvSpPr>
        <p:spPr>
          <a:xfrm>
            <a:off x="715685" y="562332"/>
            <a:ext cx="13199031" cy="1278017"/>
          </a:xfrm>
          <a:prstGeom prst="rect">
            <a:avLst/>
          </a:prstGeom>
          <a:noFill/>
          <a:ln/>
        </p:spPr>
        <p:txBody>
          <a:bodyPr wrap="square" rtlCol="0" anchor="t"/>
          <a:lstStyle/>
          <a:p>
            <a:pPr marL="0" indent="0">
              <a:lnSpc>
                <a:spcPts val="5032"/>
              </a:lnSpc>
              <a:buNone/>
            </a:pPr>
            <a:r>
              <a:rPr lang="en-US" sz="4025" b="1" u="sng" dirty="0">
                <a:solidFill>
                  <a:srgbClr val="231971"/>
                </a:solidFill>
                <a:latin typeface="Algerian" panose="04020705040A02060702" pitchFamily="82" charset="0"/>
                <a:ea typeface="Outfit" pitchFamily="34" charset="-122"/>
                <a:cs typeface="Outfit" pitchFamily="34" charset="-120"/>
              </a:rPr>
              <a:t>Packaging, Warehousing, Handling, Transportation, and Inventory Management</a:t>
            </a:r>
            <a:endParaRPr lang="en-US" sz="4025" u="sng" dirty="0">
              <a:latin typeface="Algerian" panose="04020705040A02060702" pitchFamily="82" charset="0"/>
            </a:endParaRPr>
          </a:p>
        </p:txBody>
      </p:sp>
      <p:sp>
        <p:nvSpPr>
          <p:cNvPr id="5" name="Shape 2"/>
          <p:cNvSpPr/>
          <p:nvPr/>
        </p:nvSpPr>
        <p:spPr>
          <a:xfrm>
            <a:off x="7303770" y="2249210"/>
            <a:ext cx="22860" cy="5418415"/>
          </a:xfrm>
          <a:prstGeom prst="roundRect">
            <a:avLst>
              <a:gd name="adj" fmla="val 375696"/>
            </a:avLst>
          </a:prstGeom>
          <a:solidFill>
            <a:srgbClr val="BDB8DF"/>
          </a:solidFill>
          <a:ln/>
        </p:spPr>
        <p:txBody>
          <a:bodyPr/>
          <a:lstStyle/>
          <a:p>
            <a:endParaRPr lang="en-US"/>
          </a:p>
        </p:txBody>
      </p:sp>
      <p:sp>
        <p:nvSpPr>
          <p:cNvPr id="6" name="Shape 3"/>
          <p:cNvSpPr/>
          <p:nvPr/>
        </p:nvSpPr>
        <p:spPr>
          <a:xfrm>
            <a:off x="6392347" y="2697837"/>
            <a:ext cx="715685" cy="22860"/>
          </a:xfrm>
          <a:prstGeom prst="roundRect">
            <a:avLst>
              <a:gd name="adj" fmla="val 375696"/>
            </a:avLst>
          </a:prstGeom>
          <a:solidFill>
            <a:srgbClr val="BDB8DF"/>
          </a:solidFill>
          <a:ln/>
        </p:spPr>
        <p:txBody>
          <a:bodyPr/>
          <a:lstStyle/>
          <a:p>
            <a:endParaRPr lang="en-US"/>
          </a:p>
        </p:txBody>
      </p:sp>
      <p:sp>
        <p:nvSpPr>
          <p:cNvPr id="7" name="Shape 4"/>
          <p:cNvSpPr/>
          <p:nvPr/>
        </p:nvSpPr>
        <p:spPr>
          <a:xfrm>
            <a:off x="7085171" y="2479238"/>
            <a:ext cx="460058" cy="460057"/>
          </a:xfrm>
          <a:prstGeom prst="roundRect">
            <a:avLst>
              <a:gd name="adj" fmla="val 18668"/>
            </a:avLst>
          </a:prstGeom>
          <a:solidFill>
            <a:srgbClr val="E9E6FA"/>
          </a:solidFill>
          <a:ln w="7620">
            <a:solidFill>
              <a:srgbClr val="BDB8DF"/>
            </a:solidFill>
            <a:prstDash val="solid"/>
          </a:ln>
        </p:spPr>
        <p:txBody>
          <a:bodyPr/>
          <a:lstStyle/>
          <a:p>
            <a:endParaRPr lang="en-US"/>
          </a:p>
        </p:txBody>
      </p:sp>
      <p:sp>
        <p:nvSpPr>
          <p:cNvPr id="8" name="Text 5"/>
          <p:cNvSpPr/>
          <p:nvPr/>
        </p:nvSpPr>
        <p:spPr>
          <a:xfrm>
            <a:off x="7255312" y="2555915"/>
            <a:ext cx="119658" cy="306705"/>
          </a:xfrm>
          <a:prstGeom prst="rect">
            <a:avLst/>
          </a:prstGeom>
          <a:noFill/>
          <a:ln/>
        </p:spPr>
        <p:txBody>
          <a:bodyPr wrap="none" rtlCol="0" anchor="t"/>
          <a:lstStyle/>
          <a:p>
            <a:pPr marL="0" indent="0" algn="ctr">
              <a:lnSpc>
                <a:spcPts val="2415"/>
              </a:lnSpc>
              <a:buNone/>
            </a:pPr>
            <a:r>
              <a:rPr lang="en-US" sz="2415" b="1" dirty="0">
                <a:solidFill>
                  <a:srgbClr val="2A2742"/>
                </a:solidFill>
                <a:latin typeface="Outfit" pitchFamily="34" charset="0"/>
                <a:ea typeface="Outfit" pitchFamily="34" charset="-122"/>
                <a:cs typeface="Outfit" pitchFamily="34" charset="-120"/>
              </a:rPr>
              <a:t>1</a:t>
            </a:r>
            <a:endParaRPr lang="en-US" sz="2415" dirty="0"/>
          </a:p>
        </p:txBody>
      </p:sp>
      <p:sp>
        <p:nvSpPr>
          <p:cNvPr id="9" name="Text 6"/>
          <p:cNvSpPr/>
          <p:nvPr/>
        </p:nvSpPr>
        <p:spPr>
          <a:xfrm>
            <a:off x="3634502" y="2453640"/>
            <a:ext cx="2556034" cy="319445"/>
          </a:xfrm>
          <a:prstGeom prst="rect">
            <a:avLst/>
          </a:prstGeom>
          <a:noFill/>
          <a:ln/>
        </p:spPr>
        <p:txBody>
          <a:bodyPr wrap="none" rtlCol="0" anchor="t"/>
          <a:lstStyle/>
          <a:p>
            <a:pPr marL="0" indent="0" algn="r">
              <a:lnSpc>
                <a:spcPts val="2516"/>
              </a:lnSpc>
              <a:buNone/>
            </a:pPr>
            <a:r>
              <a:rPr lang="en-US" sz="2013" b="1" u="sng" dirty="0">
                <a:solidFill>
                  <a:srgbClr val="2A2742"/>
                </a:solidFill>
                <a:latin typeface="Outfit" pitchFamily="34" charset="0"/>
                <a:ea typeface="Outfit" pitchFamily="34" charset="-122"/>
                <a:cs typeface="Outfit" pitchFamily="34" charset="-120"/>
              </a:rPr>
              <a:t>Packaging</a:t>
            </a:r>
            <a:endParaRPr lang="en-US" sz="2013" u="sng" dirty="0"/>
          </a:p>
        </p:txBody>
      </p:sp>
      <p:sp>
        <p:nvSpPr>
          <p:cNvPr id="10" name="Text 7"/>
          <p:cNvSpPr/>
          <p:nvPr/>
        </p:nvSpPr>
        <p:spPr>
          <a:xfrm>
            <a:off x="715685" y="2895719"/>
            <a:ext cx="5474851" cy="654129"/>
          </a:xfrm>
          <a:prstGeom prst="rect">
            <a:avLst/>
          </a:prstGeom>
          <a:noFill/>
          <a:ln/>
        </p:spPr>
        <p:txBody>
          <a:bodyPr wrap="square" rtlCol="0" anchor="t"/>
          <a:lstStyle/>
          <a:p>
            <a:pPr marL="0" indent="0" algn="r">
              <a:lnSpc>
                <a:spcPts val="2576"/>
              </a:lnSpc>
              <a:buNone/>
            </a:pPr>
            <a:r>
              <a:rPr lang="en-US" sz="1610" dirty="0">
                <a:solidFill>
                  <a:srgbClr val="2A2742"/>
                </a:solidFill>
                <a:latin typeface="Arimo" pitchFamily="34" charset="0"/>
                <a:ea typeface="Arimo" pitchFamily="34" charset="-122"/>
                <a:cs typeface="Arimo" pitchFamily="34" charset="-120"/>
              </a:rPr>
              <a:t>Aircraft are carefully packaged to protect them during transportation and storage.</a:t>
            </a:r>
            <a:endParaRPr lang="en-US" sz="1610" dirty="0"/>
          </a:p>
        </p:txBody>
      </p:sp>
      <p:sp>
        <p:nvSpPr>
          <p:cNvPr id="11" name="Shape 8"/>
          <p:cNvSpPr/>
          <p:nvPr/>
        </p:nvSpPr>
        <p:spPr>
          <a:xfrm>
            <a:off x="7522369" y="3720108"/>
            <a:ext cx="715685" cy="22860"/>
          </a:xfrm>
          <a:prstGeom prst="roundRect">
            <a:avLst>
              <a:gd name="adj" fmla="val 375696"/>
            </a:avLst>
          </a:prstGeom>
          <a:solidFill>
            <a:srgbClr val="BDB8DF"/>
          </a:solidFill>
          <a:ln/>
        </p:spPr>
        <p:txBody>
          <a:bodyPr/>
          <a:lstStyle/>
          <a:p>
            <a:endParaRPr lang="en-US"/>
          </a:p>
        </p:txBody>
      </p:sp>
      <p:sp>
        <p:nvSpPr>
          <p:cNvPr id="12" name="Shape 9"/>
          <p:cNvSpPr/>
          <p:nvPr/>
        </p:nvSpPr>
        <p:spPr>
          <a:xfrm>
            <a:off x="7085171" y="3501509"/>
            <a:ext cx="460058" cy="460057"/>
          </a:xfrm>
          <a:prstGeom prst="roundRect">
            <a:avLst>
              <a:gd name="adj" fmla="val 18668"/>
            </a:avLst>
          </a:prstGeom>
          <a:solidFill>
            <a:srgbClr val="E9E6FA"/>
          </a:solidFill>
          <a:ln w="7620">
            <a:solidFill>
              <a:srgbClr val="BDB8DF"/>
            </a:solidFill>
            <a:prstDash val="solid"/>
          </a:ln>
        </p:spPr>
        <p:txBody>
          <a:bodyPr/>
          <a:lstStyle/>
          <a:p>
            <a:endParaRPr lang="en-US"/>
          </a:p>
        </p:txBody>
      </p:sp>
      <p:sp>
        <p:nvSpPr>
          <p:cNvPr id="13" name="Text 10"/>
          <p:cNvSpPr/>
          <p:nvPr/>
        </p:nvSpPr>
        <p:spPr>
          <a:xfrm>
            <a:off x="7226856" y="3578185"/>
            <a:ext cx="176689" cy="306705"/>
          </a:xfrm>
          <a:prstGeom prst="rect">
            <a:avLst/>
          </a:prstGeom>
          <a:noFill/>
          <a:ln/>
        </p:spPr>
        <p:txBody>
          <a:bodyPr wrap="none" rtlCol="0" anchor="t"/>
          <a:lstStyle/>
          <a:p>
            <a:pPr marL="0" indent="0" algn="ctr">
              <a:lnSpc>
                <a:spcPts val="2415"/>
              </a:lnSpc>
              <a:buNone/>
            </a:pPr>
            <a:r>
              <a:rPr lang="en-US" sz="2415" b="1" dirty="0">
                <a:solidFill>
                  <a:srgbClr val="2A2742"/>
                </a:solidFill>
                <a:latin typeface="Outfit" pitchFamily="34" charset="0"/>
                <a:ea typeface="Outfit" pitchFamily="34" charset="-122"/>
                <a:cs typeface="Outfit" pitchFamily="34" charset="-120"/>
              </a:rPr>
              <a:t>2</a:t>
            </a:r>
            <a:endParaRPr lang="en-US" sz="2415" dirty="0"/>
          </a:p>
        </p:txBody>
      </p:sp>
      <p:sp>
        <p:nvSpPr>
          <p:cNvPr id="14" name="Text 11"/>
          <p:cNvSpPr/>
          <p:nvPr/>
        </p:nvSpPr>
        <p:spPr>
          <a:xfrm>
            <a:off x="8439864" y="3475911"/>
            <a:ext cx="2556034" cy="319445"/>
          </a:xfrm>
          <a:prstGeom prst="rect">
            <a:avLst/>
          </a:prstGeom>
          <a:noFill/>
          <a:ln/>
        </p:spPr>
        <p:txBody>
          <a:bodyPr wrap="none" rtlCol="0" anchor="t"/>
          <a:lstStyle/>
          <a:p>
            <a:pPr marL="0" indent="0" algn="l">
              <a:lnSpc>
                <a:spcPts val="2516"/>
              </a:lnSpc>
              <a:buNone/>
            </a:pPr>
            <a:r>
              <a:rPr lang="en-US" sz="2013" b="1" u="sng" dirty="0">
                <a:solidFill>
                  <a:srgbClr val="2A2742"/>
                </a:solidFill>
                <a:latin typeface="Outfit" pitchFamily="34" charset="0"/>
                <a:ea typeface="Outfit" pitchFamily="34" charset="-122"/>
                <a:cs typeface="Outfit" pitchFamily="34" charset="-120"/>
              </a:rPr>
              <a:t>Warehousing</a:t>
            </a:r>
            <a:endParaRPr lang="en-US" sz="2013" u="sng" dirty="0"/>
          </a:p>
        </p:txBody>
      </p:sp>
      <p:sp>
        <p:nvSpPr>
          <p:cNvPr id="15" name="Text 12"/>
          <p:cNvSpPr/>
          <p:nvPr/>
        </p:nvSpPr>
        <p:spPr>
          <a:xfrm>
            <a:off x="8439864" y="3917990"/>
            <a:ext cx="5474851" cy="654129"/>
          </a:xfrm>
          <a:prstGeom prst="rect">
            <a:avLst/>
          </a:prstGeom>
          <a:noFill/>
          <a:ln/>
        </p:spPr>
        <p:txBody>
          <a:bodyPr wrap="square" rtlCol="0" anchor="t"/>
          <a:lstStyle/>
          <a:p>
            <a:pPr marL="0" indent="0" algn="l">
              <a:lnSpc>
                <a:spcPts val="2576"/>
              </a:lnSpc>
              <a:buNone/>
            </a:pPr>
            <a:r>
              <a:rPr lang="en-US" sz="1610" dirty="0">
                <a:solidFill>
                  <a:srgbClr val="2A2742"/>
                </a:solidFill>
                <a:latin typeface="Arimo" pitchFamily="34" charset="0"/>
                <a:ea typeface="Arimo" pitchFamily="34" charset="-122"/>
                <a:cs typeface="Arimo" pitchFamily="34" charset="-120"/>
              </a:rPr>
              <a:t>Specialized facilities are required to store aircraft, ensuring proper environmental conditions.</a:t>
            </a:r>
            <a:endParaRPr lang="en-US" sz="1610" dirty="0"/>
          </a:p>
        </p:txBody>
      </p:sp>
      <p:sp>
        <p:nvSpPr>
          <p:cNvPr id="16" name="Shape 13"/>
          <p:cNvSpPr/>
          <p:nvPr/>
        </p:nvSpPr>
        <p:spPr>
          <a:xfrm>
            <a:off x="6392347" y="4640223"/>
            <a:ext cx="715685" cy="22860"/>
          </a:xfrm>
          <a:prstGeom prst="roundRect">
            <a:avLst>
              <a:gd name="adj" fmla="val 375696"/>
            </a:avLst>
          </a:prstGeom>
          <a:solidFill>
            <a:srgbClr val="BDB8DF"/>
          </a:solidFill>
          <a:ln/>
        </p:spPr>
        <p:txBody>
          <a:bodyPr/>
          <a:lstStyle/>
          <a:p>
            <a:endParaRPr lang="en-US"/>
          </a:p>
        </p:txBody>
      </p:sp>
      <p:sp>
        <p:nvSpPr>
          <p:cNvPr id="17" name="Shape 14"/>
          <p:cNvSpPr/>
          <p:nvPr/>
        </p:nvSpPr>
        <p:spPr>
          <a:xfrm>
            <a:off x="7085171" y="4421624"/>
            <a:ext cx="460058" cy="460057"/>
          </a:xfrm>
          <a:prstGeom prst="roundRect">
            <a:avLst>
              <a:gd name="adj" fmla="val 18668"/>
            </a:avLst>
          </a:prstGeom>
          <a:solidFill>
            <a:srgbClr val="E9E6FA"/>
          </a:solidFill>
          <a:ln w="7620">
            <a:solidFill>
              <a:srgbClr val="BDB8DF"/>
            </a:solidFill>
            <a:prstDash val="solid"/>
          </a:ln>
        </p:spPr>
        <p:txBody>
          <a:bodyPr/>
          <a:lstStyle/>
          <a:p>
            <a:endParaRPr lang="en-US"/>
          </a:p>
        </p:txBody>
      </p:sp>
      <p:sp>
        <p:nvSpPr>
          <p:cNvPr id="18" name="Text 15"/>
          <p:cNvSpPr/>
          <p:nvPr/>
        </p:nvSpPr>
        <p:spPr>
          <a:xfrm>
            <a:off x="7227927" y="4498300"/>
            <a:ext cx="174546" cy="306705"/>
          </a:xfrm>
          <a:prstGeom prst="rect">
            <a:avLst/>
          </a:prstGeom>
          <a:noFill/>
          <a:ln/>
        </p:spPr>
        <p:txBody>
          <a:bodyPr wrap="none" rtlCol="0" anchor="t"/>
          <a:lstStyle/>
          <a:p>
            <a:pPr marL="0" indent="0" algn="ctr">
              <a:lnSpc>
                <a:spcPts val="2415"/>
              </a:lnSpc>
              <a:buNone/>
            </a:pPr>
            <a:r>
              <a:rPr lang="en-US" sz="2415" b="1" dirty="0">
                <a:solidFill>
                  <a:srgbClr val="2A2742"/>
                </a:solidFill>
                <a:latin typeface="Outfit" pitchFamily="34" charset="0"/>
                <a:ea typeface="Outfit" pitchFamily="34" charset="-122"/>
                <a:cs typeface="Outfit" pitchFamily="34" charset="-120"/>
              </a:rPr>
              <a:t>3</a:t>
            </a:r>
            <a:endParaRPr lang="en-US" sz="2415" dirty="0"/>
          </a:p>
        </p:txBody>
      </p:sp>
      <p:sp>
        <p:nvSpPr>
          <p:cNvPr id="19" name="Text 16"/>
          <p:cNvSpPr/>
          <p:nvPr/>
        </p:nvSpPr>
        <p:spPr>
          <a:xfrm>
            <a:off x="3634502" y="4396026"/>
            <a:ext cx="2556034" cy="319445"/>
          </a:xfrm>
          <a:prstGeom prst="rect">
            <a:avLst/>
          </a:prstGeom>
          <a:noFill/>
          <a:ln/>
        </p:spPr>
        <p:txBody>
          <a:bodyPr wrap="none" rtlCol="0" anchor="t"/>
          <a:lstStyle/>
          <a:p>
            <a:pPr marL="0" indent="0" algn="r">
              <a:lnSpc>
                <a:spcPts val="2516"/>
              </a:lnSpc>
              <a:buNone/>
            </a:pPr>
            <a:r>
              <a:rPr lang="en-US" sz="2013" b="1" u="sng" dirty="0">
                <a:solidFill>
                  <a:srgbClr val="2A2742"/>
                </a:solidFill>
                <a:latin typeface="Outfit" pitchFamily="34" charset="0"/>
                <a:ea typeface="Outfit" pitchFamily="34" charset="-122"/>
                <a:cs typeface="Outfit" pitchFamily="34" charset="-120"/>
              </a:rPr>
              <a:t>Handling</a:t>
            </a:r>
            <a:endParaRPr lang="en-US" sz="2013" u="sng" dirty="0"/>
          </a:p>
        </p:txBody>
      </p:sp>
      <p:sp>
        <p:nvSpPr>
          <p:cNvPr id="20" name="Text 17"/>
          <p:cNvSpPr/>
          <p:nvPr/>
        </p:nvSpPr>
        <p:spPr>
          <a:xfrm>
            <a:off x="715685" y="4838105"/>
            <a:ext cx="5474851" cy="654129"/>
          </a:xfrm>
          <a:prstGeom prst="rect">
            <a:avLst/>
          </a:prstGeom>
          <a:noFill/>
          <a:ln/>
        </p:spPr>
        <p:txBody>
          <a:bodyPr wrap="square" rtlCol="0" anchor="t"/>
          <a:lstStyle/>
          <a:p>
            <a:pPr marL="0" indent="0" algn="r">
              <a:lnSpc>
                <a:spcPts val="2576"/>
              </a:lnSpc>
              <a:buNone/>
            </a:pPr>
            <a:r>
              <a:rPr lang="en-US" sz="1610" dirty="0">
                <a:solidFill>
                  <a:srgbClr val="2A2742"/>
                </a:solidFill>
                <a:latin typeface="Arimo" pitchFamily="34" charset="0"/>
                <a:ea typeface="Arimo" pitchFamily="34" charset="-122"/>
                <a:cs typeface="Arimo" pitchFamily="34" charset="-120"/>
              </a:rPr>
              <a:t>Specialized equipment and trained personnel are essential for safely handling and moving aircraft.</a:t>
            </a:r>
            <a:endParaRPr lang="en-US" sz="1610" dirty="0"/>
          </a:p>
        </p:txBody>
      </p:sp>
      <p:sp>
        <p:nvSpPr>
          <p:cNvPr id="21" name="Shape 18"/>
          <p:cNvSpPr/>
          <p:nvPr/>
        </p:nvSpPr>
        <p:spPr>
          <a:xfrm>
            <a:off x="7522369" y="5560338"/>
            <a:ext cx="715685" cy="22860"/>
          </a:xfrm>
          <a:prstGeom prst="roundRect">
            <a:avLst>
              <a:gd name="adj" fmla="val 375696"/>
            </a:avLst>
          </a:prstGeom>
          <a:solidFill>
            <a:srgbClr val="BDB8DF"/>
          </a:solidFill>
          <a:ln/>
        </p:spPr>
        <p:txBody>
          <a:bodyPr/>
          <a:lstStyle/>
          <a:p>
            <a:endParaRPr lang="en-US"/>
          </a:p>
        </p:txBody>
      </p:sp>
      <p:sp>
        <p:nvSpPr>
          <p:cNvPr id="22" name="Shape 19"/>
          <p:cNvSpPr/>
          <p:nvPr/>
        </p:nvSpPr>
        <p:spPr>
          <a:xfrm>
            <a:off x="7085171" y="5341739"/>
            <a:ext cx="460058" cy="460057"/>
          </a:xfrm>
          <a:prstGeom prst="roundRect">
            <a:avLst>
              <a:gd name="adj" fmla="val 18668"/>
            </a:avLst>
          </a:prstGeom>
          <a:solidFill>
            <a:srgbClr val="E9E6FA"/>
          </a:solidFill>
          <a:ln w="7620">
            <a:solidFill>
              <a:srgbClr val="BDB8DF"/>
            </a:solidFill>
            <a:prstDash val="solid"/>
          </a:ln>
        </p:spPr>
        <p:txBody>
          <a:bodyPr/>
          <a:lstStyle/>
          <a:p>
            <a:endParaRPr lang="en-US"/>
          </a:p>
        </p:txBody>
      </p:sp>
      <p:sp>
        <p:nvSpPr>
          <p:cNvPr id="23" name="Text 20"/>
          <p:cNvSpPr/>
          <p:nvPr/>
        </p:nvSpPr>
        <p:spPr>
          <a:xfrm>
            <a:off x="7221141" y="5418415"/>
            <a:ext cx="188119" cy="306705"/>
          </a:xfrm>
          <a:prstGeom prst="rect">
            <a:avLst/>
          </a:prstGeom>
          <a:noFill/>
          <a:ln/>
        </p:spPr>
        <p:txBody>
          <a:bodyPr wrap="none" rtlCol="0" anchor="t"/>
          <a:lstStyle/>
          <a:p>
            <a:pPr marL="0" indent="0" algn="ctr">
              <a:lnSpc>
                <a:spcPts val="2415"/>
              </a:lnSpc>
              <a:buNone/>
            </a:pPr>
            <a:r>
              <a:rPr lang="en-US" sz="2415" b="1" dirty="0">
                <a:solidFill>
                  <a:srgbClr val="2A2742"/>
                </a:solidFill>
                <a:latin typeface="Outfit" pitchFamily="34" charset="0"/>
                <a:ea typeface="Outfit" pitchFamily="34" charset="-122"/>
                <a:cs typeface="Outfit" pitchFamily="34" charset="-120"/>
              </a:rPr>
              <a:t>4</a:t>
            </a:r>
            <a:endParaRPr lang="en-US" sz="2415" dirty="0"/>
          </a:p>
        </p:txBody>
      </p:sp>
      <p:sp>
        <p:nvSpPr>
          <p:cNvPr id="24" name="Text 21"/>
          <p:cNvSpPr/>
          <p:nvPr/>
        </p:nvSpPr>
        <p:spPr>
          <a:xfrm>
            <a:off x="8439864" y="5316141"/>
            <a:ext cx="2556034" cy="319445"/>
          </a:xfrm>
          <a:prstGeom prst="rect">
            <a:avLst/>
          </a:prstGeom>
          <a:noFill/>
          <a:ln/>
        </p:spPr>
        <p:txBody>
          <a:bodyPr wrap="none" rtlCol="0" anchor="t"/>
          <a:lstStyle/>
          <a:p>
            <a:pPr marL="0" indent="0" algn="l">
              <a:lnSpc>
                <a:spcPts val="2516"/>
              </a:lnSpc>
              <a:buNone/>
            </a:pPr>
            <a:r>
              <a:rPr lang="en-US" sz="2013" b="1" u="sng" dirty="0">
                <a:solidFill>
                  <a:srgbClr val="2A2742"/>
                </a:solidFill>
                <a:latin typeface="Outfit" pitchFamily="34" charset="0"/>
                <a:ea typeface="Outfit" pitchFamily="34" charset="-122"/>
                <a:cs typeface="Outfit" pitchFamily="34" charset="-120"/>
              </a:rPr>
              <a:t>Transportation</a:t>
            </a:r>
            <a:endParaRPr lang="en-US" sz="2013" u="sng" dirty="0"/>
          </a:p>
        </p:txBody>
      </p:sp>
      <p:sp>
        <p:nvSpPr>
          <p:cNvPr id="25" name="Text 22"/>
          <p:cNvSpPr/>
          <p:nvPr/>
        </p:nvSpPr>
        <p:spPr>
          <a:xfrm>
            <a:off x="8439864" y="5758220"/>
            <a:ext cx="5474851" cy="654129"/>
          </a:xfrm>
          <a:prstGeom prst="rect">
            <a:avLst/>
          </a:prstGeom>
          <a:noFill/>
          <a:ln/>
        </p:spPr>
        <p:txBody>
          <a:bodyPr wrap="square" rtlCol="0" anchor="t"/>
          <a:lstStyle/>
          <a:p>
            <a:pPr marL="0" indent="0" algn="l">
              <a:lnSpc>
                <a:spcPts val="2576"/>
              </a:lnSpc>
              <a:buNone/>
            </a:pPr>
            <a:r>
              <a:rPr lang="en-US" sz="1610" dirty="0">
                <a:solidFill>
                  <a:srgbClr val="2A2742"/>
                </a:solidFill>
                <a:latin typeface="Arimo" pitchFamily="34" charset="0"/>
                <a:ea typeface="Arimo" pitchFamily="34" charset="-122"/>
                <a:cs typeface="Arimo" pitchFamily="34" charset="-120"/>
              </a:rPr>
              <a:t>Aircraft are typically transported by air or sea, requiring specialized transportation methods.</a:t>
            </a:r>
            <a:endParaRPr lang="en-US" sz="1610" dirty="0"/>
          </a:p>
        </p:txBody>
      </p:sp>
      <p:sp>
        <p:nvSpPr>
          <p:cNvPr id="26" name="Shape 23"/>
          <p:cNvSpPr/>
          <p:nvPr/>
        </p:nvSpPr>
        <p:spPr>
          <a:xfrm>
            <a:off x="6392347" y="6480453"/>
            <a:ext cx="715685" cy="22860"/>
          </a:xfrm>
          <a:prstGeom prst="roundRect">
            <a:avLst>
              <a:gd name="adj" fmla="val 375696"/>
            </a:avLst>
          </a:prstGeom>
          <a:solidFill>
            <a:srgbClr val="BDB8DF"/>
          </a:solidFill>
          <a:ln/>
        </p:spPr>
        <p:txBody>
          <a:bodyPr/>
          <a:lstStyle/>
          <a:p>
            <a:endParaRPr lang="en-US"/>
          </a:p>
        </p:txBody>
      </p:sp>
      <p:sp>
        <p:nvSpPr>
          <p:cNvPr id="27" name="Shape 24"/>
          <p:cNvSpPr/>
          <p:nvPr/>
        </p:nvSpPr>
        <p:spPr>
          <a:xfrm>
            <a:off x="7085171" y="6261854"/>
            <a:ext cx="460058" cy="460057"/>
          </a:xfrm>
          <a:prstGeom prst="roundRect">
            <a:avLst>
              <a:gd name="adj" fmla="val 18668"/>
            </a:avLst>
          </a:prstGeom>
          <a:solidFill>
            <a:srgbClr val="E9E6FA"/>
          </a:solidFill>
          <a:ln w="7620">
            <a:solidFill>
              <a:srgbClr val="BDB8DF"/>
            </a:solidFill>
            <a:prstDash val="solid"/>
          </a:ln>
        </p:spPr>
        <p:txBody>
          <a:bodyPr/>
          <a:lstStyle/>
          <a:p>
            <a:endParaRPr lang="en-US"/>
          </a:p>
        </p:txBody>
      </p:sp>
      <p:sp>
        <p:nvSpPr>
          <p:cNvPr id="28" name="Text 25"/>
          <p:cNvSpPr/>
          <p:nvPr/>
        </p:nvSpPr>
        <p:spPr>
          <a:xfrm>
            <a:off x="7228046" y="6338530"/>
            <a:ext cx="174308" cy="306705"/>
          </a:xfrm>
          <a:prstGeom prst="rect">
            <a:avLst/>
          </a:prstGeom>
          <a:noFill/>
          <a:ln/>
        </p:spPr>
        <p:txBody>
          <a:bodyPr wrap="none" rtlCol="0" anchor="t"/>
          <a:lstStyle/>
          <a:p>
            <a:pPr marL="0" indent="0" algn="ctr">
              <a:lnSpc>
                <a:spcPts val="2415"/>
              </a:lnSpc>
              <a:buNone/>
            </a:pPr>
            <a:r>
              <a:rPr lang="en-US" sz="2415" b="1" dirty="0">
                <a:solidFill>
                  <a:srgbClr val="2A2742"/>
                </a:solidFill>
                <a:latin typeface="Outfit" pitchFamily="34" charset="0"/>
                <a:ea typeface="Outfit" pitchFamily="34" charset="-122"/>
                <a:cs typeface="Outfit" pitchFamily="34" charset="-120"/>
              </a:rPr>
              <a:t>5</a:t>
            </a:r>
            <a:endParaRPr lang="en-US" sz="2415" dirty="0"/>
          </a:p>
        </p:txBody>
      </p:sp>
      <p:sp>
        <p:nvSpPr>
          <p:cNvPr id="29" name="Text 26"/>
          <p:cNvSpPr/>
          <p:nvPr/>
        </p:nvSpPr>
        <p:spPr>
          <a:xfrm>
            <a:off x="3400544" y="6236256"/>
            <a:ext cx="2789992" cy="319445"/>
          </a:xfrm>
          <a:prstGeom prst="rect">
            <a:avLst/>
          </a:prstGeom>
          <a:noFill/>
          <a:ln/>
        </p:spPr>
        <p:txBody>
          <a:bodyPr wrap="none" rtlCol="0" anchor="t"/>
          <a:lstStyle/>
          <a:p>
            <a:pPr marL="0" indent="0" algn="r">
              <a:lnSpc>
                <a:spcPts val="2516"/>
              </a:lnSpc>
              <a:buNone/>
            </a:pPr>
            <a:r>
              <a:rPr lang="en-US" sz="2013" b="1" u="sng" dirty="0">
                <a:solidFill>
                  <a:srgbClr val="2A2742"/>
                </a:solidFill>
                <a:latin typeface="Outfit" pitchFamily="34" charset="0"/>
                <a:ea typeface="Outfit" pitchFamily="34" charset="-122"/>
                <a:cs typeface="Outfit" pitchFamily="34" charset="-120"/>
              </a:rPr>
              <a:t>Inventory Management</a:t>
            </a:r>
            <a:endParaRPr lang="en-US" sz="2013" u="sng" dirty="0"/>
          </a:p>
        </p:txBody>
      </p:sp>
      <p:sp>
        <p:nvSpPr>
          <p:cNvPr id="30" name="Text 27"/>
          <p:cNvSpPr/>
          <p:nvPr/>
        </p:nvSpPr>
        <p:spPr>
          <a:xfrm>
            <a:off x="715685" y="6678335"/>
            <a:ext cx="5474851" cy="654129"/>
          </a:xfrm>
          <a:prstGeom prst="rect">
            <a:avLst/>
          </a:prstGeom>
          <a:noFill/>
          <a:ln/>
        </p:spPr>
        <p:txBody>
          <a:bodyPr wrap="square" rtlCol="0" anchor="t"/>
          <a:lstStyle/>
          <a:p>
            <a:pPr marL="0" indent="0" algn="r">
              <a:lnSpc>
                <a:spcPts val="2576"/>
              </a:lnSpc>
              <a:buNone/>
            </a:pPr>
            <a:r>
              <a:rPr lang="en-US" sz="1610" dirty="0">
                <a:solidFill>
                  <a:srgbClr val="2A2742"/>
                </a:solidFill>
                <a:latin typeface="Arimo" pitchFamily="34" charset="0"/>
                <a:ea typeface="Arimo" pitchFamily="34" charset="-122"/>
                <a:cs typeface="Arimo" pitchFamily="34" charset="-120"/>
              </a:rPr>
              <a:t>Effective inventory management is crucial to ensure timely delivery of aircraft and spare parts.</a:t>
            </a:r>
            <a:endParaRPr lang="en-US" sz="16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664</Words>
  <Application>Microsoft Office PowerPoint</Application>
  <PresentationFormat>Custom</PresentationFormat>
  <Paragraphs>109</Paragraphs>
  <Slides>10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Algerian</vt:lpstr>
      <vt:lpstr>Arial</vt:lpstr>
      <vt:lpstr>Arial Black</vt:lpstr>
      <vt:lpstr>Arimo</vt:lpstr>
      <vt:lpstr>Baskerville Old Face</vt:lpstr>
      <vt:lpstr>Berlin Sans FB Demi</vt:lpstr>
      <vt:lpstr>Britannic Bold</vt:lpstr>
      <vt:lpstr>Century Schoolbook</vt:lpstr>
      <vt:lpstr>Neue Haas Grotesk Text Pro</vt:lpstr>
      <vt:lpstr>Nirmala UI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Ayushi Sharma(MBA-24)</cp:lastModifiedBy>
  <cp:revision>3</cp:revision>
  <dcterms:created xsi:type="dcterms:W3CDTF">2024-08-02T07:28:02Z</dcterms:created>
  <dcterms:modified xsi:type="dcterms:W3CDTF">2024-08-02T08:57:26Z</dcterms:modified>
</cp:coreProperties>
</file>