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78" r:id="rId2"/>
    <p:sldId id="279" r:id="rId3"/>
    <p:sldId id="280" r:id="rId4"/>
    <p:sldId id="294" r:id="rId5"/>
    <p:sldId id="295" r:id="rId6"/>
    <p:sldId id="298"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293" r:id="rId2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15:clr>
            <a:srgbClr val="A4A3A4"/>
          </p15:clr>
        </p15:guide>
        <p15:guide id="2" pos="456">
          <p15:clr>
            <a:srgbClr val="A4A3A4"/>
          </p15:clr>
        </p15:guide>
        <p15:guide id="3" orient="horz" pos="2616">
          <p15:clr>
            <a:srgbClr val="A4A3A4"/>
          </p15:clr>
        </p15:guide>
        <p15:guide id="4" orient="horz" pos="3264">
          <p15:clr>
            <a:srgbClr val="A4A3A4"/>
          </p15:clr>
        </p15:guide>
        <p15:guide id="5" pos="6912">
          <p15:clr>
            <a:srgbClr val="A4A3A4"/>
          </p15:clr>
        </p15:guide>
        <p15:guide id="6" orient="horz" pos="2136">
          <p15:clr>
            <a:srgbClr val="A4A3A4"/>
          </p15:clr>
        </p15:guide>
        <p15:guide id="7" orient="horz" pos="4008">
          <p15:clr>
            <a:srgbClr val="A4A3A4"/>
          </p15:clr>
        </p15:guide>
        <p15:guide id="8" orient="horz" pos="1152">
          <p15:clr>
            <a:srgbClr val="A4A3A4"/>
          </p15:clr>
        </p15:guide>
        <p15:guide id="9" orient="horz" pos="2352">
          <p15:clr>
            <a:srgbClr val="A4A3A4"/>
          </p15:clr>
        </p15:guide>
        <p15:guide id="10" orient="horz" pos="1512">
          <p15:clr>
            <a:srgbClr val="A4A3A4"/>
          </p15:clr>
        </p15:guide>
        <p15:guide id="11" pos="7680">
          <p15:clr>
            <a:srgbClr val="A4A3A4"/>
          </p15:clr>
        </p15:guide>
        <p15:guide id="12" pos="6696">
          <p15:clr>
            <a:srgbClr val="A4A3A4"/>
          </p15:clr>
        </p15:guide>
        <p15:guide id="13" pos="1008">
          <p15:clr>
            <a:srgbClr val="A4A3A4"/>
          </p15:clr>
        </p15:guide>
        <p15:guide id="14" pos="1584">
          <p15:clr>
            <a:srgbClr val="A4A3A4"/>
          </p15:clr>
        </p15:guide>
        <p15:guide id="15" pos="2136">
          <p15:clr>
            <a:srgbClr val="A4A3A4"/>
          </p15:clr>
        </p15:guide>
        <p15:guide id="16" pos="2760">
          <p15:clr>
            <a:srgbClr val="A4A3A4"/>
          </p15:clr>
        </p15:guide>
        <p15:guide id="17" pos="3288">
          <p15:clr>
            <a:srgbClr val="A4A3A4"/>
          </p15:clr>
        </p15:guide>
        <p15:guide id="18" pos="4032">
          <p15:clr>
            <a:srgbClr val="A4A3A4"/>
          </p15:clr>
        </p15:guide>
        <p15:guide id="19" pos="4392">
          <p15:clr>
            <a:srgbClr val="A4A3A4"/>
          </p15:clr>
        </p15:guide>
        <p15:guide id="20" pos="4944">
          <p15:clr>
            <a:srgbClr val="A4A3A4"/>
          </p15:clr>
        </p15:guide>
        <p15:guide id="21" pos="5544">
          <p15:clr>
            <a:srgbClr val="A4A3A4"/>
          </p15:clr>
        </p15:guide>
        <p15:guide id="22" pos="6072">
          <p15:clr>
            <a:srgbClr val="A4A3A4"/>
          </p15:clr>
        </p15:guide>
        <p15:guide id="23" orient="horz" pos="2448">
          <p15:clr>
            <a:srgbClr val="A4A3A4"/>
          </p15:clr>
        </p15:guide>
        <p15:guide id="24" orient="horz" pos="960">
          <p15:clr>
            <a:srgbClr val="A4A3A4"/>
          </p15:clr>
        </p15:guide>
        <p15:guide id="25" pos="5256">
          <p15:clr>
            <a:srgbClr val="A4A3A4"/>
          </p15:clr>
        </p15:guide>
        <p15:guide id="26" pos="72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76" autoAdjust="0"/>
    <p:restoredTop sz="94609" autoAdjust="0"/>
  </p:normalViewPr>
  <p:slideViewPr>
    <p:cSldViewPr snapToGrid="0" snapToObjects="1">
      <p:cViewPr varScale="1">
        <p:scale>
          <a:sx n="68" d="100"/>
          <a:sy n="68" d="100"/>
        </p:scale>
        <p:origin x="870"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8" name="Freeform: Shape 17"/>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dirty="0"/>
              <a:t>Presentation title</a:t>
            </a:r>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t>‹#›</a:t>
            </a:fld>
            <a:endParaRPr lang="en-US" dirty="0"/>
          </a:p>
        </p:txBody>
      </p:sp>
      <p:sp>
        <p:nvSpPr>
          <p:cNvPr id="46" name="Text Placeholder 2"/>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8" name="Text Placeholder 51"/>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9" name="Text Placeholder 51"/>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p>
        </p:txBody>
      </p:sp>
      <p:sp>
        <p:nvSpPr>
          <p:cNvPr id="26" name="Freeform: Shape 25"/>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6" name="Freeform: Shape 15"/>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 name="Title 1"/>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30" name="Image 2" descr="preencoded.png"/>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39" name="Freeform: Shape 38"/>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dirty="0"/>
              <a:t>Presentation title</a:t>
            </a:r>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t>‹#›</a:t>
            </a:fld>
            <a:endParaRPr lang="en-US" dirty="0"/>
          </a:p>
        </p:txBody>
      </p:sp>
      <p:sp>
        <p:nvSpPr>
          <p:cNvPr id="46" name="Text Placeholder 2"/>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p:cNvSpPr>
            <a:spLocks noGrp="1"/>
          </p:cNvSpPr>
          <p:nvPr>
            <p:ph type="body" sz="quarter" idx="18"/>
          </p:nvPr>
        </p:nvSpPr>
        <p:spPr>
          <a:xfrm>
            <a:off x="992124" y="3950208"/>
            <a:ext cx="2770632" cy="2206752"/>
          </a:xfrm>
          <a:noFill/>
        </p:spPr>
        <p:txBody>
          <a:bodyPr lIns="91440" rIns="91440" anchor="t">
            <a:noAutofit/>
          </a:bodyPr>
          <a:lstStyle>
            <a:lvl1pPr marL="347345" indent="-347345"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p:cNvSpPr>
            <a:spLocks noGrp="1"/>
          </p:cNvSpPr>
          <p:nvPr>
            <p:ph type="body" sz="quarter" idx="21"/>
          </p:nvPr>
        </p:nvSpPr>
        <p:spPr>
          <a:xfrm>
            <a:off x="4722876" y="3950208"/>
            <a:ext cx="2770632" cy="2206752"/>
          </a:xfrm>
          <a:noFill/>
        </p:spPr>
        <p:txBody>
          <a:bodyPr lIns="91440" rIns="91440" anchor="t">
            <a:noAutofit/>
          </a:bodyPr>
          <a:lstStyle>
            <a:lvl1pPr marL="347345" indent="-347345"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p:cNvSpPr>
            <a:spLocks noGrp="1"/>
          </p:cNvSpPr>
          <p:nvPr>
            <p:ph type="body" sz="quarter" idx="22"/>
          </p:nvPr>
        </p:nvSpPr>
        <p:spPr>
          <a:xfrm>
            <a:off x="8371332" y="3950208"/>
            <a:ext cx="2770632" cy="2206752"/>
          </a:xfrm>
          <a:noFill/>
        </p:spPr>
        <p:txBody>
          <a:bodyPr lIns="91440" rIns="91440" anchor="t">
            <a:noAutofit/>
          </a:bodyPr>
          <a:lstStyle>
            <a:lvl1pPr marL="347345" indent="-347345" algn="l">
              <a:spcBef>
                <a:spcPts val="360"/>
              </a:spcBef>
              <a:buFont typeface="Arial" panose="020B0604020202020204" pitchFamily="34" charset="0"/>
              <a:buChar char="•"/>
              <a:defRPr sz="1500"/>
            </a:lvl1pPr>
          </a:lstStyle>
          <a:p>
            <a:pPr lvl="0"/>
            <a:r>
              <a:rPr lang="en-US"/>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9991886" y="3441269"/>
            <a:ext cx="2200114" cy="2200114"/>
          </a:xfrm>
          <a:prstGeom prst="rect">
            <a:avLst/>
          </a:prstGeom>
        </p:spPr>
      </p:pic>
      <p:sp>
        <p:nvSpPr>
          <p:cNvPr id="54" name="Image 2" descr="preencoded.png"/>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p:cNvSpPr>
            <a:spLocks noGrp="1"/>
          </p:cNvSpPr>
          <p:nvPr>
            <p:ph type="ftr" sz="quarter" idx="13"/>
          </p:nvPr>
        </p:nvSpPr>
        <p:spPr/>
        <p:txBody>
          <a:bodyPr/>
          <a:lstStyle/>
          <a:p>
            <a:r>
              <a:rPr lang="en-US" dirty="0"/>
              <a:t>Presentation title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9" name="Freeform: Shape 18" descr="preencoded.png"/>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5"/>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13" name="Freeform: Shape 12"/>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9" name="Freeform: Shape 8"/>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8" name="Freeform: Shape 7"/>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p:cNvGrpSpPr/>
          <p:nvPr userDrawn="1"/>
        </p:nvGrpSpPr>
        <p:grpSpPr>
          <a:xfrm>
            <a:off x="6452303" y="3405019"/>
            <a:ext cx="5739697" cy="3467971"/>
            <a:chOff x="5009037" y="2525712"/>
            <a:chExt cx="7170193" cy="4332288"/>
          </a:xfrm>
        </p:grpSpPr>
        <p:sp>
          <p:nvSpPr>
            <p:cNvPr id="7" name="Freeform 7"/>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8" name="Freeform 6"/>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noAutofit/>
            </a:bodyPr>
            <a:lstStyle/>
            <a:p>
              <a:endParaRPr lang="en-US" dirty="0"/>
            </a:p>
          </p:txBody>
        </p:sp>
      </p:grpSp>
      <p:grpSp>
        <p:nvGrpSpPr>
          <p:cNvPr id="9" name="Group 8"/>
          <p:cNvGrpSpPr/>
          <p:nvPr userDrawn="1"/>
        </p:nvGrpSpPr>
        <p:grpSpPr>
          <a:xfrm flipH="1" flipV="1">
            <a:off x="6465610" y="0"/>
            <a:ext cx="5739697" cy="3467971"/>
            <a:chOff x="5183405" y="2678112"/>
            <a:chExt cx="7170193" cy="4332288"/>
          </a:xfrm>
        </p:grpSpPr>
        <p:sp>
          <p:nvSpPr>
            <p:cNvPr id="10" name="Freeform 7"/>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noAutofit/>
            </a:bodyPr>
            <a:lstStyle/>
            <a:p>
              <a:endParaRPr lang="en-US" dirty="0"/>
            </a:p>
          </p:txBody>
        </p:sp>
        <p:sp>
          <p:nvSpPr>
            <p:cNvPr id="11" name="Freeform 6"/>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noAutofit/>
            </a:bodyPr>
            <a:lstStyle/>
            <a:p>
              <a:endParaRPr lang="en-US" dirty="0"/>
            </a:p>
          </p:txBody>
        </p:sp>
      </p:grpSp>
      <p:sp>
        <p:nvSpPr>
          <p:cNvPr id="14" name="Image 2" descr="preencoded.png"/>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345">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t>8/23/2023</a:t>
            </a:fld>
            <a:endParaRPr lang="en-US" dirty="0"/>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0" name="Freeform: Shape 19"/>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4" name="Freeform: Shape 13"/>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dirty="0"/>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6" name="Freeform: Shape 45"/>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3" name="Freeform: Shape 42"/>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9" name="Freeform: Shape 48"/>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0" name="Freeform: Shape 39"/>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37" name="Freeform: Shape 36"/>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noAutofit/>
          </a:bodyPr>
          <a:lstStyle/>
          <a:p>
            <a:endParaRPr lang="en-US" dirty="0"/>
          </a:p>
        </p:txBody>
      </p:sp>
      <p:sp>
        <p:nvSpPr>
          <p:cNvPr id="31" name="Freeform 70"/>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dirty="0"/>
              <a:t>Presentation title</a:t>
            </a:r>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t>‹#›</a:t>
            </a:fld>
            <a:endParaRPr lang="en-US" dirty="0"/>
          </a:p>
        </p:txBody>
      </p:sp>
      <p:sp>
        <p:nvSpPr>
          <p:cNvPr id="17" name="Picture Placeholder 16"/>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dirty="0"/>
              <a:t>Presentation title</a:t>
            </a:r>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t>‹#›</a:t>
            </a:fld>
            <a:endParaRPr lang="en-US" dirty="0"/>
          </a:p>
        </p:txBody>
      </p:sp>
      <p:sp>
        <p:nvSpPr>
          <p:cNvPr id="17" name="Picture Placeholder 16"/>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4" name="Text Placeholder 18"/>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6" name="Text Placeholder 18"/>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0" name="Text Placeholder 18"/>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32" name="Text Placeholder 18"/>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dirty="0"/>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7.xml"/><Relationship Id="rId5" Type="http://schemas.openxmlformats.org/officeDocument/2006/relationships/image" Target="../media/image17.jpeg"/><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2432" y="209423"/>
            <a:ext cx="5385816" cy="1225296"/>
          </a:xfrm>
        </p:spPr>
        <p:txBody>
          <a:bodyPr/>
          <a:lstStyle/>
          <a:p>
            <a:r>
              <a:rPr lang="en-US" dirty="0"/>
              <a:t>Website</a:t>
            </a:r>
            <a:br>
              <a:rPr lang="en-US" dirty="0"/>
            </a:br>
            <a:r>
              <a:rPr lang="en-US" sz="4000" i="1" u="sng" dirty="0"/>
              <a:t>DELICIOUS BITES</a:t>
            </a:r>
            <a:br>
              <a:rPr lang="en-US" dirty="0"/>
            </a:br>
            <a:endParaRPr lang="en-US" dirty="0"/>
          </a:p>
        </p:txBody>
      </p:sp>
      <p:sp>
        <p:nvSpPr>
          <p:cNvPr id="3" name="Subtitle 2"/>
          <p:cNvSpPr>
            <a:spLocks noGrp="1"/>
          </p:cNvSpPr>
          <p:nvPr>
            <p:ph type="subTitle" idx="1"/>
          </p:nvPr>
        </p:nvSpPr>
        <p:spPr>
          <a:xfrm>
            <a:off x="4148836" y="1434719"/>
            <a:ext cx="4249576" cy="5213857"/>
          </a:xfrm>
        </p:spPr>
        <p:txBody>
          <a:bodyPr/>
          <a:lstStyle/>
          <a:p>
            <a:r>
              <a:rPr lang="en-US" sz="2000" b="1" dirty="0"/>
              <a:t>Adarsh Dev</a:t>
            </a:r>
          </a:p>
          <a:p>
            <a:r>
              <a:rPr lang="en-US" sz="2000" b="1" dirty="0"/>
              <a:t>22BCA10050</a:t>
            </a:r>
          </a:p>
          <a:p>
            <a:r>
              <a:rPr lang="en-US" sz="2000" b="1" dirty="0"/>
              <a:t>Susher  </a:t>
            </a:r>
            <a:r>
              <a:rPr lang="en-US" sz="2000" b="1" dirty="0" err="1"/>
              <a:t>Pragyan</a:t>
            </a:r>
            <a:r>
              <a:rPr lang="en-US" sz="2000" b="1" dirty="0"/>
              <a:t>  Swain</a:t>
            </a:r>
          </a:p>
          <a:p>
            <a:r>
              <a:rPr lang="en-US" sz="2000" b="1" dirty="0"/>
              <a:t>22BCA10061</a:t>
            </a:r>
          </a:p>
          <a:p>
            <a:r>
              <a:rPr lang="en-US" sz="2000" b="1" dirty="0"/>
              <a:t>Dushyant Chauhan</a:t>
            </a:r>
          </a:p>
          <a:p>
            <a:r>
              <a:rPr lang="en-US" sz="2000" b="1" dirty="0"/>
              <a:t>22BCA10071</a:t>
            </a:r>
          </a:p>
          <a:p>
            <a:r>
              <a:rPr lang="en-US" sz="2000" b="1" dirty="0"/>
              <a:t>Ayushi Sharma</a:t>
            </a:r>
          </a:p>
          <a:p>
            <a:r>
              <a:rPr lang="en-US" sz="2000" b="1" dirty="0"/>
              <a:t>22BCA10072</a:t>
            </a:r>
          </a:p>
          <a:p>
            <a:r>
              <a:rPr lang="en-US" sz="2000" b="1" dirty="0"/>
              <a:t>Deepanshu Yadav</a:t>
            </a:r>
          </a:p>
          <a:p>
            <a:r>
              <a:rPr lang="en-US" sz="2000" b="1" dirty="0"/>
              <a:t>22BCA10075</a:t>
            </a:r>
            <a:endParaRPr lang="en-US" b="1" dirty="0"/>
          </a:p>
          <a:p>
            <a:endParaRPr lang="en-US" dirty="0"/>
          </a:p>
          <a:p>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EFC08B7-8CE7-A4F4-A72E-F1DE4B1453E3}"/>
              </a:ext>
            </a:extLst>
          </p:cNvPr>
          <p:cNvSpPr>
            <a:spLocks noGrp="1"/>
          </p:cNvSpPr>
          <p:nvPr>
            <p:ph type="subTitle" idx="1"/>
          </p:nvPr>
        </p:nvSpPr>
        <p:spPr>
          <a:xfrm>
            <a:off x="856018" y="670559"/>
            <a:ext cx="6557655" cy="4478215"/>
          </a:xfrm>
        </p:spPr>
        <p:txBody>
          <a:bodyPr/>
          <a:lstStyle/>
          <a:p>
            <a:r>
              <a:rPr lang="en-US" sz="3200" b="1" dirty="0"/>
              <a:t>It is to design individual project with various technical aids . Here , we prepare the architecture of the final project.</a:t>
            </a:r>
          </a:p>
          <a:p>
            <a:endParaRPr lang="en-US" sz="3200" b="1" dirty="0"/>
          </a:p>
          <a:p>
            <a:r>
              <a:rPr lang="en-US" sz="3200" b="1" dirty="0"/>
              <a:t>Here , we prepare the flowcharts and ERD models of the project we want to develop . </a:t>
            </a:r>
          </a:p>
        </p:txBody>
      </p:sp>
      <p:sp>
        <p:nvSpPr>
          <p:cNvPr id="4" name="Rectangle: Rounded Corners 3">
            <a:extLst>
              <a:ext uri="{FF2B5EF4-FFF2-40B4-BE49-F238E27FC236}">
                <a16:creationId xmlns:a16="http://schemas.microsoft.com/office/drawing/2014/main" id="{1C7F9C46-9131-30A6-021F-27F91777AC93}"/>
              </a:ext>
            </a:extLst>
          </p:cNvPr>
          <p:cNvSpPr/>
          <p:nvPr/>
        </p:nvSpPr>
        <p:spPr>
          <a:xfrm>
            <a:off x="1588593" y="5413719"/>
            <a:ext cx="5092504" cy="8018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tx1"/>
                </a:solidFill>
              </a:rPr>
              <a:t>Designing</a:t>
            </a:r>
            <a:endParaRPr lang="en-IN" sz="6000" b="1" dirty="0">
              <a:solidFill>
                <a:schemeClr val="tx1"/>
              </a:solidFill>
            </a:endParaRPr>
          </a:p>
        </p:txBody>
      </p:sp>
    </p:spTree>
    <p:extLst>
      <p:ext uri="{BB962C8B-B14F-4D97-AF65-F5344CB8AC3E}">
        <p14:creationId xmlns:p14="http://schemas.microsoft.com/office/powerpoint/2010/main" val="322268513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9390A20-EF99-5ED1-A909-DA834AFBDF2B}"/>
              </a:ext>
            </a:extLst>
          </p:cNvPr>
          <p:cNvSpPr>
            <a:spLocks noGrp="1"/>
          </p:cNvSpPr>
          <p:nvPr>
            <p:ph type="subTitle" idx="1"/>
          </p:nvPr>
        </p:nvSpPr>
        <p:spPr>
          <a:xfrm>
            <a:off x="562708" y="731989"/>
            <a:ext cx="6836897" cy="4529328"/>
          </a:xfrm>
        </p:spPr>
        <p:txBody>
          <a:bodyPr/>
          <a:lstStyle/>
          <a:p>
            <a:r>
              <a:rPr lang="en-US" sz="3200" b="1" dirty="0"/>
              <a:t>Now, we are converting flowcharts and ERD  models prepared in designing stage into programming language.</a:t>
            </a:r>
          </a:p>
          <a:p>
            <a:endParaRPr lang="en-US" sz="3200" b="1" dirty="0"/>
          </a:p>
          <a:p>
            <a:r>
              <a:rPr lang="en-US" sz="3200" b="1" dirty="0"/>
              <a:t>We use HTML , CSS and JavaScript in  the building portion.</a:t>
            </a:r>
          </a:p>
          <a:p>
            <a:endParaRPr lang="en-US" sz="3200" b="1" dirty="0"/>
          </a:p>
          <a:p>
            <a:endParaRPr lang="en-IN" sz="3200" b="1" dirty="0"/>
          </a:p>
        </p:txBody>
      </p:sp>
      <p:sp>
        <p:nvSpPr>
          <p:cNvPr id="4" name="Rectangle: Rounded Corners 3">
            <a:extLst>
              <a:ext uri="{FF2B5EF4-FFF2-40B4-BE49-F238E27FC236}">
                <a16:creationId xmlns:a16="http://schemas.microsoft.com/office/drawing/2014/main" id="{D4F30B5C-3C89-B4EA-970D-2FF6006806F7}"/>
              </a:ext>
            </a:extLst>
          </p:cNvPr>
          <p:cNvSpPr/>
          <p:nvPr/>
        </p:nvSpPr>
        <p:spPr>
          <a:xfrm>
            <a:off x="1730326" y="5570806"/>
            <a:ext cx="4600135" cy="8862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tx1"/>
                </a:solidFill>
              </a:rPr>
              <a:t>Building</a:t>
            </a:r>
            <a:endParaRPr lang="en-IN" sz="6000" b="1" dirty="0">
              <a:solidFill>
                <a:schemeClr val="tx1"/>
              </a:solidFill>
            </a:endParaRPr>
          </a:p>
        </p:txBody>
      </p:sp>
    </p:spTree>
    <p:extLst>
      <p:ext uri="{BB962C8B-B14F-4D97-AF65-F5344CB8AC3E}">
        <p14:creationId xmlns:p14="http://schemas.microsoft.com/office/powerpoint/2010/main" val="1602309334"/>
      </p:ext>
    </p:extLst>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9141313-12AC-4EBB-1516-24022AC83EB7}"/>
              </a:ext>
            </a:extLst>
          </p:cNvPr>
          <p:cNvSpPr>
            <a:spLocks noGrp="1"/>
          </p:cNvSpPr>
          <p:nvPr>
            <p:ph type="subTitle" idx="1"/>
          </p:nvPr>
        </p:nvSpPr>
        <p:spPr>
          <a:xfrm>
            <a:off x="659070" y="344658"/>
            <a:ext cx="6402911" cy="4637180"/>
          </a:xfrm>
        </p:spPr>
        <p:txBody>
          <a:bodyPr/>
          <a:lstStyle/>
          <a:p>
            <a:r>
              <a:rPr lang="en-US" sz="2800" b="1" dirty="0"/>
              <a:t>In testing , we apply some use cases to test the working of software at the user end . It checks the validation and verification . Validation is at developer and but verification is at user end . </a:t>
            </a:r>
          </a:p>
          <a:p>
            <a:endParaRPr lang="en-US" sz="2800" b="1" dirty="0"/>
          </a:p>
          <a:p>
            <a:r>
              <a:rPr lang="en-IN" sz="2800" b="1" dirty="0"/>
              <a:t>We validate by cross-checking the code again and again and then verifies it by trying it as a user . </a:t>
            </a:r>
          </a:p>
        </p:txBody>
      </p:sp>
      <p:sp>
        <p:nvSpPr>
          <p:cNvPr id="4" name="Rectangle: Rounded Corners 3">
            <a:extLst>
              <a:ext uri="{FF2B5EF4-FFF2-40B4-BE49-F238E27FC236}">
                <a16:creationId xmlns:a16="http://schemas.microsoft.com/office/drawing/2014/main" id="{206710B6-E47D-C7E0-2D8D-4CB3CC9034C6}"/>
              </a:ext>
            </a:extLst>
          </p:cNvPr>
          <p:cNvSpPr/>
          <p:nvPr/>
        </p:nvSpPr>
        <p:spPr>
          <a:xfrm>
            <a:off x="1688124" y="5472332"/>
            <a:ext cx="4712676" cy="10410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tx1"/>
                </a:solidFill>
              </a:rPr>
              <a:t>Testing</a:t>
            </a:r>
            <a:endParaRPr lang="en-IN" sz="7200" b="1" dirty="0">
              <a:solidFill>
                <a:schemeClr val="tx1"/>
              </a:solidFill>
            </a:endParaRPr>
          </a:p>
        </p:txBody>
      </p:sp>
    </p:spTree>
    <p:extLst>
      <p:ext uri="{BB962C8B-B14F-4D97-AF65-F5344CB8AC3E}">
        <p14:creationId xmlns:p14="http://schemas.microsoft.com/office/powerpoint/2010/main" val="381083806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11034C3-E9CE-EF1E-1A15-A08F8BAD6268}"/>
              </a:ext>
            </a:extLst>
          </p:cNvPr>
          <p:cNvSpPr>
            <a:spLocks noGrp="1"/>
          </p:cNvSpPr>
          <p:nvPr>
            <p:ph type="subTitle" idx="1"/>
          </p:nvPr>
        </p:nvSpPr>
        <p:spPr>
          <a:xfrm>
            <a:off x="926356" y="511594"/>
            <a:ext cx="5924609" cy="4426165"/>
          </a:xfrm>
        </p:spPr>
        <p:txBody>
          <a:bodyPr/>
          <a:lstStyle/>
          <a:p>
            <a:endParaRPr lang="en-US" sz="2800" b="1" dirty="0"/>
          </a:p>
          <a:p>
            <a:r>
              <a:rPr lang="en-US" sz="3200" b="1" dirty="0"/>
              <a:t>When we hand over the software to the user for working . </a:t>
            </a:r>
          </a:p>
          <a:p>
            <a:endParaRPr lang="en-US" sz="3200" b="1" dirty="0"/>
          </a:p>
          <a:p>
            <a:r>
              <a:rPr lang="en-US" sz="3200" b="1" dirty="0"/>
              <a:t>Here , we can’t let our project for deployment process but we can use it ourself only. </a:t>
            </a:r>
            <a:endParaRPr lang="en-IN" sz="3200" b="1" dirty="0"/>
          </a:p>
        </p:txBody>
      </p:sp>
      <p:sp>
        <p:nvSpPr>
          <p:cNvPr id="4" name="Rectangle: Rounded Corners 3">
            <a:extLst>
              <a:ext uri="{FF2B5EF4-FFF2-40B4-BE49-F238E27FC236}">
                <a16:creationId xmlns:a16="http://schemas.microsoft.com/office/drawing/2014/main" id="{6F8499CD-B096-0681-4FEE-CFEC64DCBDCB}"/>
              </a:ext>
            </a:extLst>
          </p:cNvPr>
          <p:cNvSpPr/>
          <p:nvPr/>
        </p:nvSpPr>
        <p:spPr>
          <a:xfrm>
            <a:off x="1941343" y="5627077"/>
            <a:ext cx="4909622" cy="8721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tx1"/>
                </a:solidFill>
              </a:rPr>
              <a:t>Deployment</a:t>
            </a:r>
            <a:endParaRPr lang="en-IN" sz="6000" b="1" dirty="0">
              <a:solidFill>
                <a:schemeClr val="tx1"/>
              </a:solidFill>
            </a:endParaRPr>
          </a:p>
        </p:txBody>
      </p:sp>
    </p:spTree>
    <p:extLst>
      <p:ext uri="{BB962C8B-B14F-4D97-AF65-F5344CB8AC3E}">
        <p14:creationId xmlns:p14="http://schemas.microsoft.com/office/powerpoint/2010/main" val="13612762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F30387-7258-3000-2565-A14D09100267}"/>
              </a:ext>
            </a:extLst>
          </p:cNvPr>
          <p:cNvSpPr>
            <a:spLocks noGrp="1"/>
          </p:cNvSpPr>
          <p:nvPr>
            <p:ph type="subTitle" idx="1"/>
          </p:nvPr>
        </p:nvSpPr>
        <p:spPr>
          <a:xfrm>
            <a:off x="510303" y="506904"/>
            <a:ext cx="6459181" cy="4402719"/>
          </a:xfrm>
        </p:spPr>
        <p:txBody>
          <a:bodyPr/>
          <a:lstStyle/>
          <a:p>
            <a:r>
              <a:rPr lang="en-US" sz="4000" b="1" dirty="0"/>
              <a:t>It is the future updates to meet the user requirement in the future.</a:t>
            </a:r>
          </a:p>
          <a:p>
            <a:endParaRPr lang="en-US" sz="4000" b="1" dirty="0"/>
          </a:p>
          <a:p>
            <a:r>
              <a:rPr lang="en-US" sz="4000" b="1" dirty="0"/>
              <a:t>We have </a:t>
            </a:r>
            <a:r>
              <a:rPr lang="en-US" sz="4000" b="1" dirty="0" err="1"/>
              <a:t>builded</a:t>
            </a:r>
            <a:r>
              <a:rPr lang="en-US" sz="4000" b="1" dirty="0"/>
              <a:t> the code such as to make it maintainable.</a:t>
            </a:r>
          </a:p>
          <a:p>
            <a:endParaRPr lang="en-US" sz="4000" b="1" dirty="0"/>
          </a:p>
          <a:p>
            <a:endParaRPr lang="en-IN" sz="4400" b="1" dirty="0"/>
          </a:p>
        </p:txBody>
      </p:sp>
      <p:sp>
        <p:nvSpPr>
          <p:cNvPr id="4" name="Rectangle: Rounded Corners 3">
            <a:extLst>
              <a:ext uri="{FF2B5EF4-FFF2-40B4-BE49-F238E27FC236}">
                <a16:creationId xmlns:a16="http://schemas.microsoft.com/office/drawing/2014/main" id="{FAEFE681-C2F2-1EAA-DF7A-33646FED2E62}"/>
              </a:ext>
            </a:extLst>
          </p:cNvPr>
          <p:cNvSpPr/>
          <p:nvPr/>
        </p:nvSpPr>
        <p:spPr>
          <a:xfrm>
            <a:off x="1266093" y="5444197"/>
            <a:ext cx="5703392" cy="10972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tx1"/>
                </a:solidFill>
              </a:rPr>
              <a:t>Maintainability</a:t>
            </a:r>
            <a:endParaRPr lang="en-IN" sz="6000" b="1" dirty="0">
              <a:solidFill>
                <a:schemeClr val="tx1"/>
              </a:solidFill>
            </a:endParaRPr>
          </a:p>
        </p:txBody>
      </p:sp>
    </p:spTree>
    <p:extLst>
      <p:ext uri="{BB962C8B-B14F-4D97-AF65-F5344CB8AC3E}">
        <p14:creationId xmlns:p14="http://schemas.microsoft.com/office/powerpoint/2010/main" val="259759911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34A1D4-7D06-130D-788B-77AEBDFC14BE}"/>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6" name="Picture 5">
            <a:extLst>
              <a:ext uri="{FF2B5EF4-FFF2-40B4-BE49-F238E27FC236}">
                <a16:creationId xmlns:a16="http://schemas.microsoft.com/office/drawing/2014/main" id="{B10BB6B0-62DC-1E2A-104D-0D04A0B1B497}"/>
              </a:ext>
            </a:extLst>
          </p:cNvPr>
          <p:cNvPicPr>
            <a:picLocks noChangeAspect="1"/>
          </p:cNvPicPr>
          <p:nvPr/>
        </p:nvPicPr>
        <p:blipFill>
          <a:blip r:embed="rId2"/>
          <a:stretch>
            <a:fillRect/>
          </a:stretch>
        </p:blipFill>
        <p:spPr>
          <a:xfrm>
            <a:off x="0" y="0"/>
            <a:ext cx="12192000" cy="5190978"/>
          </a:xfrm>
          <a:prstGeom prst="rect">
            <a:avLst/>
          </a:prstGeom>
        </p:spPr>
      </p:pic>
      <p:sp>
        <p:nvSpPr>
          <p:cNvPr id="8" name="Rectangle: Rounded Corners 7">
            <a:extLst>
              <a:ext uri="{FF2B5EF4-FFF2-40B4-BE49-F238E27FC236}">
                <a16:creationId xmlns:a16="http://schemas.microsoft.com/office/drawing/2014/main" id="{1EFA23CD-EB09-C05E-1820-8BD7CB31CA34}"/>
              </a:ext>
            </a:extLst>
          </p:cNvPr>
          <p:cNvSpPr/>
          <p:nvPr/>
        </p:nvSpPr>
        <p:spPr>
          <a:xfrm>
            <a:off x="189679" y="5416062"/>
            <a:ext cx="11249465" cy="11394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lumMod val="95000"/>
                    <a:lumOff val="5000"/>
                  </a:schemeClr>
                </a:solidFill>
              </a:rPr>
              <a:t>Here, we have our page first look </a:t>
            </a:r>
            <a:endParaRPr lang="en-IN" sz="5400" b="1" dirty="0">
              <a:solidFill>
                <a:schemeClr val="tx1">
                  <a:lumMod val="95000"/>
                  <a:lumOff val="5000"/>
                </a:schemeClr>
              </a:solidFill>
            </a:endParaRPr>
          </a:p>
        </p:txBody>
      </p:sp>
    </p:spTree>
    <p:extLst>
      <p:ext uri="{BB962C8B-B14F-4D97-AF65-F5344CB8AC3E}">
        <p14:creationId xmlns:p14="http://schemas.microsoft.com/office/powerpoint/2010/main" val="29485439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A5B6132-795E-8A4A-7BBD-0EF1B47E2AC8}"/>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5" name="TextBox 4">
            <a:extLst>
              <a:ext uri="{FF2B5EF4-FFF2-40B4-BE49-F238E27FC236}">
                <a16:creationId xmlns:a16="http://schemas.microsoft.com/office/drawing/2014/main" id="{7414D2B3-BBB3-63F0-990A-2B7335E27490}"/>
              </a:ext>
            </a:extLst>
          </p:cNvPr>
          <p:cNvSpPr txBox="1"/>
          <p:nvPr/>
        </p:nvSpPr>
        <p:spPr>
          <a:xfrm>
            <a:off x="576776" y="513471"/>
            <a:ext cx="3516923" cy="5078313"/>
          </a:xfrm>
          <a:prstGeom prst="rect">
            <a:avLst/>
          </a:prstGeom>
          <a:noFill/>
        </p:spPr>
        <p:txBody>
          <a:bodyPr wrap="square" rtlCol="0">
            <a:spAutoFit/>
          </a:bodyPr>
          <a:lstStyle/>
          <a:p>
            <a:r>
              <a:rPr lang="en-US" sz="3600" b="1" dirty="0"/>
              <a:t>Clicking on the home will give us the same page . Now, let’s see what will it display when we click on the other options shown……</a:t>
            </a:r>
            <a:endParaRPr lang="en-IN" sz="3600" b="1" dirty="0"/>
          </a:p>
        </p:txBody>
      </p:sp>
      <p:sp>
        <p:nvSpPr>
          <p:cNvPr id="6" name="Oval 5">
            <a:extLst>
              <a:ext uri="{FF2B5EF4-FFF2-40B4-BE49-F238E27FC236}">
                <a16:creationId xmlns:a16="http://schemas.microsoft.com/office/drawing/2014/main" id="{E4E9A46B-E736-5E78-D569-3607C629A796}"/>
              </a:ext>
            </a:extLst>
          </p:cNvPr>
          <p:cNvSpPr/>
          <p:nvPr/>
        </p:nvSpPr>
        <p:spPr>
          <a:xfrm>
            <a:off x="4093700" y="112542"/>
            <a:ext cx="2923618" cy="23211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lumMod val="95000"/>
                    <a:lumOff val="5000"/>
                  </a:schemeClr>
                </a:solidFill>
              </a:rPr>
              <a:t>Clicking on the menu will navigate us to</a:t>
            </a:r>
            <a:endParaRPr lang="en-IN" sz="2800" b="1" dirty="0">
              <a:solidFill>
                <a:schemeClr val="tx1">
                  <a:lumMod val="95000"/>
                  <a:lumOff val="5000"/>
                </a:schemeClr>
              </a:solidFill>
            </a:endParaRPr>
          </a:p>
        </p:txBody>
      </p:sp>
      <p:pic>
        <p:nvPicPr>
          <p:cNvPr id="10" name="Picture 9">
            <a:extLst>
              <a:ext uri="{FF2B5EF4-FFF2-40B4-BE49-F238E27FC236}">
                <a16:creationId xmlns:a16="http://schemas.microsoft.com/office/drawing/2014/main" id="{8D563FF1-64A4-8F50-F66A-73CFF805A6EE}"/>
              </a:ext>
            </a:extLst>
          </p:cNvPr>
          <p:cNvPicPr>
            <a:picLocks noChangeAspect="1"/>
          </p:cNvPicPr>
          <p:nvPr/>
        </p:nvPicPr>
        <p:blipFill>
          <a:blip r:embed="rId2"/>
          <a:stretch>
            <a:fillRect/>
          </a:stretch>
        </p:blipFill>
        <p:spPr>
          <a:xfrm>
            <a:off x="3953022" y="2433711"/>
            <a:ext cx="8238977" cy="3967089"/>
          </a:xfrm>
          <a:prstGeom prst="rect">
            <a:avLst/>
          </a:prstGeom>
        </p:spPr>
      </p:pic>
    </p:spTree>
    <p:extLst>
      <p:ext uri="{BB962C8B-B14F-4D97-AF65-F5344CB8AC3E}">
        <p14:creationId xmlns:p14="http://schemas.microsoft.com/office/powerpoint/2010/main" val="364596154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7A64966-7F5F-B806-BC17-6826B9EF35E0}"/>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6" name="TextBox 5">
            <a:extLst>
              <a:ext uri="{FF2B5EF4-FFF2-40B4-BE49-F238E27FC236}">
                <a16:creationId xmlns:a16="http://schemas.microsoft.com/office/drawing/2014/main" id="{882707E9-23DF-4DD0-52F5-B93DD726156B}"/>
              </a:ext>
            </a:extLst>
          </p:cNvPr>
          <p:cNvSpPr txBox="1"/>
          <p:nvPr/>
        </p:nvSpPr>
        <p:spPr>
          <a:xfrm>
            <a:off x="259080" y="269855"/>
            <a:ext cx="5339862" cy="6001643"/>
          </a:xfrm>
          <a:prstGeom prst="rect">
            <a:avLst/>
          </a:prstGeom>
          <a:noFill/>
        </p:spPr>
        <p:txBody>
          <a:bodyPr wrap="square">
            <a:spAutoFit/>
          </a:bodyPr>
          <a:lstStyle/>
          <a:p>
            <a:r>
              <a:rPr lang="en-US" sz="4800" b="1" dirty="0"/>
              <a:t>Clicking on the home will give us the same page . Now, let’s see what will it display when we click on the other options shown……</a:t>
            </a:r>
            <a:endParaRPr lang="en-IN" sz="4800" b="1" dirty="0"/>
          </a:p>
        </p:txBody>
      </p:sp>
      <p:sp>
        <p:nvSpPr>
          <p:cNvPr id="7" name="Oval 6">
            <a:extLst>
              <a:ext uri="{FF2B5EF4-FFF2-40B4-BE49-F238E27FC236}">
                <a16:creationId xmlns:a16="http://schemas.microsoft.com/office/drawing/2014/main" id="{89FC2EEA-0969-09C8-889A-DBF1248C7625}"/>
              </a:ext>
            </a:extLst>
          </p:cNvPr>
          <p:cNvSpPr/>
          <p:nvPr/>
        </p:nvSpPr>
        <p:spPr>
          <a:xfrm>
            <a:off x="5359791" y="269855"/>
            <a:ext cx="2743200" cy="241707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lumMod val="95000"/>
                    <a:lumOff val="5000"/>
                  </a:schemeClr>
                </a:solidFill>
              </a:rPr>
              <a:t>About will navigate to</a:t>
            </a:r>
            <a:endParaRPr lang="en-IN" sz="2800" b="1" dirty="0">
              <a:solidFill>
                <a:schemeClr val="tx1">
                  <a:lumMod val="95000"/>
                  <a:lumOff val="5000"/>
                </a:schemeClr>
              </a:solidFill>
            </a:endParaRPr>
          </a:p>
        </p:txBody>
      </p:sp>
      <p:pic>
        <p:nvPicPr>
          <p:cNvPr id="9" name="Picture 8">
            <a:extLst>
              <a:ext uri="{FF2B5EF4-FFF2-40B4-BE49-F238E27FC236}">
                <a16:creationId xmlns:a16="http://schemas.microsoft.com/office/drawing/2014/main" id="{1ECC3CEF-BE81-0A0B-1BCD-3185157BFB0B}"/>
              </a:ext>
            </a:extLst>
          </p:cNvPr>
          <p:cNvPicPr>
            <a:picLocks noChangeAspect="1"/>
          </p:cNvPicPr>
          <p:nvPr/>
        </p:nvPicPr>
        <p:blipFill>
          <a:blip r:embed="rId2"/>
          <a:stretch>
            <a:fillRect/>
          </a:stretch>
        </p:blipFill>
        <p:spPr>
          <a:xfrm>
            <a:off x="5359791" y="3429000"/>
            <a:ext cx="6731391" cy="3159145"/>
          </a:xfrm>
          <a:prstGeom prst="rect">
            <a:avLst/>
          </a:prstGeom>
        </p:spPr>
      </p:pic>
    </p:spTree>
    <p:extLst>
      <p:ext uri="{BB962C8B-B14F-4D97-AF65-F5344CB8AC3E}">
        <p14:creationId xmlns:p14="http://schemas.microsoft.com/office/powerpoint/2010/main" val="225603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0F81F9-573B-533B-9830-28F533035D67}"/>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5" name="TextBox 4">
            <a:extLst>
              <a:ext uri="{FF2B5EF4-FFF2-40B4-BE49-F238E27FC236}">
                <a16:creationId xmlns:a16="http://schemas.microsoft.com/office/drawing/2014/main" id="{609BD8A5-3296-A1CF-4DE1-CBD4306A3A21}"/>
              </a:ext>
            </a:extLst>
          </p:cNvPr>
          <p:cNvSpPr txBox="1"/>
          <p:nvPr/>
        </p:nvSpPr>
        <p:spPr>
          <a:xfrm>
            <a:off x="520505" y="457200"/>
            <a:ext cx="3038621" cy="2800767"/>
          </a:xfrm>
          <a:prstGeom prst="rect">
            <a:avLst/>
          </a:prstGeom>
          <a:noFill/>
        </p:spPr>
        <p:txBody>
          <a:bodyPr wrap="square" rtlCol="0">
            <a:spAutoFit/>
          </a:bodyPr>
          <a:lstStyle/>
          <a:p>
            <a:r>
              <a:rPr lang="en-US" sz="4400" b="1" dirty="0"/>
              <a:t>Make a reservation will display…</a:t>
            </a:r>
            <a:endParaRPr lang="en-IN" sz="4400" b="1" dirty="0"/>
          </a:p>
        </p:txBody>
      </p:sp>
      <p:pic>
        <p:nvPicPr>
          <p:cNvPr id="7" name="Picture 6">
            <a:extLst>
              <a:ext uri="{FF2B5EF4-FFF2-40B4-BE49-F238E27FC236}">
                <a16:creationId xmlns:a16="http://schemas.microsoft.com/office/drawing/2014/main" id="{07EBB820-632E-D1C3-2B8E-8A95F36DF370}"/>
              </a:ext>
            </a:extLst>
          </p:cNvPr>
          <p:cNvPicPr>
            <a:picLocks noChangeAspect="1"/>
          </p:cNvPicPr>
          <p:nvPr/>
        </p:nvPicPr>
        <p:blipFill>
          <a:blip r:embed="rId2"/>
          <a:stretch>
            <a:fillRect/>
          </a:stretch>
        </p:blipFill>
        <p:spPr>
          <a:xfrm>
            <a:off x="3559126" y="1019175"/>
            <a:ext cx="8351520" cy="5381625"/>
          </a:xfrm>
          <a:prstGeom prst="rect">
            <a:avLst/>
          </a:prstGeom>
        </p:spPr>
      </p:pic>
    </p:spTree>
    <p:extLst>
      <p:ext uri="{BB962C8B-B14F-4D97-AF65-F5344CB8AC3E}">
        <p14:creationId xmlns:p14="http://schemas.microsoft.com/office/powerpoint/2010/main" val="12548004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0E89EB2-68CE-4826-1629-152CCD934DD7}"/>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5" name="TextBox 4">
            <a:extLst>
              <a:ext uri="{FF2B5EF4-FFF2-40B4-BE49-F238E27FC236}">
                <a16:creationId xmlns:a16="http://schemas.microsoft.com/office/drawing/2014/main" id="{B23A0299-0C01-BE0D-E0F2-9E28A02A595C}"/>
              </a:ext>
            </a:extLst>
          </p:cNvPr>
          <p:cNvSpPr txBox="1"/>
          <p:nvPr/>
        </p:nvSpPr>
        <p:spPr>
          <a:xfrm>
            <a:off x="689317" y="457200"/>
            <a:ext cx="4093698" cy="5632311"/>
          </a:xfrm>
          <a:prstGeom prst="rect">
            <a:avLst/>
          </a:prstGeom>
          <a:noFill/>
        </p:spPr>
        <p:txBody>
          <a:bodyPr wrap="square" rtlCol="0">
            <a:spAutoFit/>
          </a:bodyPr>
          <a:lstStyle/>
          <a:p>
            <a:r>
              <a:rPr lang="en-US" sz="6000" b="1" dirty="0">
                <a:solidFill>
                  <a:schemeClr val="tx1">
                    <a:lumMod val="95000"/>
                    <a:lumOff val="5000"/>
                  </a:schemeClr>
                </a:solidFill>
              </a:rPr>
              <a:t>NOW, talking about the select option will display…..</a:t>
            </a:r>
            <a:endParaRPr lang="en-IN" sz="6000" b="1" dirty="0">
              <a:solidFill>
                <a:schemeClr val="tx1">
                  <a:lumMod val="95000"/>
                  <a:lumOff val="5000"/>
                </a:schemeClr>
              </a:solidFill>
            </a:endParaRPr>
          </a:p>
        </p:txBody>
      </p:sp>
      <p:pic>
        <p:nvPicPr>
          <p:cNvPr id="7" name="Picture 6">
            <a:extLst>
              <a:ext uri="{FF2B5EF4-FFF2-40B4-BE49-F238E27FC236}">
                <a16:creationId xmlns:a16="http://schemas.microsoft.com/office/drawing/2014/main" id="{296C3505-7665-001D-5BF7-8EA42C045AE8}"/>
              </a:ext>
            </a:extLst>
          </p:cNvPr>
          <p:cNvPicPr>
            <a:picLocks noChangeAspect="1"/>
          </p:cNvPicPr>
          <p:nvPr/>
        </p:nvPicPr>
        <p:blipFill>
          <a:blip r:embed="rId2"/>
          <a:stretch>
            <a:fillRect/>
          </a:stretch>
        </p:blipFill>
        <p:spPr>
          <a:xfrm>
            <a:off x="4327922" y="0"/>
            <a:ext cx="7742158" cy="6858000"/>
          </a:xfrm>
          <a:prstGeom prst="rect">
            <a:avLst/>
          </a:prstGeom>
        </p:spPr>
      </p:pic>
    </p:spTree>
    <p:extLst>
      <p:ext uri="{BB962C8B-B14F-4D97-AF65-F5344CB8AC3E}">
        <p14:creationId xmlns:p14="http://schemas.microsoft.com/office/powerpoint/2010/main" val="283721828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306" y="1271397"/>
            <a:ext cx="5693664" cy="768096"/>
          </a:xfrm>
        </p:spPr>
        <p:txBody>
          <a:bodyPr/>
          <a:lstStyle/>
          <a:p>
            <a:r>
              <a:rPr lang="en-US" sz="4400" b="1" dirty="0">
                <a:solidFill>
                  <a:schemeClr val="accent6"/>
                </a:solidFill>
                <a:latin typeface="Arial Black" panose="020B0A04020102020204" pitchFamily="34" charset="0"/>
                <a:ea typeface="Arial Regular" pitchFamily="34" charset="-122"/>
                <a:cs typeface="Arial Black" panose="020B0A04020102020204" pitchFamily="34" charset="0"/>
              </a:rPr>
              <a:t>        AGENDA</a:t>
            </a:r>
            <a:endParaRPr lang="en-US" sz="4400" b="1" dirty="0">
              <a:solidFill>
                <a:schemeClr val="accent6"/>
              </a:solidFill>
              <a:latin typeface="Arial Black" panose="020B0A04020102020204" pitchFamily="34" charset="0"/>
              <a:cs typeface="Arial Black" panose="020B0A04020102020204" pitchFamily="34" charset="0"/>
            </a:endParaRPr>
          </a:p>
        </p:txBody>
      </p:sp>
      <p:sp>
        <p:nvSpPr>
          <p:cNvPr id="3" name="Content Placeholder 2"/>
          <p:cNvSpPr>
            <a:spLocks noGrp="1"/>
          </p:cNvSpPr>
          <p:nvPr>
            <p:ph idx="1"/>
          </p:nvPr>
        </p:nvSpPr>
        <p:spPr>
          <a:xfrm>
            <a:off x="440055" y="2284095"/>
            <a:ext cx="7932420" cy="4463415"/>
          </a:xfrm>
        </p:spPr>
        <p:style>
          <a:lnRef idx="1">
            <a:schemeClr val="accent2"/>
          </a:lnRef>
          <a:fillRef idx="3">
            <a:schemeClr val="accent2"/>
          </a:fillRef>
          <a:effectRef idx="2">
            <a:schemeClr val="accent2"/>
          </a:effectRef>
          <a:fontRef idx="minor">
            <a:schemeClr val="lt1"/>
          </a:fontRef>
        </p:style>
        <p:txBody>
          <a:bodyPr/>
          <a:lstStyle/>
          <a:p>
            <a:pPr marL="342900" indent="-342900">
              <a:buFont typeface="Wingdings" panose="05000000000000000000" pitchFamily="2" charset="2"/>
              <a:buChar char="q"/>
            </a:pPr>
            <a:r>
              <a:rPr lang="en-US" b="1" dirty="0"/>
              <a:t>Difference between website and software</a:t>
            </a:r>
          </a:p>
          <a:p>
            <a:pPr marL="342900" indent="-342900">
              <a:buFont typeface="Wingdings" panose="05000000000000000000" pitchFamily="2" charset="2"/>
              <a:buChar char="q"/>
            </a:pPr>
            <a:r>
              <a:rPr lang="en-US" b="1" dirty="0"/>
              <a:t>Explaining our website : Delicious bites</a:t>
            </a:r>
          </a:p>
          <a:p>
            <a:pPr marL="342900" indent="-342900">
              <a:buFont typeface="Wingdings" panose="05000000000000000000" pitchFamily="2" charset="2"/>
              <a:buChar char="q"/>
            </a:pPr>
            <a:r>
              <a:rPr lang="en-US" b="1" dirty="0"/>
              <a:t>Concept used in Delicious Bites</a:t>
            </a:r>
          </a:p>
          <a:p>
            <a:pPr marL="342900" indent="-342900">
              <a:buFont typeface="Wingdings" panose="05000000000000000000" pitchFamily="2" charset="2"/>
              <a:buChar char="q"/>
            </a:pPr>
            <a:r>
              <a:rPr lang="en-US" b="1" dirty="0"/>
              <a:t>Steps in making of our website</a:t>
            </a:r>
          </a:p>
          <a:p>
            <a:pPr marL="342900" indent="-342900">
              <a:buFont typeface="Wingdings" panose="05000000000000000000" pitchFamily="2" charset="2"/>
              <a:buChar char="q"/>
            </a:pPr>
            <a:r>
              <a:rPr lang="en-US" b="1" dirty="0"/>
              <a:t>Problems we faced</a:t>
            </a:r>
          </a:p>
          <a:p>
            <a:pPr marL="342900" indent="-342900">
              <a:buFont typeface="Wingdings" panose="05000000000000000000" pitchFamily="2" charset="2"/>
              <a:buChar char="q"/>
            </a:pPr>
            <a:r>
              <a:rPr lang="en-US" b="1" dirty="0"/>
              <a:t>How we deal with it</a:t>
            </a:r>
          </a:p>
          <a:p>
            <a:pPr marL="342900" indent="-342900">
              <a:buFont typeface="Wingdings" panose="05000000000000000000" pitchFamily="2" charset="2"/>
              <a:buChar char="q"/>
            </a:pPr>
            <a:r>
              <a:rPr lang="en-US" b="1" dirty="0"/>
              <a:t>Qualities of good website according to us</a:t>
            </a:r>
          </a:p>
          <a:p>
            <a:pPr marL="342900" indent="-342900">
              <a:buFont typeface="Wingdings" panose="05000000000000000000" pitchFamily="2" charset="2"/>
              <a:buChar char="q"/>
            </a:pPr>
            <a:r>
              <a:rPr lang="en-US" b="1" dirty="0"/>
              <a:t>SDLC usage by us</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AE6D-B530-5A03-AC6A-E9507A125E79}"/>
              </a:ext>
            </a:extLst>
          </p:cNvPr>
          <p:cNvSpPr>
            <a:spLocks noGrp="1"/>
          </p:cNvSpPr>
          <p:nvPr>
            <p:ph type="title"/>
          </p:nvPr>
        </p:nvSpPr>
        <p:spPr>
          <a:xfrm>
            <a:off x="621792" y="73152"/>
            <a:ext cx="10671048" cy="768096"/>
          </a:xfrm>
        </p:spPr>
        <p:txBody>
          <a:bodyPr>
            <a:noAutofit/>
          </a:bodyPr>
          <a:lstStyle/>
          <a:p>
            <a:r>
              <a:rPr lang="en-US" sz="1800" dirty="0"/>
              <a:t>Now, choosing the four will lead to a different webpage like….</a:t>
            </a:r>
            <a:endParaRPr lang="en-IN" sz="1800" dirty="0"/>
          </a:p>
        </p:txBody>
      </p:sp>
      <p:sp>
        <p:nvSpPr>
          <p:cNvPr id="4" name="Slide Number Placeholder 3">
            <a:extLst>
              <a:ext uri="{FF2B5EF4-FFF2-40B4-BE49-F238E27FC236}">
                <a16:creationId xmlns:a16="http://schemas.microsoft.com/office/drawing/2014/main" id="{8ACF7D81-7CD6-8845-DF86-209E15DFA4F9}"/>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5" name="Oval 4">
            <a:extLst>
              <a:ext uri="{FF2B5EF4-FFF2-40B4-BE49-F238E27FC236}">
                <a16:creationId xmlns:a16="http://schemas.microsoft.com/office/drawing/2014/main" id="{29F7DB35-53B9-55B6-7E4E-D9A4494ECB6E}"/>
              </a:ext>
            </a:extLst>
          </p:cNvPr>
          <p:cNvSpPr/>
          <p:nvPr/>
        </p:nvSpPr>
        <p:spPr>
          <a:xfrm>
            <a:off x="759655" y="1237957"/>
            <a:ext cx="1434904" cy="15052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Italian</a:t>
            </a:r>
            <a:endParaRPr lang="en-IN" b="1" dirty="0">
              <a:solidFill>
                <a:schemeClr val="tx1">
                  <a:lumMod val="95000"/>
                  <a:lumOff val="5000"/>
                </a:schemeClr>
              </a:solidFill>
            </a:endParaRPr>
          </a:p>
        </p:txBody>
      </p:sp>
      <p:sp>
        <p:nvSpPr>
          <p:cNvPr id="6" name="Oval 5">
            <a:extLst>
              <a:ext uri="{FF2B5EF4-FFF2-40B4-BE49-F238E27FC236}">
                <a16:creationId xmlns:a16="http://schemas.microsoft.com/office/drawing/2014/main" id="{3BF0CDA6-113F-450E-4787-396EFF9D3349}"/>
              </a:ext>
            </a:extLst>
          </p:cNvPr>
          <p:cNvSpPr/>
          <p:nvPr/>
        </p:nvSpPr>
        <p:spPr>
          <a:xfrm>
            <a:off x="4400842" y="1237957"/>
            <a:ext cx="1434904" cy="15052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Non-Veg</a:t>
            </a:r>
            <a:endParaRPr lang="en-IN" b="1" dirty="0">
              <a:solidFill>
                <a:schemeClr val="tx1">
                  <a:lumMod val="95000"/>
                  <a:lumOff val="5000"/>
                </a:schemeClr>
              </a:solidFill>
            </a:endParaRPr>
          </a:p>
        </p:txBody>
      </p:sp>
      <p:sp>
        <p:nvSpPr>
          <p:cNvPr id="7" name="Oval 6">
            <a:extLst>
              <a:ext uri="{FF2B5EF4-FFF2-40B4-BE49-F238E27FC236}">
                <a16:creationId xmlns:a16="http://schemas.microsoft.com/office/drawing/2014/main" id="{84219521-4F1A-E463-D76C-4E6FC249C050}"/>
              </a:ext>
            </a:extLst>
          </p:cNvPr>
          <p:cNvSpPr/>
          <p:nvPr/>
        </p:nvSpPr>
        <p:spPr>
          <a:xfrm>
            <a:off x="7535593" y="1204192"/>
            <a:ext cx="1434904" cy="15052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Chinese</a:t>
            </a:r>
            <a:endParaRPr lang="en-IN" b="1" dirty="0">
              <a:solidFill>
                <a:schemeClr val="tx1">
                  <a:lumMod val="95000"/>
                  <a:lumOff val="5000"/>
                </a:schemeClr>
              </a:solidFill>
            </a:endParaRPr>
          </a:p>
        </p:txBody>
      </p:sp>
      <p:sp>
        <p:nvSpPr>
          <p:cNvPr id="8" name="Oval 7">
            <a:extLst>
              <a:ext uri="{FF2B5EF4-FFF2-40B4-BE49-F238E27FC236}">
                <a16:creationId xmlns:a16="http://schemas.microsoft.com/office/drawing/2014/main" id="{E3045A17-237C-14EE-E2C7-2C091D1C6D2F}"/>
              </a:ext>
            </a:extLst>
          </p:cNvPr>
          <p:cNvSpPr/>
          <p:nvPr/>
        </p:nvSpPr>
        <p:spPr>
          <a:xfrm>
            <a:off x="10670344" y="1213572"/>
            <a:ext cx="1434904" cy="15052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lumMod val="95000"/>
                    <a:lumOff val="5000"/>
                  </a:schemeClr>
                </a:solidFill>
              </a:rPr>
              <a:t>Veg</a:t>
            </a:r>
            <a:endParaRPr lang="en-IN" sz="3200" b="1" dirty="0">
              <a:solidFill>
                <a:schemeClr val="tx1">
                  <a:lumMod val="95000"/>
                  <a:lumOff val="5000"/>
                </a:schemeClr>
              </a:solidFill>
            </a:endParaRPr>
          </a:p>
        </p:txBody>
      </p:sp>
      <p:pic>
        <p:nvPicPr>
          <p:cNvPr id="10" name="Picture 9">
            <a:extLst>
              <a:ext uri="{FF2B5EF4-FFF2-40B4-BE49-F238E27FC236}">
                <a16:creationId xmlns:a16="http://schemas.microsoft.com/office/drawing/2014/main" id="{3A61F4BE-190A-5577-3C7D-02E9EF6D45DB}"/>
              </a:ext>
            </a:extLst>
          </p:cNvPr>
          <p:cNvPicPr>
            <a:picLocks noChangeAspect="1"/>
          </p:cNvPicPr>
          <p:nvPr/>
        </p:nvPicPr>
        <p:blipFill>
          <a:blip r:embed="rId2"/>
          <a:stretch>
            <a:fillRect/>
          </a:stretch>
        </p:blipFill>
        <p:spPr>
          <a:xfrm>
            <a:off x="-36340" y="3007820"/>
            <a:ext cx="3683390" cy="3252787"/>
          </a:xfrm>
          <a:prstGeom prst="rect">
            <a:avLst/>
          </a:prstGeom>
        </p:spPr>
      </p:pic>
      <p:pic>
        <p:nvPicPr>
          <p:cNvPr id="12" name="Picture 11">
            <a:extLst>
              <a:ext uri="{FF2B5EF4-FFF2-40B4-BE49-F238E27FC236}">
                <a16:creationId xmlns:a16="http://schemas.microsoft.com/office/drawing/2014/main" id="{4B960351-C150-68C1-10F8-C4D6FE3ED4DA}"/>
              </a:ext>
            </a:extLst>
          </p:cNvPr>
          <p:cNvPicPr>
            <a:picLocks noChangeAspect="1"/>
          </p:cNvPicPr>
          <p:nvPr/>
        </p:nvPicPr>
        <p:blipFill>
          <a:blip r:embed="rId3"/>
          <a:stretch>
            <a:fillRect/>
          </a:stretch>
        </p:blipFill>
        <p:spPr>
          <a:xfrm>
            <a:off x="3559124" y="3171861"/>
            <a:ext cx="3118339" cy="3153307"/>
          </a:xfrm>
          <a:prstGeom prst="rect">
            <a:avLst/>
          </a:prstGeom>
        </p:spPr>
      </p:pic>
      <p:pic>
        <p:nvPicPr>
          <p:cNvPr id="14" name="Picture 13">
            <a:extLst>
              <a:ext uri="{FF2B5EF4-FFF2-40B4-BE49-F238E27FC236}">
                <a16:creationId xmlns:a16="http://schemas.microsoft.com/office/drawing/2014/main" id="{2499A2CF-1353-A89C-5736-38B59258406C}"/>
              </a:ext>
            </a:extLst>
          </p:cNvPr>
          <p:cNvPicPr>
            <a:picLocks noChangeAspect="1"/>
          </p:cNvPicPr>
          <p:nvPr/>
        </p:nvPicPr>
        <p:blipFill>
          <a:blip r:embed="rId4"/>
          <a:stretch>
            <a:fillRect/>
          </a:stretch>
        </p:blipFill>
        <p:spPr>
          <a:xfrm>
            <a:off x="6428935" y="3300981"/>
            <a:ext cx="3118340" cy="3024187"/>
          </a:xfrm>
          <a:prstGeom prst="rect">
            <a:avLst/>
          </a:prstGeom>
        </p:spPr>
      </p:pic>
      <p:pic>
        <p:nvPicPr>
          <p:cNvPr id="16" name="Picture 15">
            <a:extLst>
              <a:ext uri="{FF2B5EF4-FFF2-40B4-BE49-F238E27FC236}">
                <a16:creationId xmlns:a16="http://schemas.microsoft.com/office/drawing/2014/main" id="{7A2EDA5A-F6DF-33BD-92B9-910F5BD67DF4}"/>
              </a:ext>
            </a:extLst>
          </p:cNvPr>
          <p:cNvPicPr>
            <a:picLocks noChangeAspect="1"/>
          </p:cNvPicPr>
          <p:nvPr/>
        </p:nvPicPr>
        <p:blipFill>
          <a:blip r:embed="rId5"/>
          <a:stretch>
            <a:fillRect/>
          </a:stretch>
        </p:blipFill>
        <p:spPr>
          <a:xfrm>
            <a:off x="8515642" y="3300981"/>
            <a:ext cx="3683390" cy="3112351"/>
          </a:xfrm>
          <a:prstGeom prst="rect">
            <a:avLst/>
          </a:prstGeom>
        </p:spPr>
      </p:pic>
    </p:spTree>
    <p:extLst>
      <p:ext uri="{BB962C8B-B14F-4D97-AF65-F5344CB8AC3E}">
        <p14:creationId xmlns:p14="http://schemas.microsoft.com/office/powerpoint/2010/main" val="40444996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35" y="154940"/>
            <a:ext cx="8296910" cy="6703060"/>
          </a:xfrm>
        </p:spPr>
        <p:txBody>
          <a:bodyPr/>
          <a:lstStyle/>
          <a:p>
            <a:r>
              <a:rPr lang="en-US" sz="11500" b="1" dirty="0"/>
              <a:t>Thank You</a:t>
            </a:r>
            <a:r>
              <a:rPr lang="en-US" sz="13800" b="1" dirty="0"/>
              <a:t> </a:t>
            </a:r>
          </a:p>
          <a:p>
            <a:endParaRPr lang="en-US" sz="6000" b="1" dirty="0"/>
          </a:p>
          <a:p>
            <a:endParaRPr lang="en-US" sz="6000" b="1" dirty="0"/>
          </a:p>
          <a:p>
            <a:r>
              <a:rPr lang="en-US" sz="6000" b="1" dirty="0"/>
              <a:t>for your time and attention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9106" y="550672"/>
            <a:ext cx="6766560" cy="1221857"/>
          </a:xfrm>
        </p:spPr>
        <p:txBody>
          <a:bodyPr/>
          <a:lstStyle/>
          <a:p>
            <a:r>
              <a:rPr lang="en-US" sz="3600" dirty="0"/>
              <a:t>Difference between website and software</a:t>
            </a:r>
            <a:br>
              <a:rPr lang="en-US" sz="6600" dirty="0"/>
            </a:br>
            <a:endParaRPr lang="en-US" sz="6600" dirty="0"/>
          </a:p>
        </p:txBody>
      </p:sp>
      <p:sp>
        <p:nvSpPr>
          <p:cNvPr id="3" name="Content Placeholder 2"/>
          <p:cNvSpPr>
            <a:spLocks noGrp="1"/>
          </p:cNvSpPr>
          <p:nvPr>
            <p:ph idx="1"/>
          </p:nvPr>
        </p:nvSpPr>
        <p:spPr>
          <a:xfrm>
            <a:off x="4083851" y="2406826"/>
            <a:ext cx="6766560" cy="2700528"/>
          </a:xfrm>
        </p:spPr>
        <p:txBody>
          <a:bodyPr/>
          <a:lstStyle/>
          <a:p>
            <a:endParaRPr lang="en-US" sz="3600" dirty="0"/>
          </a:p>
          <a:p>
            <a:endParaRPr lang="en-US" dirty="0"/>
          </a:p>
          <a:p>
            <a:endParaRPr lang="en-US" dirty="0"/>
          </a:p>
          <a:p>
            <a:endParaRPr lang="en-US" dirty="0"/>
          </a:p>
          <a:p>
            <a:endParaRPr lang="en-US" dirty="0"/>
          </a:p>
        </p:txBody>
      </p:sp>
      <p:graphicFrame>
        <p:nvGraphicFramePr>
          <p:cNvPr id="4" name="Table 3"/>
          <p:cNvGraphicFramePr>
            <a:graphicFrameLocks noGrp="1"/>
          </p:cNvGraphicFramePr>
          <p:nvPr/>
        </p:nvGraphicFramePr>
        <p:xfrm>
          <a:off x="4083851" y="1941686"/>
          <a:ext cx="6424714" cy="5447280"/>
        </p:xfrm>
        <a:graphic>
          <a:graphicData uri="http://schemas.openxmlformats.org/drawingml/2006/table">
            <a:tbl>
              <a:tblPr/>
              <a:tblGrid>
                <a:gridCol w="3212357">
                  <a:extLst>
                    <a:ext uri="{9D8B030D-6E8A-4147-A177-3AD203B41FA5}">
                      <a16:colId xmlns:a16="http://schemas.microsoft.com/office/drawing/2014/main" val="20000"/>
                    </a:ext>
                  </a:extLst>
                </a:gridCol>
                <a:gridCol w="3212357">
                  <a:extLst>
                    <a:ext uri="{9D8B030D-6E8A-4147-A177-3AD203B41FA5}">
                      <a16:colId xmlns:a16="http://schemas.microsoft.com/office/drawing/2014/main" val="20001"/>
                    </a:ext>
                  </a:extLst>
                </a:gridCol>
              </a:tblGrid>
              <a:tr h="161304">
                <a:tc>
                  <a:txBody>
                    <a:bodyPr/>
                    <a:lstStyle/>
                    <a:p>
                      <a:pPr algn="ctr" fontAlgn="base"/>
                      <a:endParaRPr lang="en-IN" sz="900" b="1" dirty="0">
                        <a:effectLst/>
                      </a:endParaRPr>
                    </a:p>
                  </a:txBody>
                  <a:tcPr marL="23700" marR="23700" marT="59250" marB="59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endParaRPr lang="en-IN" sz="900" b="1" dirty="0">
                        <a:effectLst/>
                      </a:endParaRPr>
                    </a:p>
                  </a:txBody>
                  <a:tcPr marL="59250" marR="59250" marT="59250" marB="59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93271">
                <a:tc>
                  <a:txBody>
                    <a:bodyPr/>
                    <a:lstStyle/>
                    <a:p>
                      <a:pPr algn="ctr" fontAlgn="base"/>
                      <a:r>
                        <a:rPr lang="en-IN" sz="1600" b="1" dirty="0">
                          <a:effectLst/>
                        </a:rPr>
                        <a:t>Software</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600" b="1" dirty="0">
                          <a:effectLst/>
                        </a:rPr>
                        <a:t>Website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75964">
                <a:tc>
                  <a:txBody>
                    <a:bodyPr/>
                    <a:lstStyle/>
                    <a:p>
                      <a:pPr algn="l" fontAlgn="ctr"/>
                      <a:r>
                        <a:rPr lang="en-US" sz="1400" b="0" dirty="0">
                          <a:effectLst/>
                        </a:rPr>
                        <a:t>Software generally runs on local computer.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dirty="0">
                          <a:effectLst/>
                        </a:rPr>
                        <a:t>Website generally runs on server.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75964">
                <a:tc>
                  <a:txBody>
                    <a:bodyPr/>
                    <a:lstStyle/>
                    <a:p>
                      <a:pPr algn="l" fontAlgn="ctr"/>
                      <a:r>
                        <a:rPr lang="en-US" sz="1400" b="0" dirty="0">
                          <a:effectLst/>
                        </a:rPr>
                        <a:t>Software usually consists of set of data or instructions.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dirty="0">
                          <a:effectLst/>
                        </a:rPr>
                        <a:t>Website usually consists of various web pages that are linked together.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29811">
                <a:tc>
                  <a:txBody>
                    <a:bodyPr/>
                    <a:lstStyle/>
                    <a:p>
                      <a:pPr algn="l" fontAlgn="ctr"/>
                      <a:r>
                        <a:rPr lang="en-US" sz="1400" b="0" dirty="0">
                          <a:effectLst/>
                        </a:rPr>
                        <a:t>It is a program or any operating information that is used by computer.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dirty="0">
                          <a:effectLst/>
                        </a:rPr>
                        <a:t>It is collection of web pages located under single domain name.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29811">
                <a:tc>
                  <a:txBody>
                    <a:bodyPr/>
                    <a:lstStyle/>
                    <a:p>
                      <a:pPr algn="l" fontAlgn="ctr"/>
                      <a:r>
                        <a:rPr lang="en-US" sz="1400" b="0" dirty="0">
                          <a:effectLst/>
                        </a:rPr>
                        <a:t>Features of software includes efficiency, maintainability, portability, functionality, etc.</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dirty="0">
                          <a:effectLst/>
                        </a:rPr>
                        <a:t>Features of website includes easy navigation, product visuals and descriptions, intuitive design, etc.</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783657">
                <a:tc>
                  <a:txBody>
                    <a:bodyPr/>
                    <a:lstStyle/>
                    <a:p>
                      <a:pPr algn="l" fontAlgn="ctr"/>
                      <a:r>
                        <a:rPr lang="en-US" sz="1400" b="0" dirty="0">
                          <a:effectLst/>
                        </a:rPr>
                        <a:t>List of software includes google chrome, adobe acrobat professional, Microsoft internet explorer, etc.</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dirty="0">
                          <a:effectLst/>
                        </a:rPr>
                        <a:t>List of website includes YouTube, Google Search, Wikipedia, amazon, etc.</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69412">
                <a:tc>
                  <a:txBody>
                    <a:bodyPr/>
                    <a:lstStyle/>
                    <a:p>
                      <a:pPr algn="l" fontAlgn="ctr"/>
                      <a:endParaRPr lang="en-US" sz="800" b="0" dirty="0">
                        <a:effectLst/>
                      </a:endParaRP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endParaRPr lang="en-US" sz="800" b="0" dirty="0">
                        <a:effectLst/>
                      </a:endParaRP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08182">
                <a:tc>
                  <a:txBody>
                    <a:bodyPr/>
                    <a:lstStyle/>
                    <a:p>
                      <a:pPr algn="l" fontAlgn="ctr"/>
                      <a:endParaRPr lang="en-US" sz="800" b="0" dirty="0">
                        <a:effectLst/>
                      </a:endParaRP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endParaRPr lang="en-US" sz="800" b="0" dirty="0">
                        <a:effectLst/>
                      </a:endParaRP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08182">
                <a:tc>
                  <a:txBody>
                    <a:bodyPr/>
                    <a:lstStyle/>
                    <a:p>
                      <a:pPr algn="l" fontAlgn="ctr"/>
                      <a:endParaRPr lang="en-US" sz="800" b="0" dirty="0">
                        <a:effectLst/>
                      </a:endParaRP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endParaRPr lang="en-US" sz="800" b="0" dirty="0">
                        <a:effectLst/>
                      </a:endParaRPr>
                    </a:p>
                  </a:txBody>
                  <a:tcPr marL="59250" marR="59250" marT="82950" marB="829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9616" y="613480"/>
            <a:ext cx="5693664" cy="768096"/>
          </a:xfrm>
        </p:spPr>
        <p:txBody>
          <a:bodyPr/>
          <a:lstStyle/>
          <a:p>
            <a:r>
              <a:rPr lang="en-US" sz="4000" dirty="0"/>
              <a:t>	</a:t>
            </a:r>
            <a:br>
              <a:rPr lang="en-US" sz="4000" dirty="0"/>
            </a:br>
            <a:endParaRPr lang="en-IN" sz="4000" dirty="0"/>
          </a:p>
        </p:txBody>
      </p:sp>
      <p:sp>
        <p:nvSpPr>
          <p:cNvPr id="5" name="Content Placeholder 4"/>
          <p:cNvSpPr>
            <a:spLocks noGrp="1"/>
          </p:cNvSpPr>
          <p:nvPr>
            <p:ph idx="1"/>
          </p:nvPr>
        </p:nvSpPr>
        <p:spPr>
          <a:xfrm>
            <a:off x="196949" y="1860654"/>
            <a:ext cx="8159260" cy="4032146"/>
          </a:xfrm>
        </p:spPr>
        <p:txBody>
          <a:bodyPr/>
          <a:lstStyle/>
          <a:p>
            <a:r>
              <a:rPr lang="en-US" b="1" dirty="0">
                <a:solidFill>
                  <a:schemeClr val="tx1"/>
                </a:solidFill>
              </a:rPr>
              <a:t>Basically, our website is for the people like us who love to eat.</a:t>
            </a:r>
          </a:p>
          <a:p>
            <a:r>
              <a:rPr lang="en-US" b="1" dirty="0">
                <a:solidFill>
                  <a:schemeClr val="tx1"/>
                </a:solidFill>
              </a:rPr>
              <a:t>The idea behind food network is that to help the people make it easy to eat and save time by connecting them to the best restaurants or cafes near depending on there way to eat food and the type of food they would like to eat whether its Non-Vegetarian, Vegetarian , Chinese or Italian dishes.  </a:t>
            </a:r>
          </a:p>
          <a:p>
            <a:r>
              <a:rPr lang="en-US" b="1" dirty="0"/>
              <a:t> </a:t>
            </a:r>
            <a:endParaRPr lang="en-IN" b="1" dirty="0"/>
          </a:p>
        </p:txBody>
      </p:sp>
      <p:sp>
        <p:nvSpPr>
          <p:cNvPr id="7" name="TextBox 6"/>
          <p:cNvSpPr txBox="1"/>
          <p:nvPr/>
        </p:nvSpPr>
        <p:spPr>
          <a:xfrm>
            <a:off x="1335962" y="506437"/>
            <a:ext cx="6020972" cy="1353185"/>
          </a:xfrm>
          <a:prstGeom prst="rect">
            <a:avLst/>
          </a:prstGeom>
          <a:noFill/>
        </p:spPr>
        <p:txBody>
          <a:bodyPr wrap="square" rtlCol="0">
            <a:spAutoFit/>
          </a:bodyPr>
          <a:lstStyle/>
          <a:p>
            <a:r>
              <a:rPr lang="en-US" sz="3200" b="1" dirty="0">
                <a:solidFill>
                  <a:schemeClr val="accent6"/>
                </a:solidFill>
                <a:latin typeface="Arial Black" panose="020B0A04020102020204" pitchFamily="34" charset="0"/>
              </a:rPr>
              <a:t>Idea behind our website </a:t>
            </a:r>
          </a:p>
          <a:p>
            <a:r>
              <a:rPr lang="en-US" sz="3200" b="1" i="1" u="sng" dirty="0">
                <a:solidFill>
                  <a:schemeClr val="accent6"/>
                </a:solidFill>
                <a:latin typeface="Arial Black" panose="020B0A04020102020204" pitchFamily="34" charset="0"/>
              </a:rPr>
              <a:t>Delicious Bites</a:t>
            </a: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318" y="149698"/>
            <a:ext cx="8195283" cy="1288429"/>
          </a:xfrm>
        </p:spPr>
        <p:txBody>
          <a:bodyPr/>
          <a:lstStyle/>
          <a:p>
            <a:r>
              <a:rPr lang="en-US" dirty="0"/>
              <a:t>Concept used in </a:t>
            </a:r>
            <a:r>
              <a:rPr lang="en-US" i="1" u="sng" dirty="0"/>
              <a:t>Delicios bites</a:t>
            </a:r>
            <a:br>
              <a:rPr lang="en-US" dirty="0"/>
            </a:br>
            <a:br>
              <a:rPr lang="en-US" dirty="0"/>
            </a:br>
            <a:endParaRPr lang="en-IN" dirty="0"/>
          </a:p>
        </p:txBody>
      </p:sp>
      <p:sp>
        <p:nvSpPr>
          <p:cNvPr id="3" name="Content Placeholder 2"/>
          <p:cNvSpPr>
            <a:spLocks noGrp="1"/>
          </p:cNvSpPr>
          <p:nvPr>
            <p:ph idx="1"/>
          </p:nvPr>
        </p:nvSpPr>
        <p:spPr>
          <a:xfrm>
            <a:off x="512445" y="1561465"/>
            <a:ext cx="7195820" cy="4670425"/>
          </a:xfrm>
        </p:spPr>
        <p:txBody>
          <a:bodyPr/>
          <a:lstStyle/>
          <a:p>
            <a:endParaRPr lang="en-US" dirty="0"/>
          </a:p>
          <a:p>
            <a:pPr marL="342900" indent="-342900">
              <a:buFont typeface="Arial" panose="020B0604020202020204" pitchFamily="34" charset="0"/>
              <a:buChar char="•"/>
            </a:pPr>
            <a:r>
              <a:rPr lang="en-US" sz="1800" b="1" i="0" dirty="0">
                <a:solidFill>
                  <a:schemeClr val="tx1"/>
                </a:solidFill>
                <a:effectLst/>
                <a:latin typeface="Arial" panose="020B0604020202020204" pitchFamily="34" charset="0"/>
                <a:cs typeface="Arial" panose="020B0604020202020204" pitchFamily="34" charset="0"/>
              </a:rPr>
              <a:t>HTML : In our website we have used HTML to construct the basic structure our website.</a:t>
            </a:r>
          </a:p>
          <a:p>
            <a:pPr marL="342900" indent="-342900" algn="l">
              <a:buFont typeface="Arial" panose="020B0604020202020204" pitchFamily="34" charset="0"/>
              <a:buChar char="•"/>
            </a:pPr>
            <a:r>
              <a:rPr lang="en-US" sz="1800" b="1" dirty="0">
                <a:solidFill>
                  <a:schemeClr val="tx1"/>
                </a:solidFill>
                <a:latin typeface="Arial" panose="020B0604020202020204" pitchFamily="34" charset="0"/>
                <a:cs typeface="Arial" panose="020B0604020202020204" pitchFamily="34" charset="0"/>
              </a:rPr>
              <a:t> </a:t>
            </a:r>
            <a:r>
              <a:rPr lang="en-US" sz="1800" b="1" i="0" dirty="0">
                <a:solidFill>
                  <a:schemeClr val="tx1"/>
                </a:solidFill>
                <a:effectLst/>
                <a:latin typeface="Arial" panose="020B0604020202020204" pitchFamily="34" charset="0"/>
                <a:cs typeface="Arial" panose="020B0604020202020204" pitchFamily="34" charset="0"/>
              </a:rPr>
              <a:t>CSS : CSS stands for Cascading Style Sheets that ar</a:t>
            </a:r>
            <a:r>
              <a:rPr lang="en-US" sz="1800" b="1" dirty="0">
                <a:solidFill>
                  <a:schemeClr val="tx1"/>
                </a:solidFill>
                <a:latin typeface="Arial" panose="020B0604020202020204" pitchFamily="34" charset="0"/>
                <a:cs typeface="Arial" panose="020B0604020202020204" pitchFamily="34" charset="0"/>
              </a:rPr>
              <a:t>e displayed with the help of HTML to make the website visually beautiful.</a:t>
            </a:r>
            <a:r>
              <a:rPr lang="en-US" sz="1800" b="1" i="0" dirty="0">
                <a:solidFill>
                  <a:schemeClr val="tx1"/>
                </a:solidFill>
                <a:effectLst/>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1800" b="1" i="0" dirty="0">
                <a:solidFill>
                  <a:schemeClr val="tx1"/>
                </a:solidFill>
                <a:effectLst/>
                <a:latin typeface="Arial" panose="020B0604020202020204" pitchFamily="34" charset="0"/>
                <a:cs typeface="Arial" panose="020B0604020202020204" pitchFamily="34" charset="0"/>
              </a:rPr>
              <a:t>Java script :JavaScript (JS) is a cross-platform, object-oriented programming language used by developers to make web pages interactive. It allows developers to create dynamically updating content, use animations, pop-up menus, clickable buttons, control multimedia, etc.</a:t>
            </a:r>
            <a:endParaRPr lang="en-IN" sz="1800" b="1" dirty="0">
              <a:solidFill>
                <a:schemeClr val="tx1"/>
              </a:solidFill>
              <a:latin typeface="Arial" panose="020B0604020202020204" pitchFamily="34" charset="0"/>
              <a:cs typeface="Arial" panose="020B0604020202020204" pitchFamily="34" charset="0"/>
            </a:endParaRPr>
          </a:p>
          <a:p>
            <a:endParaRPr lang="en-IN" dirty="0"/>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50" y="196850"/>
            <a:ext cx="10584180" cy="1435100"/>
          </a:xfrm>
        </p:spPr>
        <p:txBody>
          <a:bodyPr/>
          <a:lstStyle/>
          <a:p>
            <a:r>
              <a:rPr lang="en-US" dirty="0"/>
              <a:t>Qualities of a good website</a:t>
            </a:r>
            <a:br>
              <a:rPr lang="en-US" dirty="0"/>
            </a:br>
            <a:endParaRPr lang="en-IN" dirty="0"/>
          </a:p>
        </p:txBody>
      </p:sp>
      <p:sp>
        <p:nvSpPr>
          <p:cNvPr id="3" name="Content Placeholder 2"/>
          <p:cNvSpPr>
            <a:spLocks noGrp="1"/>
          </p:cNvSpPr>
          <p:nvPr>
            <p:ph idx="1"/>
          </p:nvPr>
        </p:nvSpPr>
        <p:spPr>
          <a:xfrm>
            <a:off x="196850" y="1316990"/>
            <a:ext cx="8543925" cy="5344160"/>
          </a:xfrm>
        </p:spPr>
        <p:txBody>
          <a:bodyPr/>
          <a:lstStyle/>
          <a:p>
            <a:pPr marL="457200" indent="-457200">
              <a:buFont typeface="+mj-lt"/>
              <a:buAutoNum type="arabicPeriod"/>
            </a:pPr>
            <a:r>
              <a:rPr lang="en-IN" b="0" i="0" dirty="0">
                <a:solidFill>
                  <a:srgbClr val="0D1312"/>
                </a:solidFill>
                <a:effectLst/>
                <a:latin typeface="TTNorms"/>
              </a:rPr>
              <a:t>Well Designed and Functional</a:t>
            </a:r>
          </a:p>
          <a:p>
            <a:pPr marL="457200" indent="-457200">
              <a:buFont typeface="+mj-lt"/>
              <a:buAutoNum type="arabicPeriod"/>
            </a:pPr>
            <a:r>
              <a:rPr lang="en-IN" b="0" i="0" dirty="0">
                <a:solidFill>
                  <a:srgbClr val="0D1312"/>
                </a:solidFill>
                <a:effectLst/>
                <a:latin typeface="TTNorms"/>
              </a:rPr>
              <a:t>Easy to Use</a:t>
            </a:r>
          </a:p>
          <a:p>
            <a:pPr marL="457200" indent="-457200">
              <a:buFont typeface="+mj-lt"/>
              <a:buAutoNum type="arabicPeriod"/>
            </a:pPr>
            <a:r>
              <a:rPr lang="en-IN" b="0" i="0" dirty="0">
                <a:solidFill>
                  <a:srgbClr val="0D1312"/>
                </a:solidFill>
                <a:effectLst/>
                <a:latin typeface="TTNorms"/>
              </a:rPr>
              <a:t>Optimized for Mobile</a:t>
            </a:r>
          </a:p>
          <a:p>
            <a:pPr marL="457200" indent="-457200">
              <a:buFont typeface="+mj-lt"/>
              <a:buAutoNum type="arabicPeriod"/>
            </a:pPr>
            <a:r>
              <a:rPr lang="en-IN" b="0" i="0" dirty="0">
                <a:solidFill>
                  <a:srgbClr val="0D1312"/>
                </a:solidFill>
                <a:effectLst/>
                <a:latin typeface="TTNorms"/>
              </a:rPr>
              <a:t>Fresh, Quality Content</a:t>
            </a:r>
          </a:p>
          <a:p>
            <a:pPr marL="457200" indent="-457200">
              <a:buFont typeface="+mj-lt"/>
              <a:buAutoNum type="arabicPeriod"/>
            </a:pPr>
            <a:r>
              <a:rPr lang="en-IN" b="0" i="0" dirty="0">
                <a:solidFill>
                  <a:srgbClr val="0D1312"/>
                </a:solidFill>
                <a:effectLst/>
                <a:latin typeface="TTNorms"/>
              </a:rPr>
              <a:t>Readily accessible</a:t>
            </a:r>
          </a:p>
          <a:p>
            <a:pPr marL="457200" indent="-457200">
              <a:buFont typeface="+mj-lt"/>
              <a:buAutoNum type="arabicPeriod"/>
            </a:pPr>
            <a:r>
              <a:rPr lang="en-IN" b="0" i="0" dirty="0">
                <a:solidFill>
                  <a:srgbClr val="0D1312"/>
                </a:solidFill>
                <a:effectLst/>
                <a:latin typeface="TTNorms"/>
              </a:rPr>
              <a:t>Clear calls to action</a:t>
            </a:r>
          </a:p>
          <a:p>
            <a:pPr marL="457200" indent="-457200">
              <a:buFont typeface="+mj-lt"/>
              <a:buAutoNum type="arabicPeriod"/>
            </a:pPr>
            <a:r>
              <a:rPr lang="en-US" b="0" i="0" dirty="0">
                <a:solidFill>
                  <a:srgbClr val="0D1312"/>
                </a:solidFill>
                <a:effectLst/>
                <a:latin typeface="TTNorms"/>
              </a:rPr>
              <a:t> Optimized for Search and the Social Web</a:t>
            </a: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19114" y="0"/>
            <a:ext cx="6713806" cy="1627505"/>
          </a:xfrm>
        </p:spPr>
        <p:txBody>
          <a:bodyPr/>
          <a:lstStyle/>
          <a:p>
            <a:br>
              <a:rPr lang="en-US" dirty="0">
                <a:sym typeface="+mn-ea"/>
              </a:rPr>
            </a:br>
            <a:r>
              <a:rPr lang="en-US" dirty="0">
                <a:sym typeface="+mn-ea"/>
              </a:rPr>
              <a:t>      SDLC  Usage</a:t>
            </a:r>
            <a:endParaRPr lang="en-US" dirty="0"/>
          </a:p>
        </p:txBody>
      </p:sp>
      <p:sp>
        <p:nvSpPr>
          <p:cNvPr id="8" name="Text Placeholder 7"/>
          <p:cNvSpPr>
            <a:spLocks noGrp="1"/>
          </p:cNvSpPr>
          <p:nvPr>
            <p:ph type="body" sz="quarter" idx="13"/>
          </p:nvPr>
        </p:nvSpPr>
        <p:spPr>
          <a:xfrm>
            <a:off x="4318781" y="2084705"/>
            <a:ext cx="6949441" cy="3556440"/>
          </a:xfrm>
        </p:spPr>
        <p:txBody>
          <a:bodyPr/>
          <a:lstStyle/>
          <a:p>
            <a:pPr marL="457200" indent="-457200">
              <a:buFont typeface="+mj-lt"/>
              <a:buAutoNum type="arabicPeriod"/>
            </a:pPr>
            <a:r>
              <a:rPr lang="en-US" b="1" dirty="0"/>
              <a:t>Planning</a:t>
            </a:r>
          </a:p>
          <a:p>
            <a:pPr marL="457200" indent="-457200">
              <a:buFont typeface="+mj-lt"/>
              <a:buAutoNum type="arabicPeriod"/>
            </a:pPr>
            <a:r>
              <a:rPr lang="en-US" b="1" dirty="0"/>
              <a:t>Defining</a:t>
            </a:r>
          </a:p>
          <a:p>
            <a:pPr marL="457200" indent="-457200">
              <a:buFont typeface="+mj-lt"/>
              <a:buAutoNum type="arabicPeriod"/>
            </a:pPr>
            <a:r>
              <a:rPr lang="en-US" b="1" dirty="0"/>
              <a:t>Designing</a:t>
            </a:r>
          </a:p>
          <a:p>
            <a:pPr marL="457200" indent="-457200">
              <a:buFont typeface="+mj-lt"/>
              <a:buAutoNum type="arabicPeriod"/>
            </a:pPr>
            <a:r>
              <a:rPr lang="en-US" b="1" dirty="0"/>
              <a:t>Building</a:t>
            </a:r>
          </a:p>
          <a:p>
            <a:pPr marL="457200" indent="-457200">
              <a:buFont typeface="+mj-lt"/>
              <a:buAutoNum type="arabicPeriod"/>
            </a:pPr>
            <a:r>
              <a:rPr lang="en-US" b="1" dirty="0"/>
              <a:t>Testing</a:t>
            </a:r>
          </a:p>
          <a:p>
            <a:pPr marL="457200" indent="-457200">
              <a:buFont typeface="+mj-lt"/>
              <a:buAutoNum type="arabicPeriod"/>
            </a:pPr>
            <a:r>
              <a:rPr lang="en-US" b="1" dirty="0"/>
              <a:t>Deployment</a:t>
            </a:r>
          </a:p>
          <a:p>
            <a:pPr marL="457200" indent="-457200">
              <a:buFont typeface="+mj-lt"/>
              <a:buAutoNum type="arabicPeriod"/>
            </a:pPr>
            <a:r>
              <a:rPr lang="en-US" b="1" dirty="0"/>
              <a:t>Maintainability</a:t>
            </a:r>
          </a:p>
          <a:p>
            <a:endParaRPr lang="en-US" b="1" dirty="0"/>
          </a:p>
          <a:p>
            <a:pPr marL="457200" indent="-457200">
              <a:buFont typeface="+mj-lt"/>
              <a:buAutoNum type="arabicPeriod"/>
            </a:pPr>
            <a:endParaRPr lang="en-US" b="1" dirty="0"/>
          </a:p>
        </p:txBody>
      </p:sp>
      <p:sp>
        <p:nvSpPr>
          <p:cNvPr id="5" name="Slide Number Placeholder 4"/>
          <p:cNvSpPr>
            <a:spLocks noGrp="1"/>
          </p:cNvSpPr>
          <p:nvPr>
            <p:ph type="sldNum" sz="quarter" idx="12"/>
          </p:nvPr>
        </p:nvSpPr>
        <p:spPr/>
        <p:txBody>
          <a:bodyPr/>
          <a:lstStyle/>
          <a:p>
            <a:fld id="{48F63A3B-78C7-47BE-AE5E-E10140E04643}" type="slidenum">
              <a:rPr lang="en-US" smtClean="0"/>
              <a:t>7</a:t>
            </a:fld>
            <a:endParaRPr lang="en-US" dirty="0"/>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81C372D-1000-A932-B24C-00A995BFE56B}"/>
              </a:ext>
            </a:extLst>
          </p:cNvPr>
          <p:cNvSpPr>
            <a:spLocks noGrp="1"/>
          </p:cNvSpPr>
          <p:nvPr>
            <p:ph type="subTitle" idx="1"/>
          </p:nvPr>
        </p:nvSpPr>
        <p:spPr>
          <a:xfrm>
            <a:off x="771612" y="792949"/>
            <a:ext cx="6459181" cy="3342953"/>
          </a:xfrm>
        </p:spPr>
        <p:txBody>
          <a:bodyPr/>
          <a:lstStyle/>
          <a:p>
            <a:r>
              <a:rPr lang="en-US" sz="3200" b="1" dirty="0"/>
              <a:t>Here, we list all the user requirements . We also included observation view point of the existing  workplace</a:t>
            </a:r>
            <a:r>
              <a:rPr lang="en-US" sz="2800" b="1" dirty="0"/>
              <a:t>.</a:t>
            </a:r>
          </a:p>
          <a:p>
            <a:endParaRPr lang="en-US" sz="2800" b="1" dirty="0"/>
          </a:p>
          <a:p>
            <a:r>
              <a:rPr lang="en-US" sz="3200" b="1" dirty="0"/>
              <a:t>Here, our user requirements is to list out the  restaurants keeping the choice of the user in mind.</a:t>
            </a:r>
          </a:p>
        </p:txBody>
      </p:sp>
      <p:sp>
        <p:nvSpPr>
          <p:cNvPr id="4" name="Rectangle: Rounded Corners 3">
            <a:extLst>
              <a:ext uri="{FF2B5EF4-FFF2-40B4-BE49-F238E27FC236}">
                <a16:creationId xmlns:a16="http://schemas.microsoft.com/office/drawing/2014/main" id="{ABD729E6-6F60-6A57-55C1-A784A079F37E}"/>
              </a:ext>
            </a:extLst>
          </p:cNvPr>
          <p:cNvSpPr/>
          <p:nvPr/>
        </p:nvSpPr>
        <p:spPr>
          <a:xfrm>
            <a:off x="2489981" y="5359790"/>
            <a:ext cx="3352800" cy="11113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Planning</a:t>
            </a:r>
            <a:endParaRPr lang="en-IN" sz="5400" b="1" dirty="0">
              <a:solidFill>
                <a:schemeClr val="tx1"/>
              </a:solidFill>
            </a:endParaRPr>
          </a:p>
        </p:txBody>
      </p:sp>
    </p:spTree>
    <p:extLst>
      <p:ext uri="{BB962C8B-B14F-4D97-AF65-F5344CB8AC3E}">
        <p14:creationId xmlns:p14="http://schemas.microsoft.com/office/powerpoint/2010/main" val="6112999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54D9905-2B64-5E16-7F36-6684324F2D9B}"/>
              </a:ext>
            </a:extLst>
          </p:cNvPr>
          <p:cNvSpPr>
            <a:spLocks noGrp="1"/>
          </p:cNvSpPr>
          <p:nvPr>
            <p:ph type="subTitle" idx="1"/>
          </p:nvPr>
        </p:nvSpPr>
        <p:spPr>
          <a:xfrm>
            <a:off x="253218" y="182880"/>
            <a:ext cx="6963508" cy="4840224"/>
          </a:xfrm>
        </p:spPr>
        <p:txBody>
          <a:bodyPr/>
          <a:lstStyle/>
          <a:p>
            <a:endParaRPr lang="en-US" dirty="0"/>
          </a:p>
          <a:p>
            <a:r>
              <a:rPr lang="en-US" sz="3200" b="1" dirty="0"/>
              <a:t>The next step consist of the defining of what we are going to build . It consist between the discussion about the end product  between the development team.</a:t>
            </a:r>
          </a:p>
          <a:p>
            <a:endParaRPr lang="en-US" sz="3200" b="1" dirty="0"/>
          </a:p>
          <a:p>
            <a:r>
              <a:rPr lang="en-US" sz="3200" b="1" dirty="0"/>
              <a:t>In this project we are going to build a website that helps us to find best restaurants according to our taste.</a:t>
            </a:r>
            <a:endParaRPr lang="en-IN" sz="3200" b="1" dirty="0"/>
          </a:p>
        </p:txBody>
      </p:sp>
      <p:sp>
        <p:nvSpPr>
          <p:cNvPr id="4" name="Rectangle: Rounded Corners 3">
            <a:extLst>
              <a:ext uri="{FF2B5EF4-FFF2-40B4-BE49-F238E27FC236}">
                <a16:creationId xmlns:a16="http://schemas.microsoft.com/office/drawing/2014/main" id="{42FED531-5B6B-3350-2BAE-E709405AD548}"/>
              </a:ext>
            </a:extLst>
          </p:cNvPr>
          <p:cNvSpPr/>
          <p:nvPr/>
        </p:nvSpPr>
        <p:spPr>
          <a:xfrm>
            <a:off x="1406768" y="5795888"/>
            <a:ext cx="4557933" cy="7455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Defining</a:t>
            </a:r>
            <a:endParaRPr lang="en-IN" sz="5400" b="1" dirty="0">
              <a:solidFill>
                <a:schemeClr val="tx1"/>
              </a:solidFill>
            </a:endParaRPr>
          </a:p>
        </p:txBody>
      </p:sp>
    </p:spTree>
    <p:extLst>
      <p:ext uri="{BB962C8B-B14F-4D97-AF65-F5344CB8AC3E}">
        <p14:creationId xmlns:p14="http://schemas.microsoft.com/office/powerpoint/2010/main" val="413509608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{34D41697-C4FF-4FE3-B00B-FB1D64B5A76B}tf78438558_win32</Template>
  <TotalTime>218</TotalTime>
  <Words>819</Words>
  <Application>Microsoft Office PowerPoint</Application>
  <PresentationFormat>Widescreen</PresentationFormat>
  <Paragraphs>121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Black</vt:lpstr>
      <vt:lpstr>Sabon Next LT</vt:lpstr>
      <vt:lpstr>TTNorms</vt:lpstr>
      <vt:lpstr>Wingdings</vt:lpstr>
      <vt:lpstr>Office Theme</vt:lpstr>
      <vt:lpstr>Website DELICIOUS BITES </vt:lpstr>
      <vt:lpstr>        AGENDA</vt:lpstr>
      <vt:lpstr>Difference between website and software </vt:lpstr>
      <vt:lpstr>  </vt:lpstr>
      <vt:lpstr>Concept used in Delicios bites  </vt:lpstr>
      <vt:lpstr>Qualities of a good website </vt:lpstr>
      <vt:lpstr>       SDLC  Usage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Now, choosing the four will lead to a different webpage like….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Inflation </dc:title>
  <dc:creator>DELL</dc:creator>
  <cp:lastModifiedBy>Ayushi Bhardwaj</cp:lastModifiedBy>
  <cp:revision>41</cp:revision>
  <dcterms:created xsi:type="dcterms:W3CDTF">2022-11-03T02:55:00Z</dcterms:created>
  <dcterms:modified xsi:type="dcterms:W3CDTF">2023-08-23T17:17:16Z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113F01A962F94531B387592262241095</vt:lpwstr>
  </property>
  <property fmtid="{D5CDD505-2E9C-101B-9397-08002B2CF9AE}" pid="3" name="KSOProductBuildVer">
    <vt:lpwstr>1033-11.2.0.11417</vt:lpwstr>
  </property>
</Properties>
</file>