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Alatsi" charset="1" panose="00000500000000000000"/>
      <p:regular r:id="rId47"/>
    </p:embeddedFont>
    <p:embeddedFont>
      <p:font typeface="Open Sans Bold" charset="1" panose="020B0806030504020204"/>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embeddings/oleObject1.bin" Type="http://schemas.openxmlformats.org/officeDocument/2006/relationships/oleObjec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1.png" Type="http://schemas.openxmlformats.org/officeDocument/2006/relationships/image"/><Relationship Id="rId6" Target="../embeddings/oleObject2.bin" Type="http://schemas.openxmlformats.org/officeDocument/2006/relationships/oleObjec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https://www.sciencedirect.com/science/article/pii/S0010482523001415" TargetMode="External" Type="http://schemas.openxmlformats.org/officeDocument/2006/relationships/hyperlink"/><Relationship Id="rId6" Target="https://www.sciencedirect.com/science/article/pii/S0950705123006081" TargetMode="External" Type="http://schemas.openxmlformats.org/officeDocument/2006/relationships/hyperlink"/></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https://journals.plos.org/plosone/article?id=10.1371/journal.pone.0188629"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782944"/>
            <a:ext cx="18288000" cy="8504056"/>
          </a:xfrm>
          <a:custGeom>
            <a:avLst/>
            <a:gdLst/>
            <a:ahLst/>
            <a:cxnLst/>
            <a:rect r="r" b="b" t="t" l="l"/>
            <a:pathLst>
              <a:path h="8504056" w="18288000">
                <a:moveTo>
                  <a:pt x="0" y="0"/>
                </a:moveTo>
                <a:lnTo>
                  <a:pt x="18288000" y="0"/>
                </a:lnTo>
                <a:lnTo>
                  <a:pt x="18288000" y="8504056"/>
                </a:lnTo>
                <a:lnTo>
                  <a:pt x="0" y="8504056"/>
                </a:lnTo>
                <a:lnTo>
                  <a:pt x="0" y="0"/>
                </a:lnTo>
                <a:close/>
              </a:path>
            </a:pathLst>
          </a:custGeom>
          <a:blipFill>
            <a:blip r:embed="rId4"/>
            <a:stretch>
              <a:fillRect l="0" t="-3034" r="0" b="-17930"/>
            </a:stretch>
          </a:blipFill>
        </p:spPr>
      </p:sp>
      <p:sp>
        <p:nvSpPr>
          <p:cNvPr name="TextBox 4" id="4"/>
          <p:cNvSpPr txBox="true"/>
          <p:nvPr/>
        </p:nvSpPr>
        <p:spPr>
          <a:xfrm rot="0">
            <a:off x="2033546" y="132079"/>
            <a:ext cx="14220909" cy="896621"/>
          </a:xfrm>
          <a:prstGeom prst="rect">
            <a:avLst/>
          </a:prstGeom>
        </p:spPr>
        <p:txBody>
          <a:bodyPr anchor="t" rtlCol="false" tIns="0" lIns="0" bIns="0" rIns="0">
            <a:spAutoFit/>
          </a:bodyPr>
          <a:lstStyle/>
          <a:p>
            <a:pPr algn="l">
              <a:lnSpc>
                <a:spcPts val="7279"/>
              </a:lnSpc>
              <a:spcBef>
                <a:spcPct val="0"/>
              </a:spcBef>
            </a:pPr>
            <a:r>
              <a:rPr lang="en-US" sz="5199">
                <a:solidFill>
                  <a:srgbClr val="414071"/>
                </a:solidFill>
                <a:latin typeface="Alatsi"/>
                <a:ea typeface="Alatsi"/>
                <a:cs typeface="Alatsi"/>
                <a:sym typeface="Alatsi"/>
              </a:rPr>
              <a:t>EXPLAINABLE AI </a:t>
            </a:r>
            <a:r>
              <a:rPr lang="en-US" sz="5199">
                <a:solidFill>
                  <a:srgbClr val="414071"/>
                </a:solidFill>
                <a:latin typeface="Alatsi"/>
                <a:ea typeface="Alatsi"/>
                <a:cs typeface="Alatsi"/>
                <a:sym typeface="Alatsi"/>
              </a:rPr>
              <a:t>IN CLASSIFYING NEURODISORDER</a:t>
            </a:r>
          </a:p>
        </p:txBody>
      </p:sp>
      <p:sp>
        <p:nvSpPr>
          <p:cNvPr name="TextBox 5" id="5"/>
          <p:cNvSpPr txBox="true"/>
          <p:nvPr/>
        </p:nvSpPr>
        <p:spPr>
          <a:xfrm rot="0">
            <a:off x="1664836" y="2182454"/>
            <a:ext cx="14220909" cy="629920"/>
          </a:xfrm>
          <a:prstGeom prst="rect">
            <a:avLst/>
          </a:prstGeom>
        </p:spPr>
        <p:txBody>
          <a:bodyPr anchor="t" rtlCol="false" tIns="0" lIns="0" bIns="0" rIns="0">
            <a:spAutoFit/>
          </a:bodyPr>
          <a:lstStyle/>
          <a:p>
            <a:pPr algn="ctr">
              <a:lnSpc>
                <a:spcPts val="5179"/>
              </a:lnSpc>
              <a:spcBef>
                <a:spcPct val="0"/>
              </a:spcBef>
            </a:pPr>
            <a:r>
              <a:rPr lang="en-US" sz="3699">
                <a:solidFill>
                  <a:srgbClr val="414071"/>
                </a:solidFill>
                <a:latin typeface="Alatsi"/>
                <a:ea typeface="Alatsi"/>
                <a:cs typeface="Alatsi"/>
                <a:sym typeface="Alatsi"/>
              </a:rPr>
              <a:t>CSA-401 Dissertation-II</a:t>
            </a:r>
          </a:p>
        </p:txBody>
      </p:sp>
      <p:sp>
        <p:nvSpPr>
          <p:cNvPr name="TextBox 6" id="6"/>
          <p:cNvSpPr txBox="true"/>
          <p:nvPr/>
        </p:nvSpPr>
        <p:spPr>
          <a:xfrm rot="0">
            <a:off x="2385445" y="1288416"/>
            <a:ext cx="13500299" cy="629920"/>
          </a:xfrm>
          <a:prstGeom prst="rect">
            <a:avLst/>
          </a:prstGeom>
        </p:spPr>
        <p:txBody>
          <a:bodyPr anchor="t" rtlCol="false" tIns="0" lIns="0" bIns="0" rIns="0">
            <a:spAutoFit/>
          </a:bodyPr>
          <a:lstStyle/>
          <a:p>
            <a:pPr algn="ctr">
              <a:lnSpc>
                <a:spcPts val="5179"/>
              </a:lnSpc>
              <a:spcBef>
                <a:spcPct val="0"/>
              </a:spcBef>
            </a:pPr>
            <a:r>
              <a:rPr lang="en-US" sz="3699">
                <a:solidFill>
                  <a:srgbClr val="414071"/>
                </a:solidFill>
                <a:latin typeface="Alatsi"/>
                <a:ea typeface="Alatsi"/>
                <a:cs typeface="Alatsi"/>
                <a:sym typeface="Alatsi"/>
              </a:rPr>
              <a:t>M.Sc. in Computational Science and Applications 2023-25 (sem-IV)</a:t>
            </a:r>
          </a:p>
        </p:txBody>
      </p:sp>
      <p:sp>
        <p:nvSpPr>
          <p:cNvPr name="TextBox 7" id="7"/>
          <p:cNvSpPr txBox="true"/>
          <p:nvPr/>
        </p:nvSpPr>
        <p:spPr>
          <a:xfrm rot="0">
            <a:off x="457427" y="6300136"/>
            <a:ext cx="3856038" cy="1287145"/>
          </a:xfrm>
          <a:prstGeom prst="rect">
            <a:avLst/>
          </a:prstGeom>
        </p:spPr>
        <p:txBody>
          <a:bodyPr anchor="t" rtlCol="false" tIns="0" lIns="0" bIns="0" rIns="0">
            <a:spAutoFit/>
          </a:bodyPr>
          <a:lstStyle/>
          <a:p>
            <a:pPr algn="ctr">
              <a:lnSpc>
                <a:spcPts val="5179"/>
              </a:lnSpc>
              <a:spcBef>
                <a:spcPct val="0"/>
              </a:spcBef>
            </a:pPr>
            <a:r>
              <a:rPr lang="en-US" sz="3699">
                <a:solidFill>
                  <a:srgbClr val="004AAD"/>
                </a:solidFill>
                <a:latin typeface="Alatsi"/>
                <a:ea typeface="Alatsi"/>
                <a:cs typeface="Alatsi"/>
                <a:sym typeface="Alatsi"/>
              </a:rPr>
              <a:t>Supervisor :</a:t>
            </a:r>
          </a:p>
          <a:p>
            <a:pPr algn="ctr">
              <a:lnSpc>
                <a:spcPts val="5179"/>
              </a:lnSpc>
              <a:spcBef>
                <a:spcPct val="0"/>
              </a:spcBef>
            </a:pPr>
            <a:r>
              <a:rPr lang="en-US" sz="3699">
                <a:solidFill>
                  <a:srgbClr val="004AAD"/>
                </a:solidFill>
                <a:latin typeface="Alatsi"/>
                <a:ea typeface="Alatsi"/>
                <a:cs typeface="Alatsi"/>
                <a:sym typeface="Alatsi"/>
              </a:rPr>
              <a:t>Prof. Manjari Gupta</a:t>
            </a:r>
          </a:p>
        </p:txBody>
      </p:sp>
      <p:sp>
        <p:nvSpPr>
          <p:cNvPr name="TextBox 8" id="8"/>
          <p:cNvSpPr txBox="true"/>
          <p:nvPr/>
        </p:nvSpPr>
        <p:spPr>
          <a:xfrm rot="0">
            <a:off x="743325" y="7770714"/>
            <a:ext cx="3284240" cy="1944370"/>
          </a:xfrm>
          <a:prstGeom prst="rect">
            <a:avLst/>
          </a:prstGeom>
        </p:spPr>
        <p:txBody>
          <a:bodyPr anchor="t" rtlCol="false" tIns="0" lIns="0" bIns="0" rIns="0">
            <a:spAutoFit/>
          </a:bodyPr>
          <a:lstStyle/>
          <a:p>
            <a:pPr algn="ctr">
              <a:lnSpc>
                <a:spcPts val="5179"/>
              </a:lnSpc>
            </a:pPr>
            <a:r>
              <a:rPr lang="en-US" sz="3699">
                <a:solidFill>
                  <a:srgbClr val="004AAD"/>
                </a:solidFill>
                <a:latin typeface="Alatsi"/>
                <a:ea typeface="Alatsi"/>
                <a:cs typeface="Alatsi"/>
                <a:sym typeface="Alatsi"/>
              </a:rPr>
              <a:t>Guided By :</a:t>
            </a:r>
          </a:p>
          <a:p>
            <a:pPr algn="ctr">
              <a:lnSpc>
                <a:spcPts val="5179"/>
              </a:lnSpc>
            </a:pPr>
            <a:r>
              <a:rPr lang="en-US" sz="3699">
                <a:solidFill>
                  <a:srgbClr val="004AAD"/>
                </a:solidFill>
                <a:latin typeface="Alatsi"/>
                <a:ea typeface="Alatsi"/>
                <a:cs typeface="Alatsi"/>
                <a:sym typeface="Alatsi"/>
              </a:rPr>
              <a:t> Gosala Bethany </a:t>
            </a:r>
          </a:p>
          <a:p>
            <a:pPr algn="ctr">
              <a:lnSpc>
                <a:spcPts val="5179"/>
              </a:lnSpc>
              <a:spcBef>
                <a:spcPct val="0"/>
              </a:spcBef>
            </a:pPr>
          </a:p>
        </p:txBody>
      </p:sp>
      <p:sp>
        <p:nvSpPr>
          <p:cNvPr name="TextBox 9" id="9"/>
          <p:cNvSpPr txBox="true"/>
          <p:nvPr/>
        </p:nvSpPr>
        <p:spPr>
          <a:xfrm rot="0">
            <a:off x="12111484" y="6300136"/>
            <a:ext cx="6013450" cy="3258820"/>
          </a:xfrm>
          <a:prstGeom prst="rect">
            <a:avLst/>
          </a:prstGeom>
        </p:spPr>
        <p:txBody>
          <a:bodyPr anchor="t" rtlCol="false" tIns="0" lIns="0" bIns="0" rIns="0">
            <a:spAutoFit/>
          </a:bodyPr>
          <a:lstStyle/>
          <a:p>
            <a:pPr algn="l">
              <a:lnSpc>
                <a:spcPts val="5179"/>
              </a:lnSpc>
            </a:pPr>
            <a:r>
              <a:rPr lang="en-US" sz="3699">
                <a:solidFill>
                  <a:srgbClr val="004AAD"/>
                </a:solidFill>
                <a:latin typeface="Alatsi"/>
                <a:ea typeface="Alatsi"/>
                <a:cs typeface="Alatsi"/>
                <a:sym typeface="Alatsi"/>
              </a:rPr>
              <a:t>Presented By :</a:t>
            </a:r>
          </a:p>
          <a:p>
            <a:pPr algn="l">
              <a:lnSpc>
                <a:spcPts val="5179"/>
              </a:lnSpc>
            </a:pPr>
            <a:r>
              <a:rPr lang="en-US" sz="3699">
                <a:solidFill>
                  <a:srgbClr val="004AAD"/>
                </a:solidFill>
                <a:latin typeface="Alatsi"/>
                <a:ea typeface="Alatsi"/>
                <a:cs typeface="Alatsi"/>
                <a:sym typeface="Alatsi"/>
              </a:rPr>
              <a:t>Ayushi Kumari (23419CAS08)</a:t>
            </a:r>
          </a:p>
          <a:p>
            <a:pPr algn="l">
              <a:lnSpc>
                <a:spcPts val="5179"/>
              </a:lnSpc>
            </a:pPr>
            <a:r>
              <a:rPr lang="en-US" sz="3699">
                <a:solidFill>
                  <a:srgbClr val="004AAD"/>
                </a:solidFill>
                <a:latin typeface="Alatsi"/>
                <a:ea typeface="Alatsi"/>
                <a:cs typeface="Alatsi"/>
                <a:sym typeface="Alatsi"/>
              </a:rPr>
              <a:t>Chhaya Ojha  (23419CAS010)</a:t>
            </a:r>
          </a:p>
          <a:p>
            <a:pPr algn="l">
              <a:lnSpc>
                <a:spcPts val="5179"/>
              </a:lnSpc>
            </a:pPr>
            <a:r>
              <a:rPr lang="en-US" sz="3699">
                <a:solidFill>
                  <a:srgbClr val="004AAD"/>
                </a:solidFill>
                <a:latin typeface="Alatsi"/>
                <a:ea typeface="Alatsi"/>
                <a:cs typeface="Alatsi"/>
                <a:sym typeface="Alatsi"/>
              </a:rPr>
              <a:t>Sachin Kumar (23419CAS027)</a:t>
            </a:r>
          </a:p>
          <a:p>
            <a:pPr algn="l">
              <a:lnSpc>
                <a:spcPts val="517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TextBox 11" id="11"/>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2" id="12"/>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3" id="13"/>
          <p:cNvSpPr txBox="true"/>
          <p:nvPr/>
        </p:nvSpPr>
        <p:spPr>
          <a:xfrm rot="0">
            <a:off x="373590" y="2166302"/>
            <a:ext cx="17540821" cy="588772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3.Use methods like ICA (Independent Component Analysis) to remove artifacts such as:</a:t>
            </a:r>
          </a:p>
          <a:p>
            <a:pPr algn="l" marL="798829" indent="-399415" lvl="1">
              <a:lnSpc>
                <a:spcPts val="5179"/>
              </a:lnSpc>
              <a:buFont typeface="Arial"/>
              <a:buChar char="•"/>
            </a:pPr>
            <a:r>
              <a:rPr lang="en-US" sz="3699">
                <a:solidFill>
                  <a:srgbClr val="000000"/>
                </a:solidFill>
                <a:latin typeface="Alatsi"/>
                <a:ea typeface="Alatsi"/>
                <a:cs typeface="Alatsi"/>
                <a:sym typeface="Alatsi"/>
              </a:rPr>
              <a:t>Eye blinks,Muscle movements,Line noise</a:t>
            </a:r>
          </a:p>
          <a:p>
            <a:pPr algn="l">
              <a:lnSpc>
                <a:spcPts val="5179"/>
              </a:lnSpc>
            </a:pPr>
            <a:r>
              <a:rPr lang="en-US" sz="3699">
                <a:solidFill>
                  <a:srgbClr val="000000"/>
                </a:solidFill>
                <a:latin typeface="Alatsi"/>
                <a:ea typeface="Alatsi"/>
                <a:cs typeface="Alatsi"/>
                <a:sym typeface="Alatsi"/>
              </a:rPr>
              <a:t>4.</a:t>
            </a:r>
            <a:r>
              <a:rPr lang="en-US" sz="3699">
                <a:solidFill>
                  <a:srgbClr val="000000"/>
                </a:solidFill>
                <a:latin typeface="Alatsi"/>
                <a:ea typeface="Alatsi"/>
                <a:cs typeface="Alatsi"/>
                <a:sym typeface="Alatsi"/>
              </a:rPr>
              <a:t>Epoching (Optional)</a:t>
            </a:r>
          </a:p>
          <a:p>
            <a:pPr algn="l" marL="798829" indent="-399415" lvl="1">
              <a:lnSpc>
                <a:spcPts val="5179"/>
              </a:lnSpc>
              <a:buFont typeface="Arial"/>
              <a:buChar char="•"/>
            </a:pPr>
            <a:r>
              <a:rPr lang="en-US" sz="3699">
                <a:solidFill>
                  <a:srgbClr val="000000"/>
                </a:solidFill>
                <a:latin typeface="Alatsi"/>
                <a:ea typeface="Alatsi"/>
                <a:cs typeface="Alatsi"/>
                <a:sym typeface="Alatsi"/>
              </a:rPr>
              <a:t>Divide the continuous signal into fixed-length segments (e.g., 25 seconds) for easier processing.</a:t>
            </a:r>
          </a:p>
          <a:p>
            <a:pPr algn="l">
              <a:lnSpc>
                <a:spcPts val="5179"/>
              </a:lnSpc>
            </a:pPr>
            <a:r>
              <a:rPr lang="en-US" sz="3699">
                <a:solidFill>
                  <a:srgbClr val="000000"/>
                </a:solidFill>
                <a:latin typeface="Alatsi"/>
                <a:ea typeface="Alatsi"/>
                <a:cs typeface="Alatsi"/>
                <a:sym typeface="Alatsi"/>
              </a:rPr>
              <a:t>5.Normalization / Standardization</a:t>
            </a:r>
          </a:p>
          <a:p>
            <a:pPr algn="l" marL="798829" indent="-399415" lvl="1">
              <a:lnSpc>
                <a:spcPts val="5179"/>
              </a:lnSpc>
              <a:buFont typeface="Arial"/>
              <a:buChar char="•"/>
            </a:pPr>
            <a:r>
              <a:rPr lang="en-US" sz="3699">
                <a:solidFill>
                  <a:srgbClr val="000000"/>
                </a:solidFill>
                <a:latin typeface="Alatsi"/>
                <a:ea typeface="Alatsi"/>
                <a:cs typeface="Alatsi"/>
                <a:sym typeface="Alatsi"/>
              </a:rPr>
              <a:t>Normalize the signal values for each channel so that ML models  perform better.</a:t>
            </a:r>
          </a:p>
          <a:p>
            <a:pPr algn="l">
              <a:lnSpc>
                <a:spcPts val="5179"/>
              </a:lnSpc>
              <a:spcBef>
                <a:spcPct val="0"/>
              </a:spcBef>
            </a:pPr>
          </a:p>
          <a:p>
            <a:pPr algn="l">
              <a:lnSpc>
                <a:spcPts val="517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2044649" y="105410"/>
            <a:ext cx="13535025"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Machine Learning Models</a:t>
            </a:r>
          </a:p>
        </p:txBody>
      </p:sp>
      <p:sp>
        <p:nvSpPr>
          <p:cNvPr name="TextBox 11" id="11"/>
          <p:cNvSpPr txBox="true"/>
          <p:nvPr/>
        </p:nvSpPr>
        <p:spPr>
          <a:xfrm rot="0">
            <a:off x="373590" y="1962436"/>
            <a:ext cx="8770410"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1. Logistic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Type: Linear classifier.</a:t>
            </a:r>
          </a:p>
          <a:p>
            <a:pPr algn="l" marL="798829" indent="-399415" lvl="1">
              <a:lnSpc>
                <a:spcPts val="5179"/>
              </a:lnSpc>
              <a:buFont typeface="Arial"/>
              <a:buChar char="•"/>
            </a:pPr>
            <a:r>
              <a:rPr lang="en-US" sz="3699">
                <a:solidFill>
                  <a:srgbClr val="000000"/>
                </a:solidFill>
                <a:latin typeface="Alatsi"/>
                <a:ea typeface="Alatsi"/>
                <a:cs typeface="Alatsi"/>
                <a:sym typeface="Alatsi"/>
              </a:rPr>
              <a:t>Use: Binary or multi-class classification.</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Predicts the probability that a data point belongs to a class using a logistic function.</a:t>
            </a:r>
          </a:p>
          <a:p>
            <a:pPr algn="l" marL="798829" indent="-399415" lvl="1">
              <a:lnSpc>
                <a:spcPts val="5179"/>
              </a:lnSpc>
              <a:buFont typeface="Arial"/>
              <a:buChar char="•"/>
            </a:pPr>
            <a:r>
              <a:rPr lang="en-US" sz="3699">
                <a:solidFill>
                  <a:srgbClr val="000000"/>
                </a:solidFill>
                <a:latin typeface="Alatsi"/>
                <a:ea typeface="Alatsi"/>
                <a:cs typeface="Alatsi"/>
                <a:sym typeface="Alatsi"/>
              </a:rPr>
              <a:t>Good for: Simple, linearly separable data.</a:t>
            </a:r>
          </a:p>
          <a:p>
            <a:pPr algn="l" marL="798829" indent="-399415" lvl="1">
              <a:lnSpc>
                <a:spcPts val="5179"/>
              </a:lnSpc>
              <a:buFont typeface="Arial"/>
              <a:buChar char="•"/>
            </a:pPr>
            <a:r>
              <a:rPr lang="en-US" sz="3699">
                <a:solidFill>
                  <a:srgbClr val="000000"/>
                </a:solidFill>
                <a:latin typeface="Alatsi"/>
                <a:ea typeface="Alatsi"/>
                <a:cs typeface="Alatsi"/>
                <a:sym typeface="Alatsi"/>
              </a:rPr>
              <a:t>Example use: Classify EEG as seizure vs. non-seizure</a:t>
            </a:r>
          </a:p>
          <a:p>
            <a:pPr algn="l">
              <a:lnSpc>
                <a:spcPts val="5179"/>
              </a:lnSpc>
              <a:spcBef>
                <a:spcPct val="0"/>
              </a:spcBef>
            </a:pPr>
          </a:p>
        </p:txBody>
      </p:sp>
      <p:sp>
        <p:nvSpPr>
          <p:cNvPr name="TextBox 12" id="12"/>
          <p:cNvSpPr txBox="true"/>
          <p:nvPr/>
        </p:nvSpPr>
        <p:spPr>
          <a:xfrm rot="0">
            <a:off x="9378962" y="2056130"/>
            <a:ext cx="8770410" cy="720217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2. Support Vector Machine (SVM)</a:t>
            </a:r>
          </a:p>
          <a:p>
            <a:pPr algn="l" marL="798829" indent="-399415" lvl="1">
              <a:lnSpc>
                <a:spcPts val="5179"/>
              </a:lnSpc>
              <a:buFont typeface="Arial"/>
              <a:buChar char="•"/>
            </a:pPr>
            <a:r>
              <a:rPr lang="en-US" sz="3699">
                <a:solidFill>
                  <a:srgbClr val="000000"/>
                </a:solidFill>
                <a:latin typeface="Alatsi"/>
                <a:ea typeface="Alatsi"/>
                <a:cs typeface="Alatsi"/>
                <a:sym typeface="Alatsi"/>
              </a:rPr>
              <a:t>Type: Linear or non-linear classifier.</a:t>
            </a:r>
          </a:p>
          <a:p>
            <a:pPr algn="l" marL="798829" indent="-399415" lvl="1">
              <a:lnSpc>
                <a:spcPts val="5179"/>
              </a:lnSpc>
              <a:buFont typeface="Arial"/>
              <a:buChar char="•"/>
            </a:pPr>
            <a:r>
              <a:rPr lang="en-US" sz="3699">
                <a:solidFill>
                  <a:srgbClr val="000000"/>
                </a:solidFill>
                <a:latin typeface="Alatsi"/>
                <a:ea typeface="Alatsi"/>
                <a:cs typeface="Alatsi"/>
                <a:sym typeface="Alatsi"/>
              </a:rPr>
              <a:t>Use: Classification and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Finds the best hyperplane that separates classes by the maximum margin.</a:t>
            </a:r>
          </a:p>
          <a:p>
            <a:pPr algn="l" marL="798829" indent="-399415" lvl="1">
              <a:lnSpc>
                <a:spcPts val="5179"/>
              </a:lnSpc>
              <a:buFont typeface="Arial"/>
              <a:buChar char="•"/>
            </a:pPr>
            <a:r>
              <a:rPr lang="en-US" sz="3699">
                <a:solidFill>
                  <a:srgbClr val="000000"/>
                </a:solidFill>
                <a:latin typeface="Alatsi"/>
                <a:ea typeface="Alatsi"/>
                <a:cs typeface="Alatsi"/>
                <a:sym typeface="Alatsi"/>
              </a:rPr>
              <a:t>Good for: High-dimensional data and smaller datasets.</a:t>
            </a:r>
          </a:p>
          <a:p>
            <a:pPr algn="l" marL="798829" indent="-399415" lvl="1">
              <a:lnSpc>
                <a:spcPts val="5179"/>
              </a:lnSpc>
              <a:buFont typeface="Arial"/>
              <a:buChar char="•"/>
            </a:pPr>
            <a:r>
              <a:rPr lang="en-US" sz="3699">
                <a:solidFill>
                  <a:srgbClr val="000000"/>
                </a:solidFill>
                <a:latin typeface="Alatsi"/>
                <a:ea typeface="Alatsi"/>
                <a:cs typeface="Alatsi"/>
                <a:sym typeface="Alatsi"/>
              </a:rPr>
              <a:t>Kernel Trick: Allows it to work well with non-linear data.</a:t>
            </a:r>
          </a:p>
          <a:p>
            <a:pPr algn="l">
              <a:lnSpc>
                <a:spcPts val="517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594815" y="1837690"/>
            <a:ext cx="8549185" cy="654494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3. Random Forest</a:t>
            </a:r>
          </a:p>
          <a:p>
            <a:pPr algn="l" marL="798829" indent="-399415" lvl="1">
              <a:lnSpc>
                <a:spcPts val="5179"/>
              </a:lnSpc>
              <a:buFont typeface="Arial"/>
              <a:buChar char="•"/>
            </a:pPr>
            <a:r>
              <a:rPr lang="en-US" sz="3699">
                <a:solidFill>
                  <a:srgbClr val="000000"/>
                </a:solidFill>
                <a:latin typeface="Alatsi"/>
                <a:ea typeface="Alatsi"/>
                <a:cs typeface="Alatsi"/>
                <a:sym typeface="Alatsi"/>
              </a:rPr>
              <a:t>Type: Ensemble method (bagging).</a:t>
            </a:r>
          </a:p>
          <a:p>
            <a:pPr algn="l" marL="798829" indent="-399415" lvl="1">
              <a:lnSpc>
                <a:spcPts val="5179"/>
              </a:lnSpc>
              <a:buFont typeface="Arial"/>
              <a:buChar char="•"/>
            </a:pPr>
            <a:r>
              <a:rPr lang="en-US" sz="3699">
                <a:solidFill>
                  <a:srgbClr val="000000"/>
                </a:solidFill>
                <a:latin typeface="Alatsi"/>
                <a:ea typeface="Alatsi"/>
                <a:cs typeface="Alatsi"/>
                <a:sym typeface="Alatsi"/>
              </a:rPr>
              <a:t>Use: Classification and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Builds multiple decision trees and takes a majority vote or average.</a:t>
            </a:r>
          </a:p>
          <a:p>
            <a:pPr algn="l" marL="798829" indent="-399415" lvl="1">
              <a:lnSpc>
                <a:spcPts val="5179"/>
              </a:lnSpc>
              <a:buFont typeface="Arial"/>
              <a:buChar char="•"/>
            </a:pPr>
            <a:r>
              <a:rPr lang="en-US" sz="3699">
                <a:solidFill>
                  <a:srgbClr val="000000"/>
                </a:solidFill>
                <a:latin typeface="Alatsi"/>
                <a:ea typeface="Alatsi"/>
                <a:cs typeface="Alatsi"/>
                <a:sym typeface="Alatsi"/>
              </a:rPr>
              <a:t>Good for: Handling missing values, reducing overfitting, and working with mixed data types.</a:t>
            </a:r>
          </a:p>
          <a:p>
            <a:pPr algn="l">
              <a:lnSpc>
                <a:spcPts val="5179"/>
              </a:lnSpc>
              <a:spcBef>
                <a:spcPct val="0"/>
              </a:spcBef>
            </a:pPr>
          </a:p>
        </p:txBody>
      </p:sp>
      <p:sp>
        <p:nvSpPr>
          <p:cNvPr name="TextBox 11" id="11"/>
          <p:cNvSpPr txBox="true"/>
          <p:nvPr/>
        </p:nvSpPr>
        <p:spPr>
          <a:xfrm rot="0">
            <a:off x="9144000" y="1837690"/>
            <a:ext cx="8549185" cy="654494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4. AdaBoost (Adaptive Boosting)</a:t>
            </a:r>
          </a:p>
          <a:p>
            <a:pPr algn="l" marL="798829" indent="-399415" lvl="1">
              <a:lnSpc>
                <a:spcPts val="5179"/>
              </a:lnSpc>
              <a:buFont typeface="Arial"/>
              <a:buChar char="•"/>
            </a:pPr>
            <a:r>
              <a:rPr lang="en-US" sz="3699">
                <a:solidFill>
                  <a:srgbClr val="000000"/>
                </a:solidFill>
                <a:latin typeface="Alatsi"/>
                <a:ea typeface="Alatsi"/>
                <a:cs typeface="Alatsi"/>
                <a:sym typeface="Alatsi"/>
              </a:rPr>
              <a:t>Type: Ensemble method (boosting).</a:t>
            </a:r>
          </a:p>
          <a:p>
            <a:pPr algn="l" marL="798829" indent="-399415" lvl="1">
              <a:lnSpc>
                <a:spcPts val="5179"/>
              </a:lnSpc>
              <a:buFont typeface="Arial"/>
              <a:buChar char="•"/>
            </a:pPr>
            <a:r>
              <a:rPr lang="en-US" sz="3699">
                <a:solidFill>
                  <a:srgbClr val="000000"/>
                </a:solidFill>
                <a:latin typeface="Alatsi"/>
                <a:ea typeface="Alatsi"/>
                <a:cs typeface="Alatsi"/>
                <a:sym typeface="Alatsi"/>
              </a:rPr>
              <a:t>Use: Mainly classification.</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Combines weak learners (usually decision stumps) into a strong classifier by focusing more on previously misclassified samples.</a:t>
            </a:r>
          </a:p>
          <a:p>
            <a:pPr algn="l" marL="798829" indent="-399415" lvl="1">
              <a:lnSpc>
                <a:spcPts val="5179"/>
              </a:lnSpc>
              <a:buFont typeface="Arial"/>
              <a:buChar char="•"/>
            </a:pPr>
            <a:r>
              <a:rPr lang="en-US" sz="3699">
                <a:solidFill>
                  <a:srgbClr val="000000"/>
                </a:solidFill>
                <a:latin typeface="Alatsi"/>
                <a:ea typeface="Alatsi"/>
                <a:cs typeface="Alatsi"/>
                <a:sym typeface="Alatsi"/>
              </a:rPr>
              <a:t>Good for: Improving accuracy on challenging data.</a:t>
            </a:r>
          </a:p>
          <a:p>
            <a:pPr algn="l">
              <a:lnSpc>
                <a:spcPts val="517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TextBox 11" id="11"/>
          <p:cNvSpPr txBox="true"/>
          <p:nvPr/>
        </p:nvSpPr>
        <p:spPr>
          <a:xfrm rot="0">
            <a:off x="7884938" y="619125"/>
            <a:ext cx="8755523" cy="854075"/>
          </a:xfrm>
          <a:prstGeom prst="rect">
            <a:avLst/>
          </a:prstGeom>
        </p:spPr>
        <p:txBody>
          <a:bodyPr anchor="t" rtlCol="false" tIns="0" lIns="0" bIns="0" rIns="0">
            <a:spAutoFit/>
          </a:bodyPr>
          <a:lstStyle/>
          <a:p>
            <a:pPr algn="ctr">
              <a:lnSpc>
                <a:spcPts val="7000"/>
              </a:lnSpc>
            </a:pPr>
            <a:r>
              <a:rPr lang="en-US" sz="5000">
                <a:solidFill>
                  <a:srgbClr val="414071"/>
                </a:solidFill>
                <a:latin typeface="Alatsi"/>
                <a:ea typeface="Alatsi"/>
                <a:cs typeface="Alatsi"/>
                <a:sym typeface="Alatsi"/>
              </a:rPr>
              <a:t>DEEP LEARNING MODEL</a:t>
            </a:r>
          </a:p>
        </p:txBody>
      </p:sp>
      <p:sp>
        <p:nvSpPr>
          <p:cNvPr name="TextBox 12" id="12"/>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3" id="13"/>
          <p:cNvSpPr txBox="true"/>
          <p:nvPr/>
        </p:nvSpPr>
        <p:spPr>
          <a:xfrm rot="0">
            <a:off x="226106" y="741680"/>
            <a:ext cx="8549185" cy="851662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5.. XGBoost (Extreme Gradient Boosting)</a:t>
            </a:r>
          </a:p>
          <a:p>
            <a:pPr algn="l" marL="798829" indent="-399415" lvl="1">
              <a:lnSpc>
                <a:spcPts val="5179"/>
              </a:lnSpc>
              <a:buFont typeface="Arial"/>
              <a:buChar char="•"/>
            </a:pPr>
            <a:r>
              <a:rPr lang="en-US" sz="3699">
                <a:solidFill>
                  <a:srgbClr val="000000"/>
                </a:solidFill>
                <a:latin typeface="Alatsi"/>
                <a:ea typeface="Alatsi"/>
                <a:cs typeface="Alatsi"/>
                <a:sym typeface="Alatsi"/>
              </a:rPr>
              <a:t>Type: Advanced boosting algorithm.</a:t>
            </a:r>
          </a:p>
          <a:p>
            <a:pPr algn="l" marL="798829" indent="-399415" lvl="1">
              <a:lnSpc>
                <a:spcPts val="5179"/>
              </a:lnSpc>
              <a:buFont typeface="Arial"/>
              <a:buChar char="•"/>
            </a:pPr>
            <a:r>
              <a:rPr lang="en-US" sz="3699">
                <a:solidFill>
                  <a:srgbClr val="000000"/>
                </a:solidFill>
                <a:latin typeface="Alatsi"/>
                <a:ea typeface="Alatsi"/>
                <a:cs typeface="Alatsi"/>
                <a:sym typeface="Alatsi"/>
              </a:rPr>
              <a:t>Use: Classification and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Builds trees sequentially, with each tree correcting the errors of the previous one.</a:t>
            </a:r>
          </a:p>
          <a:p>
            <a:pPr algn="l" marL="798829" indent="-399415" lvl="1">
              <a:lnSpc>
                <a:spcPts val="5179"/>
              </a:lnSpc>
              <a:buFont typeface="Arial"/>
              <a:buChar char="•"/>
            </a:pPr>
            <a:r>
              <a:rPr lang="en-US" sz="3699">
                <a:solidFill>
                  <a:srgbClr val="000000"/>
                </a:solidFill>
                <a:latin typeface="Alatsi"/>
                <a:ea typeface="Alatsi"/>
                <a:cs typeface="Alatsi"/>
                <a:sym typeface="Alatsi"/>
              </a:rPr>
              <a:t>Features:</a:t>
            </a:r>
          </a:p>
          <a:p>
            <a:pPr algn="l" marL="1597659" indent="-532553" lvl="2">
              <a:lnSpc>
                <a:spcPts val="5179"/>
              </a:lnSpc>
              <a:buFont typeface="Arial"/>
              <a:buChar char="⚬"/>
            </a:pPr>
            <a:r>
              <a:rPr lang="en-US" sz="3699">
                <a:solidFill>
                  <a:srgbClr val="000000"/>
                </a:solidFill>
                <a:latin typeface="Alatsi"/>
                <a:ea typeface="Alatsi"/>
                <a:cs typeface="Alatsi"/>
                <a:sym typeface="Alatsi"/>
              </a:rPr>
              <a:t>Regularization to reduce overfitting</a:t>
            </a:r>
          </a:p>
          <a:p>
            <a:pPr algn="l" marL="1597659" indent="-532553" lvl="2">
              <a:lnSpc>
                <a:spcPts val="5179"/>
              </a:lnSpc>
              <a:buFont typeface="Arial"/>
              <a:buChar char="⚬"/>
            </a:pPr>
            <a:r>
              <a:rPr lang="en-US" sz="3699">
                <a:solidFill>
                  <a:srgbClr val="000000"/>
                </a:solidFill>
                <a:latin typeface="Alatsi"/>
                <a:ea typeface="Alatsi"/>
                <a:cs typeface="Alatsi"/>
                <a:sym typeface="Alatsi"/>
              </a:rPr>
              <a:t>Handles missing values</a:t>
            </a:r>
          </a:p>
          <a:p>
            <a:pPr algn="l" marL="1597659" indent="-532553" lvl="2">
              <a:lnSpc>
                <a:spcPts val="5179"/>
              </a:lnSpc>
              <a:buFont typeface="Arial"/>
              <a:buChar char="⚬"/>
            </a:pPr>
            <a:r>
              <a:rPr lang="en-US" sz="3699">
                <a:solidFill>
                  <a:srgbClr val="000000"/>
                </a:solidFill>
                <a:latin typeface="Alatsi"/>
                <a:ea typeface="Alatsi"/>
                <a:cs typeface="Alatsi"/>
                <a:sym typeface="Alatsi"/>
              </a:rPr>
              <a:t>Very fast and efficient</a:t>
            </a:r>
          </a:p>
          <a:p>
            <a:pPr algn="l">
              <a:lnSpc>
                <a:spcPts val="5179"/>
              </a:lnSpc>
              <a:spcBef>
                <a:spcPct val="0"/>
              </a:spcBef>
            </a:pPr>
          </a:p>
        </p:txBody>
      </p:sp>
      <p:sp>
        <p:nvSpPr>
          <p:cNvPr name="TextBox 14" id="14"/>
          <p:cNvSpPr txBox="true"/>
          <p:nvPr/>
        </p:nvSpPr>
        <p:spPr>
          <a:xfrm rot="0">
            <a:off x="9144000" y="1540419"/>
            <a:ext cx="8549185" cy="720217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LSTM (Long Short-Term Memory)</a:t>
            </a:r>
          </a:p>
          <a:p>
            <a:pPr algn="l" marL="798829" indent="-399415" lvl="1">
              <a:lnSpc>
                <a:spcPts val="5179"/>
              </a:lnSpc>
              <a:buFont typeface="Arial"/>
              <a:buChar char="•"/>
            </a:pPr>
            <a:r>
              <a:rPr lang="en-US" sz="3699">
                <a:solidFill>
                  <a:srgbClr val="000000"/>
                </a:solidFill>
                <a:latin typeface="Alatsi"/>
                <a:ea typeface="Alatsi"/>
                <a:cs typeface="Alatsi"/>
                <a:sym typeface="Alatsi"/>
              </a:rPr>
              <a:t>Type: Special kind of RNN.</a:t>
            </a:r>
          </a:p>
          <a:p>
            <a:pPr algn="l" marL="798829" indent="-399415" lvl="1">
              <a:lnSpc>
                <a:spcPts val="5179"/>
              </a:lnSpc>
              <a:buFont typeface="Arial"/>
              <a:buChar char="•"/>
            </a:pPr>
            <a:r>
              <a:rPr lang="en-US" sz="3699">
                <a:solidFill>
                  <a:srgbClr val="000000"/>
                </a:solidFill>
                <a:latin typeface="Alatsi"/>
                <a:ea typeface="Alatsi"/>
                <a:cs typeface="Alatsi"/>
                <a:sym typeface="Alatsi"/>
              </a:rPr>
              <a:t>Use: Same as RNN but better for long sequences.</a:t>
            </a:r>
          </a:p>
          <a:p>
            <a:pPr algn="l" marL="798829" indent="-399415" lvl="1">
              <a:lnSpc>
                <a:spcPts val="5179"/>
              </a:lnSpc>
              <a:buFont typeface="Arial"/>
              <a:buChar char="•"/>
            </a:pPr>
            <a:r>
              <a:rPr lang="en-US" sz="3699">
                <a:solidFill>
                  <a:srgbClr val="000000"/>
                </a:solidFill>
                <a:latin typeface="Alatsi"/>
                <a:ea typeface="Alatsi"/>
                <a:cs typeface="Alatsi"/>
                <a:sym typeface="Alatsi"/>
              </a:rPr>
              <a:t>How it works: Uses memory cells and gates (input, forget, output) to retain long-term dependencies.</a:t>
            </a:r>
          </a:p>
          <a:p>
            <a:pPr algn="l" marL="798829" indent="-399415" lvl="1">
              <a:lnSpc>
                <a:spcPts val="5179"/>
              </a:lnSpc>
              <a:buFont typeface="Arial"/>
              <a:buChar char="•"/>
            </a:pPr>
            <a:r>
              <a:rPr lang="en-US" sz="3699">
                <a:solidFill>
                  <a:srgbClr val="000000"/>
                </a:solidFill>
                <a:latin typeface="Alatsi"/>
                <a:ea typeface="Alatsi"/>
                <a:cs typeface="Alatsi"/>
                <a:sym typeface="Alatsi"/>
              </a:rPr>
              <a:t>Best for: EEG signal classification, language processing, anomaly detection in time-series.</a:t>
            </a:r>
          </a:p>
          <a:p>
            <a:pPr algn="l">
              <a:lnSpc>
                <a:spcPts val="517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TextBox 11" id="11"/>
          <p:cNvSpPr txBox="true"/>
          <p:nvPr/>
        </p:nvSpPr>
        <p:spPr>
          <a:xfrm rot="0">
            <a:off x="621357" y="554038"/>
            <a:ext cx="8755523" cy="854075"/>
          </a:xfrm>
          <a:prstGeom prst="rect">
            <a:avLst/>
          </a:prstGeom>
        </p:spPr>
        <p:txBody>
          <a:bodyPr anchor="t" rtlCol="false" tIns="0" lIns="0" bIns="0" rIns="0">
            <a:spAutoFit/>
          </a:bodyPr>
          <a:lstStyle/>
          <a:p>
            <a:pPr algn="ctr">
              <a:lnSpc>
                <a:spcPts val="7000"/>
              </a:lnSpc>
            </a:pPr>
            <a:r>
              <a:rPr lang="en-US" sz="5000">
                <a:solidFill>
                  <a:srgbClr val="414071"/>
                </a:solidFill>
                <a:latin typeface="Alatsi"/>
                <a:ea typeface="Alatsi"/>
                <a:cs typeface="Alatsi"/>
                <a:sym typeface="Alatsi"/>
              </a:rPr>
              <a:t>COMPARISON TABLE:</a:t>
            </a:r>
          </a:p>
        </p:txBody>
      </p:sp>
      <p:sp>
        <p:nvSpPr>
          <p:cNvPr name="TextBox 12" id="12"/>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graphicFrame>
        <p:nvGraphicFramePr>
          <p:cNvPr name="Object 13" id="13"/>
          <p:cNvGraphicFramePr/>
          <p:nvPr/>
        </p:nvGraphicFramePr>
        <p:xfrm>
          <a:off x="3290257" y="1461773"/>
          <a:ext cx="7543800" cy="3352800"/>
        </p:xfrm>
        <a:graphic>
          <a:graphicData uri="http://schemas.openxmlformats.org/presentationml/2006/ole">
            <p:oleObj imgW="9042400" imgH="48514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14</a:t>
              </a:r>
            </a:p>
          </p:txBody>
        </p:sp>
      </p:grpSp>
      <p:sp>
        <p:nvSpPr>
          <p:cNvPr name="Freeform 11" id="11"/>
          <p:cNvSpPr/>
          <p:nvPr/>
        </p:nvSpPr>
        <p:spPr>
          <a:xfrm flipH="false" flipV="false" rot="0">
            <a:off x="8935289" y="2497912"/>
            <a:ext cx="9352711" cy="5651673"/>
          </a:xfrm>
          <a:custGeom>
            <a:avLst/>
            <a:gdLst/>
            <a:ahLst/>
            <a:cxnLst/>
            <a:rect r="r" b="b" t="t" l="l"/>
            <a:pathLst>
              <a:path h="5651673" w="9352711">
                <a:moveTo>
                  <a:pt x="0" y="0"/>
                </a:moveTo>
                <a:lnTo>
                  <a:pt x="9352711" y="0"/>
                </a:lnTo>
                <a:lnTo>
                  <a:pt x="9352711" y="5651673"/>
                </a:lnTo>
                <a:lnTo>
                  <a:pt x="0" y="5651673"/>
                </a:lnTo>
                <a:lnTo>
                  <a:pt x="0" y="0"/>
                </a:lnTo>
                <a:close/>
              </a:path>
            </a:pathLst>
          </a:custGeom>
          <a:blipFill>
            <a:blip r:embed="rId5"/>
            <a:stretch>
              <a:fillRect l="0" t="0" r="-3206" b="0"/>
            </a:stretch>
          </a:blipFill>
        </p:spPr>
      </p:sp>
      <p:sp>
        <p:nvSpPr>
          <p:cNvPr name="TextBox 12" id="12"/>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3" id="13"/>
          <p:cNvSpPr txBox="true"/>
          <p:nvPr/>
        </p:nvSpPr>
        <p:spPr>
          <a:xfrm rot="0">
            <a:off x="3575495" y="105410"/>
            <a:ext cx="10473333"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Explainable AI (XAI)</a:t>
            </a:r>
          </a:p>
        </p:txBody>
      </p:sp>
      <p:sp>
        <p:nvSpPr>
          <p:cNvPr name="TextBox 14" id="14"/>
          <p:cNvSpPr txBox="true"/>
          <p:nvPr/>
        </p:nvSpPr>
        <p:spPr>
          <a:xfrm rot="0">
            <a:off x="136906" y="1859097"/>
            <a:ext cx="9200672" cy="785939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Explainable AI is set of process and method that allows human user to understand and trust the result and output created by machine learning.</a:t>
            </a:r>
          </a:p>
          <a:p>
            <a:pPr algn="l" marL="798829" indent="-399415" lvl="1">
              <a:lnSpc>
                <a:spcPts val="5179"/>
              </a:lnSpc>
              <a:buFont typeface="Arial"/>
              <a:buChar char="•"/>
            </a:pPr>
            <a:r>
              <a:rPr lang="en-US" sz="3699">
                <a:solidFill>
                  <a:srgbClr val="000000"/>
                </a:solidFill>
                <a:latin typeface="Alatsi"/>
                <a:ea typeface="Alatsi"/>
                <a:cs typeface="Alatsi"/>
                <a:sym typeface="Alatsi"/>
              </a:rPr>
              <a:t>XAI can explain the ML output and contribution of features in disease predication model</a:t>
            </a:r>
          </a:p>
          <a:p>
            <a:pPr algn="l" marL="798829" indent="-399415" lvl="1">
              <a:lnSpc>
                <a:spcPts val="5179"/>
              </a:lnSpc>
              <a:buFont typeface="Arial"/>
              <a:buChar char="•"/>
            </a:pPr>
            <a:r>
              <a:rPr lang="en-US" sz="3699">
                <a:solidFill>
                  <a:srgbClr val="000000"/>
                </a:solidFill>
                <a:latin typeface="Alatsi"/>
                <a:ea typeface="Alatsi"/>
                <a:cs typeface="Alatsi"/>
                <a:sym typeface="Alatsi"/>
              </a:rPr>
              <a:t>XAI is used to describe AI model . It helps categorise model accuracy fairness, transparency and outcome in AI power decision making.</a:t>
            </a:r>
          </a:p>
          <a:p>
            <a:pPr algn="l">
              <a:lnSpc>
                <a:spcPts val="517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15</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5892947" y="105410"/>
            <a:ext cx="5838429"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XAI Models</a:t>
            </a:r>
          </a:p>
        </p:txBody>
      </p:sp>
      <p:sp>
        <p:nvSpPr>
          <p:cNvPr name="TextBox 11" id="11"/>
          <p:cNvSpPr txBox="true"/>
          <p:nvPr/>
        </p:nvSpPr>
        <p:spPr>
          <a:xfrm rot="0">
            <a:off x="373590" y="1962436"/>
            <a:ext cx="8770410"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1. LIME (Local Interpretable Model-agnostic Explanations)</a:t>
            </a:r>
          </a:p>
          <a:p>
            <a:pPr algn="l" marL="798829" indent="-399415" lvl="1">
              <a:lnSpc>
                <a:spcPts val="5179"/>
              </a:lnSpc>
              <a:buFont typeface="Arial"/>
              <a:buChar char="•"/>
            </a:pPr>
            <a:r>
              <a:rPr lang="en-US" sz="3699">
                <a:solidFill>
                  <a:srgbClr val="000000"/>
                </a:solidFill>
                <a:latin typeface="Alatsi"/>
                <a:ea typeface="Alatsi"/>
                <a:cs typeface="Alatsi"/>
                <a:sym typeface="Alatsi"/>
              </a:rPr>
              <a:t>Goal: Explain individual predictions.</a:t>
            </a:r>
          </a:p>
          <a:p>
            <a:pPr algn="l" marL="798829" indent="-399415" lvl="1">
              <a:lnSpc>
                <a:spcPts val="5179"/>
              </a:lnSpc>
              <a:buFont typeface="Arial"/>
              <a:buChar char="•"/>
            </a:pPr>
            <a:r>
              <a:rPr lang="en-US" sz="3699">
                <a:solidFill>
                  <a:srgbClr val="000000"/>
                </a:solidFill>
                <a:latin typeface="Alatsi"/>
                <a:ea typeface="Alatsi"/>
                <a:cs typeface="Alatsi"/>
                <a:sym typeface="Alatsi"/>
              </a:rPr>
              <a:t>How: Approximates the model locally using an interpretable model (like linear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Use Case: Helps understand why a specific prediction was made (e.g., why a patient was labeled "epileptic").</a:t>
            </a:r>
          </a:p>
          <a:p>
            <a:pPr algn="l" marL="798829" indent="-399415" lvl="1">
              <a:lnSpc>
                <a:spcPts val="5179"/>
              </a:lnSpc>
              <a:buFont typeface="Arial"/>
              <a:buChar char="•"/>
            </a:pPr>
            <a:r>
              <a:rPr lang="en-US" sz="3699">
                <a:solidFill>
                  <a:srgbClr val="000000"/>
                </a:solidFill>
                <a:latin typeface="Alatsi"/>
                <a:ea typeface="Alatsi"/>
                <a:cs typeface="Alatsi"/>
                <a:sym typeface="Alatsi"/>
              </a:rPr>
              <a:t>Pro: Model-agnostic (works with any ML/DL model).</a:t>
            </a:r>
          </a:p>
          <a:p>
            <a:pPr algn="l">
              <a:lnSpc>
                <a:spcPts val="5179"/>
              </a:lnSpc>
              <a:spcBef>
                <a:spcPct val="0"/>
              </a:spcBef>
            </a:pPr>
          </a:p>
        </p:txBody>
      </p:sp>
      <p:sp>
        <p:nvSpPr>
          <p:cNvPr name="TextBox 12" id="12"/>
          <p:cNvSpPr txBox="true"/>
          <p:nvPr/>
        </p:nvSpPr>
        <p:spPr>
          <a:xfrm rot="0">
            <a:off x="9378962" y="1962436"/>
            <a:ext cx="8770410"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2. SHAP (SHapley Additive exPlanations)</a:t>
            </a:r>
          </a:p>
          <a:p>
            <a:pPr algn="l" marL="798829" indent="-399415" lvl="1">
              <a:lnSpc>
                <a:spcPts val="5179"/>
              </a:lnSpc>
              <a:buFont typeface="Arial"/>
              <a:buChar char="•"/>
            </a:pPr>
            <a:r>
              <a:rPr lang="en-US" sz="3699">
                <a:solidFill>
                  <a:srgbClr val="000000"/>
                </a:solidFill>
                <a:latin typeface="Alatsi"/>
                <a:ea typeface="Alatsi"/>
                <a:cs typeface="Alatsi"/>
                <a:sym typeface="Alatsi"/>
              </a:rPr>
              <a:t>Goal: Explain the output of any ML model using game theory.</a:t>
            </a:r>
          </a:p>
          <a:p>
            <a:pPr algn="l" marL="798829" indent="-399415" lvl="1">
              <a:lnSpc>
                <a:spcPts val="5179"/>
              </a:lnSpc>
              <a:buFont typeface="Arial"/>
              <a:buChar char="•"/>
            </a:pPr>
            <a:r>
              <a:rPr lang="en-US" sz="3699">
                <a:solidFill>
                  <a:srgbClr val="000000"/>
                </a:solidFill>
                <a:latin typeface="Alatsi"/>
                <a:ea typeface="Alatsi"/>
                <a:cs typeface="Alatsi"/>
                <a:sym typeface="Alatsi"/>
              </a:rPr>
              <a:t>How: Calculates each feature's contribution to the final prediction.</a:t>
            </a:r>
          </a:p>
          <a:p>
            <a:pPr algn="l" marL="798829" indent="-399415" lvl="1">
              <a:lnSpc>
                <a:spcPts val="5179"/>
              </a:lnSpc>
              <a:buFont typeface="Arial"/>
              <a:buChar char="•"/>
            </a:pPr>
            <a:r>
              <a:rPr lang="en-US" sz="3699">
                <a:solidFill>
                  <a:srgbClr val="000000"/>
                </a:solidFill>
                <a:latin typeface="Alatsi"/>
                <a:ea typeface="Alatsi"/>
                <a:cs typeface="Alatsi"/>
                <a:sym typeface="Alatsi"/>
              </a:rPr>
              <a:t>Use Case: Provides both global and local interpretability (important features overall and for one prediction).</a:t>
            </a:r>
          </a:p>
          <a:p>
            <a:pPr algn="l" marL="798829" indent="-399415" lvl="1">
              <a:lnSpc>
                <a:spcPts val="5179"/>
              </a:lnSpc>
              <a:buFont typeface="Arial"/>
              <a:buChar char="•"/>
            </a:pPr>
            <a:r>
              <a:rPr lang="en-US" sz="3699">
                <a:solidFill>
                  <a:srgbClr val="000000"/>
                </a:solidFill>
                <a:latin typeface="Alatsi"/>
                <a:ea typeface="Alatsi"/>
                <a:cs typeface="Alatsi"/>
                <a:sym typeface="Alatsi"/>
              </a:rPr>
              <a:t>Pro: Theoretically strong and consistent.</a:t>
            </a:r>
          </a:p>
          <a:p>
            <a:pPr algn="l">
              <a:lnSpc>
                <a:spcPts val="51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16</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373590" y="1962436"/>
            <a:ext cx="8770410" cy="851662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3. ELI5</a:t>
            </a:r>
          </a:p>
          <a:p>
            <a:pPr algn="l" marL="798829" indent="-399415" lvl="1">
              <a:lnSpc>
                <a:spcPts val="5179"/>
              </a:lnSpc>
              <a:buFont typeface="Arial"/>
              <a:buChar char="•"/>
            </a:pPr>
            <a:r>
              <a:rPr lang="en-US" sz="3699">
                <a:solidFill>
                  <a:srgbClr val="000000"/>
                </a:solidFill>
                <a:latin typeface="Alatsi"/>
                <a:ea typeface="Alatsi"/>
                <a:cs typeface="Alatsi"/>
                <a:sym typeface="Alatsi"/>
              </a:rPr>
              <a:t>Goal: Debug and visualize ML models and their predictions.</a:t>
            </a:r>
          </a:p>
          <a:p>
            <a:pPr algn="l" marL="798829" indent="-399415" lvl="1">
              <a:lnSpc>
                <a:spcPts val="5179"/>
              </a:lnSpc>
              <a:buFont typeface="Arial"/>
              <a:buChar char="•"/>
            </a:pPr>
            <a:r>
              <a:rPr lang="en-US" sz="3699">
                <a:solidFill>
                  <a:srgbClr val="000000"/>
                </a:solidFill>
                <a:latin typeface="Alatsi"/>
                <a:ea typeface="Alatsi"/>
                <a:cs typeface="Alatsi"/>
                <a:sym typeface="Alatsi"/>
              </a:rPr>
              <a:t>How: Works mainly with scikit-learn and XGBoost; provides weights, contributions, and feature importances.</a:t>
            </a:r>
          </a:p>
          <a:p>
            <a:pPr algn="l" marL="798829" indent="-399415" lvl="1">
              <a:lnSpc>
                <a:spcPts val="5179"/>
              </a:lnSpc>
              <a:buFont typeface="Arial"/>
              <a:buChar char="•"/>
            </a:pPr>
            <a:r>
              <a:rPr lang="en-US" sz="3699">
                <a:solidFill>
                  <a:srgbClr val="000000"/>
                </a:solidFill>
                <a:latin typeface="Alatsi"/>
                <a:ea typeface="Alatsi"/>
                <a:cs typeface="Alatsi"/>
                <a:sym typeface="Alatsi"/>
              </a:rPr>
              <a:t>Use Case: Quick insights into model internals (e.g., weights in logistic regression).</a:t>
            </a:r>
          </a:p>
          <a:p>
            <a:pPr algn="l" marL="798829" indent="-399415" lvl="1">
              <a:lnSpc>
                <a:spcPts val="5179"/>
              </a:lnSpc>
              <a:buFont typeface="Arial"/>
              <a:buChar char="•"/>
            </a:pPr>
            <a:r>
              <a:rPr lang="en-US" sz="3699">
                <a:solidFill>
                  <a:srgbClr val="000000"/>
                </a:solidFill>
                <a:latin typeface="Alatsi"/>
                <a:ea typeface="Alatsi"/>
                <a:cs typeface="Alatsi"/>
                <a:sym typeface="Alatsi"/>
              </a:rPr>
              <a:t>Pro: Easy to use and integrates well with scikit-learn pipelines.</a:t>
            </a:r>
          </a:p>
          <a:p>
            <a:pPr algn="l">
              <a:lnSpc>
                <a:spcPts val="5179"/>
              </a:lnSpc>
              <a:spcBef>
                <a:spcPct val="0"/>
              </a:spcBef>
            </a:pPr>
          </a:p>
        </p:txBody>
      </p:sp>
      <p:sp>
        <p:nvSpPr>
          <p:cNvPr name="TextBox 11" id="11"/>
          <p:cNvSpPr txBox="true"/>
          <p:nvPr/>
        </p:nvSpPr>
        <p:spPr>
          <a:xfrm rot="0">
            <a:off x="9144000" y="1962436"/>
            <a:ext cx="8770410"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4. PDP (Partial Dependence Plots)</a:t>
            </a:r>
          </a:p>
          <a:p>
            <a:pPr algn="l" marL="798829" indent="-399415" lvl="1">
              <a:lnSpc>
                <a:spcPts val="5179"/>
              </a:lnSpc>
              <a:buFont typeface="Arial"/>
              <a:buChar char="•"/>
            </a:pPr>
            <a:r>
              <a:rPr lang="en-US" sz="3699">
                <a:solidFill>
                  <a:srgbClr val="000000"/>
                </a:solidFill>
                <a:latin typeface="Alatsi"/>
                <a:ea typeface="Alatsi"/>
                <a:cs typeface="Alatsi"/>
                <a:sym typeface="Alatsi"/>
              </a:rPr>
              <a:t>Goal: Show how a feature affects the prediction on average.</a:t>
            </a:r>
          </a:p>
          <a:p>
            <a:pPr algn="l" marL="798829" indent="-399415" lvl="1">
              <a:lnSpc>
                <a:spcPts val="5179"/>
              </a:lnSpc>
              <a:buFont typeface="Arial"/>
              <a:buChar char="•"/>
            </a:pPr>
            <a:r>
              <a:rPr lang="en-US" sz="3699">
                <a:solidFill>
                  <a:srgbClr val="000000"/>
                </a:solidFill>
                <a:latin typeface="Alatsi"/>
                <a:ea typeface="Alatsi"/>
                <a:cs typeface="Alatsi"/>
                <a:sym typeface="Alatsi"/>
              </a:rPr>
              <a:t>How: Marginalizes the output over the dataset by changing one feature at a time.</a:t>
            </a:r>
          </a:p>
          <a:p>
            <a:pPr algn="l" marL="798829" indent="-399415" lvl="1">
              <a:lnSpc>
                <a:spcPts val="5179"/>
              </a:lnSpc>
              <a:buFont typeface="Arial"/>
              <a:buChar char="•"/>
            </a:pPr>
            <a:r>
              <a:rPr lang="en-US" sz="3699">
                <a:solidFill>
                  <a:srgbClr val="000000"/>
                </a:solidFill>
                <a:latin typeface="Alatsi"/>
                <a:ea typeface="Alatsi"/>
                <a:cs typeface="Alatsi"/>
                <a:sym typeface="Alatsi"/>
              </a:rPr>
              <a:t>Use Case: Global interpretability — understand feature influence on model behavior.</a:t>
            </a:r>
          </a:p>
          <a:p>
            <a:pPr algn="l" marL="798829" indent="-399415" lvl="1">
              <a:lnSpc>
                <a:spcPts val="5179"/>
              </a:lnSpc>
              <a:buFont typeface="Arial"/>
              <a:buChar char="•"/>
            </a:pPr>
            <a:r>
              <a:rPr lang="en-US" sz="3699">
                <a:solidFill>
                  <a:srgbClr val="000000"/>
                </a:solidFill>
                <a:latin typeface="Alatsi"/>
                <a:ea typeface="Alatsi"/>
                <a:cs typeface="Alatsi"/>
                <a:sym typeface="Alatsi"/>
              </a:rPr>
              <a:t>Pro: Good for visualizing interactions in tree-based models.</a:t>
            </a:r>
          </a:p>
          <a:p>
            <a:pPr algn="l">
              <a:lnSpc>
                <a:spcPts val="517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17</a:t>
              </a:r>
            </a:p>
          </p:txBody>
        </p:sp>
      </p:grpSp>
      <p:sp>
        <p:nvSpPr>
          <p:cNvPr name="TextBox 11" id="11"/>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2" id="12"/>
          <p:cNvSpPr txBox="true"/>
          <p:nvPr/>
        </p:nvSpPr>
        <p:spPr>
          <a:xfrm rot="0">
            <a:off x="516465" y="826587"/>
            <a:ext cx="8770410"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5. Integrated Gradients</a:t>
            </a:r>
          </a:p>
          <a:p>
            <a:pPr algn="l" marL="798829" indent="-399415" lvl="1">
              <a:lnSpc>
                <a:spcPts val="5179"/>
              </a:lnSpc>
              <a:buFont typeface="Arial"/>
              <a:buChar char="•"/>
            </a:pPr>
            <a:r>
              <a:rPr lang="en-US" sz="3699">
                <a:solidFill>
                  <a:srgbClr val="000000"/>
                </a:solidFill>
                <a:latin typeface="Alatsi"/>
                <a:ea typeface="Alatsi"/>
                <a:cs typeface="Alatsi"/>
                <a:sym typeface="Alatsi"/>
              </a:rPr>
              <a:t>Goal: Attribute predictions in deep neural networks (esp. for images and sequences).</a:t>
            </a:r>
          </a:p>
          <a:p>
            <a:pPr algn="l" marL="798829" indent="-399415" lvl="1">
              <a:lnSpc>
                <a:spcPts val="5179"/>
              </a:lnSpc>
              <a:buFont typeface="Arial"/>
              <a:buChar char="•"/>
            </a:pPr>
            <a:r>
              <a:rPr lang="en-US" sz="3699">
                <a:solidFill>
                  <a:srgbClr val="000000"/>
                </a:solidFill>
                <a:latin typeface="Alatsi"/>
                <a:ea typeface="Alatsi"/>
                <a:cs typeface="Alatsi"/>
                <a:sym typeface="Alatsi"/>
              </a:rPr>
              <a:t>How: Measures the gradients along the path from a baseline to the input.</a:t>
            </a:r>
          </a:p>
          <a:p>
            <a:pPr algn="l" marL="798829" indent="-399415" lvl="1">
              <a:lnSpc>
                <a:spcPts val="5179"/>
              </a:lnSpc>
              <a:buFont typeface="Arial"/>
              <a:buChar char="•"/>
            </a:pPr>
            <a:r>
              <a:rPr lang="en-US" sz="3699">
                <a:solidFill>
                  <a:srgbClr val="000000"/>
                </a:solidFill>
                <a:latin typeface="Alatsi"/>
                <a:ea typeface="Alatsi"/>
                <a:cs typeface="Alatsi"/>
                <a:sym typeface="Alatsi"/>
              </a:rPr>
              <a:t>Use Case: Interpreting deep models like CNNs or RNNs on EEG, image, or text data.</a:t>
            </a:r>
          </a:p>
          <a:p>
            <a:pPr algn="l" marL="798829" indent="-399415" lvl="1">
              <a:lnSpc>
                <a:spcPts val="5179"/>
              </a:lnSpc>
              <a:buFont typeface="Arial"/>
              <a:buChar char="•"/>
            </a:pPr>
            <a:r>
              <a:rPr lang="en-US" sz="3699">
                <a:solidFill>
                  <a:srgbClr val="000000"/>
                </a:solidFill>
                <a:latin typeface="Alatsi"/>
                <a:ea typeface="Alatsi"/>
                <a:cs typeface="Alatsi"/>
                <a:sym typeface="Alatsi"/>
              </a:rPr>
              <a:t>Pro: More accurate than vanilla gradients; works well for deep learning.</a:t>
            </a:r>
          </a:p>
          <a:p>
            <a:pPr algn="l">
              <a:lnSpc>
                <a:spcPts val="5179"/>
              </a:lnSpc>
              <a:spcBef>
                <a:spcPct val="0"/>
              </a:spcBef>
            </a:pPr>
          </a:p>
        </p:txBody>
      </p:sp>
      <p:graphicFrame>
        <p:nvGraphicFramePr>
          <p:cNvPr name="Object 13" id="13"/>
          <p:cNvGraphicFramePr/>
          <p:nvPr/>
        </p:nvGraphicFramePr>
        <p:xfrm>
          <a:off x="9881652" y="1863725"/>
          <a:ext cx="6286500" cy="2514600"/>
        </p:xfrm>
        <a:graphic>
          <a:graphicData uri="http://schemas.openxmlformats.org/presentationml/2006/ole">
            <p:oleObj imgW="7543800" imgH="37719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
        <p:nvSpPr>
          <p:cNvPr name="TextBox 14" id="14"/>
          <p:cNvSpPr txBox="true"/>
          <p:nvPr/>
        </p:nvSpPr>
        <p:spPr>
          <a:xfrm rot="0">
            <a:off x="10157153" y="544513"/>
            <a:ext cx="5702003"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Open Sans Bold"/>
                <a:ea typeface="Open Sans Bold"/>
                <a:cs typeface="Open Sans Bold"/>
                <a:sym typeface="Open Sans Bold"/>
              </a:rPr>
              <a:t>Comparison Table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18</a:t>
              </a:r>
            </a:p>
          </p:txBody>
        </p:sp>
      </p:grpSp>
      <p:sp>
        <p:nvSpPr>
          <p:cNvPr name="Freeform 9" id="9"/>
          <p:cNvSpPr/>
          <p:nvPr/>
        </p:nvSpPr>
        <p:spPr>
          <a:xfrm flipH="false" flipV="false" rot="0">
            <a:off x="8377174" y="3764577"/>
            <a:ext cx="10158259" cy="4011947"/>
          </a:xfrm>
          <a:custGeom>
            <a:avLst/>
            <a:gdLst/>
            <a:ahLst/>
            <a:cxnLst/>
            <a:rect r="r" b="b" t="t" l="l"/>
            <a:pathLst>
              <a:path h="4011947" w="10158259">
                <a:moveTo>
                  <a:pt x="0" y="0"/>
                </a:moveTo>
                <a:lnTo>
                  <a:pt x="10158259" y="0"/>
                </a:lnTo>
                <a:lnTo>
                  <a:pt x="10158259" y="4011947"/>
                </a:lnTo>
                <a:lnTo>
                  <a:pt x="0" y="4011947"/>
                </a:lnTo>
                <a:lnTo>
                  <a:pt x="0" y="0"/>
                </a:lnTo>
                <a:close/>
              </a:path>
            </a:pathLst>
          </a:custGeom>
          <a:blipFill>
            <a:blip r:embed="rId5"/>
            <a:stretch>
              <a:fillRect l="-362" t="0" r="-10888" b="0"/>
            </a:stretch>
          </a:blipFill>
        </p:spPr>
      </p:sp>
      <p:sp>
        <p:nvSpPr>
          <p:cNvPr name="TextBox 10" id="10"/>
          <p:cNvSpPr txBox="true"/>
          <p:nvPr/>
        </p:nvSpPr>
        <p:spPr>
          <a:xfrm rot="0">
            <a:off x="6835724" y="-180975"/>
            <a:ext cx="3952875"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Results</a:t>
            </a:r>
          </a:p>
        </p:txBody>
      </p:sp>
      <p:sp>
        <p:nvSpPr>
          <p:cNvPr name="TextBox 11" id="11"/>
          <p:cNvSpPr txBox="true"/>
          <p:nvPr/>
        </p:nvSpPr>
        <p:spPr>
          <a:xfrm rot="0">
            <a:off x="-334341" y="1417954"/>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1.Applied  explainable AI model over logistic regression</a:t>
            </a:r>
          </a:p>
          <a:p>
            <a:pPr algn="ctr">
              <a:lnSpc>
                <a:spcPts val="5179"/>
              </a:lnSpc>
              <a:spcBef>
                <a:spcPct val="0"/>
              </a:spcBef>
            </a:pPr>
          </a:p>
        </p:txBody>
      </p:sp>
      <p:sp>
        <p:nvSpPr>
          <p:cNvPr name="TextBox 12" id="12"/>
          <p:cNvSpPr txBox="true"/>
          <p:nvPr/>
        </p:nvSpPr>
        <p:spPr>
          <a:xfrm rot="0">
            <a:off x="1349273" y="2075179"/>
            <a:ext cx="130810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Lime</a:t>
            </a:r>
          </a:p>
        </p:txBody>
      </p:sp>
      <p:sp>
        <p:nvSpPr>
          <p:cNvPr name="TextBox 13" id="13"/>
          <p:cNvSpPr txBox="true"/>
          <p:nvPr/>
        </p:nvSpPr>
        <p:spPr>
          <a:xfrm rot="0">
            <a:off x="712839" y="2322464"/>
            <a:ext cx="7323592" cy="7714319"/>
          </a:xfrm>
          <a:prstGeom prst="rect">
            <a:avLst/>
          </a:prstGeom>
        </p:spPr>
        <p:txBody>
          <a:bodyPr anchor="t" rtlCol="false" tIns="0" lIns="0" bIns="0" rIns="0">
            <a:spAutoFit/>
          </a:bodyPr>
          <a:lstStyle/>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image displays a LIME explanation for a single instance.</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prediction probabilities show a 57% chance that the sample belongs to the Patient class.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Key contributing features include:</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argminim (Time of Minimum Value in Signal) – This positively impacts the prediction.</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kurtosis (Sharpness of the Signal Distribution) – A lower kurtosis value contributes to the Patient class.</a:t>
            </a:r>
          </a:p>
          <a:p>
            <a:pPr algn="l">
              <a:lnSpc>
                <a:spcPts val="4062"/>
              </a:lnSpc>
              <a:spcBef>
                <a:spcPct val="0"/>
              </a:spcBef>
            </a:pPr>
            <a:r>
              <a:rPr lang="en-US" sz="2901">
                <a:solidFill>
                  <a:srgbClr val="000000"/>
                </a:solidFill>
                <a:latin typeface="Alatsi"/>
                <a:ea typeface="Alatsi"/>
                <a:cs typeface="Alatsi"/>
                <a:sym typeface="Alatsi"/>
              </a:rPr>
              <a:t>argmaxim (Time of Maximum Value in Signal) – This feature also played a role in distinguishing between classes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TextBox 3" id="3"/>
          <p:cNvSpPr txBox="true"/>
          <p:nvPr/>
        </p:nvSpPr>
        <p:spPr>
          <a:xfrm rot="0">
            <a:off x="438765" y="2823527"/>
            <a:ext cx="9147687" cy="45732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TOPIC OVERVIEW</a:t>
            </a:r>
          </a:p>
          <a:p>
            <a:pPr algn="l" marL="798829" indent="-399415" lvl="1">
              <a:lnSpc>
                <a:spcPts val="5179"/>
              </a:lnSpc>
              <a:buFont typeface="Arial"/>
              <a:buChar char="•"/>
            </a:pPr>
            <a:r>
              <a:rPr lang="en-US" sz="3699">
                <a:solidFill>
                  <a:srgbClr val="000000"/>
                </a:solidFill>
                <a:latin typeface="Alatsi"/>
                <a:ea typeface="Alatsi"/>
                <a:cs typeface="Alatsi"/>
                <a:sym typeface="Alatsi"/>
              </a:rPr>
              <a:t>EEG(ELECTROENCE PHALOGRAM) SIGNAL</a:t>
            </a:r>
          </a:p>
          <a:p>
            <a:pPr algn="l" marL="798829" indent="-399415" lvl="1">
              <a:lnSpc>
                <a:spcPts val="5179"/>
              </a:lnSpc>
              <a:buFont typeface="Arial"/>
              <a:buChar char="•"/>
            </a:pPr>
            <a:r>
              <a:rPr lang="en-US" sz="3699">
                <a:solidFill>
                  <a:srgbClr val="000000"/>
                </a:solidFill>
                <a:latin typeface="Alatsi"/>
                <a:ea typeface="Alatsi"/>
                <a:cs typeface="Alatsi"/>
                <a:sym typeface="Alatsi"/>
              </a:rPr>
              <a:t>SCHIZOPHRENIA DISEASE</a:t>
            </a:r>
          </a:p>
          <a:p>
            <a:pPr algn="l" marL="798829" indent="-399415" lvl="1">
              <a:lnSpc>
                <a:spcPts val="5179"/>
              </a:lnSpc>
              <a:buFont typeface="Arial"/>
              <a:buChar char="•"/>
            </a:pPr>
            <a:r>
              <a:rPr lang="en-US" sz="3699">
                <a:solidFill>
                  <a:srgbClr val="000000"/>
                </a:solidFill>
                <a:latin typeface="Alatsi"/>
                <a:ea typeface="Alatsi"/>
                <a:cs typeface="Alatsi"/>
                <a:sym typeface="Alatsi"/>
              </a:rPr>
              <a:t>OBJECTIVE</a:t>
            </a:r>
          </a:p>
          <a:p>
            <a:pPr algn="l" marL="798829" indent="-399415" lvl="1">
              <a:lnSpc>
                <a:spcPts val="5179"/>
              </a:lnSpc>
              <a:buFont typeface="Arial"/>
              <a:buChar char="•"/>
            </a:pPr>
            <a:r>
              <a:rPr lang="en-US" sz="3699">
                <a:solidFill>
                  <a:srgbClr val="000000"/>
                </a:solidFill>
                <a:latin typeface="Alatsi"/>
                <a:ea typeface="Alatsi"/>
                <a:cs typeface="Alatsi"/>
                <a:sym typeface="Alatsi"/>
              </a:rPr>
              <a:t>DATASET</a:t>
            </a:r>
          </a:p>
          <a:p>
            <a:pPr algn="l" marL="798829" indent="-399415" lvl="1">
              <a:lnSpc>
                <a:spcPts val="5179"/>
              </a:lnSpc>
              <a:buFont typeface="Arial"/>
              <a:buChar char="•"/>
            </a:pPr>
            <a:r>
              <a:rPr lang="en-US" sz="3699">
                <a:solidFill>
                  <a:srgbClr val="000000"/>
                </a:solidFill>
                <a:latin typeface="Alatsi"/>
                <a:ea typeface="Alatsi"/>
                <a:cs typeface="Alatsi"/>
                <a:sym typeface="Alatsi"/>
              </a:rPr>
              <a:t>PREPROCESSING</a:t>
            </a:r>
          </a:p>
          <a:p>
            <a:pPr algn="l">
              <a:lnSpc>
                <a:spcPts val="5179"/>
              </a:lnSpc>
            </a:pP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TextBox 12" id="1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3" id="13"/>
          <p:cNvSpPr txBox="true"/>
          <p:nvPr/>
        </p:nvSpPr>
        <p:spPr>
          <a:xfrm rot="0">
            <a:off x="-3593588" y="95878"/>
            <a:ext cx="13180039" cy="1675145"/>
          </a:xfrm>
          <a:prstGeom prst="rect">
            <a:avLst/>
          </a:prstGeom>
        </p:spPr>
        <p:txBody>
          <a:bodyPr anchor="t" rtlCol="false" tIns="0" lIns="0" bIns="0" rIns="0">
            <a:spAutoFit/>
          </a:bodyPr>
          <a:lstStyle/>
          <a:p>
            <a:pPr algn="ctr">
              <a:lnSpc>
                <a:spcPts val="13719"/>
              </a:lnSpc>
              <a:spcBef>
                <a:spcPct val="0"/>
              </a:spcBef>
            </a:pPr>
            <a:r>
              <a:rPr lang="en-US" sz="9799">
                <a:solidFill>
                  <a:srgbClr val="414071">
                    <a:alpha val="97647"/>
                  </a:srgbClr>
                </a:solidFill>
                <a:latin typeface="Alatsi"/>
                <a:ea typeface="Alatsi"/>
                <a:cs typeface="Alatsi"/>
                <a:sym typeface="Alatsi"/>
              </a:rPr>
              <a:t>INDEX</a:t>
            </a:r>
          </a:p>
        </p:txBody>
      </p:sp>
      <p:sp>
        <p:nvSpPr>
          <p:cNvPr name="TextBox 14" id="14"/>
          <p:cNvSpPr txBox="true"/>
          <p:nvPr/>
        </p:nvSpPr>
        <p:spPr>
          <a:xfrm rot="0">
            <a:off x="10121447" y="2823527"/>
            <a:ext cx="7801634" cy="457327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MACHINE LEARNING Models</a:t>
            </a:r>
          </a:p>
          <a:p>
            <a:pPr algn="l" marL="798829" indent="-399415" lvl="1">
              <a:lnSpc>
                <a:spcPts val="5179"/>
              </a:lnSpc>
              <a:buFont typeface="Arial"/>
              <a:buChar char="•"/>
            </a:pPr>
            <a:r>
              <a:rPr lang="en-US" sz="3699">
                <a:solidFill>
                  <a:srgbClr val="000000"/>
                </a:solidFill>
                <a:latin typeface="Alatsi"/>
                <a:ea typeface="Alatsi"/>
                <a:cs typeface="Alatsi"/>
                <a:sym typeface="Alatsi"/>
              </a:rPr>
              <a:t>EXPLAINABLE AI (XAI) &amp; its Models</a:t>
            </a:r>
          </a:p>
          <a:p>
            <a:pPr algn="l" marL="798829" indent="-399415" lvl="1">
              <a:lnSpc>
                <a:spcPts val="5179"/>
              </a:lnSpc>
              <a:buFont typeface="Arial"/>
              <a:buChar char="•"/>
            </a:pPr>
            <a:r>
              <a:rPr lang="en-US" sz="3699">
                <a:solidFill>
                  <a:srgbClr val="000000"/>
                </a:solidFill>
                <a:latin typeface="Alatsi"/>
                <a:ea typeface="Alatsi"/>
                <a:cs typeface="Alatsi"/>
                <a:sym typeface="Alatsi"/>
              </a:rPr>
              <a:t>RESULTS</a:t>
            </a:r>
          </a:p>
          <a:p>
            <a:pPr algn="l" marL="798829" indent="-399415" lvl="1">
              <a:lnSpc>
                <a:spcPts val="5179"/>
              </a:lnSpc>
              <a:buFont typeface="Arial"/>
              <a:buChar char="•"/>
            </a:pPr>
            <a:r>
              <a:rPr lang="en-US" sz="3699">
                <a:solidFill>
                  <a:srgbClr val="000000"/>
                </a:solidFill>
                <a:latin typeface="Alatsi"/>
                <a:ea typeface="Alatsi"/>
                <a:cs typeface="Alatsi"/>
                <a:sym typeface="Alatsi"/>
              </a:rPr>
              <a:t>CONCULSION</a:t>
            </a:r>
          </a:p>
          <a:p>
            <a:pPr algn="l" marL="798829" indent="-399415" lvl="1">
              <a:lnSpc>
                <a:spcPts val="5179"/>
              </a:lnSpc>
              <a:buFont typeface="Arial"/>
              <a:buChar char="•"/>
            </a:pPr>
            <a:r>
              <a:rPr lang="en-US" sz="3699">
                <a:solidFill>
                  <a:srgbClr val="000000"/>
                </a:solidFill>
                <a:latin typeface="Alatsi"/>
                <a:ea typeface="Alatsi"/>
                <a:cs typeface="Alatsi"/>
                <a:sym typeface="Alatsi"/>
              </a:rPr>
              <a:t>FUTURE WORKS</a:t>
            </a:r>
          </a:p>
          <a:p>
            <a:pPr algn="l" marL="798829" indent="-399415" lvl="1">
              <a:lnSpc>
                <a:spcPts val="5179"/>
              </a:lnSpc>
              <a:buFont typeface="Arial"/>
              <a:buChar char="•"/>
            </a:pPr>
            <a:r>
              <a:rPr lang="en-US" sz="3699">
                <a:solidFill>
                  <a:srgbClr val="000000"/>
                </a:solidFill>
                <a:latin typeface="Alatsi"/>
                <a:ea typeface="Alatsi"/>
                <a:cs typeface="Alatsi"/>
                <a:sym typeface="Alatsi"/>
              </a:rPr>
              <a:t>REFRENCES</a:t>
            </a:r>
          </a:p>
          <a:p>
            <a:pPr algn="l">
              <a:lnSpc>
                <a:spcPts val="5179"/>
              </a:lnSpc>
            </a:pPr>
          </a:p>
        </p:txBody>
      </p:sp>
      <p:sp>
        <p:nvSpPr>
          <p:cNvPr name="TextBox 15" id="15"/>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19</a:t>
              </a:r>
            </a:p>
          </p:txBody>
        </p:sp>
      </p:grpSp>
      <p:sp>
        <p:nvSpPr>
          <p:cNvPr name="Freeform 9" id="9"/>
          <p:cNvSpPr/>
          <p:nvPr/>
        </p:nvSpPr>
        <p:spPr>
          <a:xfrm flipH="false" flipV="false" rot="0">
            <a:off x="8510455" y="1874695"/>
            <a:ext cx="9329157" cy="7731539"/>
          </a:xfrm>
          <a:custGeom>
            <a:avLst/>
            <a:gdLst/>
            <a:ahLst/>
            <a:cxnLst/>
            <a:rect r="r" b="b" t="t" l="l"/>
            <a:pathLst>
              <a:path h="7731539" w="9329157">
                <a:moveTo>
                  <a:pt x="0" y="0"/>
                </a:moveTo>
                <a:lnTo>
                  <a:pt x="9329157" y="0"/>
                </a:lnTo>
                <a:lnTo>
                  <a:pt x="9329157" y="7731539"/>
                </a:lnTo>
                <a:lnTo>
                  <a:pt x="0" y="7731539"/>
                </a:lnTo>
                <a:lnTo>
                  <a:pt x="0" y="0"/>
                </a:lnTo>
                <a:close/>
              </a:path>
            </a:pathLst>
          </a:custGeom>
          <a:blipFill>
            <a:blip r:embed="rId5"/>
            <a:stretch>
              <a:fillRect l="0" t="0" r="0" b="0"/>
            </a:stretch>
          </a:blipFill>
        </p:spPr>
      </p:sp>
      <p:sp>
        <p:nvSpPr>
          <p:cNvPr name="TextBox 10" id="10"/>
          <p:cNvSpPr txBox="true"/>
          <p:nvPr/>
        </p:nvSpPr>
        <p:spPr>
          <a:xfrm rot="0">
            <a:off x="1096863" y="398780"/>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1" id="11"/>
          <p:cNvSpPr txBox="true"/>
          <p:nvPr/>
        </p:nvSpPr>
        <p:spPr>
          <a:xfrm rot="0">
            <a:off x="491613" y="1376524"/>
            <a:ext cx="7323592" cy="8229710"/>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SHAP Analysis</a:t>
            </a:r>
          </a:p>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Features with a higher absolute SHAP value contribute significantly to predictions.</a:t>
            </a:r>
          </a:p>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Key takeaways : argmaxim, argminim, and kurtosis are among the most influential features.</a:t>
            </a:r>
          </a:p>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Blue indicates lower feature values, while red indicates higher values.</a:t>
            </a:r>
          </a:p>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Features like mean, skewness, and peak-to-peak amplitude have relatively lower impact.</a:t>
            </a:r>
          </a:p>
          <a:p>
            <a:pPr algn="l">
              <a:lnSpc>
                <a:spcPts val="4062"/>
              </a:lnSpc>
            </a:pPr>
          </a:p>
          <a:p>
            <a:pPr algn="l">
              <a:lnSpc>
                <a:spcPts val="4062"/>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20</a:t>
              </a:r>
            </a:p>
          </p:txBody>
        </p:sp>
      </p:grpSp>
      <p:sp>
        <p:nvSpPr>
          <p:cNvPr name="Freeform 9" id="9"/>
          <p:cNvSpPr/>
          <p:nvPr/>
        </p:nvSpPr>
        <p:spPr>
          <a:xfrm flipH="false" flipV="false" rot="0">
            <a:off x="9691502" y="2035535"/>
            <a:ext cx="7245720" cy="7755735"/>
          </a:xfrm>
          <a:custGeom>
            <a:avLst/>
            <a:gdLst/>
            <a:ahLst/>
            <a:cxnLst/>
            <a:rect r="r" b="b" t="t" l="l"/>
            <a:pathLst>
              <a:path h="7755735" w="7245720">
                <a:moveTo>
                  <a:pt x="0" y="0"/>
                </a:moveTo>
                <a:lnTo>
                  <a:pt x="7245720" y="0"/>
                </a:lnTo>
                <a:lnTo>
                  <a:pt x="7245720" y="7755735"/>
                </a:lnTo>
                <a:lnTo>
                  <a:pt x="0" y="7755735"/>
                </a:lnTo>
                <a:lnTo>
                  <a:pt x="0" y="0"/>
                </a:lnTo>
                <a:close/>
              </a:path>
            </a:pathLst>
          </a:custGeom>
          <a:blipFill>
            <a:blip r:embed="rId5"/>
            <a:stretch>
              <a:fillRect l="0" t="0" r="0" b="0"/>
            </a:stretch>
          </a:blipFill>
        </p:spPr>
      </p:sp>
      <p:sp>
        <p:nvSpPr>
          <p:cNvPr name="TextBox 10" id="10"/>
          <p:cNvSpPr txBox="true"/>
          <p:nvPr/>
        </p:nvSpPr>
        <p:spPr>
          <a:xfrm rot="0">
            <a:off x="1437561" y="206693"/>
            <a:ext cx="135274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III. Eli5</a:t>
            </a:r>
          </a:p>
        </p:txBody>
      </p:sp>
      <p:sp>
        <p:nvSpPr>
          <p:cNvPr name="TextBox 11" id="11"/>
          <p:cNvSpPr txBox="true"/>
          <p:nvPr/>
        </p:nvSpPr>
        <p:spPr>
          <a:xfrm rot="0">
            <a:off x="1437561" y="1616075"/>
            <a:ext cx="7323592" cy="5652754"/>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Eli5 Analysis</a:t>
            </a:r>
          </a:p>
          <a:p>
            <a:pPr algn="l">
              <a:lnSpc>
                <a:spcPts val="4062"/>
              </a:lnSpc>
            </a:pPr>
          </a:p>
          <a:p>
            <a:pPr algn="l">
              <a:lnSpc>
                <a:spcPts val="4062"/>
              </a:lnSpc>
            </a:pPr>
            <a:r>
              <a:rPr lang="en-US" sz="2901">
                <a:solidFill>
                  <a:srgbClr val="000000"/>
                </a:solidFill>
                <a:latin typeface="Alatsi"/>
                <a:ea typeface="Alatsi"/>
                <a:cs typeface="Alatsi"/>
                <a:sym typeface="Alatsi"/>
              </a:rPr>
              <a:t>•The top contributing features are:</a:t>
            </a:r>
          </a:p>
          <a:p>
            <a:pPr algn="l">
              <a:lnSpc>
                <a:spcPts val="4062"/>
              </a:lnSpc>
            </a:pPr>
            <a:r>
              <a:rPr lang="en-US" sz="2901">
                <a:solidFill>
                  <a:srgbClr val="000000"/>
                </a:solidFill>
                <a:latin typeface="Alatsi"/>
                <a:ea typeface="Alatsi"/>
                <a:cs typeface="Alatsi"/>
                <a:sym typeface="Alatsi"/>
              </a:rPr>
              <a:t>argmax (Weight: 0.0117)</a:t>
            </a:r>
          </a:p>
          <a:p>
            <a:pPr algn="l">
              <a:lnSpc>
                <a:spcPts val="4062"/>
              </a:lnSpc>
            </a:pPr>
            <a:r>
              <a:rPr lang="en-US" sz="2901">
                <a:solidFill>
                  <a:srgbClr val="000000"/>
                </a:solidFill>
                <a:latin typeface="Alatsi"/>
                <a:ea typeface="Alatsi"/>
                <a:cs typeface="Alatsi"/>
                <a:sym typeface="Alatsi"/>
              </a:rPr>
              <a:t>argmin (Weight: 0.0064)</a:t>
            </a:r>
          </a:p>
          <a:p>
            <a:pPr algn="l">
              <a:lnSpc>
                <a:spcPts val="4062"/>
              </a:lnSpc>
            </a:pPr>
            <a:r>
              <a:rPr lang="en-US" sz="2901">
                <a:solidFill>
                  <a:srgbClr val="000000"/>
                </a:solidFill>
                <a:latin typeface="Alatsi"/>
                <a:ea typeface="Alatsi"/>
                <a:cs typeface="Alatsi"/>
                <a:sym typeface="Alatsi"/>
              </a:rPr>
              <a:t>kurtosis (Weight: 0.0012)</a:t>
            </a:r>
          </a:p>
          <a:p>
            <a:pPr algn="l">
              <a:lnSpc>
                <a:spcPts val="4062"/>
              </a:lnSpc>
            </a:pPr>
            <a:r>
              <a:rPr lang="en-US" sz="2901">
                <a:solidFill>
                  <a:srgbClr val="000000"/>
                </a:solidFill>
                <a:latin typeface="Alatsi"/>
                <a:ea typeface="Alatsi"/>
                <a:cs typeface="Alatsi"/>
                <a:sym typeface="Alatsi"/>
              </a:rPr>
              <a:t>Other features like mean square, variance, and peak-to-peak signal have negligible importance.</a:t>
            </a:r>
          </a:p>
          <a:p>
            <a:pPr algn="l">
              <a:lnSpc>
                <a:spcPts val="4062"/>
              </a:lnSpc>
            </a:pPr>
          </a:p>
          <a:p>
            <a:pPr algn="l">
              <a:lnSpc>
                <a:spcPts val="4062"/>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21</a:t>
              </a:r>
            </a:p>
          </p:txBody>
        </p:sp>
      </p:grpSp>
      <p:sp>
        <p:nvSpPr>
          <p:cNvPr name="Freeform 9" id="9"/>
          <p:cNvSpPr/>
          <p:nvPr/>
        </p:nvSpPr>
        <p:spPr>
          <a:xfrm flipH="false" flipV="false" rot="0">
            <a:off x="702936" y="6208199"/>
            <a:ext cx="16556364" cy="2626943"/>
          </a:xfrm>
          <a:custGeom>
            <a:avLst/>
            <a:gdLst/>
            <a:ahLst/>
            <a:cxnLst/>
            <a:rect r="r" b="b" t="t" l="l"/>
            <a:pathLst>
              <a:path h="2626943" w="16556364">
                <a:moveTo>
                  <a:pt x="0" y="0"/>
                </a:moveTo>
                <a:lnTo>
                  <a:pt x="16556364" y="0"/>
                </a:lnTo>
                <a:lnTo>
                  <a:pt x="16556364" y="2626942"/>
                </a:lnTo>
                <a:lnTo>
                  <a:pt x="0" y="2626942"/>
                </a:lnTo>
                <a:lnTo>
                  <a:pt x="0" y="0"/>
                </a:lnTo>
                <a:close/>
              </a:path>
            </a:pathLst>
          </a:custGeom>
          <a:blipFill>
            <a:blip r:embed="rId5"/>
            <a:stretch>
              <a:fillRect l="0" t="0" r="-5777" b="0"/>
            </a:stretch>
          </a:blipFill>
        </p:spPr>
      </p:sp>
      <p:sp>
        <p:nvSpPr>
          <p:cNvPr name="TextBox 10" id="10"/>
          <p:cNvSpPr txBox="true"/>
          <p:nvPr/>
        </p:nvSpPr>
        <p:spPr>
          <a:xfrm rot="0">
            <a:off x="-297470" y="769938"/>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2.Applied Explainable AI model over Random Forest</a:t>
            </a:r>
          </a:p>
          <a:p>
            <a:pPr algn="ctr">
              <a:lnSpc>
                <a:spcPts val="5179"/>
              </a:lnSpc>
              <a:spcBef>
                <a:spcPct val="0"/>
              </a:spcBef>
            </a:pPr>
          </a:p>
        </p:txBody>
      </p:sp>
      <p:sp>
        <p:nvSpPr>
          <p:cNvPr name="TextBox 11" id="11"/>
          <p:cNvSpPr txBox="true"/>
          <p:nvPr/>
        </p:nvSpPr>
        <p:spPr>
          <a:xfrm rot="0">
            <a:off x="1386143" y="1708785"/>
            <a:ext cx="130810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Lime</a:t>
            </a:r>
          </a:p>
        </p:txBody>
      </p:sp>
      <p:sp>
        <p:nvSpPr>
          <p:cNvPr name="TextBox 12" id="12"/>
          <p:cNvSpPr txBox="true"/>
          <p:nvPr/>
        </p:nvSpPr>
        <p:spPr>
          <a:xfrm rot="0">
            <a:off x="1386143" y="2517837"/>
            <a:ext cx="15873157" cy="4106581"/>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LIME Explanation for a Single Prediction :</a:t>
            </a:r>
          </a:p>
          <a:p>
            <a:pPr algn="l">
              <a:lnSpc>
                <a:spcPts val="4062"/>
              </a:lnSpc>
            </a:pPr>
            <a:r>
              <a:rPr lang="en-US" sz="2901">
                <a:solidFill>
                  <a:srgbClr val="000000"/>
                </a:solidFill>
                <a:latin typeface="Alatsi"/>
                <a:ea typeface="Alatsi"/>
                <a:cs typeface="Alatsi"/>
                <a:sym typeface="Alatsi"/>
              </a:rPr>
              <a:t>Explanation: This visualization shows how individual feature values contribute to predicting whether a subject is healthy or schizophrenic.</a:t>
            </a:r>
          </a:p>
          <a:p>
            <a:pPr algn="l">
              <a:lnSpc>
                <a:spcPts val="4062"/>
              </a:lnSpc>
            </a:pPr>
            <a:r>
              <a:rPr lang="en-US" sz="2901">
                <a:solidFill>
                  <a:srgbClr val="000000"/>
                </a:solidFill>
                <a:latin typeface="Alatsi"/>
                <a:ea typeface="Alatsi"/>
                <a:cs typeface="Alatsi"/>
                <a:sym typeface="Alatsi"/>
              </a:rPr>
              <a:t>Key Observations : Abs Diff Signal (0.01) and Skewness (-0.08) are the dominant features influencing the prediction. </a:t>
            </a:r>
          </a:p>
          <a:p>
            <a:pPr algn="l">
              <a:lnSpc>
                <a:spcPts val="4062"/>
              </a:lnSpc>
            </a:pPr>
            <a:r>
              <a:rPr lang="en-US" sz="2901">
                <a:solidFill>
                  <a:srgbClr val="000000"/>
                </a:solidFill>
                <a:latin typeface="Alatsi"/>
                <a:ea typeface="Alatsi"/>
                <a:cs typeface="Alatsi"/>
                <a:sym typeface="Alatsi"/>
              </a:rPr>
              <a:t>The prediction probability is 60% Healthy and 40% Schizophrenic.</a:t>
            </a:r>
          </a:p>
          <a:p>
            <a:pPr algn="l">
              <a:lnSpc>
                <a:spcPts val="4062"/>
              </a:lnSpc>
            </a:pPr>
          </a:p>
          <a:p>
            <a:pPr algn="l">
              <a:lnSpc>
                <a:spcPts val="4062"/>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22</a:t>
              </a:r>
            </a:p>
          </p:txBody>
        </p:sp>
      </p:grpSp>
      <p:sp>
        <p:nvSpPr>
          <p:cNvPr name="Freeform 9" id="9"/>
          <p:cNvSpPr/>
          <p:nvPr/>
        </p:nvSpPr>
        <p:spPr>
          <a:xfrm flipH="false" flipV="false" rot="0">
            <a:off x="8259334" y="1751904"/>
            <a:ext cx="9549338" cy="7854331"/>
          </a:xfrm>
          <a:custGeom>
            <a:avLst/>
            <a:gdLst/>
            <a:ahLst/>
            <a:cxnLst/>
            <a:rect r="r" b="b" t="t" l="l"/>
            <a:pathLst>
              <a:path h="7854331" w="9549338">
                <a:moveTo>
                  <a:pt x="0" y="0"/>
                </a:moveTo>
                <a:lnTo>
                  <a:pt x="9549338" y="0"/>
                </a:lnTo>
                <a:lnTo>
                  <a:pt x="9549338" y="7854330"/>
                </a:lnTo>
                <a:lnTo>
                  <a:pt x="0" y="7854330"/>
                </a:lnTo>
                <a:lnTo>
                  <a:pt x="0" y="0"/>
                </a:lnTo>
                <a:close/>
              </a:path>
            </a:pathLst>
          </a:custGeom>
          <a:blipFill>
            <a:blip r:embed="rId5"/>
            <a:stretch>
              <a:fillRect l="0" t="0" r="0" b="0"/>
            </a:stretch>
          </a:blipFill>
        </p:spPr>
      </p:sp>
      <p:sp>
        <p:nvSpPr>
          <p:cNvPr name="TextBox 10" id="10"/>
          <p:cNvSpPr txBox="true"/>
          <p:nvPr/>
        </p:nvSpPr>
        <p:spPr>
          <a:xfrm rot="0">
            <a:off x="1381453" y="398780"/>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1" id="11"/>
          <p:cNvSpPr txBox="true"/>
          <p:nvPr/>
        </p:nvSpPr>
        <p:spPr>
          <a:xfrm rot="0">
            <a:off x="491613" y="1376524"/>
            <a:ext cx="7323592" cy="8229710"/>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 </a:t>
            </a:r>
          </a:p>
          <a:p>
            <a:pPr algn="l">
              <a:lnSpc>
                <a:spcPts val="4062"/>
              </a:lnSpc>
            </a:pPr>
            <a:r>
              <a:rPr lang="en-US" sz="2901">
                <a:solidFill>
                  <a:srgbClr val="000000"/>
                </a:solidFill>
                <a:latin typeface="Alatsi"/>
                <a:ea typeface="Alatsi"/>
                <a:cs typeface="Alatsi"/>
                <a:sym typeface="Alatsi"/>
              </a:rPr>
              <a:t> SHAP-Based Feature Importance Ranking</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Explanation: This bar chart represents the mean absolute SHAP values for different features used in the Random Forest model. The higher the SHAP value, the more impact the feature has on the model’s predictions.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Key Observations: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most influential feature is abs_diffs_signal, followed by maxim, ptp (peak-to-peak amplitude), and rms.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Features like argmaxim, argminim, mean, and variance have minimal impact on the predictions.</a:t>
            </a:r>
          </a:p>
          <a:p>
            <a:pPr algn="l">
              <a:lnSpc>
                <a:spcPts val="4062"/>
              </a:lnSpc>
            </a:pPr>
          </a:p>
          <a:p>
            <a:pPr algn="l">
              <a:lnSpc>
                <a:spcPts val="4062"/>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23</a:t>
              </a:r>
            </a:p>
          </p:txBody>
        </p:sp>
      </p:grpSp>
      <p:sp>
        <p:nvSpPr>
          <p:cNvPr name="Freeform 9" id="9"/>
          <p:cNvSpPr/>
          <p:nvPr/>
        </p:nvSpPr>
        <p:spPr>
          <a:xfrm flipH="false" flipV="false" rot="0">
            <a:off x="10212267" y="1827152"/>
            <a:ext cx="6942316" cy="7169401"/>
          </a:xfrm>
          <a:custGeom>
            <a:avLst/>
            <a:gdLst/>
            <a:ahLst/>
            <a:cxnLst/>
            <a:rect r="r" b="b" t="t" l="l"/>
            <a:pathLst>
              <a:path h="7169401" w="6942316">
                <a:moveTo>
                  <a:pt x="0" y="0"/>
                </a:moveTo>
                <a:lnTo>
                  <a:pt x="6942315" y="0"/>
                </a:lnTo>
                <a:lnTo>
                  <a:pt x="6942315" y="7169400"/>
                </a:lnTo>
                <a:lnTo>
                  <a:pt x="0" y="7169400"/>
                </a:lnTo>
                <a:lnTo>
                  <a:pt x="0" y="0"/>
                </a:lnTo>
                <a:close/>
              </a:path>
            </a:pathLst>
          </a:custGeom>
          <a:blipFill>
            <a:blip r:embed="rId5"/>
            <a:stretch>
              <a:fillRect l="0" t="0" r="0" b="0"/>
            </a:stretch>
          </a:blipFill>
        </p:spPr>
      </p:sp>
      <p:sp>
        <p:nvSpPr>
          <p:cNvPr name="TextBox 10" id="10"/>
          <p:cNvSpPr txBox="true"/>
          <p:nvPr/>
        </p:nvSpPr>
        <p:spPr>
          <a:xfrm rot="0">
            <a:off x="1437561" y="488315"/>
            <a:ext cx="135274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III. Eli5</a:t>
            </a:r>
          </a:p>
        </p:txBody>
      </p:sp>
      <p:sp>
        <p:nvSpPr>
          <p:cNvPr name="TextBox 11" id="11"/>
          <p:cNvSpPr txBox="true"/>
          <p:nvPr/>
        </p:nvSpPr>
        <p:spPr>
          <a:xfrm rot="0">
            <a:off x="1437561" y="2059372"/>
            <a:ext cx="7323592" cy="7198928"/>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ELI5 Feature Importance Table :</a:t>
            </a:r>
          </a:p>
          <a:p>
            <a:pPr algn="l">
              <a:lnSpc>
                <a:spcPts val="4062"/>
              </a:lnSpc>
            </a:pPr>
            <a:r>
              <a:rPr lang="en-US" sz="2901">
                <a:solidFill>
                  <a:srgbClr val="000000"/>
                </a:solidFill>
                <a:latin typeface="Alatsi"/>
                <a:ea typeface="Alatsi"/>
                <a:cs typeface="Alatsi"/>
                <a:sym typeface="Alatsi"/>
              </a:rPr>
              <a:t>Explanation: This table shows feature importance scores derived from ELI5, another explainability tool.</a:t>
            </a:r>
          </a:p>
          <a:p>
            <a:pPr algn="l">
              <a:lnSpc>
                <a:spcPts val="4062"/>
              </a:lnSpc>
            </a:pPr>
            <a:r>
              <a:rPr lang="en-US" sz="2901">
                <a:solidFill>
                  <a:srgbClr val="000000"/>
                </a:solidFill>
                <a:latin typeface="Alatsi"/>
                <a:ea typeface="Alatsi"/>
                <a:cs typeface="Alatsi"/>
                <a:sym typeface="Alatsi"/>
              </a:rPr>
              <a:t>Key Observations:</a:t>
            </a:r>
          </a:p>
          <a:p>
            <a:pPr algn="l">
              <a:lnSpc>
                <a:spcPts val="4062"/>
              </a:lnSpc>
            </a:pPr>
            <a:r>
              <a:rPr lang="en-US" sz="2901">
                <a:solidFill>
                  <a:srgbClr val="000000"/>
                </a:solidFill>
                <a:latin typeface="Alatsi"/>
                <a:ea typeface="Alatsi"/>
                <a:cs typeface="Alatsi"/>
                <a:sym typeface="Alatsi"/>
              </a:rPr>
              <a:t>The Abs Diff Signal is again identified as the most crucial feature.</a:t>
            </a:r>
          </a:p>
          <a:p>
            <a:pPr algn="l">
              <a:lnSpc>
                <a:spcPts val="4062"/>
              </a:lnSpc>
            </a:pPr>
            <a:r>
              <a:rPr lang="en-US" sz="2901">
                <a:solidFill>
                  <a:srgbClr val="000000"/>
                </a:solidFill>
                <a:latin typeface="Alatsi"/>
                <a:ea typeface="Alatsi"/>
                <a:cs typeface="Alatsi"/>
                <a:sym typeface="Alatsi"/>
              </a:rPr>
              <a:t>Unlike SHAP, Skewness and Standard Deviation have higher importance scores here.</a:t>
            </a:r>
          </a:p>
          <a:p>
            <a:pPr algn="l">
              <a:lnSpc>
                <a:spcPts val="4062"/>
              </a:lnSpc>
            </a:pPr>
            <a:r>
              <a:rPr lang="en-US" sz="2901">
                <a:solidFill>
                  <a:srgbClr val="000000"/>
                </a:solidFill>
                <a:latin typeface="Alatsi"/>
                <a:ea typeface="Alatsi"/>
                <a:cs typeface="Alatsi"/>
                <a:sym typeface="Alatsi"/>
              </a:rPr>
              <a:t>Negative importance scores indicate features that decrease the model’s confidence in classification.</a:t>
            </a:r>
          </a:p>
          <a:p>
            <a:pPr algn="l">
              <a:lnSpc>
                <a:spcPts val="4062"/>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24</a:t>
              </a:r>
            </a:p>
          </p:txBody>
        </p:sp>
      </p:grpSp>
      <p:sp>
        <p:nvSpPr>
          <p:cNvPr name="Freeform 9" id="9"/>
          <p:cNvSpPr/>
          <p:nvPr/>
        </p:nvSpPr>
        <p:spPr>
          <a:xfrm flipH="false" flipV="false" rot="0">
            <a:off x="1028700" y="6098540"/>
            <a:ext cx="15993921" cy="3458685"/>
          </a:xfrm>
          <a:custGeom>
            <a:avLst/>
            <a:gdLst/>
            <a:ahLst/>
            <a:cxnLst/>
            <a:rect r="r" b="b" t="t" l="l"/>
            <a:pathLst>
              <a:path h="3458685" w="15993921">
                <a:moveTo>
                  <a:pt x="0" y="0"/>
                </a:moveTo>
                <a:lnTo>
                  <a:pt x="15993921" y="0"/>
                </a:lnTo>
                <a:lnTo>
                  <a:pt x="15993921" y="3458685"/>
                </a:lnTo>
                <a:lnTo>
                  <a:pt x="0" y="3458685"/>
                </a:lnTo>
                <a:lnTo>
                  <a:pt x="0" y="0"/>
                </a:lnTo>
                <a:close/>
              </a:path>
            </a:pathLst>
          </a:custGeom>
          <a:blipFill>
            <a:blip r:embed="rId5"/>
            <a:stretch>
              <a:fillRect l="0" t="0" r="0" b="0"/>
            </a:stretch>
          </a:blipFill>
        </p:spPr>
      </p:sp>
      <p:sp>
        <p:nvSpPr>
          <p:cNvPr name="TextBox 10" id="10"/>
          <p:cNvSpPr txBox="true"/>
          <p:nvPr/>
        </p:nvSpPr>
        <p:spPr>
          <a:xfrm rot="0">
            <a:off x="1377881" y="206693"/>
            <a:ext cx="147210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IV.  PDP</a:t>
            </a:r>
          </a:p>
        </p:txBody>
      </p:sp>
      <p:sp>
        <p:nvSpPr>
          <p:cNvPr name="TextBox 11" id="11"/>
          <p:cNvSpPr txBox="true"/>
          <p:nvPr/>
        </p:nvSpPr>
        <p:spPr>
          <a:xfrm rot="0">
            <a:off x="1789496" y="971550"/>
            <a:ext cx="11301259" cy="5126990"/>
          </a:xfrm>
          <a:prstGeom prst="rect">
            <a:avLst/>
          </a:prstGeom>
        </p:spPr>
        <p:txBody>
          <a:bodyPr anchor="t" rtlCol="false" tIns="0" lIns="0" bIns="0" rIns="0">
            <a:spAutoFit/>
          </a:bodyPr>
          <a:lstStyle/>
          <a:p>
            <a:pPr algn="l">
              <a:lnSpc>
                <a:spcPts val="4060"/>
              </a:lnSpc>
            </a:pPr>
            <a:r>
              <a:rPr lang="en-US" sz="2900">
                <a:solidFill>
                  <a:srgbClr val="000000"/>
                </a:solidFill>
                <a:latin typeface="Alatsi"/>
                <a:ea typeface="Alatsi"/>
                <a:cs typeface="Alatsi"/>
                <a:sym typeface="Alatsi"/>
              </a:rPr>
              <a:t>This plot shows how four top EEG features affect a model’s prediction:</a:t>
            </a:r>
          </a:p>
          <a:p>
            <a:pPr algn="l" marL="626111" indent="-313055" lvl="1">
              <a:lnSpc>
                <a:spcPts val="4060"/>
              </a:lnSpc>
              <a:buFont typeface="Arial"/>
              <a:buChar char="•"/>
            </a:pPr>
            <a:r>
              <a:rPr lang="en-US" sz="2900">
                <a:solidFill>
                  <a:srgbClr val="000000"/>
                </a:solidFill>
                <a:latin typeface="Alatsi"/>
                <a:ea typeface="Alatsi"/>
                <a:cs typeface="Alatsi"/>
                <a:sym typeface="Alatsi"/>
              </a:rPr>
              <a:t>Ch1_Skew: Strong positive impact — higher skew increases the predicted value.</a:t>
            </a:r>
          </a:p>
          <a:p>
            <a:pPr algn="l" marL="626111" indent="-313055" lvl="1">
              <a:lnSpc>
                <a:spcPts val="4060"/>
              </a:lnSpc>
              <a:buFont typeface="Arial"/>
              <a:buChar char="•"/>
            </a:pPr>
            <a:r>
              <a:rPr lang="en-US" sz="2900">
                <a:solidFill>
                  <a:srgbClr val="000000"/>
                </a:solidFill>
                <a:latin typeface="Alatsi"/>
                <a:ea typeface="Alatsi"/>
                <a:cs typeface="Alatsi"/>
                <a:sym typeface="Alatsi"/>
              </a:rPr>
              <a:t>Ch1_Kurtosis: Moderate impact — peak influence around kurtosis = 2–3.</a:t>
            </a:r>
          </a:p>
          <a:p>
            <a:pPr algn="l" marL="626111" indent="-313055" lvl="1">
              <a:lnSpc>
                <a:spcPts val="4060"/>
              </a:lnSpc>
              <a:buFont typeface="Arial"/>
              <a:buChar char="•"/>
            </a:pPr>
            <a:r>
              <a:rPr lang="en-US" sz="2900">
                <a:solidFill>
                  <a:srgbClr val="000000"/>
                </a:solidFill>
                <a:latin typeface="Alatsi"/>
                <a:ea typeface="Alatsi"/>
                <a:cs typeface="Alatsi"/>
                <a:sym typeface="Alatsi"/>
              </a:rPr>
              <a:t>Ch1_Argmax: Minimal effect — slight fluctuations, mostly flat.</a:t>
            </a:r>
          </a:p>
          <a:p>
            <a:pPr algn="l" marL="626111" indent="-313055" lvl="1">
              <a:lnSpc>
                <a:spcPts val="4060"/>
              </a:lnSpc>
              <a:buFont typeface="Arial"/>
              <a:buChar char="•"/>
            </a:pPr>
            <a:r>
              <a:rPr lang="en-US" sz="2900">
                <a:solidFill>
                  <a:srgbClr val="000000"/>
                </a:solidFill>
                <a:latin typeface="Alatsi"/>
                <a:ea typeface="Alatsi"/>
                <a:cs typeface="Alatsi"/>
                <a:sym typeface="Alatsi"/>
              </a:rPr>
              <a:t>Ch1_Argmin: Slight negative impact — higher values reduce predictions.</a:t>
            </a:r>
          </a:p>
          <a:p>
            <a:pPr algn="l">
              <a:lnSpc>
                <a:spcPts val="4060"/>
              </a:lnSpc>
            </a:pPr>
            <a:r>
              <a:rPr lang="en-US" sz="2900">
                <a:solidFill>
                  <a:srgbClr val="000000"/>
                </a:solidFill>
                <a:latin typeface="Alatsi"/>
                <a:ea typeface="Alatsi"/>
                <a:cs typeface="Alatsi"/>
                <a:sym typeface="Alatsi"/>
              </a:rPr>
              <a:t>Overall, Ch1_Skew is the most influential feature.</a:t>
            </a:r>
          </a:p>
          <a:p>
            <a:pPr algn="l">
              <a:lnSpc>
                <a:spcPts val="4060"/>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25</a:t>
              </a:r>
            </a:p>
          </p:txBody>
        </p:sp>
      </p:grpSp>
      <p:sp>
        <p:nvSpPr>
          <p:cNvPr name="Freeform 9" id="9"/>
          <p:cNvSpPr/>
          <p:nvPr/>
        </p:nvSpPr>
        <p:spPr>
          <a:xfrm flipH="false" flipV="false" rot="0">
            <a:off x="921646" y="5003232"/>
            <a:ext cx="16444708" cy="4255068"/>
          </a:xfrm>
          <a:custGeom>
            <a:avLst/>
            <a:gdLst/>
            <a:ahLst/>
            <a:cxnLst/>
            <a:rect r="r" b="b" t="t" l="l"/>
            <a:pathLst>
              <a:path h="4255068" w="16444708">
                <a:moveTo>
                  <a:pt x="0" y="0"/>
                </a:moveTo>
                <a:lnTo>
                  <a:pt x="16444708" y="0"/>
                </a:lnTo>
                <a:lnTo>
                  <a:pt x="16444708" y="4255068"/>
                </a:lnTo>
                <a:lnTo>
                  <a:pt x="0" y="4255068"/>
                </a:lnTo>
                <a:lnTo>
                  <a:pt x="0" y="0"/>
                </a:lnTo>
                <a:close/>
              </a:path>
            </a:pathLst>
          </a:custGeom>
          <a:blipFill>
            <a:blip r:embed="rId5"/>
            <a:stretch>
              <a:fillRect l="0" t="0" r="0" b="0"/>
            </a:stretch>
          </a:blipFill>
        </p:spPr>
      </p:sp>
      <p:sp>
        <p:nvSpPr>
          <p:cNvPr name="TextBox 10" id="10"/>
          <p:cNvSpPr txBox="true"/>
          <p:nvPr/>
        </p:nvSpPr>
        <p:spPr>
          <a:xfrm rot="0">
            <a:off x="-1108631" y="769938"/>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3.Applied Explainable AI model over XGBoost</a:t>
            </a:r>
          </a:p>
          <a:p>
            <a:pPr algn="ctr">
              <a:lnSpc>
                <a:spcPts val="5179"/>
              </a:lnSpc>
              <a:spcBef>
                <a:spcPct val="0"/>
              </a:spcBef>
            </a:pPr>
          </a:p>
        </p:txBody>
      </p:sp>
      <p:sp>
        <p:nvSpPr>
          <p:cNvPr name="TextBox 11" id="11"/>
          <p:cNvSpPr txBox="true"/>
          <p:nvPr/>
        </p:nvSpPr>
        <p:spPr>
          <a:xfrm rot="0">
            <a:off x="1386143" y="1708785"/>
            <a:ext cx="130810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Lime</a:t>
            </a:r>
          </a:p>
        </p:txBody>
      </p:sp>
      <p:sp>
        <p:nvSpPr>
          <p:cNvPr name="TextBox 12" id="12"/>
          <p:cNvSpPr txBox="true"/>
          <p:nvPr/>
        </p:nvSpPr>
        <p:spPr>
          <a:xfrm rot="0">
            <a:off x="1386143" y="2517837"/>
            <a:ext cx="15873157" cy="2045016"/>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The LIME explanation visualizations show how a particular instance is classified.</a:t>
            </a:r>
          </a:p>
          <a:p>
            <a:pPr algn="l">
              <a:lnSpc>
                <a:spcPts val="4062"/>
              </a:lnSpc>
            </a:pPr>
            <a:r>
              <a:rPr lang="en-US" sz="2901">
                <a:solidFill>
                  <a:srgbClr val="000000"/>
                </a:solidFill>
                <a:latin typeface="Alatsi"/>
                <a:ea typeface="Alatsi"/>
                <a:cs typeface="Alatsi"/>
                <a:sym typeface="Alatsi"/>
              </a:rPr>
              <a:t>The probability distribution bars indicate the likelihood of a patient being schizophrenic or healthy.</a:t>
            </a:r>
          </a:p>
          <a:p>
            <a:pPr algn="l">
              <a:lnSpc>
                <a:spcPts val="4062"/>
              </a:lnSpc>
            </a:pPr>
            <a:r>
              <a:rPr lang="en-US" sz="2901">
                <a:solidFill>
                  <a:srgbClr val="000000"/>
                </a:solidFill>
                <a:latin typeface="Alatsi"/>
                <a:ea typeface="Alatsi"/>
                <a:cs typeface="Alatsi"/>
                <a:sym typeface="Alatsi"/>
              </a:rPr>
              <a:t>Decision thresholds for key features are displayed, such as Max &gt; 0, Kurtosis &gt; 1.24, and PTP &gt; 0.</a:t>
            </a:r>
          </a:p>
          <a:p>
            <a:pPr algn="l">
              <a:lnSpc>
                <a:spcPts val="4062"/>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26</a:t>
              </a:r>
            </a:p>
          </p:txBody>
        </p:sp>
      </p:grpSp>
      <p:sp>
        <p:nvSpPr>
          <p:cNvPr name="Freeform 9" id="9"/>
          <p:cNvSpPr/>
          <p:nvPr/>
        </p:nvSpPr>
        <p:spPr>
          <a:xfrm flipH="false" flipV="false" rot="0">
            <a:off x="8958492" y="1983369"/>
            <a:ext cx="8780100" cy="7858189"/>
          </a:xfrm>
          <a:custGeom>
            <a:avLst/>
            <a:gdLst/>
            <a:ahLst/>
            <a:cxnLst/>
            <a:rect r="r" b="b" t="t" l="l"/>
            <a:pathLst>
              <a:path h="7858189" w="8780100">
                <a:moveTo>
                  <a:pt x="0" y="0"/>
                </a:moveTo>
                <a:lnTo>
                  <a:pt x="8780099" y="0"/>
                </a:lnTo>
                <a:lnTo>
                  <a:pt x="8780099" y="7858189"/>
                </a:lnTo>
                <a:lnTo>
                  <a:pt x="0" y="7858189"/>
                </a:lnTo>
                <a:lnTo>
                  <a:pt x="0" y="0"/>
                </a:lnTo>
                <a:close/>
              </a:path>
            </a:pathLst>
          </a:custGeom>
          <a:blipFill>
            <a:blip r:embed="rId5"/>
            <a:stretch>
              <a:fillRect l="0" t="0" r="0" b="0"/>
            </a:stretch>
          </a:blipFill>
        </p:spPr>
      </p:sp>
      <p:sp>
        <p:nvSpPr>
          <p:cNvPr name="TextBox 10" id="10"/>
          <p:cNvSpPr txBox="true"/>
          <p:nvPr/>
        </p:nvSpPr>
        <p:spPr>
          <a:xfrm rot="0">
            <a:off x="1528937" y="488315"/>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1" id="11"/>
          <p:cNvSpPr txBox="true"/>
          <p:nvPr/>
        </p:nvSpPr>
        <p:spPr>
          <a:xfrm rot="0">
            <a:off x="565355" y="2799815"/>
            <a:ext cx="7323592" cy="6168146"/>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SHAP summary plots showing how each feature influences the model's prediction.</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Key Features: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AbsDiffSignal, Max, PTP (Peak-to-Peak), RMS, and Std Dev are the most influential features in both models.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SHAP values show how these features impact the model’s decision, with red indicating higher feature values and blue indicating lower values.</a:t>
            </a:r>
          </a:p>
          <a:p>
            <a:pPr algn="l">
              <a:lnSpc>
                <a:spcPts val="4062"/>
              </a:lnSpc>
            </a:pPr>
          </a:p>
          <a:p>
            <a:pPr algn="l">
              <a:lnSpc>
                <a:spcPts val="4062"/>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27</a:t>
              </a:r>
            </a:p>
          </p:txBody>
        </p:sp>
      </p:grpSp>
      <p:sp>
        <p:nvSpPr>
          <p:cNvPr name="Freeform 9" id="9"/>
          <p:cNvSpPr/>
          <p:nvPr/>
        </p:nvSpPr>
        <p:spPr>
          <a:xfrm flipH="false" flipV="false" rot="0">
            <a:off x="10254459" y="2117505"/>
            <a:ext cx="7167308" cy="8181388"/>
          </a:xfrm>
          <a:custGeom>
            <a:avLst/>
            <a:gdLst/>
            <a:ahLst/>
            <a:cxnLst/>
            <a:rect r="r" b="b" t="t" l="l"/>
            <a:pathLst>
              <a:path h="8181388" w="7167308">
                <a:moveTo>
                  <a:pt x="0" y="0"/>
                </a:moveTo>
                <a:lnTo>
                  <a:pt x="7167308" y="0"/>
                </a:lnTo>
                <a:lnTo>
                  <a:pt x="7167308" y="8181388"/>
                </a:lnTo>
                <a:lnTo>
                  <a:pt x="0" y="8181388"/>
                </a:lnTo>
                <a:lnTo>
                  <a:pt x="0" y="0"/>
                </a:lnTo>
                <a:close/>
              </a:path>
            </a:pathLst>
          </a:custGeom>
          <a:blipFill>
            <a:blip r:embed="rId5"/>
            <a:stretch>
              <a:fillRect l="0" t="0" r="0" b="0"/>
            </a:stretch>
          </a:blipFill>
        </p:spPr>
      </p:sp>
      <p:sp>
        <p:nvSpPr>
          <p:cNvPr name="TextBox 10" id="10"/>
          <p:cNvSpPr txBox="true"/>
          <p:nvPr/>
        </p:nvSpPr>
        <p:spPr>
          <a:xfrm rot="0">
            <a:off x="1437561" y="488315"/>
            <a:ext cx="135274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III. Eli5</a:t>
            </a:r>
          </a:p>
        </p:txBody>
      </p:sp>
      <p:sp>
        <p:nvSpPr>
          <p:cNvPr name="TextBox 11" id="11"/>
          <p:cNvSpPr txBox="true"/>
          <p:nvPr/>
        </p:nvSpPr>
        <p:spPr>
          <a:xfrm rot="0">
            <a:off x="1028700" y="3090914"/>
            <a:ext cx="7323592" cy="3591190"/>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top features (AbsDiffSignal, Std, Var, Max) have high positive weights.</a:t>
            </a:r>
          </a:p>
          <a:p>
            <a:pPr algn="l">
              <a:lnSpc>
                <a:spcPts val="4062"/>
              </a:lnSpc>
            </a:pP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Some features (like Argmax, MeanSq) have near-zero or negative importance.</a:t>
            </a:r>
          </a:p>
          <a:p>
            <a:pPr algn="l">
              <a:lnSpc>
                <a:spcPts val="4062"/>
              </a:lnSpc>
            </a:pPr>
          </a:p>
          <a:p>
            <a:pPr algn="l">
              <a:lnSpc>
                <a:spcPts val="4062"/>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28</a:t>
              </a:r>
            </a:p>
          </p:txBody>
        </p:sp>
      </p:grpSp>
      <p:sp>
        <p:nvSpPr>
          <p:cNvPr name="Freeform 9" id="9"/>
          <p:cNvSpPr/>
          <p:nvPr/>
        </p:nvSpPr>
        <p:spPr>
          <a:xfrm flipH="false" flipV="false" rot="0">
            <a:off x="9279224" y="2351405"/>
            <a:ext cx="8969886" cy="7108634"/>
          </a:xfrm>
          <a:custGeom>
            <a:avLst/>
            <a:gdLst/>
            <a:ahLst/>
            <a:cxnLst/>
            <a:rect r="r" b="b" t="t" l="l"/>
            <a:pathLst>
              <a:path h="7108634" w="8969886">
                <a:moveTo>
                  <a:pt x="0" y="0"/>
                </a:moveTo>
                <a:lnTo>
                  <a:pt x="8969886" y="0"/>
                </a:lnTo>
                <a:lnTo>
                  <a:pt x="8969886" y="7108634"/>
                </a:lnTo>
                <a:lnTo>
                  <a:pt x="0" y="7108634"/>
                </a:lnTo>
                <a:lnTo>
                  <a:pt x="0" y="0"/>
                </a:lnTo>
                <a:close/>
              </a:path>
            </a:pathLst>
          </a:custGeom>
          <a:blipFill>
            <a:blip r:embed="rId5"/>
            <a:stretch>
              <a:fillRect l="0" t="0" r="0" b="0"/>
            </a:stretch>
          </a:blipFill>
        </p:spPr>
      </p:sp>
      <p:sp>
        <p:nvSpPr>
          <p:cNvPr name="TextBox 10" id="10"/>
          <p:cNvSpPr txBox="true"/>
          <p:nvPr/>
        </p:nvSpPr>
        <p:spPr>
          <a:xfrm rot="0">
            <a:off x="1377881" y="488315"/>
            <a:ext cx="147210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IV.  PDP</a:t>
            </a:r>
          </a:p>
        </p:txBody>
      </p:sp>
      <p:sp>
        <p:nvSpPr>
          <p:cNvPr name="TextBox 11" id="11"/>
          <p:cNvSpPr txBox="true"/>
          <p:nvPr/>
        </p:nvSpPr>
        <p:spPr>
          <a:xfrm rot="0">
            <a:off x="561437" y="2294255"/>
            <a:ext cx="8582563" cy="5641340"/>
          </a:xfrm>
          <a:prstGeom prst="rect">
            <a:avLst/>
          </a:prstGeom>
        </p:spPr>
        <p:txBody>
          <a:bodyPr anchor="t" rtlCol="false" tIns="0" lIns="0" bIns="0" rIns="0">
            <a:spAutoFit/>
          </a:bodyPr>
          <a:lstStyle/>
          <a:p>
            <a:pPr algn="l">
              <a:lnSpc>
                <a:spcPts val="4060"/>
              </a:lnSpc>
            </a:pPr>
            <a:r>
              <a:rPr lang="en-US" sz="2900">
                <a:solidFill>
                  <a:srgbClr val="000000"/>
                </a:solidFill>
                <a:latin typeface="Alatsi"/>
                <a:ea typeface="Alatsi"/>
                <a:cs typeface="Alatsi"/>
                <a:sym typeface="Alatsi"/>
              </a:rPr>
              <a:t>This plot shows partial dependence of the model output on 13 EEG features. Some features like Mean, MeanSq, and Var were skipped due to insufficient variation.</a:t>
            </a:r>
          </a:p>
          <a:p>
            <a:pPr algn="l">
              <a:lnSpc>
                <a:spcPts val="4060"/>
              </a:lnSpc>
            </a:pPr>
            <a:r>
              <a:rPr lang="en-US" sz="2900">
                <a:solidFill>
                  <a:srgbClr val="000000"/>
                </a:solidFill>
                <a:latin typeface="Alatsi"/>
                <a:ea typeface="Alatsi"/>
                <a:cs typeface="Alatsi"/>
                <a:sym typeface="Alatsi"/>
              </a:rPr>
              <a:t>Key takeaways:</a:t>
            </a:r>
          </a:p>
          <a:p>
            <a:pPr algn="l" marL="626111" indent="-313055" lvl="1">
              <a:lnSpc>
                <a:spcPts val="4060"/>
              </a:lnSpc>
              <a:buFont typeface="Arial"/>
              <a:buChar char="•"/>
            </a:pPr>
            <a:r>
              <a:rPr lang="en-US" sz="2900">
                <a:solidFill>
                  <a:srgbClr val="000000"/>
                </a:solidFill>
                <a:latin typeface="Alatsi"/>
                <a:ea typeface="Alatsi"/>
                <a:cs typeface="Alatsi"/>
                <a:sym typeface="Alatsi"/>
              </a:rPr>
              <a:t>Std, Maxim, Kurtosis, Skewness, and AbsDiffs have a strong positive influence on prediction.</a:t>
            </a:r>
          </a:p>
          <a:p>
            <a:pPr algn="l" marL="626111" indent="-313055" lvl="1">
              <a:lnSpc>
                <a:spcPts val="4060"/>
              </a:lnSpc>
              <a:buFont typeface="Arial"/>
              <a:buChar char="•"/>
            </a:pPr>
            <a:r>
              <a:rPr lang="en-US" sz="2900">
                <a:solidFill>
                  <a:srgbClr val="000000"/>
                </a:solidFill>
                <a:latin typeface="Alatsi"/>
                <a:ea typeface="Alatsi"/>
                <a:cs typeface="Alatsi"/>
                <a:sym typeface="Alatsi"/>
              </a:rPr>
              <a:t>Argmin shows a negative impact at higher values.</a:t>
            </a:r>
          </a:p>
          <a:p>
            <a:pPr algn="l" marL="626111" indent="-313055" lvl="1">
              <a:lnSpc>
                <a:spcPts val="4060"/>
              </a:lnSpc>
              <a:buFont typeface="Arial"/>
              <a:buChar char="•"/>
            </a:pPr>
            <a:r>
              <a:rPr lang="en-US" sz="2900">
                <a:solidFill>
                  <a:srgbClr val="000000"/>
                </a:solidFill>
                <a:latin typeface="Alatsi"/>
                <a:ea typeface="Alatsi"/>
                <a:cs typeface="Alatsi"/>
                <a:sym typeface="Alatsi"/>
              </a:rPr>
              <a:t>Features like RMS, PTP, and Minim have relatively flat or minimal influence.</a:t>
            </a:r>
          </a:p>
          <a:p>
            <a:pPr algn="l">
              <a:lnSpc>
                <a:spcPts val="406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TextBox 3" id="3"/>
          <p:cNvSpPr txBox="true"/>
          <p:nvPr/>
        </p:nvSpPr>
        <p:spPr>
          <a:xfrm rot="0">
            <a:off x="340586" y="2251076"/>
            <a:ext cx="17606828" cy="983107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Neurodisorders like schizophrenia and Alzheimer’s require early, accurate diagnosis, but traditional methods are often subjective and inconsistent. AI, especially machine learning, helps classify these disorders by analyzing complex data such as EEG signals. However, most AI models act as black boxes, offering little insight into how decisions are made.</a:t>
            </a:r>
          </a:p>
          <a:p>
            <a:pPr algn="l">
              <a:lnSpc>
                <a:spcPts val="5179"/>
              </a:lnSpc>
            </a:pPr>
            <a:r>
              <a:rPr lang="en-US" sz="3699">
                <a:solidFill>
                  <a:srgbClr val="000000"/>
                </a:solidFill>
                <a:latin typeface="Alatsi"/>
                <a:ea typeface="Alatsi"/>
                <a:cs typeface="Alatsi"/>
                <a:sym typeface="Alatsi"/>
              </a:rPr>
              <a:t>Explainable AI (XAI) solves this by making AI decisions interpretable through tools, which show what features influence predictions. This builds trust with clinicians and supports better decision-making. For example, in classifying schizophrenia, XAI highlights specific EEG patterns responsible for the diagnosis, combining high accuracy with transparency.</a:t>
            </a:r>
          </a:p>
          <a:p>
            <a:pPr algn="l">
              <a:lnSpc>
                <a:spcPts val="5179"/>
              </a:lnSpc>
            </a:pPr>
          </a:p>
          <a:p>
            <a:pPr algn="l">
              <a:lnSpc>
                <a:spcPts val="5179"/>
              </a:lnSpc>
            </a:pPr>
          </a:p>
          <a:p>
            <a:pPr algn="l">
              <a:lnSpc>
                <a:spcPts val="5179"/>
              </a:lnSpc>
            </a:pP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TextBox 12" id="1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3" id="13"/>
          <p:cNvSpPr txBox="true"/>
          <p:nvPr/>
        </p:nvSpPr>
        <p:spPr>
          <a:xfrm rot="0">
            <a:off x="-1577412" y="353974"/>
            <a:ext cx="13180039" cy="1675145"/>
          </a:xfrm>
          <a:prstGeom prst="rect">
            <a:avLst/>
          </a:prstGeom>
        </p:spPr>
        <p:txBody>
          <a:bodyPr anchor="t" rtlCol="false" tIns="0" lIns="0" bIns="0" rIns="0">
            <a:spAutoFit/>
          </a:bodyPr>
          <a:lstStyle/>
          <a:p>
            <a:pPr algn="ctr">
              <a:lnSpc>
                <a:spcPts val="13719"/>
              </a:lnSpc>
              <a:spcBef>
                <a:spcPct val="0"/>
              </a:spcBef>
            </a:pPr>
            <a:r>
              <a:rPr lang="en-US" sz="9799">
                <a:solidFill>
                  <a:srgbClr val="414071">
                    <a:alpha val="97647"/>
                  </a:srgbClr>
                </a:solidFill>
                <a:latin typeface="Alatsi"/>
                <a:ea typeface="Alatsi"/>
                <a:cs typeface="Alatsi"/>
                <a:sym typeface="Alatsi"/>
              </a:rPr>
              <a:t>Topic Overview</a:t>
            </a:r>
          </a:p>
        </p:txBody>
      </p:sp>
      <p:sp>
        <p:nvSpPr>
          <p:cNvPr name="TextBox 14" id="14"/>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29</a:t>
              </a:r>
            </a:p>
          </p:txBody>
        </p:sp>
      </p:grpSp>
      <p:sp>
        <p:nvSpPr>
          <p:cNvPr name="Freeform 9" id="9"/>
          <p:cNvSpPr/>
          <p:nvPr/>
        </p:nvSpPr>
        <p:spPr>
          <a:xfrm flipH="false" flipV="false" rot="0">
            <a:off x="1386143" y="5077203"/>
            <a:ext cx="15254318" cy="4061462"/>
          </a:xfrm>
          <a:custGeom>
            <a:avLst/>
            <a:gdLst/>
            <a:ahLst/>
            <a:cxnLst/>
            <a:rect r="r" b="b" t="t" l="l"/>
            <a:pathLst>
              <a:path h="4061462" w="15254318">
                <a:moveTo>
                  <a:pt x="0" y="0"/>
                </a:moveTo>
                <a:lnTo>
                  <a:pt x="15254318" y="0"/>
                </a:lnTo>
                <a:lnTo>
                  <a:pt x="15254318" y="4061462"/>
                </a:lnTo>
                <a:lnTo>
                  <a:pt x="0" y="4061462"/>
                </a:lnTo>
                <a:lnTo>
                  <a:pt x="0" y="0"/>
                </a:lnTo>
                <a:close/>
              </a:path>
            </a:pathLst>
          </a:custGeom>
          <a:blipFill>
            <a:blip r:embed="rId5"/>
            <a:stretch>
              <a:fillRect l="0" t="0" r="0" b="0"/>
            </a:stretch>
          </a:blipFill>
        </p:spPr>
      </p:sp>
      <p:sp>
        <p:nvSpPr>
          <p:cNvPr name="TextBox 10" id="10"/>
          <p:cNvSpPr txBox="true"/>
          <p:nvPr/>
        </p:nvSpPr>
        <p:spPr>
          <a:xfrm rot="0">
            <a:off x="-1108631" y="769938"/>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4. Applied Explainable AI model over AdaBoost</a:t>
            </a:r>
          </a:p>
          <a:p>
            <a:pPr algn="ctr">
              <a:lnSpc>
                <a:spcPts val="5179"/>
              </a:lnSpc>
              <a:spcBef>
                <a:spcPct val="0"/>
              </a:spcBef>
            </a:pPr>
          </a:p>
        </p:txBody>
      </p:sp>
      <p:sp>
        <p:nvSpPr>
          <p:cNvPr name="TextBox 11" id="11"/>
          <p:cNvSpPr txBox="true"/>
          <p:nvPr/>
        </p:nvSpPr>
        <p:spPr>
          <a:xfrm rot="0">
            <a:off x="1386143" y="1708785"/>
            <a:ext cx="130810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Lime</a:t>
            </a:r>
          </a:p>
        </p:txBody>
      </p:sp>
      <p:sp>
        <p:nvSpPr>
          <p:cNvPr name="TextBox 12" id="12"/>
          <p:cNvSpPr txBox="true"/>
          <p:nvPr/>
        </p:nvSpPr>
        <p:spPr>
          <a:xfrm rot="0">
            <a:off x="1386143" y="2517837"/>
            <a:ext cx="15873157" cy="3075799"/>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LIME Explanation (Local Interpretation)</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LIME image shows Healthy classification with 99% probability.</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Key thresholds that influenced the classification include Std, Var, Min, Skewness, and ArgMax.</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values of these features determined why the model strongly classified the sample as Healthy.</a:t>
            </a:r>
          </a:p>
          <a:p>
            <a:pPr algn="l">
              <a:lnSpc>
                <a:spcPts val="4062"/>
              </a:lnSpc>
            </a:pPr>
          </a:p>
          <a:p>
            <a:pPr algn="l">
              <a:lnSpc>
                <a:spcPts val="4062"/>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30</a:t>
              </a:r>
            </a:p>
          </p:txBody>
        </p:sp>
      </p:grpSp>
      <p:sp>
        <p:nvSpPr>
          <p:cNvPr name="Freeform 9" id="9"/>
          <p:cNvSpPr/>
          <p:nvPr/>
        </p:nvSpPr>
        <p:spPr>
          <a:xfrm flipH="false" flipV="false" rot="0">
            <a:off x="8735214" y="1809320"/>
            <a:ext cx="9498801" cy="8477680"/>
          </a:xfrm>
          <a:custGeom>
            <a:avLst/>
            <a:gdLst/>
            <a:ahLst/>
            <a:cxnLst/>
            <a:rect r="r" b="b" t="t" l="l"/>
            <a:pathLst>
              <a:path h="8477680" w="9498801">
                <a:moveTo>
                  <a:pt x="0" y="0"/>
                </a:moveTo>
                <a:lnTo>
                  <a:pt x="9498801" y="0"/>
                </a:lnTo>
                <a:lnTo>
                  <a:pt x="9498801" y="8477680"/>
                </a:lnTo>
                <a:lnTo>
                  <a:pt x="0" y="8477680"/>
                </a:lnTo>
                <a:lnTo>
                  <a:pt x="0" y="0"/>
                </a:lnTo>
                <a:close/>
              </a:path>
            </a:pathLst>
          </a:custGeom>
          <a:blipFill>
            <a:blip r:embed="rId5"/>
            <a:stretch>
              <a:fillRect l="0" t="0" r="0" b="0"/>
            </a:stretch>
          </a:blipFill>
        </p:spPr>
      </p:sp>
      <p:sp>
        <p:nvSpPr>
          <p:cNvPr name="TextBox 10" id="10"/>
          <p:cNvSpPr txBox="true"/>
          <p:nvPr/>
        </p:nvSpPr>
        <p:spPr>
          <a:xfrm rot="0">
            <a:off x="1565808" y="769938"/>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1" id="11"/>
          <p:cNvSpPr txBox="true"/>
          <p:nvPr/>
        </p:nvSpPr>
        <p:spPr>
          <a:xfrm rot="0">
            <a:off x="565355" y="2799815"/>
            <a:ext cx="7323592" cy="5137363"/>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SHAP Summary Plot (Global Importance)</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Similar to XGBoost, the SHAP summary plot shows key features influencing predictions.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Variance, AbsDiffs, and Std are the most significant features.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The spread of SHAP values shows that some features have a stronger influence in AdaBoost compared to XGBoost.</a:t>
            </a:r>
          </a:p>
          <a:p>
            <a:pPr algn="l">
              <a:lnSpc>
                <a:spcPts val="4062"/>
              </a:lnSpc>
            </a:pPr>
          </a:p>
          <a:p>
            <a:pPr algn="l">
              <a:lnSpc>
                <a:spcPts val="4062"/>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31</a:t>
              </a:r>
            </a:p>
          </p:txBody>
        </p:sp>
      </p:grpSp>
      <p:sp>
        <p:nvSpPr>
          <p:cNvPr name="Freeform 9" id="9"/>
          <p:cNvSpPr/>
          <p:nvPr/>
        </p:nvSpPr>
        <p:spPr>
          <a:xfrm flipH="false" flipV="false" rot="0">
            <a:off x="9421205" y="1875140"/>
            <a:ext cx="7577815" cy="8666118"/>
          </a:xfrm>
          <a:custGeom>
            <a:avLst/>
            <a:gdLst/>
            <a:ahLst/>
            <a:cxnLst/>
            <a:rect r="r" b="b" t="t" l="l"/>
            <a:pathLst>
              <a:path h="8666118" w="7577815">
                <a:moveTo>
                  <a:pt x="0" y="0"/>
                </a:moveTo>
                <a:lnTo>
                  <a:pt x="7577815" y="0"/>
                </a:lnTo>
                <a:lnTo>
                  <a:pt x="7577815" y="8666118"/>
                </a:lnTo>
                <a:lnTo>
                  <a:pt x="0" y="8666118"/>
                </a:lnTo>
                <a:lnTo>
                  <a:pt x="0" y="0"/>
                </a:lnTo>
                <a:close/>
              </a:path>
            </a:pathLst>
          </a:custGeom>
          <a:blipFill>
            <a:blip r:embed="rId5"/>
            <a:stretch>
              <a:fillRect l="0" t="0" r="0" b="0"/>
            </a:stretch>
          </a:blipFill>
        </p:spPr>
      </p:sp>
      <p:sp>
        <p:nvSpPr>
          <p:cNvPr name="TextBox 10" id="10"/>
          <p:cNvSpPr txBox="true"/>
          <p:nvPr/>
        </p:nvSpPr>
        <p:spPr>
          <a:xfrm rot="0">
            <a:off x="1437561" y="488315"/>
            <a:ext cx="135274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III. Eli5</a:t>
            </a:r>
          </a:p>
        </p:txBody>
      </p:sp>
      <p:sp>
        <p:nvSpPr>
          <p:cNvPr name="TextBox 11" id="11"/>
          <p:cNvSpPr txBox="true"/>
          <p:nvPr/>
        </p:nvSpPr>
        <p:spPr>
          <a:xfrm rot="0">
            <a:off x="1028700" y="3090914"/>
            <a:ext cx="7323592" cy="5137363"/>
          </a:xfrm>
          <a:prstGeom prst="rect">
            <a:avLst/>
          </a:prstGeom>
        </p:spPr>
        <p:txBody>
          <a:bodyPr anchor="t" rtlCol="false" tIns="0" lIns="0" bIns="0" rIns="0">
            <a:spAutoFit/>
          </a:bodyPr>
          <a:lstStyle/>
          <a:p>
            <a:pPr algn="l">
              <a:lnSpc>
                <a:spcPts val="4062"/>
              </a:lnSpc>
            </a:pPr>
            <a:r>
              <a:rPr lang="en-US" sz="2901">
                <a:solidFill>
                  <a:srgbClr val="000000"/>
                </a:solidFill>
                <a:latin typeface="Alatsi"/>
                <a:ea typeface="Alatsi"/>
                <a:cs typeface="Alatsi"/>
                <a:sym typeface="Alatsi"/>
              </a:rPr>
              <a:t>ELI5 Feature Importance (Global Importance)</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AbsDiffs (0.1231), Std (0.0865), and Variance (0.0769) were the most impactful features.</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Unlike XGBoost, in AdaBoost, ArgMin had a slightly negative impact (-0.0087).</a:t>
            </a:r>
          </a:p>
          <a:p>
            <a:pPr algn="l">
              <a:lnSpc>
                <a:spcPts val="4062"/>
              </a:lnSpc>
            </a:pPr>
            <a:r>
              <a:rPr lang="en-US" sz="2901">
                <a:solidFill>
                  <a:srgbClr val="000000"/>
                </a:solidFill>
                <a:latin typeface="Alatsi"/>
                <a:ea typeface="Alatsi"/>
                <a:cs typeface="Alatsi"/>
                <a:sym typeface="Alatsi"/>
              </a:rPr>
              <a:t>•</a:t>
            </a:r>
            <a:r>
              <a:rPr lang="en-US" sz="2901">
                <a:solidFill>
                  <a:srgbClr val="000000"/>
                </a:solidFill>
                <a:latin typeface="Alatsi"/>
                <a:ea typeface="Alatsi"/>
                <a:cs typeface="Alatsi"/>
                <a:sym typeface="Alatsi"/>
              </a:rPr>
              <a:t>Some features such as MeanSquare and RMS had no weight, meaning they did not contribute significantly.</a:t>
            </a:r>
          </a:p>
          <a:p>
            <a:pPr algn="l">
              <a:lnSpc>
                <a:spcPts val="4062"/>
              </a:lnSpc>
            </a:pPr>
          </a:p>
          <a:p>
            <a:pPr algn="l">
              <a:lnSpc>
                <a:spcPts val="4062"/>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32</a:t>
              </a:r>
            </a:p>
          </p:txBody>
        </p:sp>
      </p:grpSp>
      <p:sp>
        <p:nvSpPr>
          <p:cNvPr name="Freeform 9" id="9"/>
          <p:cNvSpPr/>
          <p:nvPr/>
        </p:nvSpPr>
        <p:spPr>
          <a:xfrm flipH="false" flipV="false" rot="0">
            <a:off x="10490454" y="2380585"/>
            <a:ext cx="7797546" cy="6004110"/>
          </a:xfrm>
          <a:custGeom>
            <a:avLst/>
            <a:gdLst/>
            <a:ahLst/>
            <a:cxnLst/>
            <a:rect r="r" b="b" t="t" l="l"/>
            <a:pathLst>
              <a:path h="6004110" w="7797546">
                <a:moveTo>
                  <a:pt x="0" y="0"/>
                </a:moveTo>
                <a:lnTo>
                  <a:pt x="7797546" y="0"/>
                </a:lnTo>
                <a:lnTo>
                  <a:pt x="7797546" y="6004110"/>
                </a:lnTo>
                <a:lnTo>
                  <a:pt x="0" y="6004110"/>
                </a:lnTo>
                <a:lnTo>
                  <a:pt x="0" y="0"/>
                </a:lnTo>
                <a:close/>
              </a:path>
            </a:pathLst>
          </a:custGeom>
          <a:blipFill>
            <a:blip r:embed="rId5"/>
            <a:stretch>
              <a:fillRect l="0" t="0" r="0" b="0"/>
            </a:stretch>
          </a:blipFill>
        </p:spPr>
      </p:sp>
      <p:sp>
        <p:nvSpPr>
          <p:cNvPr name="TextBox 10" id="10"/>
          <p:cNvSpPr txBox="true"/>
          <p:nvPr/>
        </p:nvSpPr>
        <p:spPr>
          <a:xfrm rot="0">
            <a:off x="1377881" y="206693"/>
            <a:ext cx="147210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IV.  PDP</a:t>
            </a:r>
          </a:p>
        </p:txBody>
      </p:sp>
      <p:sp>
        <p:nvSpPr>
          <p:cNvPr name="TextBox 11" id="11"/>
          <p:cNvSpPr txBox="true"/>
          <p:nvPr/>
        </p:nvSpPr>
        <p:spPr>
          <a:xfrm rot="0">
            <a:off x="0" y="971550"/>
            <a:ext cx="10678734" cy="9241790"/>
          </a:xfrm>
          <a:prstGeom prst="rect">
            <a:avLst/>
          </a:prstGeom>
        </p:spPr>
        <p:txBody>
          <a:bodyPr anchor="t" rtlCol="false" tIns="0" lIns="0" bIns="0" rIns="0">
            <a:spAutoFit/>
          </a:bodyPr>
          <a:lstStyle/>
          <a:p>
            <a:pPr algn="l">
              <a:lnSpc>
                <a:spcPts val="4060"/>
              </a:lnSpc>
            </a:pPr>
            <a:r>
              <a:rPr lang="en-US" sz="2900">
                <a:solidFill>
                  <a:srgbClr val="000000"/>
                </a:solidFill>
                <a:latin typeface="Alatsi"/>
                <a:ea typeface="Alatsi"/>
                <a:cs typeface="Alatsi"/>
                <a:sym typeface="Alatsi"/>
              </a:rPr>
              <a:t>This plot shows PDPs for various statistical EEG features averaged across all channels. Here's a short interpretation for each:</a:t>
            </a:r>
          </a:p>
          <a:p>
            <a:pPr algn="l" marL="626111" indent="-313055" lvl="1">
              <a:lnSpc>
                <a:spcPts val="4060"/>
              </a:lnSpc>
              <a:buFont typeface="Arial"/>
              <a:buChar char="•"/>
            </a:pPr>
            <a:r>
              <a:rPr lang="en-US" sz="2900">
                <a:solidFill>
                  <a:srgbClr val="000000"/>
                </a:solidFill>
                <a:latin typeface="Alatsi"/>
                <a:ea typeface="Alatsi"/>
                <a:cs typeface="Alatsi"/>
                <a:sym typeface="Alatsi"/>
              </a:rPr>
              <a:t>Std: Strong positive trend — higher standard deviation increases prediction.</a:t>
            </a:r>
          </a:p>
          <a:p>
            <a:pPr algn="l" marL="626111" indent="-313055" lvl="1">
              <a:lnSpc>
                <a:spcPts val="4060"/>
              </a:lnSpc>
              <a:buFont typeface="Arial"/>
              <a:buChar char="•"/>
            </a:pPr>
            <a:r>
              <a:rPr lang="en-US" sz="2900">
                <a:solidFill>
                  <a:srgbClr val="000000"/>
                </a:solidFill>
                <a:latin typeface="Alatsi"/>
                <a:ea typeface="Alatsi"/>
                <a:cs typeface="Alatsi"/>
                <a:sym typeface="Alatsi"/>
              </a:rPr>
              <a:t>PTP (Peak-to-Peak): Peak influence at mid-range; flattens at extremes.</a:t>
            </a:r>
          </a:p>
          <a:p>
            <a:pPr algn="l" marL="626111" indent="-313055" lvl="1">
              <a:lnSpc>
                <a:spcPts val="4060"/>
              </a:lnSpc>
              <a:buFont typeface="Arial"/>
              <a:buChar char="•"/>
            </a:pPr>
            <a:r>
              <a:rPr lang="en-US" sz="2900">
                <a:solidFill>
                  <a:srgbClr val="000000"/>
                </a:solidFill>
                <a:latin typeface="Alatsi"/>
                <a:ea typeface="Alatsi"/>
                <a:cs typeface="Alatsi"/>
                <a:sym typeface="Alatsi"/>
              </a:rPr>
              <a:t>Min: Sharp increase at extreme values — indicates strong non-linear effect.</a:t>
            </a:r>
          </a:p>
          <a:p>
            <a:pPr algn="l" marL="626111" indent="-313055" lvl="1">
              <a:lnSpc>
                <a:spcPts val="4060"/>
              </a:lnSpc>
              <a:buFont typeface="Arial"/>
              <a:buChar char="•"/>
            </a:pPr>
            <a:r>
              <a:rPr lang="en-US" sz="2900">
                <a:solidFill>
                  <a:srgbClr val="000000"/>
                </a:solidFill>
                <a:latin typeface="Alatsi"/>
                <a:ea typeface="Alatsi"/>
                <a:cs typeface="Alatsi"/>
                <a:sym typeface="Alatsi"/>
              </a:rPr>
              <a:t>Max: Moderate positive influence; peak effect at upper values.</a:t>
            </a:r>
          </a:p>
          <a:p>
            <a:pPr algn="l" marL="626111" indent="-313055" lvl="1">
              <a:lnSpc>
                <a:spcPts val="4060"/>
              </a:lnSpc>
              <a:buFont typeface="Arial"/>
              <a:buChar char="•"/>
            </a:pPr>
            <a:r>
              <a:rPr lang="en-US" sz="2900">
                <a:solidFill>
                  <a:srgbClr val="000000"/>
                </a:solidFill>
                <a:latin typeface="Alatsi"/>
                <a:ea typeface="Alatsi"/>
                <a:cs typeface="Alatsi"/>
                <a:sym typeface="Alatsi"/>
              </a:rPr>
              <a:t>ArgMin / ArgMax: Noisy with small peaks — weak or inconsistent influence.</a:t>
            </a:r>
          </a:p>
          <a:p>
            <a:pPr algn="l" marL="626111" indent="-313055" lvl="1">
              <a:lnSpc>
                <a:spcPts val="4060"/>
              </a:lnSpc>
              <a:buFont typeface="Arial"/>
              <a:buChar char="•"/>
            </a:pPr>
            <a:r>
              <a:rPr lang="en-US" sz="2900">
                <a:solidFill>
                  <a:srgbClr val="000000"/>
                </a:solidFill>
                <a:latin typeface="Alatsi"/>
                <a:ea typeface="Alatsi"/>
                <a:cs typeface="Alatsi"/>
                <a:sym typeface="Alatsi"/>
              </a:rPr>
              <a:t>RMS: Flat line — negligible or no effect on prediction.</a:t>
            </a:r>
          </a:p>
          <a:p>
            <a:pPr algn="l" marL="626111" indent="-313055" lvl="1">
              <a:lnSpc>
                <a:spcPts val="4060"/>
              </a:lnSpc>
              <a:buFont typeface="Arial"/>
              <a:buChar char="•"/>
            </a:pPr>
            <a:r>
              <a:rPr lang="en-US" sz="2900">
                <a:solidFill>
                  <a:srgbClr val="000000"/>
                </a:solidFill>
                <a:latin typeface="Alatsi"/>
                <a:ea typeface="Alatsi"/>
                <a:cs typeface="Alatsi"/>
                <a:sym typeface="Alatsi"/>
              </a:rPr>
              <a:t>AbsDiff: Strong positive trend — larger differences boost predictions.</a:t>
            </a:r>
          </a:p>
          <a:p>
            <a:pPr algn="l" marL="626111" indent="-313055" lvl="1">
              <a:lnSpc>
                <a:spcPts val="4060"/>
              </a:lnSpc>
              <a:buFont typeface="Arial"/>
              <a:buChar char="•"/>
            </a:pPr>
            <a:r>
              <a:rPr lang="en-US" sz="2900">
                <a:solidFill>
                  <a:srgbClr val="000000"/>
                </a:solidFill>
                <a:latin typeface="Alatsi"/>
                <a:ea typeface="Alatsi"/>
                <a:cs typeface="Alatsi"/>
                <a:sym typeface="Alatsi"/>
              </a:rPr>
              <a:t>Skewness: Clear positive trend — more skewed signals increase prediction.</a:t>
            </a:r>
          </a:p>
          <a:p>
            <a:pPr algn="l" marL="626111" indent="-313055" lvl="1">
              <a:lnSpc>
                <a:spcPts val="4060"/>
              </a:lnSpc>
              <a:buFont typeface="Arial"/>
              <a:buChar char="•"/>
            </a:pPr>
            <a:r>
              <a:rPr lang="en-US" sz="2900">
                <a:solidFill>
                  <a:srgbClr val="000000"/>
                </a:solidFill>
                <a:latin typeface="Alatsi"/>
                <a:ea typeface="Alatsi"/>
                <a:cs typeface="Alatsi"/>
                <a:sym typeface="Alatsi"/>
              </a:rPr>
              <a:t>Kurtosis: Bell-shaped — moderate kurtosis most influential.</a:t>
            </a:r>
          </a:p>
          <a:p>
            <a:pPr algn="l">
              <a:lnSpc>
                <a:spcPts val="4060"/>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33</a:t>
              </a:r>
            </a:p>
          </p:txBody>
        </p:sp>
      </p:grpSp>
      <p:sp>
        <p:nvSpPr>
          <p:cNvPr name="Freeform 9" id="9"/>
          <p:cNvSpPr/>
          <p:nvPr/>
        </p:nvSpPr>
        <p:spPr>
          <a:xfrm flipH="false" flipV="false" rot="0">
            <a:off x="2256571" y="4434689"/>
            <a:ext cx="13602584" cy="4823611"/>
          </a:xfrm>
          <a:custGeom>
            <a:avLst/>
            <a:gdLst/>
            <a:ahLst/>
            <a:cxnLst/>
            <a:rect r="r" b="b" t="t" l="l"/>
            <a:pathLst>
              <a:path h="4823611" w="13602584">
                <a:moveTo>
                  <a:pt x="0" y="0"/>
                </a:moveTo>
                <a:lnTo>
                  <a:pt x="13602584" y="0"/>
                </a:lnTo>
                <a:lnTo>
                  <a:pt x="13602584" y="4823611"/>
                </a:lnTo>
                <a:lnTo>
                  <a:pt x="0" y="4823611"/>
                </a:lnTo>
                <a:lnTo>
                  <a:pt x="0" y="0"/>
                </a:lnTo>
                <a:close/>
              </a:path>
            </a:pathLst>
          </a:custGeom>
          <a:blipFill>
            <a:blip r:embed="rId5"/>
            <a:stretch>
              <a:fillRect l="0" t="0" r="0" b="0"/>
            </a:stretch>
          </a:blipFill>
        </p:spPr>
      </p:sp>
      <p:sp>
        <p:nvSpPr>
          <p:cNvPr name="TextBox 10" id="10"/>
          <p:cNvSpPr txBox="true"/>
          <p:nvPr/>
        </p:nvSpPr>
        <p:spPr>
          <a:xfrm rot="0">
            <a:off x="-1108631" y="769938"/>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5. Applied Explainable AI model over SVM</a:t>
            </a:r>
          </a:p>
          <a:p>
            <a:pPr algn="ctr">
              <a:lnSpc>
                <a:spcPts val="5179"/>
              </a:lnSpc>
              <a:spcBef>
                <a:spcPct val="0"/>
              </a:spcBef>
            </a:pPr>
          </a:p>
        </p:txBody>
      </p:sp>
      <p:sp>
        <p:nvSpPr>
          <p:cNvPr name="TextBox 11" id="11"/>
          <p:cNvSpPr txBox="true"/>
          <p:nvPr/>
        </p:nvSpPr>
        <p:spPr>
          <a:xfrm rot="0">
            <a:off x="1386143" y="1708785"/>
            <a:ext cx="130810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Lime</a:t>
            </a:r>
          </a:p>
        </p:txBody>
      </p:sp>
      <p:sp>
        <p:nvSpPr>
          <p:cNvPr name="TextBox 12" id="12"/>
          <p:cNvSpPr txBox="true"/>
          <p:nvPr/>
        </p:nvSpPr>
        <p:spPr>
          <a:xfrm rot="0">
            <a:off x="1386143" y="2607514"/>
            <a:ext cx="15873157" cy="1014234"/>
          </a:xfrm>
          <a:prstGeom prst="rect">
            <a:avLst/>
          </a:prstGeom>
        </p:spPr>
        <p:txBody>
          <a:bodyPr anchor="t" rtlCol="false" tIns="0" lIns="0" bIns="0" rIns="0">
            <a:spAutoFit/>
          </a:bodyPr>
          <a:lstStyle/>
          <a:p>
            <a:pPr algn="l">
              <a:lnSpc>
                <a:spcPts val="4062"/>
              </a:lnSpc>
              <a:spcBef>
                <a:spcPct val="0"/>
              </a:spcBef>
            </a:pPr>
            <a:r>
              <a:rPr lang="en-US" sz="2901">
                <a:solidFill>
                  <a:srgbClr val="000000"/>
                </a:solidFill>
                <a:latin typeface="Alatsi"/>
                <a:ea typeface="Alatsi"/>
                <a:cs typeface="Alatsi"/>
                <a:sym typeface="Alatsi"/>
              </a:rPr>
              <a:t>The SVM model (53% accuracy) predicts the sample as Patient (55%), mainly influenced by features like maxim, argmaxim, and argminim.</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34</a:t>
              </a:r>
            </a:p>
          </p:txBody>
        </p:sp>
      </p:grpSp>
      <p:sp>
        <p:nvSpPr>
          <p:cNvPr name="Freeform 9" id="9"/>
          <p:cNvSpPr/>
          <p:nvPr/>
        </p:nvSpPr>
        <p:spPr>
          <a:xfrm flipH="false" flipV="false" rot="0">
            <a:off x="8964645" y="1890694"/>
            <a:ext cx="8765946" cy="7012757"/>
          </a:xfrm>
          <a:custGeom>
            <a:avLst/>
            <a:gdLst/>
            <a:ahLst/>
            <a:cxnLst/>
            <a:rect r="r" b="b" t="t" l="l"/>
            <a:pathLst>
              <a:path h="7012757" w="8765946">
                <a:moveTo>
                  <a:pt x="0" y="0"/>
                </a:moveTo>
                <a:lnTo>
                  <a:pt x="8765946" y="0"/>
                </a:lnTo>
                <a:lnTo>
                  <a:pt x="8765946" y="7012757"/>
                </a:lnTo>
                <a:lnTo>
                  <a:pt x="0" y="7012757"/>
                </a:lnTo>
                <a:lnTo>
                  <a:pt x="0" y="0"/>
                </a:lnTo>
                <a:close/>
              </a:path>
            </a:pathLst>
          </a:custGeom>
          <a:blipFill>
            <a:blip r:embed="rId5"/>
            <a:stretch>
              <a:fillRect l="0" t="0" r="0" b="0"/>
            </a:stretch>
          </a:blipFill>
        </p:spPr>
      </p:sp>
      <p:sp>
        <p:nvSpPr>
          <p:cNvPr name="Freeform 10" id="10"/>
          <p:cNvSpPr/>
          <p:nvPr/>
        </p:nvSpPr>
        <p:spPr>
          <a:xfrm flipH="false" flipV="false" rot="0">
            <a:off x="9302358" y="1890694"/>
            <a:ext cx="8923617" cy="7585075"/>
          </a:xfrm>
          <a:custGeom>
            <a:avLst/>
            <a:gdLst/>
            <a:ahLst/>
            <a:cxnLst/>
            <a:rect r="r" b="b" t="t" l="l"/>
            <a:pathLst>
              <a:path h="7585075" w="8923617">
                <a:moveTo>
                  <a:pt x="0" y="0"/>
                </a:moveTo>
                <a:lnTo>
                  <a:pt x="8923618" y="0"/>
                </a:lnTo>
                <a:lnTo>
                  <a:pt x="8923618" y="7585074"/>
                </a:lnTo>
                <a:lnTo>
                  <a:pt x="0" y="7585074"/>
                </a:lnTo>
                <a:lnTo>
                  <a:pt x="0" y="0"/>
                </a:lnTo>
                <a:close/>
              </a:path>
            </a:pathLst>
          </a:custGeom>
          <a:blipFill>
            <a:blip r:embed="rId6"/>
            <a:stretch>
              <a:fillRect l="0" t="0" r="0" b="0"/>
            </a:stretch>
          </a:blipFill>
        </p:spPr>
      </p:sp>
      <p:sp>
        <p:nvSpPr>
          <p:cNvPr name="TextBox 11" id="11"/>
          <p:cNvSpPr txBox="true"/>
          <p:nvPr/>
        </p:nvSpPr>
        <p:spPr>
          <a:xfrm rot="0">
            <a:off x="1565808" y="769938"/>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2" id="12"/>
          <p:cNvSpPr txBox="true"/>
          <p:nvPr/>
        </p:nvSpPr>
        <p:spPr>
          <a:xfrm rot="0">
            <a:off x="1565808" y="3638215"/>
            <a:ext cx="7323592" cy="2045016"/>
          </a:xfrm>
          <a:prstGeom prst="rect">
            <a:avLst/>
          </a:prstGeom>
        </p:spPr>
        <p:txBody>
          <a:bodyPr anchor="t" rtlCol="false" tIns="0" lIns="0" bIns="0" rIns="0">
            <a:spAutoFit/>
          </a:bodyPr>
          <a:lstStyle/>
          <a:p>
            <a:pPr algn="l">
              <a:lnSpc>
                <a:spcPts val="4062"/>
              </a:lnSpc>
              <a:spcBef>
                <a:spcPct val="0"/>
              </a:spcBef>
            </a:pPr>
            <a:r>
              <a:rPr lang="en-US" sz="2901">
                <a:solidFill>
                  <a:srgbClr val="000000"/>
                </a:solidFill>
                <a:latin typeface="Alatsi"/>
                <a:ea typeface="Alatsi"/>
                <a:cs typeface="Alatsi"/>
                <a:sym typeface="Alatsi"/>
              </a:rPr>
              <a:t>The model is most influenced by argmaxim, argminim, and kurtosis. Other features have minimal impact. High and low values of these key features significantly affect predictions.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35</a:t>
              </a:r>
            </a:p>
          </p:txBody>
        </p:sp>
      </p:grpSp>
      <p:sp>
        <p:nvSpPr>
          <p:cNvPr name="Freeform 9" id="9"/>
          <p:cNvSpPr/>
          <p:nvPr/>
        </p:nvSpPr>
        <p:spPr>
          <a:xfrm flipH="false" flipV="false" rot="0">
            <a:off x="8844137" y="1673225"/>
            <a:ext cx="9443863" cy="5713537"/>
          </a:xfrm>
          <a:custGeom>
            <a:avLst/>
            <a:gdLst/>
            <a:ahLst/>
            <a:cxnLst/>
            <a:rect r="r" b="b" t="t" l="l"/>
            <a:pathLst>
              <a:path h="5713537" w="9443863">
                <a:moveTo>
                  <a:pt x="0" y="0"/>
                </a:moveTo>
                <a:lnTo>
                  <a:pt x="9443863" y="0"/>
                </a:lnTo>
                <a:lnTo>
                  <a:pt x="9443863" y="5713538"/>
                </a:lnTo>
                <a:lnTo>
                  <a:pt x="0" y="5713538"/>
                </a:lnTo>
                <a:lnTo>
                  <a:pt x="0" y="0"/>
                </a:lnTo>
                <a:close/>
              </a:path>
            </a:pathLst>
          </a:custGeom>
          <a:blipFill>
            <a:blip r:embed="rId5"/>
            <a:stretch>
              <a:fillRect l="0" t="0" r="0" b="0"/>
            </a:stretch>
          </a:blipFill>
        </p:spPr>
      </p:sp>
      <p:sp>
        <p:nvSpPr>
          <p:cNvPr name="Freeform 10" id="10"/>
          <p:cNvSpPr/>
          <p:nvPr/>
        </p:nvSpPr>
        <p:spPr>
          <a:xfrm flipH="false" flipV="false" rot="0">
            <a:off x="9880738" y="7118048"/>
            <a:ext cx="7766857" cy="3135869"/>
          </a:xfrm>
          <a:custGeom>
            <a:avLst/>
            <a:gdLst/>
            <a:ahLst/>
            <a:cxnLst/>
            <a:rect r="r" b="b" t="t" l="l"/>
            <a:pathLst>
              <a:path h="3135869" w="7766857">
                <a:moveTo>
                  <a:pt x="0" y="0"/>
                </a:moveTo>
                <a:lnTo>
                  <a:pt x="7766858" y="0"/>
                </a:lnTo>
                <a:lnTo>
                  <a:pt x="7766858" y="3135869"/>
                </a:lnTo>
                <a:lnTo>
                  <a:pt x="0" y="3135869"/>
                </a:lnTo>
                <a:lnTo>
                  <a:pt x="0" y="0"/>
                </a:lnTo>
                <a:close/>
              </a:path>
            </a:pathLst>
          </a:custGeom>
          <a:blipFill>
            <a:blip r:embed="rId6"/>
            <a:stretch>
              <a:fillRect l="0" t="0" r="0" b="0"/>
            </a:stretch>
          </a:blipFill>
        </p:spPr>
      </p:sp>
      <p:sp>
        <p:nvSpPr>
          <p:cNvPr name="Freeform 11" id="11"/>
          <p:cNvSpPr/>
          <p:nvPr/>
        </p:nvSpPr>
        <p:spPr>
          <a:xfrm flipH="false" flipV="false" rot="0">
            <a:off x="9384414" y="1319588"/>
            <a:ext cx="8903586" cy="5798460"/>
          </a:xfrm>
          <a:custGeom>
            <a:avLst/>
            <a:gdLst/>
            <a:ahLst/>
            <a:cxnLst/>
            <a:rect r="r" b="b" t="t" l="l"/>
            <a:pathLst>
              <a:path h="5798460" w="8903586">
                <a:moveTo>
                  <a:pt x="0" y="0"/>
                </a:moveTo>
                <a:lnTo>
                  <a:pt x="8903586" y="0"/>
                </a:lnTo>
                <a:lnTo>
                  <a:pt x="8903586" y="5798460"/>
                </a:lnTo>
                <a:lnTo>
                  <a:pt x="0" y="5798460"/>
                </a:lnTo>
                <a:lnTo>
                  <a:pt x="0" y="0"/>
                </a:lnTo>
                <a:close/>
              </a:path>
            </a:pathLst>
          </a:custGeom>
          <a:blipFill>
            <a:blip r:embed="rId7"/>
            <a:stretch>
              <a:fillRect l="0" t="0" r="0" b="0"/>
            </a:stretch>
          </a:blipFill>
        </p:spPr>
      </p:sp>
      <p:sp>
        <p:nvSpPr>
          <p:cNvPr name="Freeform 12" id="12"/>
          <p:cNvSpPr/>
          <p:nvPr/>
        </p:nvSpPr>
        <p:spPr>
          <a:xfrm flipH="false" flipV="false" rot="0">
            <a:off x="10505158" y="7118048"/>
            <a:ext cx="7142438" cy="2937327"/>
          </a:xfrm>
          <a:custGeom>
            <a:avLst/>
            <a:gdLst/>
            <a:ahLst/>
            <a:cxnLst/>
            <a:rect r="r" b="b" t="t" l="l"/>
            <a:pathLst>
              <a:path h="2937327" w="7142438">
                <a:moveTo>
                  <a:pt x="0" y="0"/>
                </a:moveTo>
                <a:lnTo>
                  <a:pt x="7142438" y="0"/>
                </a:lnTo>
                <a:lnTo>
                  <a:pt x="7142438" y="2937327"/>
                </a:lnTo>
                <a:lnTo>
                  <a:pt x="0" y="2937327"/>
                </a:lnTo>
                <a:lnTo>
                  <a:pt x="0" y="0"/>
                </a:lnTo>
                <a:close/>
              </a:path>
            </a:pathLst>
          </a:custGeom>
          <a:blipFill>
            <a:blip r:embed="rId8"/>
            <a:stretch>
              <a:fillRect l="0" t="0" r="0" b="0"/>
            </a:stretch>
          </a:blipFill>
        </p:spPr>
      </p:sp>
      <p:sp>
        <p:nvSpPr>
          <p:cNvPr name="TextBox 13" id="13"/>
          <p:cNvSpPr txBox="true"/>
          <p:nvPr/>
        </p:nvSpPr>
        <p:spPr>
          <a:xfrm rot="0">
            <a:off x="-1108631" y="769938"/>
            <a:ext cx="13043285" cy="1287145"/>
          </a:xfrm>
          <a:prstGeom prst="rect">
            <a:avLst/>
          </a:prstGeom>
        </p:spPr>
        <p:txBody>
          <a:bodyPr anchor="t" rtlCol="false" tIns="0" lIns="0" bIns="0" rIns="0">
            <a:spAutoFit/>
          </a:bodyPr>
          <a:lstStyle/>
          <a:p>
            <a:pPr algn="ctr">
              <a:lnSpc>
                <a:spcPts val="5179"/>
              </a:lnSpc>
            </a:pPr>
            <a:r>
              <a:rPr lang="en-US" sz="3699">
                <a:solidFill>
                  <a:srgbClr val="000000"/>
                </a:solidFill>
                <a:latin typeface="Alatsi"/>
                <a:ea typeface="Alatsi"/>
                <a:cs typeface="Alatsi"/>
                <a:sym typeface="Alatsi"/>
              </a:rPr>
              <a:t>5. Applied Explainable AI model over LSTM</a:t>
            </a:r>
          </a:p>
          <a:p>
            <a:pPr algn="ctr">
              <a:lnSpc>
                <a:spcPts val="5179"/>
              </a:lnSpc>
              <a:spcBef>
                <a:spcPct val="0"/>
              </a:spcBef>
            </a:pPr>
          </a:p>
        </p:txBody>
      </p:sp>
      <p:sp>
        <p:nvSpPr>
          <p:cNvPr name="TextBox 14" id="14"/>
          <p:cNvSpPr txBox="true"/>
          <p:nvPr/>
        </p:nvSpPr>
        <p:spPr>
          <a:xfrm rot="0">
            <a:off x="1223326" y="1606550"/>
            <a:ext cx="459551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 Integrated Gradients</a:t>
            </a:r>
          </a:p>
        </p:txBody>
      </p:sp>
      <p:sp>
        <p:nvSpPr>
          <p:cNvPr name="TextBox 15" id="15"/>
          <p:cNvSpPr txBox="true"/>
          <p:nvPr/>
        </p:nvSpPr>
        <p:spPr>
          <a:xfrm rot="0">
            <a:off x="508173" y="3534107"/>
            <a:ext cx="8004970" cy="3583941"/>
          </a:xfrm>
          <a:prstGeom prst="rect">
            <a:avLst/>
          </a:prstGeom>
        </p:spPr>
        <p:txBody>
          <a:bodyPr anchor="t" rtlCol="false" tIns="0" lIns="0" bIns="0" rIns="0">
            <a:spAutoFit/>
          </a:bodyPr>
          <a:lstStyle/>
          <a:p>
            <a:pPr algn="l" marL="626104" indent="-313052" lvl="1">
              <a:lnSpc>
                <a:spcPts val="4059"/>
              </a:lnSpc>
              <a:buFont typeface="Arial"/>
              <a:buChar char="•"/>
            </a:pPr>
            <a:r>
              <a:rPr lang="en-US" sz="2899">
                <a:solidFill>
                  <a:srgbClr val="000000"/>
                </a:solidFill>
                <a:latin typeface="Alatsi"/>
                <a:ea typeface="Alatsi"/>
                <a:cs typeface="Alatsi"/>
                <a:sym typeface="Alatsi"/>
              </a:rPr>
              <a:t>Line Plot: argmaxim positively impacts Class 0 prediction; argminim negatively impacts it. Other features have minimal effect.</a:t>
            </a:r>
          </a:p>
          <a:p>
            <a:pPr algn="l" marL="626104" indent="-313052" lvl="1">
              <a:lnSpc>
                <a:spcPts val="4059"/>
              </a:lnSpc>
              <a:buFont typeface="Arial"/>
              <a:buChar char="•"/>
            </a:pPr>
            <a:r>
              <a:rPr lang="en-US" sz="2899">
                <a:solidFill>
                  <a:srgbClr val="000000"/>
                </a:solidFill>
                <a:latin typeface="Alatsi"/>
                <a:ea typeface="Alatsi"/>
                <a:cs typeface="Alatsi"/>
                <a:sym typeface="Alatsi"/>
              </a:rPr>
              <a:t>Heatmap: Key contributions from argmaxim and argminim at specific time steps; rest show low influence.</a:t>
            </a:r>
          </a:p>
          <a:p>
            <a:pPr algn="l">
              <a:lnSpc>
                <a:spcPts val="4059"/>
              </a:lnSpc>
              <a:spcBef>
                <a:spcPct val="0"/>
              </a:spcBef>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36</a:t>
              </a:r>
            </a:p>
          </p:txBody>
        </p:sp>
      </p:grpSp>
      <p:sp>
        <p:nvSpPr>
          <p:cNvPr name="Freeform 9" id="9"/>
          <p:cNvSpPr/>
          <p:nvPr/>
        </p:nvSpPr>
        <p:spPr>
          <a:xfrm flipH="false" flipV="false" rot="0">
            <a:off x="8535203" y="2562666"/>
            <a:ext cx="9752797" cy="5668813"/>
          </a:xfrm>
          <a:custGeom>
            <a:avLst/>
            <a:gdLst/>
            <a:ahLst/>
            <a:cxnLst/>
            <a:rect r="r" b="b" t="t" l="l"/>
            <a:pathLst>
              <a:path h="5668813" w="9752797">
                <a:moveTo>
                  <a:pt x="0" y="0"/>
                </a:moveTo>
                <a:lnTo>
                  <a:pt x="9752797" y="0"/>
                </a:lnTo>
                <a:lnTo>
                  <a:pt x="9752797" y="5668813"/>
                </a:lnTo>
                <a:lnTo>
                  <a:pt x="0" y="5668813"/>
                </a:lnTo>
                <a:lnTo>
                  <a:pt x="0" y="0"/>
                </a:lnTo>
                <a:close/>
              </a:path>
            </a:pathLst>
          </a:custGeom>
          <a:blipFill>
            <a:blip r:embed="rId5"/>
            <a:stretch>
              <a:fillRect l="0" t="0" r="0" b="0"/>
            </a:stretch>
          </a:blipFill>
        </p:spPr>
      </p:sp>
      <p:sp>
        <p:nvSpPr>
          <p:cNvPr name="Freeform 10" id="10"/>
          <p:cNvSpPr/>
          <p:nvPr/>
        </p:nvSpPr>
        <p:spPr>
          <a:xfrm flipH="false" flipV="false" rot="0">
            <a:off x="8825782" y="2476274"/>
            <a:ext cx="9171640" cy="5755204"/>
          </a:xfrm>
          <a:custGeom>
            <a:avLst/>
            <a:gdLst/>
            <a:ahLst/>
            <a:cxnLst/>
            <a:rect r="r" b="b" t="t" l="l"/>
            <a:pathLst>
              <a:path h="5755204" w="9171640">
                <a:moveTo>
                  <a:pt x="0" y="0"/>
                </a:moveTo>
                <a:lnTo>
                  <a:pt x="9171640" y="0"/>
                </a:lnTo>
                <a:lnTo>
                  <a:pt x="9171640" y="5755205"/>
                </a:lnTo>
                <a:lnTo>
                  <a:pt x="0" y="5755205"/>
                </a:lnTo>
                <a:lnTo>
                  <a:pt x="0" y="0"/>
                </a:lnTo>
                <a:close/>
              </a:path>
            </a:pathLst>
          </a:custGeom>
          <a:blipFill>
            <a:blip r:embed="rId6"/>
            <a:stretch>
              <a:fillRect l="0" t="0" r="0" b="0"/>
            </a:stretch>
          </a:blipFill>
        </p:spPr>
      </p:sp>
      <p:sp>
        <p:nvSpPr>
          <p:cNvPr name="TextBox 11" id="11"/>
          <p:cNvSpPr txBox="true"/>
          <p:nvPr/>
        </p:nvSpPr>
        <p:spPr>
          <a:xfrm rot="0">
            <a:off x="1565808" y="769938"/>
            <a:ext cx="1464965"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a:ea typeface="Alatsi"/>
                <a:cs typeface="Alatsi"/>
                <a:sym typeface="Alatsi"/>
              </a:rPr>
              <a:t>II. Shap</a:t>
            </a:r>
          </a:p>
        </p:txBody>
      </p:sp>
      <p:sp>
        <p:nvSpPr>
          <p:cNvPr name="TextBox 12" id="12"/>
          <p:cNvSpPr txBox="true"/>
          <p:nvPr/>
        </p:nvSpPr>
        <p:spPr>
          <a:xfrm rot="0">
            <a:off x="1565808" y="2834451"/>
            <a:ext cx="6471151" cy="4612640"/>
          </a:xfrm>
          <a:prstGeom prst="rect">
            <a:avLst/>
          </a:prstGeom>
        </p:spPr>
        <p:txBody>
          <a:bodyPr anchor="t" rtlCol="false" tIns="0" lIns="0" bIns="0" rIns="0">
            <a:spAutoFit/>
          </a:bodyPr>
          <a:lstStyle/>
          <a:p>
            <a:pPr algn="l">
              <a:lnSpc>
                <a:spcPts val="4060"/>
              </a:lnSpc>
              <a:spcBef>
                <a:spcPct val="0"/>
              </a:spcBef>
            </a:pPr>
            <a:r>
              <a:rPr lang="en-US" sz="2900">
                <a:solidFill>
                  <a:srgbClr val="000000"/>
                </a:solidFill>
                <a:latin typeface="Alatsi"/>
                <a:ea typeface="Alatsi"/>
                <a:cs typeface="Alatsi"/>
                <a:sym typeface="Alatsi"/>
              </a:rPr>
              <a:t>The SHAP bar chart shows which EEG features most influenced the model’s predictions. Features like standard deviation, variance, and argmin index are the most important. Others like kurtosis, skewness, and abs_diffs_signal also contribute significantly. This helps explain and interpret the model's decisions.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37</a:t>
              </a:r>
            </a:p>
          </p:txBody>
        </p:sp>
      </p:grpSp>
      <p:sp>
        <p:nvSpPr>
          <p:cNvPr name="TextBox 9" id="9"/>
          <p:cNvSpPr txBox="true"/>
          <p:nvPr/>
        </p:nvSpPr>
        <p:spPr>
          <a:xfrm rot="0">
            <a:off x="5986742" y="105410"/>
            <a:ext cx="5872064"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Conculsion</a:t>
            </a:r>
          </a:p>
        </p:txBody>
      </p:sp>
      <p:sp>
        <p:nvSpPr>
          <p:cNvPr name="TextBox 10" id="10"/>
          <p:cNvSpPr txBox="true"/>
          <p:nvPr/>
        </p:nvSpPr>
        <p:spPr>
          <a:xfrm rot="0">
            <a:off x="516194" y="1704340"/>
            <a:ext cx="17439118" cy="917384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The application of XAI techniques—LIME, SHAP, ELI5,PDP and  Integrated Gradients—over the Five machine learning models (Random Forest, AdaBoost, etc.) and One Deep learning model(RNN(LSTM))provided valuable insights into model behavior, feature importance, and decision-making processes. </a:t>
            </a:r>
          </a:p>
          <a:p>
            <a:pPr algn="l">
              <a:lnSpc>
                <a:spcPts val="5179"/>
              </a:lnSpc>
            </a:pPr>
            <a:r>
              <a:rPr lang="en-US" sz="3699">
                <a:solidFill>
                  <a:srgbClr val="000000"/>
                </a:solidFill>
                <a:latin typeface="Alatsi"/>
                <a:ea typeface="Alatsi"/>
                <a:cs typeface="Alatsi"/>
                <a:sym typeface="Alatsi"/>
              </a:rPr>
              <a:t>Key conclusions are:</a:t>
            </a:r>
          </a:p>
          <a:p>
            <a:pPr algn="l" marL="798829" indent="-399415" lvl="1">
              <a:lnSpc>
                <a:spcPts val="5179"/>
              </a:lnSpc>
              <a:buFont typeface="Arial"/>
              <a:buChar char="•"/>
            </a:pPr>
            <a:r>
              <a:rPr lang="en-US" sz="3699">
                <a:solidFill>
                  <a:srgbClr val="000000"/>
                </a:solidFill>
                <a:latin typeface="Alatsi"/>
                <a:ea typeface="Alatsi"/>
                <a:cs typeface="Alatsi"/>
                <a:sym typeface="Alatsi"/>
              </a:rPr>
              <a:t>Feature Importance Across Models</a:t>
            </a:r>
          </a:p>
          <a:p>
            <a:pPr algn="l" marL="798829" indent="-399415" lvl="1">
              <a:lnSpc>
                <a:spcPts val="5179"/>
              </a:lnSpc>
              <a:buFont typeface="Arial"/>
              <a:buChar char="•"/>
            </a:pPr>
            <a:r>
              <a:rPr lang="en-US" sz="3699">
                <a:solidFill>
                  <a:srgbClr val="000000"/>
                </a:solidFill>
                <a:latin typeface="Alatsi"/>
                <a:ea typeface="Alatsi"/>
                <a:cs typeface="Alatsi"/>
                <a:sym typeface="Alatsi"/>
              </a:rPr>
              <a:t>Across all models, Abs Diff, Standard Deviation (Std), Variance (Var), and Skewness emerged as critical features in distinguishing between healthy and schizophrenic subjects.</a:t>
            </a:r>
          </a:p>
          <a:p>
            <a:pPr algn="l" marL="798829" indent="-399415" lvl="1">
              <a:lnSpc>
                <a:spcPts val="5179"/>
              </a:lnSpc>
              <a:buFont typeface="Arial"/>
              <a:buChar char="•"/>
            </a:pPr>
            <a:r>
              <a:rPr lang="en-US" sz="3699">
                <a:solidFill>
                  <a:srgbClr val="000000"/>
                </a:solidFill>
                <a:latin typeface="Alatsi"/>
                <a:ea typeface="Alatsi"/>
                <a:cs typeface="Alatsi"/>
                <a:sym typeface="Alatsi"/>
              </a:rPr>
              <a:t>Min ,ArgMin,ArgMax,AbsDiff values were sometimes pushing classification towards schizophrenia, indicating their potential role in capturing unique patterns in EEG signals.</a:t>
            </a:r>
          </a:p>
          <a:p>
            <a:pPr algn="l">
              <a:lnSpc>
                <a:spcPts val="5179"/>
              </a:lnSpc>
            </a:pPr>
          </a:p>
          <a:p>
            <a:pPr algn="l">
              <a:lnSpc>
                <a:spcPts val="5179"/>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38</a:t>
              </a:r>
            </a:p>
          </p:txBody>
        </p:sp>
      </p:grpSp>
      <p:sp>
        <p:nvSpPr>
          <p:cNvPr name="TextBox 9" id="9"/>
          <p:cNvSpPr txBox="true"/>
          <p:nvPr/>
        </p:nvSpPr>
        <p:spPr>
          <a:xfrm rot="0">
            <a:off x="5899299" y="7621"/>
            <a:ext cx="6489403"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Future Work</a:t>
            </a:r>
          </a:p>
        </p:txBody>
      </p:sp>
      <p:sp>
        <p:nvSpPr>
          <p:cNvPr name="TextBox 10" id="10"/>
          <p:cNvSpPr txBox="true"/>
          <p:nvPr/>
        </p:nvSpPr>
        <p:spPr>
          <a:xfrm rot="0">
            <a:off x="247433" y="1606550"/>
            <a:ext cx="18040567" cy="85166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Expanding Data Volume: Focus on acquiring and incorporating more diverse and extensive EEG datasets. Working with larger datasets can significantly improve model robustness and performance, enabling the identification of more nuanced patterns associated with schizophrenia and other disorders.</a:t>
            </a:r>
          </a:p>
          <a:p>
            <a:pPr algn="l" marL="798829" indent="-399415" lvl="1">
              <a:lnSpc>
                <a:spcPts val="5179"/>
              </a:lnSpc>
              <a:buFont typeface="Arial"/>
              <a:buChar char="•"/>
            </a:pPr>
            <a:r>
              <a:rPr lang="en-US" sz="3699">
                <a:solidFill>
                  <a:srgbClr val="000000"/>
                </a:solidFill>
                <a:latin typeface="Alatsi"/>
                <a:ea typeface="Alatsi"/>
                <a:cs typeface="Alatsi"/>
                <a:sym typeface="Alatsi"/>
              </a:rPr>
              <a:t>Data Augmentation: Investigate advanced data augmentation techniques specific to EEG signals to increase the dataset size artificially, improving the model's generalization ability without the need for additional data collection.</a:t>
            </a:r>
          </a:p>
          <a:p>
            <a:pPr algn="l" marL="798829" indent="-399415" lvl="1">
              <a:lnSpc>
                <a:spcPts val="5179"/>
              </a:lnSpc>
              <a:buFont typeface="Arial"/>
              <a:buChar char="•"/>
            </a:pPr>
            <a:r>
              <a:rPr lang="en-US" sz="3699">
                <a:solidFill>
                  <a:srgbClr val="000000"/>
                </a:solidFill>
                <a:latin typeface="Alatsi"/>
                <a:ea typeface="Alatsi"/>
                <a:cs typeface="Alatsi"/>
                <a:sym typeface="Alatsi"/>
              </a:rPr>
              <a:t>We applied bandpass filtering to extract key EEG bands: Delta, Theta, Alpha, Beta, and Gamma. For enhanced signal quality, we plan to explore additional filters: Notch , High-pass , Low-pass , Adaptive filtering, and ICA-based filtering </a:t>
            </a:r>
          </a:p>
          <a:p>
            <a:pPr algn="l" marL="798829" indent="-399415" lvl="1">
              <a:lnSpc>
                <a:spcPts val="5179"/>
              </a:lnSpc>
              <a:buFont typeface="Arial"/>
              <a:buChar char="•"/>
            </a:pPr>
            <a:r>
              <a:rPr lang="en-US" sz="3699">
                <a:solidFill>
                  <a:srgbClr val="000000"/>
                </a:solidFill>
                <a:latin typeface="Alatsi"/>
                <a:ea typeface="Alatsi"/>
                <a:cs typeface="Alatsi"/>
                <a:sym typeface="Alatsi"/>
              </a:rPr>
              <a:t>We can try to use CNN as blackbox model and use Grad-cam XAI tool for better interpretation</a:t>
            </a:r>
          </a:p>
          <a:p>
            <a:pPr algn="l">
              <a:lnSpc>
                <a:spcPts val="51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10054220" y="2132965"/>
            <a:ext cx="8233780" cy="6743517"/>
          </a:xfrm>
          <a:custGeom>
            <a:avLst/>
            <a:gdLst/>
            <a:ahLst/>
            <a:cxnLst/>
            <a:rect r="r" b="b" t="t" l="l"/>
            <a:pathLst>
              <a:path h="6743517" w="8233780">
                <a:moveTo>
                  <a:pt x="0" y="0"/>
                </a:moveTo>
                <a:lnTo>
                  <a:pt x="8233780" y="0"/>
                </a:lnTo>
                <a:lnTo>
                  <a:pt x="8233780" y="6743517"/>
                </a:lnTo>
                <a:lnTo>
                  <a:pt x="0" y="6743517"/>
                </a:lnTo>
                <a:lnTo>
                  <a:pt x="0" y="0"/>
                </a:lnTo>
                <a:close/>
              </a:path>
            </a:pathLst>
          </a:custGeom>
          <a:blipFill>
            <a:blip r:embed="rId5"/>
            <a:stretch>
              <a:fillRect l="-3847" t="0" r="-39085" b="0"/>
            </a:stretch>
          </a:blipFill>
        </p:spPr>
      </p:sp>
      <p:sp>
        <p:nvSpPr>
          <p:cNvPr name="TextBox 12" id="1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3" id="13"/>
          <p:cNvSpPr txBox="true"/>
          <p:nvPr/>
        </p:nvSpPr>
        <p:spPr>
          <a:xfrm rot="0">
            <a:off x="-260599" y="457821"/>
            <a:ext cx="16793394" cy="1675145"/>
          </a:xfrm>
          <a:prstGeom prst="rect">
            <a:avLst/>
          </a:prstGeom>
        </p:spPr>
        <p:txBody>
          <a:bodyPr anchor="t" rtlCol="false" tIns="0" lIns="0" bIns="0" rIns="0">
            <a:spAutoFit/>
          </a:bodyPr>
          <a:lstStyle/>
          <a:p>
            <a:pPr algn="ctr">
              <a:lnSpc>
                <a:spcPts val="13719"/>
              </a:lnSpc>
              <a:spcBef>
                <a:spcPct val="0"/>
              </a:spcBef>
            </a:pPr>
            <a:r>
              <a:rPr lang="en-US" sz="9799">
                <a:solidFill>
                  <a:srgbClr val="414071">
                    <a:alpha val="97647"/>
                  </a:srgbClr>
                </a:solidFill>
                <a:latin typeface="Alatsi"/>
                <a:ea typeface="Alatsi"/>
                <a:cs typeface="Alatsi"/>
                <a:sym typeface="Alatsi"/>
              </a:rPr>
              <a:t>EEG (Electroencephalogram) </a:t>
            </a:r>
          </a:p>
        </p:txBody>
      </p:sp>
      <p:sp>
        <p:nvSpPr>
          <p:cNvPr name="TextBox 14" id="14"/>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5" id="15"/>
          <p:cNvSpPr txBox="true"/>
          <p:nvPr/>
        </p:nvSpPr>
        <p:spPr>
          <a:xfrm rot="0">
            <a:off x="246542" y="2582914"/>
            <a:ext cx="9807677" cy="4573270"/>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Alatsi"/>
                <a:ea typeface="Alatsi"/>
                <a:cs typeface="Alatsi"/>
                <a:sym typeface="Alatsi"/>
              </a:rPr>
              <a:t>EEG (Electroencephalography) is a non-invasive method used to record electrical activity of the brain using sensors placed on the scalp. It helps detect abnormalities in brain function and is commonly used in diagnosing neurological disorders like epilepsy, schizophrenia, and sleep disorders.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39</a:t>
              </a:r>
            </a:p>
          </p:txBody>
        </p:sp>
      </p:grpSp>
      <p:sp>
        <p:nvSpPr>
          <p:cNvPr name="TextBox 11" id="11"/>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2" id="12"/>
          <p:cNvSpPr txBox="true"/>
          <p:nvPr/>
        </p:nvSpPr>
        <p:spPr>
          <a:xfrm rot="0">
            <a:off x="6245604" y="105410"/>
            <a:ext cx="5354340"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Refrences</a:t>
            </a:r>
          </a:p>
        </p:txBody>
      </p:sp>
      <p:sp>
        <p:nvSpPr>
          <p:cNvPr name="TextBox 13" id="13"/>
          <p:cNvSpPr txBox="true"/>
          <p:nvPr/>
        </p:nvSpPr>
        <p:spPr>
          <a:xfrm rot="0">
            <a:off x="279834" y="1723390"/>
            <a:ext cx="17728332" cy="7870825"/>
          </a:xfrm>
          <a:prstGeom prst="rect">
            <a:avLst/>
          </a:prstGeom>
        </p:spPr>
        <p:txBody>
          <a:bodyPr anchor="t" rtlCol="false" tIns="0" lIns="0" bIns="0" rIns="0">
            <a:spAutoFit/>
          </a:bodyPr>
          <a:lstStyle/>
          <a:p>
            <a:pPr algn="l" marL="539749" indent="-269875" lvl="1">
              <a:lnSpc>
                <a:spcPts val="3499"/>
              </a:lnSpc>
              <a:buAutoNum type="arabicPeriod" startAt="1"/>
            </a:pPr>
            <a:r>
              <a:rPr lang="en-US" sz="2499">
                <a:solidFill>
                  <a:srgbClr val="000000"/>
                </a:solidFill>
                <a:latin typeface="Alatsi"/>
                <a:ea typeface="Alatsi"/>
                <a:cs typeface="Alatsi"/>
                <a:sym typeface="Alatsi"/>
              </a:rPr>
              <a:t>Github repositories for code :https://github.com/Ayushi10-kumari/Explainable-AI-In-Classifying-Nurodisorder </a:t>
            </a:r>
          </a:p>
          <a:p>
            <a:pPr algn="l" marL="539749" indent="-269875" lvl="1">
              <a:lnSpc>
                <a:spcPts val="3499"/>
              </a:lnSpc>
              <a:buAutoNum type="arabicPeriod" startAt="1"/>
            </a:pPr>
            <a:r>
              <a:rPr lang="en-US" sz="2499">
                <a:solidFill>
                  <a:srgbClr val="000000"/>
                </a:solidFill>
                <a:latin typeface="Alatsi"/>
                <a:ea typeface="Alatsi"/>
                <a:cs typeface="Alatsi"/>
                <a:sym typeface="Alatsi"/>
              </a:rPr>
              <a:t>Dataset for this dissertation :https://journals.plos.org/plosone/article?id=10.1371/journal.pone.0188629</a:t>
            </a:r>
          </a:p>
          <a:p>
            <a:pPr algn="l" marL="539749" indent="-269875" lvl="1">
              <a:lnSpc>
                <a:spcPts val="3499"/>
              </a:lnSpc>
              <a:buAutoNum type="arabicPeriod" startAt="1"/>
            </a:pPr>
            <a:r>
              <a:rPr lang="en-US" sz="2499">
                <a:solidFill>
                  <a:srgbClr val="000000"/>
                </a:solidFill>
                <a:latin typeface="Alatsi"/>
                <a:ea typeface="Alatsi"/>
                <a:cs typeface="Alatsi"/>
                <a:sym typeface="Alatsi"/>
              </a:rPr>
              <a:t>Explainable Artificial Intelligence Model for Stroke Prediction Using EEG Signalby Mohammed Saidul Islam1,Iqram Hussain2,3,,Md Mezbaur Rahman1,Se Jin Park4 andMd Azam Hossain</a:t>
            </a:r>
          </a:p>
          <a:p>
            <a:pPr algn="l" marL="539749" indent="-269875" lvl="1">
              <a:lnSpc>
                <a:spcPts val="3499"/>
              </a:lnSpc>
              <a:buAutoNum type="arabicPeriod" startAt="1"/>
            </a:pPr>
            <a:r>
              <a:rPr lang="en-US" sz="2499">
                <a:solidFill>
                  <a:srgbClr val="000000"/>
                </a:solidFill>
                <a:latin typeface="Alatsi"/>
                <a:ea typeface="Alatsi"/>
                <a:cs typeface="Alatsi"/>
                <a:sym typeface="Alatsi"/>
              </a:rPr>
              <a:t>HTTPS://WWW.DATACAMP.COM/TUTORIAL/EXPLAINABLE-AI-UNDERSTANDING-AND-TRUSTING-MACHINE-LEARNING-MODELS </a:t>
            </a:r>
          </a:p>
          <a:p>
            <a:pPr algn="l" marL="539749" indent="-269875" lvl="1">
              <a:lnSpc>
                <a:spcPts val="3499"/>
              </a:lnSpc>
              <a:buAutoNum type="arabicPeriod" startAt="1"/>
            </a:pPr>
            <a:r>
              <a:rPr lang="en-US" sz="2499">
                <a:solidFill>
                  <a:srgbClr val="000000"/>
                </a:solidFill>
                <a:latin typeface="Alatsi"/>
                <a:ea typeface="Alatsi"/>
                <a:cs typeface="Alatsi"/>
                <a:sym typeface="Alatsi"/>
              </a:rPr>
              <a:t>SMITH K. KHAREA, U. RAJENDRA ACHARYA ,</a:t>
            </a:r>
            <a:r>
              <a:rPr lang="en-US" sz="2499" u="sng">
                <a:solidFill>
                  <a:srgbClr val="000000"/>
                </a:solidFill>
                <a:latin typeface="Alatsi"/>
                <a:ea typeface="Alatsi"/>
                <a:cs typeface="Alatsi"/>
                <a:sym typeface="Alatsi"/>
                <a:hlinkClick r:id="rId5" tooltip="https://www.sciencedirect.com/science/article/pii/S0010482523001415"/>
              </a:rPr>
              <a:t>https://www.sciencedirect.com/science/article/pii/S0010482523001415</a:t>
            </a:r>
          </a:p>
          <a:p>
            <a:pPr algn="l" marL="539749" indent="-269875" lvl="1">
              <a:lnSpc>
                <a:spcPts val="3499"/>
              </a:lnSpc>
              <a:buAutoNum type="arabicPeriod" startAt="1"/>
            </a:pPr>
            <a:r>
              <a:rPr lang="en-US" sz="2499">
                <a:solidFill>
                  <a:srgbClr val="000000"/>
                </a:solidFill>
                <a:latin typeface="Alatsi"/>
                <a:ea typeface="Alatsi"/>
                <a:cs typeface="Alatsi"/>
                <a:sym typeface="Alatsi"/>
              </a:rPr>
              <a:t>HTTPS://WWW.YOUTUBE.COM/WATCH?V=OZJ1IGSGP9E&amp;LIST=PLV8YXWGOXVVOVP-J6ZTXHF3QCKXT6VORU </a:t>
            </a:r>
          </a:p>
          <a:p>
            <a:pPr algn="l" marL="539749" indent="-269875" lvl="1">
              <a:lnSpc>
                <a:spcPts val="3499"/>
              </a:lnSpc>
              <a:buAutoNum type="arabicPeriod" startAt="1"/>
            </a:pPr>
            <a:r>
              <a:rPr lang="en-US" sz="2499">
                <a:solidFill>
                  <a:srgbClr val="000000"/>
                </a:solidFill>
                <a:latin typeface="Alatsi"/>
                <a:ea typeface="Alatsi"/>
                <a:cs typeface="Alatsi"/>
                <a:sym typeface="Alatsi"/>
              </a:rPr>
              <a:t>Ahmad ,Chaddad,1,2,* Yihang Wu,1 Reem Kateb,3 and Ahmed Bouridane4 Chang-Hwan Im, Academic Editor and Yvonne Tran, Academic Editor, https://www.ncbi.nlm.nih.gov/pmc/articles/PMC10385593/</a:t>
            </a:r>
          </a:p>
          <a:p>
            <a:pPr algn="l" marL="539749" indent="-269875" lvl="1">
              <a:lnSpc>
                <a:spcPts val="3499"/>
              </a:lnSpc>
              <a:buAutoNum type="arabicPeriod" startAt="1"/>
            </a:pPr>
            <a:r>
              <a:rPr lang="en-US" sz="2499">
                <a:solidFill>
                  <a:srgbClr val="000000"/>
                </a:solidFill>
                <a:latin typeface="Alatsi"/>
                <a:ea typeface="Alatsi"/>
                <a:cs typeface="Alatsi"/>
                <a:sym typeface="Alatsi"/>
              </a:rPr>
              <a:t>   Smith K. Khare , U. Rajendra Acharya, </a:t>
            </a:r>
            <a:r>
              <a:rPr lang="en-US" sz="2499" u="sng">
                <a:solidFill>
                  <a:srgbClr val="000000"/>
                </a:solidFill>
                <a:latin typeface="Alatsi"/>
                <a:ea typeface="Alatsi"/>
                <a:cs typeface="Alatsi"/>
                <a:sym typeface="Alatsi"/>
                <a:hlinkClick r:id="rId6" tooltip="https://www.sciencedirect.com/science/article/pii/S0950705123006081"/>
              </a:rPr>
              <a:t>https://www.sciencedirect.com/science/article/pii/S0950705123006081</a:t>
            </a:r>
          </a:p>
          <a:p>
            <a:pPr algn="l" marL="539749" indent="-269875" lvl="1">
              <a:lnSpc>
                <a:spcPts val="3499"/>
              </a:lnSpc>
              <a:buAutoNum type="arabicPeriod" startAt="1"/>
            </a:pPr>
            <a:r>
              <a:rPr lang="en-US" sz="2499">
                <a:solidFill>
                  <a:srgbClr val="000000"/>
                </a:solidFill>
                <a:latin typeface="Alatsi"/>
                <a:ea typeface="Alatsi"/>
                <a:cs typeface="Alatsi"/>
                <a:sym typeface="Alatsi"/>
              </a:rPr>
              <a:t>  Graph-based analysis of brain connectivity in schizophrenia</a:t>
            </a:r>
          </a:p>
          <a:p>
            <a:pPr algn="l" marL="539749" indent="-269875" lvl="1">
              <a:lnSpc>
                <a:spcPts val="3499"/>
              </a:lnSpc>
              <a:buAutoNum type="arabicPeriod" startAt="1"/>
            </a:pPr>
            <a:r>
              <a:rPr lang="en-US" sz="2499">
                <a:solidFill>
                  <a:srgbClr val="000000"/>
                </a:solidFill>
                <a:latin typeface="Alatsi"/>
                <a:ea typeface="Alatsi"/>
                <a:cs typeface="Alatsi"/>
                <a:sym typeface="Alatsi"/>
              </a:rPr>
              <a:t>Explainable Artificial Intelligence Model for Stroke Prediction Using EEG Signal by Mohammed Saidul Islam1,Iqram Hussain2,3,,Md Mezbaur Rahman1,Se Jin Park4 and Md Azam Hossain</a:t>
            </a:r>
          </a:p>
          <a:p>
            <a:pPr algn="l" marL="539749" indent="-269875" lvl="1">
              <a:lnSpc>
                <a:spcPts val="3499"/>
              </a:lnSpc>
              <a:buAutoNum type="arabicPeriod" startAt="1"/>
            </a:pPr>
            <a:r>
              <a:rPr lang="en-US" sz="2499">
                <a:solidFill>
                  <a:srgbClr val="000000"/>
                </a:solidFill>
                <a:latin typeface="Alatsi"/>
                <a:ea typeface="Alatsi"/>
                <a:cs typeface="Alatsi"/>
                <a:sym typeface="Alatsi"/>
              </a:rPr>
              <a:t>https://shap.readthedocs.io/en/latest/index.html </a:t>
            </a:r>
          </a:p>
          <a:p>
            <a:pPr algn="l" marL="539749" indent="-269875" lvl="1">
              <a:lnSpc>
                <a:spcPts val="3499"/>
              </a:lnSpc>
              <a:buAutoNum type="arabicPeriod" startAt="1"/>
            </a:pPr>
            <a:r>
              <a:rPr lang="en-US" sz="2499">
                <a:solidFill>
                  <a:srgbClr val="000000"/>
                </a:solidFill>
                <a:latin typeface="Alatsi"/>
                <a:ea typeface="Alatsi"/>
                <a:cs typeface="Alatsi"/>
                <a:sym typeface="Alatsi"/>
              </a:rPr>
              <a:t>https://github.com/talhaanwarch/youtube-tutorials </a:t>
            </a:r>
          </a:p>
          <a:p>
            <a:pPr algn="l" marL="539749" indent="-269875" lvl="1">
              <a:lnSpc>
                <a:spcPts val="3499"/>
              </a:lnSpc>
              <a:buAutoNum type="arabicPeriod" startAt="1"/>
            </a:pPr>
            <a:r>
              <a:rPr lang="en-US" sz="2499">
                <a:solidFill>
                  <a:srgbClr val="000000"/>
                </a:solidFill>
                <a:latin typeface="Alatsi"/>
                <a:ea typeface="Alatsi"/>
                <a:cs typeface="Alatsi"/>
                <a:sym typeface="Alatsi"/>
              </a:rPr>
              <a:t>https://repod.icm.edu.pl/dataset.xhtml?persistentId=doi:10.18150/repod.0107441 https://www.mdpi.com/1424-8220/22/24/9859 </a:t>
            </a:r>
          </a:p>
          <a:p>
            <a:pPr algn="l">
              <a:lnSpc>
                <a:spcPts val="3499"/>
              </a:lnSpc>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TextBox 3" id="3"/>
          <p:cNvSpPr txBox="true"/>
          <p:nvPr/>
        </p:nvSpPr>
        <p:spPr>
          <a:xfrm rot="0">
            <a:off x="5033857" y="6762653"/>
            <a:ext cx="10669737" cy="1434696"/>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Ayushi Kumari,Chhaya Ojha,Sachin Kumar</a:t>
            </a:r>
          </a:p>
        </p:txBody>
      </p:sp>
      <p:sp>
        <p:nvSpPr>
          <p:cNvPr name="TextBox 4" id="4"/>
          <p:cNvSpPr txBox="true"/>
          <p:nvPr/>
        </p:nvSpPr>
        <p:spPr>
          <a:xfrm rot="0">
            <a:off x="6927671" y="184694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Banaras Hindu </a:t>
            </a:r>
            <a:r>
              <a:rPr lang="en-US" sz="3126">
                <a:solidFill>
                  <a:srgbClr val="000000"/>
                </a:solidFill>
                <a:latin typeface="Alatsi"/>
                <a:ea typeface="Alatsi"/>
                <a:cs typeface="Alatsi"/>
                <a:sym typeface="Alatsi"/>
              </a:rPr>
              <a:t>University | 2025</a:t>
            </a:r>
          </a:p>
        </p:txBody>
      </p:sp>
      <p:grpSp>
        <p:nvGrpSpPr>
          <p:cNvPr name="Group 5" id="5"/>
          <p:cNvGrpSpPr/>
          <p:nvPr/>
        </p:nvGrpSpPr>
        <p:grpSpPr>
          <a:xfrm rot="0">
            <a:off x="-31071" y="0"/>
            <a:ext cx="4239083" cy="10287000"/>
            <a:chOff x="0" y="0"/>
            <a:chExt cx="5652111" cy="13716000"/>
          </a:xfrm>
        </p:grpSpPr>
        <p:grpSp>
          <p:nvGrpSpPr>
            <p:cNvPr name="Group 6" id="6"/>
            <p:cNvGrpSpPr/>
            <p:nvPr/>
          </p:nvGrpSpPr>
          <p:grpSpPr>
            <a:xfrm rot="0">
              <a:off x="2826056"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3028"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0" y="0"/>
              <a:ext cx="2826056" cy="13716000"/>
              <a:chOff x="0" y="0"/>
              <a:chExt cx="558233" cy="2709333"/>
            </a:xfrm>
          </p:grpSpPr>
          <p:sp>
            <p:nvSpPr>
              <p:cNvPr name="Freeform 13" id="1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4" id="1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5" id="15"/>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1" id="11"/>
          <p:cNvSpPr/>
          <p:nvPr/>
        </p:nvSpPr>
        <p:spPr>
          <a:xfrm flipH="false" flipV="false" rot="0">
            <a:off x="9906438" y="2589400"/>
            <a:ext cx="8628995" cy="5370908"/>
          </a:xfrm>
          <a:custGeom>
            <a:avLst/>
            <a:gdLst/>
            <a:ahLst/>
            <a:cxnLst/>
            <a:rect r="r" b="b" t="t" l="l"/>
            <a:pathLst>
              <a:path h="5370908" w="8628995">
                <a:moveTo>
                  <a:pt x="0" y="0"/>
                </a:moveTo>
                <a:lnTo>
                  <a:pt x="8628995" y="0"/>
                </a:lnTo>
                <a:lnTo>
                  <a:pt x="8628995" y="5370908"/>
                </a:lnTo>
                <a:lnTo>
                  <a:pt x="0" y="5370908"/>
                </a:lnTo>
                <a:lnTo>
                  <a:pt x="0" y="0"/>
                </a:lnTo>
                <a:close/>
              </a:path>
            </a:pathLst>
          </a:custGeom>
          <a:blipFill>
            <a:blip r:embed="rId5"/>
            <a:stretch>
              <a:fillRect l="0" t="0" r="0" b="0"/>
            </a:stretch>
          </a:blipFill>
        </p:spPr>
      </p:sp>
      <p:sp>
        <p:nvSpPr>
          <p:cNvPr name="TextBox 12" id="1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3" id="13"/>
          <p:cNvSpPr txBox="true"/>
          <p:nvPr/>
        </p:nvSpPr>
        <p:spPr>
          <a:xfrm rot="0">
            <a:off x="-260599" y="457821"/>
            <a:ext cx="16793394" cy="1675145"/>
          </a:xfrm>
          <a:prstGeom prst="rect">
            <a:avLst/>
          </a:prstGeom>
        </p:spPr>
        <p:txBody>
          <a:bodyPr anchor="t" rtlCol="false" tIns="0" lIns="0" bIns="0" rIns="0">
            <a:spAutoFit/>
          </a:bodyPr>
          <a:lstStyle/>
          <a:p>
            <a:pPr algn="ctr">
              <a:lnSpc>
                <a:spcPts val="13719"/>
              </a:lnSpc>
              <a:spcBef>
                <a:spcPct val="0"/>
              </a:spcBef>
            </a:pPr>
            <a:r>
              <a:rPr lang="en-US" sz="9799">
                <a:solidFill>
                  <a:srgbClr val="414071">
                    <a:alpha val="97647"/>
                  </a:srgbClr>
                </a:solidFill>
                <a:latin typeface="Alatsi"/>
                <a:ea typeface="Alatsi"/>
                <a:cs typeface="Alatsi"/>
                <a:sym typeface="Alatsi"/>
              </a:rPr>
              <a:t>Schizophrenia Disease</a:t>
            </a:r>
          </a:p>
        </p:txBody>
      </p:sp>
      <p:sp>
        <p:nvSpPr>
          <p:cNvPr name="TextBox 14" id="14"/>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5" id="15"/>
          <p:cNvSpPr txBox="true"/>
          <p:nvPr/>
        </p:nvSpPr>
        <p:spPr>
          <a:xfrm rot="0">
            <a:off x="357155" y="2619919"/>
            <a:ext cx="9807677" cy="588772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Schizophrenia is a serious mental health condition that affects how people think, feel and behave. It may result in a mix of hallucinations, delusions, and disorganized thinking and behavior. Hallucinations involve seeing things or hearing voices that aren't observed by others</a:t>
            </a:r>
          </a:p>
          <a:p>
            <a:pPr algn="l">
              <a:lnSpc>
                <a:spcPts val="5179"/>
              </a:lnSpc>
            </a:pPr>
          </a:p>
          <a:p>
            <a:pPr algn="l">
              <a:lnSpc>
                <a:spcPts val="51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TextBox 11" id="11"/>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2" id="12"/>
          <p:cNvSpPr txBox="true"/>
          <p:nvPr/>
        </p:nvSpPr>
        <p:spPr>
          <a:xfrm rot="0">
            <a:off x="-260599" y="457821"/>
            <a:ext cx="16793394" cy="1675145"/>
          </a:xfrm>
          <a:prstGeom prst="rect">
            <a:avLst/>
          </a:prstGeom>
        </p:spPr>
        <p:txBody>
          <a:bodyPr anchor="t" rtlCol="false" tIns="0" lIns="0" bIns="0" rIns="0">
            <a:spAutoFit/>
          </a:bodyPr>
          <a:lstStyle/>
          <a:p>
            <a:pPr algn="ctr">
              <a:lnSpc>
                <a:spcPts val="13719"/>
              </a:lnSpc>
              <a:spcBef>
                <a:spcPct val="0"/>
              </a:spcBef>
            </a:pPr>
            <a:r>
              <a:rPr lang="en-US" sz="9799">
                <a:solidFill>
                  <a:srgbClr val="414071">
                    <a:alpha val="97647"/>
                  </a:srgbClr>
                </a:solidFill>
                <a:latin typeface="Alatsi"/>
                <a:ea typeface="Alatsi"/>
                <a:cs typeface="Alatsi"/>
                <a:sym typeface="Alatsi"/>
              </a:rPr>
              <a:t>Objective</a:t>
            </a:r>
          </a:p>
        </p:txBody>
      </p:sp>
      <p:sp>
        <p:nvSpPr>
          <p:cNvPr name="TextBox 13" id="13"/>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
        <p:nvSpPr>
          <p:cNvPr name="TextBox 14" id="14"/>
          <p:cNvSpPr txBox="true"/>
          <p:nvPr/>
        </p:nvSpPr>
        <p:spPr>
          <a:xfrm rot="0">
            <a:off x="294968" y="2251076"/>
            <a:ext cx="17698065" cy="7859395"/>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The objective of this project is to apply Explainable AI (XAI) models for the classification of neurodisorders, ensuring transparency and interpretability in predictions. </a:t>
            </a:r>
          </a:p>
          <a:p>
            <a:pPr algn="l">
              <a:lnSpc>
                <a:spcPts val="5179"/>
              </a:lnSpc>
            </a:pPr>
            <a:r>
              <a:rPr lang="en-US" sz="3699">
                <a:solidFill>
                  <a:srgbClr val="000000"/>
                </a:solidFill>
                <a:latin typeface="Alatsi"/>
                <a:ea typeface="Alatsi"/>
                <a:cs typeface="Alatsi"/>
                <a:sym typeface="Alatsi"/>
              </a:rPr>
              <a:t>The project aims to:</a:t>
            </a:r>
          </a:p>
          <a:p>
            <a:pPr algn="l" marL="798829" indent="-399415" lvl="1">
              <a:lnSpc>
                <a:spcPts val="5179"/>
              </a:lnSpc>
              <a:buFont typeface="Arial"/>
              <a:buChar char="•"/>
            </a:pPr>
            <a:r>
              <a:rPr lang="en-US" sz="3699">
                <a:solidFill>
                  <a:srgbClr val="000000"/>
                </a:solidFill>
                <a:latin typeface="Alatsi"/>
                <a:ea typeface="Alatsi"/>
                <a:cs typeface="Alatsi"/>
                <a:sym typeface="Alatsi"/>
              </a:rPr>
              <a:t>Develop and validate different XAI models to enhance the interpretability of machine learning predictions in neurodisorder classification.</a:t>
            </a:r>
          </a:p>
          <a:p>
            <a:pPr algn="l" marL="798829" indent="-399415" lvl="1">
              <a:lnSpc>
                <a:spcPts val="5179"/>
              </a:lnSpc>
              <a:buFont typeface="Arial"/>
              <a:buChar char="•"/>
            </a:pPr>
            <a:r>
              <a:rPr lang="en-US" sz="3699">
                <a:solidFill>
                  <a:srgbClr val="000000"/>
                </a:solidFill>
                <a:latin typeface="Alatsi"/>
                <a:ea typeface="Alatsi"/>
                <a:cs typeface="Alatsi"/>
                <a:sym typeface="Alatsi"/>
              </a:rPr>
              <a:t>I</a:t>
            </a:r>
            <a:r>
              <a:rPr lang="en-US" sz="3699">
                <a:solidFill>
                  <a:srgbClr val="000000"/>
                </a:solidFill>
                <a:latin typeface="Alatsi"/>
                <a:ea typeface="Alatsi"/>
                <a:cs typeface="Alatsi"/>
                <a:sym typeface="Alatsi"/>
              </a:rPr>
              <a:t>dentify and analyze key contributing features that influence model decisions, providing deeper insights into the neurological patterns associated with the disorder.</a:t>
            </a:r>
          </a:p>
          <a:p>
            <a:pPr algn="l" marL="798829" indent="-399415" lvl="1">
              <a:lnSpc>
                <a:spcPts val="5179"/>
              </a:lnSpc>
              <a:buFont typeface="Arial"/>
              <a:buChar char="•"/>
            </a:pPr>
            <a:r>
              <a:rPr lang="en-US" sz="3699">
                <a:solidFill>
                  <a:srgbClr val="000000"/>
                </a:solidFill>
                <a:latin typeface="Alatsi"/>
                <a:ea typeface="Alatsi"/>
                <a:cs typeface="Alatsi"/>
                <a:sym typeface="Alatsi"/>
              </a:rPr>
              <a:t>Improve trust and reliability in AI-driven diagnosis by making model predictions more understandable to clinicians and researchers.</a:t>
            </a:r>
          </a:p>
          <a:p>
            <a:pPr algn="l">
              <a:lnSpc>
                <a:spcPts val="5179"/>
              </a:lnSpc>
            </a:pPr>
          </a:p>
          <a:p>
            <a:pPr algn="l">
              <a:lnSpc>
                <a:spcPts val="51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152933" y="325694"/>
            <a:ext cx="16793394" cy="1675145"/>
          </a:xfrm>
          <a:prstGeom prst="rect">
            <a:avLst/>
          </a:prstGeom>
        </p:spPr>
        <p:txBody>
          <a:bodyPr anchor="t" rtlCol="false" tIns="0" lIns="0" bIns="0" rIns="0">
            <a:spAutoFit/>
          </a:bodyPr>
          <a:lstStyle/>
          <a:p>
            <a:pPr algn="ctr">
              <a:lnSpc>
                <a:spcPts val="13719"/>
              </a:lnSpc>
              <a:spcBef>
                <a:spcPct val="0"/>
              </a:spcBef>
            </a:pPr>
            <a:r>
              <a:rPr lang="en-US" sz="9799" u="sng">
                <a:solidFill>
                  <a:srgbClr val="414071">
                    <a:alpha val="97647"/>
                  </a:srgbClr>
                </a:solidFill>
                <a:latin typeface="Alatsi"/>
                <a:ea typeface="Alatsi"/>
                <a:cs typeface="Alatsi"/>
                <a:sym typeface="Alatsi"/>
                <a:hlinkClick r:id="rId5" tooltip="https://journals.plos.org/plosone/article?id=10.1371/journal.pone.0188629"/>
              </a:rPr>
              <a:t>Dataset</a:t>
            </a:r>
          </a:p>
        </p:txBody>
      </p:sp>
      <p:sp>
        <p:nvSpPr>
          <p:cNvPr name="TextBox 11" id="11"/>
          <p:cNvSpPr txBox="true"/>
          <p:nvPr/>
        </p:nvSpPr>
        <p:spPr>
          <a:xfrm rot="0">
            <a:off x="459636" y="2798262"/>
            <a:ext cx="16962131" cy="58877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The dataset comprised 14 patients with disease and 14 healthy controls.</a:t>
            </a:r>
          </a:p>
          <a:p>
            <a:pPr algn="l" marL="798829" indent="-399415" lvl="1">
              <a:lnSpc>
                <a:spcPts val="5179"/>
              </a:lnSpc>
              <a:buFont typeface="Arial"/>
              <a:buChar char="•"/>
            </a:pPr>
            <a:r>
              <a:rPr lang="en-US" sz="3699">
                <a:solidFill>
                  <a:srgbClr val="000000"/>
                </a:solidFill>
                <a:latin typeface="Alatsi"/>
                <a:ea typeface="Alatsi"/>
                <a:cs typeface="Alatsi"/>
                <a:sym typeface="Alatsi"/>
              </a:rPr>
              <a:t>Channels (chs): 19 EEG electrodes were used to record brain activity. The listed channels (e.g., Fp2, F8, T4, etc.) correspond to specific scalp locations based on the standard 10-20 EEG system.</a:t>
            </a:r>
          </a:p>
          <a:p>
            <a:pPr algn="l" marL="798829" indent="-399415" lvl="1">
              <a:lnSpc>
                <a:spcPts val="5179"/>
              </a:lnSpc>
              <a:buFont typeface="Arial"/>
              <a:buChar char="•"/>
            </a:pPr>
            <a:r>
              <a:rPr lang="en-US" sz="3699">
                <a:solidFill>
                  <a:srgbClr val="000000"/>
                </a:solidFill>
                <a:latin typeface="Alatsi"/>
                <a:ea typeface="Alatsi"/>
                <a:cs typeface="Alatsi"/>
                <a:sym typeface="Alatsi"/>
              </a:rPr>
              <a:t>Sampling Frequency (sfreq): 250.0 Hz — meaning 250 data points were recorded per second per channel.</a:t>
            </a:r>
          </a:p>
          <a:p>
            <a:pPr algn="l" marL="798829" indent="-399415" lvl="1">
              <a:lnSpc>
                <a:spcPts val="5179"/>
              </a:lnSpc>
              <a:buFont typeface="Arial"/>
              <a:buChar char="•"/>
            </a:pPr>
            <a:r>
              <a:rPr lang="en-US" sz="3699">
                <a:solidFill>
                  <a:srgbClr val="000000"/>
                </a:solidFill>
                <a:latin typeface="Alatsi"/>
                <a:ea typeface="Alatsi"/>
                <a:cs typeface="Alatsi"/>
                <a:sym typeface="Alatsi"/>
              </a:rPr>
              <a:t>Total Samples: 231,250 data points were recorded for each of the 19 channels.</a:t>
            </a:r>
          </a:p>
          <a:p>
            <a:pPr algn="l" marL="798829" indent="-399415" lvl="1">
              <a:lnSpc>
                <a:spcPts val="5179"/>
              </a:lnSpc>
              <a:buFont typeface="Arial"/>
              <a:buChar char="•"/>
            </a:pPr>
            <a:r>
              <a:rPr lang="en-US" sz="3699">
                <a:solidFill>
                  <a:srgbClr val="000000"/>
                </a:solidFill>
                <a:latin typeface="Alatsi"/>
                <a:ea typeface="Alatsi"/>
                <a:cs typeface="Alatsi"/>
                <a:sym typeface="Alatsi"/>
              </a:rPr>
              <a:t>Recording Duration: ~925 seconds (about 15.4 minutes).</a:t>
            </a:r>
          </a:p>
          <a:p>
            <a:pPr algn="l" marL="798829" indent="-399415" lvl="1">
              <a:lnSpc>
                <a:spcPts val="5179"/>
              </a:lnSpc>
              <a:buFont typeface="Arial"/>
              <a:buChar char="•"/>
            </a:pPr>
            <a:r>
              <a:rPr lang="en-US" sz="3699">
                <a:solidFill>
                  <a:srgbClr val="000000"/>
                </a:solidFill>
                <a:latin typeface="Alatsi"/>
                <a:ea typeface="Alatsi"/>
                <a:cs typeface="Alatsi"/>
                <a:sym typeface="Alatsi"/>
              </a:rPr>
              <a:t>Frequency Range:Highpass: 0.0 Hz ,Lowpass: 125.0 Hz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1" id="11"/>
          <p:cNvSpPr/>
          <p:nvPr/>
        </p:nvSpPr>
        <p:spPr>
          <a:xfrm flipH="false" flipV="false" rot="0">
            <a:off x="389170" y="344884"/>
            <a:ext cx="10307574" cy="8341099"/>
          </a:xfrm>
          <a:custGeom>
            <a:avLst/>
            <a:gdLst/>
            <a:ahLst/>
            <a:cxnLst/>
            <a:rect r="r" b="b" t="t" l="l"/>
            <a:pathLst>
              <a:path h="8341099" w="10307574">
                <a:moveTo>
                  <a:pt x="0" y="0"/>
                </a:moveTo>
                <a:lnTo>
                  <a:pt x="10307574" y="0"/>
                </a:lnTo>
                <a:lnTo>
                  <a:pt x="10307574" y="8341098"/>
                </a:lnTo>
                <a:lnTo>
                  <a:pt x="0" y="8341098"/>
                </a:lnTo>
                <a:lnTo>
                  <a:pt x="0" y="0"/>
                </a:lnTo>
                <a:close/>
              </a:path>
            </a:pathLst>
          </a:custGeom>
          <a:blipFill>
            <a:blip r:embed="rId5"/>
            <a:stretch>
              <a:fillRect l="-4685" t="0" r="-58364" b="0"/>
            </a:stretch>
          </a:blipFill>
        </p:spPr>
      </p:sp>
      <p:sp>
        <p:nvSpPr>
          <p:cNvPr name="Freeform 12" id="12"/>
          <p:cNvSpPr/>
          <p:nvPr/>
        </p:nvSpPr>
        <p:spPr>
          <a:xfrm flipH="false" flipV="false" rot="0">
            <a:off x="10696744" y="836613"/>
            <a:ext cx="3733196" cy="7581641"/>
          </a:xfrm>
          <a:custGeom>
            <a:avLst/>
            <a:gdLst/>
            <a:ahLst/>
            <a:cxnLst/>
            <a:rect r="r" b="b" t="t" l="l"/>
            <a:pathLst>
              <a:path h="7581641" w="3733196">
                <a:moveTo>
                  <a:pt x="0" y="0"/>
                </a:moveTo>
                <a:lnTo>
                  <a:pt x="3733196" y="0"/>
                </a:lnTo>
                <a:lnTo>
                  <a:pt x="3733196" y="7581640"/>
                </a:lnTo>
                <a:lnTo>
                  <a:pt x="0" y="7581640"/>
                </a:lnTo>
                <a:lnTo>
                  <a:pt x="0" y="0"/>
                </a:lnTo>
                <a:close/>
              </a:path>
            </a:pathLst>
          </a:custGeom>
          <a:blipFill>
            <a:blip r:embed="rId6"/>
            <a:stretch>
              <a:fillRect l="0" t="0" r="-186168" b="0"/>
            </a:stretch>
          </a:blipFill>
        </p:spPr>
      </p:sp>
      <p:sp>
        <p:nvSpPr>
          <p:cNvPr name="TextBox 13" id="13"/>
          <p:cNvSpPr txBox="true"/>
          <p:nvPr/>
        </p:nvSpPr>
        <p:spPr>
          <a:xfrm rot="0">
            <a:off x="7287667" y="8819332"/>
            <a:ext cx="3712666" cy="464821"/>
          </a:xfrm>
          <a:prstGeom prst="rect">
            <a:avLst/>
          </a:prstGeom>
        </p:spPr>
        <p:txBody>
          <a:bodyPr anchor="t" rtlCol="false" tIns="0" lIns="0" bIns="0" rIns="0">
            <a:spAutoFit/>
          </a:bodyPr>
          <a:lstStyle/>
          <a:p>
            <a:pPr algn="ctr">
              <a:lnSpc>
                <a:spcPts val="3779"/>
              </a:lnSpc>
              <a:spcBef>
                <a:spcPct val="0"/>
              </a:spcBef>
            </a:pPr>
            <a:r>
              <a:rPr lang="en-US" sz="2699">
                <a:solidFill>
                  <a:srgbClr val="0BDFE6"/>
                </a:solidFill>
                <a:latin typeface="Alatsi"/>
                <a:ea typeface="Alatsi"/>
                <a:cs typeface="Alatsi"/>
                <a:sym typeface="Alatsi"/>
              </a:rPr>
              <a:t>Banaras Hindu University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085" r="0" b="-10085"/>
            </a:stretch>
          </a:blipFill>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9" id="9"/>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p>
        </p:txBody>
      </p:sp>
      <p:sp>
        <p:nvSpPr>
          <p:cNvPr name="TextBox 10" id="10"/>
          <p:cNvSpPr txBox="true"/>
          <p:nvPr/>
        </p:nvSpPr>
        <p:spPr>
          <a:xfrm rot="0">
            <a:off x="4980631" y="105410"/>
            <a:ext cx="7663061" cy="1665604"/>
          </a:xfrm>
          <a:prstGeom prst="rect">
            <a:avLst/>
          </a:prstGeom>
        </p:spPr>
        <p:txBody>
          <a:bodyPr anchor="t" rtlCol="false" tIns="0" lIns="0" bIns="0" rIns="0">
            <a:spAutoFit/>
          </a:bodyPr>
          <a:lstStyle/>
          <a:p>
            <a:pPr algn="ctr">
              <a:lnSpc>
                <a:spcPts val="13720"/>
              </a:lnSpc>
              <a:spcBef>
                <a:spcPct val="0"/>
              </a:spcBef>
            </a:pPr>
            <a:r>
              <a:rPr lang="en-US" sz="9800">
                <a:solidFill>
                  <a:srgbClr val="414071"/>
                </a:solidFill>
                <a:latin typeface="Alatsi"/>
                <a:ea typeface="Alatsi"/>
                <a:cs typeface="Alatsi"/>
                <a:sym typeface="Alatsi"/>
              </a:rPr>
              <a:t>Preprocessing</a:t>
            </a:r>
          </a:p>
        </p:txBody>
      </p:sp>
      <p:sp>
        <p:nvSpPr>
          <p:cNvPr name="TextBox 11" id="11"/>
          <p:cNvSpPr txBox="true"/>
          <p:nvPr/>
        </p:nvSpPr>
        <p:spPr>
          <a:xfrm rot="0">
            <a:off x="411690" y="1704340"/>
            <a:ext cx="17540821" cy="8516620"/>
          </a:xfrm>
          <a:prstGeom prst="rect">
            <a:avLst/>
          </a:prstGeom>
        </p:spPr>
        <p:txBody>
          <a:bodyPr anchor="t" rtlCol="false" tIns="0" lIns="0" bIns="0" rIns="0">
            <a:spAutoFit/>
          </a:bodyPr>
          <a:lstStyle/>
          <a:p>
            <a:pPr algn="l">
              <a:lnSpc>
                <a:spcPts val="5179"/>
              </a:lnSpc>
            </a:pPr>
            <a:r>
              <a:rPr lang="en-US" sz="3699">
                <a:solidFill>
                  <a:srgbClr val="000000"/>
                </a:solidFill>
                <a:latin typeface="Alatsi"/>
                <a:ea typeface="Alatsi"/>
                <a:cs typeface="Alatsi"/>
                <a:sym typeface="Alatsi"/>
              </a:rPr>
              <a:t>1.Channel Selection</a:t>
            </a:r>
          </a:p>
          <a:p>
            <a:pPr algn="l" marL="798829" indent="-399415" lvl="1">
              <a:lnSpc>
                <a:spcPts val="5179"/>
              </a:lnSpc>
              <a:buFont typeface="Arial"/>
              <a:buChar char="•"/>
            </a:pPr>
            <a:r>
              <a:rPr lang="en-US" sz="3699">
                <a:solidFill>
                  <a:srgbClr val="000000"/>
                </a:solidFill>
                <a:latin typeface="Alatsi"/>
                <a:ea typeface="Alatsi"/>
                <a:cs typeface="Alatsi"/>
                <a:sym typeface="Alatsi"/>
              </a:rPr>
              <a:t>we</a:t>
            </a:r>
            <a:r>
              <a:rPr lang="en-US" sz="3699">
                <a:solidFill>
                  <a:srgbClr val="000000"/>
                </a:solidFill>
                <a:latin typeface="Alatsi"/>
                <a:ea typeface="Alatsi"/>
                <a:cs typeface="Alatsi"/>
                <a:sym typeface="Alatsi"/>
              </a:rPr>
              <a:t> </a:t>
            </a:r>
            <a:r>
              <a:rPr lang="en-US" sz="3699">
                <a:solidFill>
                  <a:srgbClr val="000000"/>
                </a:solidFill>
                <a:latin typeface="Alatsi"/>
                <a:ea typeface="Alatsi"/>
                <a:cs typeface="Alatsi"/>
                <a:sym typeface="Alatsi"/>
              </a:rPr>
              <a:t>can select only the EEG channels (excluding ECG, EOG, etc., if present).</a:t>
            </a:r>
          </a:p>
          <a:p>
            <a:pPr algn="l" marL="798829" indent="-399415" lvl="1">
              <a:lnSpc>
                <a:spcPts val="5179"/>
              </a:lnSpc>
              <a:spcBef>
                <a:spcPct val="0"/>
              </a:spcBef>
              <a:buFont typeface="Arial"/>
              <a:buChar char="•"/>
            </a:pPr>
            <a:r>
              <a:rPr lang="en-US" sz="3699">
                <a:solidFill>
                  <a:srgbClr val="000000"/>
                </a:solidFill>
                <a:latin typeface="Alatsi"/>
                <a:ea typeface="Alatsi"/>
                <a:cs typeface="Alatsi"/>
                <a:sym typeface="Alatsi"/>
              </a:rPr>
              <a:t>In my case, all channels are EEG.</a:t>
            </a:r>
          </a:p>
          <a:p>
            <a:pPr algn="l">
              <a:lnSpc>
                <a:spcPts val="5179"/>
              </a:lnSpc>
              <a:spcBef>
                <a:spcPct val="0"/>
              </a:spcBef>
            </a:pPr>
            <a:r>
              <a:rPr lang="en-US" sz="3699">
                <a:solidFill>
                  <a:srgbClr val="000000"/>
                </a:solidFill>
                <a:latin typeface="Alatsi"/>
                <a:ea typeface="Alatsi"/>
                <a:cs typeface="Alatsi"/>
                <a:sym typeface="Alatsi"/>
              </a:rPr>
              <a:t>2.Filtering</a:t>
            </a:r>
          </a:p>
          <a:p>
            <a:pPr algn="l" marL="798829" indent="-399415" lvl="1">
              <a:lnSpc>
                <a:spcPts val="5179"/>
              </a:lnSpc>
              <a:spcBef>
                <a:spcPct val="0"/>
              </a:spcBef>
              <a:buFont typeface="Arial"/>
              <a:buChar char="•"/>
            </a:pPr>
            <a:r>
              <a:rPr lang="en-US" sz="3699">
                <a:solidFill>
                  <a:srgbClr val="000000"/>
                </a:solidFill>
                <a:latin typeface="Alatsi"/>
                <a:ea typeface="Alatsi"/>
                <a:cs typeface="Alatsi"/>
                <a:sym typeface="Alatsi"/>
              </a:rPr>
              <a:t>High-pass filter (e.g., &gt;0.5 Hz): Removes slow drifts and DC offset.</a:t>
            </a:r>
          </a:p>
          <a:p>
            <a:pPr algn="l" marL="798829" indent="-399415" lvl="1">
              <a:lnSpc>
                <a:spcPts val="5179"/>
              </a:lnSpc>
              <a:spcBef>
                <a:spcPct val="0"/>
              </a:spcBef>
              <a:buFont typeface="Arial"/>
              <a:buChar char="•"/>
            </a:pPr>
            <a:r>
              <a:rPr lang="en-US" sz="3699">
                <a:solidFill>
                  <a:srgbClr val="000000"/>
                </a:solidFill>
                <a:latin typeface="Alatsi"/>
                <a:ea typeface="Alatsi"/>
                <a:cs typeface="Alatsi"/>
                <a:sym typeface="Alatsi"/>
              </a:rPr>
              <a:t>Low-pass filter (e.g., &lt;40-50 Hz): Removes muscle noise .</a:t>
            </a:r>
          </a:p>
          <a:p>
            <a:pPr algn="l" marL="798829" indent="-399415" lvl="1">
              <a:lnSpc>
                <a:spcPts val="5179"/>
              </a:lnSpc>
              <a:spcBef>
                <a:spcPct val="0"/>
              </a:spcBef>
              <a:buFont typeface="Arial"/>
              <a:buChar char="•"/>
            </a:pPr>
            <a:r>
              <a:rPr lang="en-US" sz="3699">
                <a:solidFill>
                  <a:srgbClr val="000000"/>
                </a:solidFill>
                <a:latin typeface="Alatsi"/>
                <a:ea typeface="Alatsi"/>
                <a:cs typeface="Alatsi"/>
                <a:sym typeface="Alatsi"/>
              </a:rPr>
              <a:t>My current settings are:</a:t>
            </a:r>
          </a:p>
          <a:p>
            <a:pPr algn="l" marL="1597659" indent="-532553" lvl="2">
              <a:lnSpc>
                <a:spcPts val="5179"/>
              </a:lnSpc>
              <a:spcBef>
                <a:spcPct val="0"/>
              </a:spcBef>
              <a:buFont typeface="Arial"/>
              <a:buChar char="⚬"/>
            </a:pPr>
            <a:r>
              <a:rPr lang="en-US" sz="3699">
                <a:solidFill>
                  <a:srgbClr val="000000"/>
                </a:solidFill>
                <a:latin typeface="Alatsi"/>
                <a:ea typeface="Alatsi"/>
                <a:cs typeface="Alatsi"/>
                <a:sym typeface="Alatsi"/>
              </a:rPr>
              <a:t>highpass: 0.0 Hz (you may want to raise this to ~0.5 Hz)</a:t>
            </a:r>
          </a:p>
          <a:p>
            <a:pPr algn="l" marL="1597659" indent="-532553" lvl="2">
              <a:lnSpc>
                <a:spcPts val="5179"/>
              </a:lnSpc>
              <a:spcBef>
                <a:spcPct val="0"/>
              </a:spcBef>
              <a:buFont typeface="Arial"/>
              <a:buChar char="⚬"/>
            </a:pPr>
            <a:r>
              <a:rPr lang="en-US" sz="3699">
                <a:solidFill>
                  <a:srgbClr val="000000"/>
                </a:solidFill>
                <a:latin typeface="Alatsi"/>
                <a:ea typeface="Alatsi"/>
                <a:cs typeface="Alatsi"/>
                <a:sym typeface="Alatsi"/>
              </a:rPr>
              <a:t>lowpass: 125.0 Hz (can reduce to 50 Hz for cleaner signals)Artifact Removal</a:t>
            </a:r>
          </a:p>
          <a:p>
            <a:pPr algn="l">
              <a:lnSpc>
                <a:spcPts val="5179"/>
              </a:lnSpc>
              <a:spcBef>
                <a:spcPct val="0"/>
              </a:spcBef>
            </a:pPr>
          </a:p>
          <a:p>
            <a:pPr algn="l">
              <a:lnSpc>
                <a:spcPts val="5179"/>
              </a:lnSpc>
              <a:spcBef>
                <a:spcPct val="0"/>
              </a:spcBef>
            </a:pPr>
          </a:p>
          <a:p>
            <a:pPr algn="l">
              <a:lnSpc>
                <a:spcPts val="5179"/>
              </a:lnSpc>
              <a:spcBef>
                <a:spcPct val="0"/>
              </a:spcBef>
            </a:pPr>
          </a:p>
          <a:p>
            <a:pPr algn="l">
              <a:lnSpc>
                <a:spcPts val="517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DAGm4hIPp_o</dc:identifier>
  <dcterms:modified xsi:type="dcterms:W3CDTF">2011-08-01T06:04:30Z</dcterms:modified>
  <cp:revision>1</cp:revision>
  <dc:title>Beige Pastel Minimalist Thesis Defense Presentation</dc:title>
</cp:coreProperties>
</file>