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0ff217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0ff217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0ff217c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0ff217c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0ff217c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0ff217c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0ff217c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0ff217c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0ff217c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0ff217c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0ff217c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0ff217c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0ff217c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0ff217c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32750" y="745025"/>
            <a:ext cx="8222100" cy="209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ctr">
              <a:spcBef>
                <a:spcPts val="0"/>
              </a:spcBef>
              <a:spcAft>
                <a:spcPts val="0"/>
              </a:spcAft>
              <a:buNone/>
            </a:pPr>
            <a:r>
              <a:rPr lang="en" sz="3000">
                <a:latin typeface="Times New Roman"/>
                <a:ea typeface="Times New Roman"/>
                <a:cs typeface="Times New Roman"/>
                <a:sym typeface="Times New Roman"/>
              </a:rPr>
              <a:t>ITCS - 6102</a:t>
            </a:r>
            <a:endParaRPr sz="3000">
              <a:latin typeface="Times New Roman"/>
              <a:ea typeface="Times New Roman"/>
              <a:cs typeface="Times New Roman"/>
              <a:sym typeface="Times New Roman"/>
            </a:endParaRPr>
          </a:p>
          <a:p>
            <a:pPr indent="0" lvl="0" marL="0" rtl="0" algn="ctr">
              <a:spcBef>
                <a:spcPts val="0"/>
              </a:spcBef>
              <a:spcAft>
                <a:spcPts val="0"/>
              </a:spcAft>
              <a:buNone/>
            </a:pPr>
            <a:r>
              <a:rPr lang="en" sz="3000">
                <a:latin typeface="Times New Roman"/>
                <a:ea typeface="Times New Roman"/>
                <a:cs typeface="Times New Roman"/>
                <a:sym typeface="Times New Roman"/>
              </a:rPr>
              <a:t>Survey of Programming Languages</a:t>
            </a:r>
            <a:endParaRPr sz="3000">
              <a:latin typeface="Times New Roman"/>
              <a:ea typeface="Times New Roman"/>
              <a:cs typeface="Times New Roman"/>
              <a:sym typeface="Times New Roman"/>
            </a:endParaRPr>
          </a:p>
          <a:p>
            <a:pPr indent="0" lvl="0" marL="0" rtl="0" algn="ctr">
              <a:spcBef>
                <a:spcPts val="0"/>
              </a:spcBef>
              <a:spcAft>
                <a:spcPts val="0"/>
              </a:spcAft>
              <a:buNone/>
            </a:pPr>
            <a:r>
              <a:rPr lang="en" sz="2800">
                <a:latin typeface="Times New Roman"/>
                <a:ea typeface="Times New Roman"/>
                <a:cs typeface="Times New Roman"/>
                <a:sym typeface="Times New Roman"/>
              </a:rPr>
              <a:t>Final Presentation Term Project</a:t>
            </a:r>
            <a:endParaRPr sz="2800">
              <a:latin typeface="Times New Roman"/>
              <a:ea typeface="Times New Roman"/>
              <a:cs typeface="Times New Roman"/>
              <a:sym typeface="Times New Roman"/>
            </a:endParaRPr>
          </a:p>
          <a:p>
            <a:pPr indent="0" lvl="0" marL="0" rtl="0" algn="ctr">
              <a:spcBef>
                <a:spcPts val="0"/>
              </a:spcBef>
              <a:spcAft>
                <a:spcPts val="0"/>
              </a:spcAft>
              <a:buNone/>
            </a:pPr>
            <a:r>
              <a:rPr lang="en" sz="2800">
                <a:latin typeface="Times New Roman"/>
                <a:ea typeface="Times New Roman"/>
                <a:cs typeface="Times New Roman"/>
                <a:sym typeface="Times New Roman"/>
              </a:rPr>
              <a:t>Expense Ease </a:t>
            </a:r>
            <a:r>
              <a:rPr lang="en" sz="2600">
                <a:latin typeface="Times New Roman"/>
                <a:ea typeface="Times New Roman"/>
                <a:cs typeface="Times New Roman"/>
                <a:sym typeface="Times New Roman"/>
              </a:rPr>
              <a:t>(Go Language)</a:t>
            </a:r>
            <a:endParaRPr sz="26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
        <p:nvSpPr>
          <p:cNvPr id="86" name="Google Shape;86;p13"/>
          <p:cNvSpPr txBox="1"/>
          <p:nvPr>
            <p:ph idx="1" type="subTitle"/>
          </p:nvPr>
        </p:nvSpPr>
        <p:spPr>
          <a:xfrm>
            <a:off x="332750" y="2908265"/>
            <a:ext cx="8222100" cy="1877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lang="en" sz="2042">
                <a:latin typeface="Times New Roman"/>
                <a:ea typeface="Times New Roman"/>
                <a:cs typeface="Times New Roman"/>
                <a:sym typeface="Times New Roman"/>
              </a:rPr>
              <a:t>Team Members:</a:t>
            </a:r>
            <a:endParaRPr sz="2042">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842">
                <a:latin typeface="Times New Roman"/>
                <a:ea typeface="Times New Roman"/>
                <a:cs typeface="Times New Roman"/>
                <a:sym typeface="Times New Roman"/>
              </a:rPr>
              <a:t>Ayushi Mundra  </a:t>
            </a:r>
            <a:r>
              <a:rPr lang="en" sz="1842">
                <a:latin typeface="Times New Roman"/>
                <a:ea typeface="Times New Roman"/>
                <a:cs typeface="Times New Roman"/>
                <a:sym typeface="Times New Roman"/>
              </a:rPr>
              <a:t>(801208050)</a:t>
            </a:r>
            <a:endParaRPr sz="1842">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842">
                <a:latin typeface="Times New Roman"/>
                <a:ea typeface="Times New Roman"/>
                <a:cs typeface="Times New Roman"/>
                <a:sym typeface="Times New Roman"/>
              </a:rPr>
              <a:t>Harsh Raval  (801257980)</a:t>
            </a:r>
            <a:endParaRPr sz="1842">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842">
                <a:latin typeface="Times New Roman"/>
                <a:ea typeface="Times New Roman"/>
                <a:cs typeface="Times New Roman"/>
                <a:sym typeface="Times New Roman"/>
              </a:rPr>
              <a:t>Shivashish Naramdeo  (801208044)</a:t>
            </a:r>
            <a:endParaRPr sz="1842">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842">
                <a:latin typeface="Times New Roman"/>
                <a:ea typeface="Times New Roman"/>
                <a:cs typeface="Times New Roman"/>
                <a:sym typeface="Times New Roman"/>
              </a:rPr>
              <a:t>Urvashi Murari  (801205124)</a:t>
            </a:r>
            <a:endParaRPr sz="1842">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842">
                <a:latin typeface="Times New Roman"/>
                <a:ea typeface="Times New Roman"/>
                <a:cs typeface="Times New Roman"/>
                <a:sym typeface="Times New Roman"/>
              </a:rPr>
              <a:t>Vidit Sethi  (801203308)</a:t>
            </a:r>
            <a:endParaRPr sz="1842">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Language Paradigm of Go</a:t>
            </a:r>
            <a:endParaRPr b="1" sz="2800">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GoLang is a highly versatile programming language that can cater to a wide range of user needs due to its multi-paradigm nature.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Object Oriented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Imperative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Concurrent programming</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Historical evolution of Go</a:t>
            </a:r>
            <a:endParaRPr b="1" sz="2800">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The Go programming language was created by a team of three engineers at Google, led by Robert Griesemer, Rob Pike, and Ken Thompson. The development of Go began in 2007, and the first public release was made in November 2009.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Go was designed to be a modern programming language that would address the shortcomings of existing languages, such as C and C++. The goal was to create a language that was easy to use, fast, and efficient, with a focus on concurrency and scalability.</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Difference in Go from other languages with same paradigm</a:t>
            </a:r>
            <a:endParaRPr b="1" sz="2800">
              <a:latin typeface="Times New Roman"/>
              <a:ea typeface="Times New Roman"/>
              <a:cs typeface="Times New Roman"/>
              <a:sym typeface="Times New Roman"/>
            </a:endParaRPr>
          </a:p>
        </p:txBody>
      </p:sp>
      <p:sp>
        <p:nvSpPr>
          <p:cNvPr id="104" name="Google Shape;104;p16"/>
          <p:cNvSpPr txBox="1"/>
          <p:nvPr>
            <p:ph idx="1" type="body"/>
          </p:nvPr>
        </p:nvSpPr>
        <p:spPr>
          <a:xfrm>
            <a:off x="311700" y="13775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
                <a:latin typeface="Times New Roman"/>
                <a:ea typeface="Times New Roman"/>
                <a:cs typeface="Times New Roman"/>
                <a:sym typeface="Times New Roman"/>
              </a:rPr>
              <a:t>C : </a:t>
            </a:r>
            <a:r>
              <a:rPr lang="en">
                <a:latin typeface="Times New Roman"/>
                <a:ea typeface="Times New Roman"/>
                <a:cs typeface="Times New Roman"/>
                <a:sym typeface="Times New Roman"/>
              </a:rPr>
              <a:t>C is known for its performance and control over </a:t>
            </a:r>
            <a:r>
              <a:rPr lang="en">
                <a:latin typeface="Times New Roman"/>
                <a:ea typeface="Times New Roman"/>
                <a:cs typeface="Times New Roman"/>
                <a:sym typeface="Times New Roman"/>
              </a:rPr>
              <a:t>hardware</a:t>
            </a:r>
            <a:r>
              <a:rPr lang="en">
                <a:latin typeface="Times New Roman"/>
                <a:ea typeface="Times New Roman"/>
                <a:cs typeface="Times New Roman"/>
                <a:sym typeface="Times New Roman"/>
              </a:rPr>
              <a:t> resources. However, it lacks higher-</a:t>
            </a:r>
            <a:r>
              <a:rPr lang="en">
                <a:latin typeface="Times New Roman"/>
                <a:ea typeface="Times New Roman"/>
                <a:cs typeface="Times New Roman"/>
                <a:sym typeface="Times New Roman"/>
              </a:rPr>
              <a:t>level</a:t>
            </a:r>
            <a:r>
              <a:rPr lang="en">
                <a:latin typeface="Times New Roman"/>
                <a:ea typeface="Times New Roman"/>
                <a:cs typeface="Times New Roman"/>
                <a:sym typeface="Times New Roman"/>
              </a:rPr>
              <a:t> abstractions and built-in concurrency </a:t>
            </a:r>
            <a:r>
              <a:rPr lang="en">
                <a:latin typeface="Times New Roman"/>
                <a:ea typeface="Times New Roman"/>
                <a:cs typeface="Times New Roman"/>
                <a:sym typeface="Times New Roman"/>
              </a:rPr>
              <a:t>features</a:t>
            </a:r>
            <a:r>
              <a:rPr lang="en">
                <a:latin typeface="Times New Roman"/>
                <a:ea typeface="Times New Roman"/>
                <a:cs typeface="Times New Roman"/>
                <a:sym typeface="Times New Roman"/>
              </a:rPr>
              <a:t> of Go.</a:t>
            </a:r>
            <a:br>
              <a:rPr lang="en">
                <a:latin typeface="Times New Roman"/>
                <a:ea typeface="Times New Roman"/>
                <a:cs typeface="Times New Roman"/>
                <a:sym typeface="Times New Roman"/>
              </a:rPr>
            </a:br>
            <a:r>
              <a:rPr b="1" lang="en">
                <a:latin typeface="Times New Roman"/>
                <a:ea typeface="Times New Roman"/>
                <a:cs typeface="Times New Roman"/>
                <a:sym typeface="Times New Roman"/>
              </a:rPr>
              <a:t>Java :</a:t>
            </a:r>
            <a:r>
              <a:rPr lang="en">
                <a:latin typeface="Times New Roman"/>
                <a:ea typeface="Times New Roman"/>
                <a:cs typeface="Times New Roman"/>
                <a:sym typeface="Times New Roman"/>
              </a:rPr>
              <a:t> Object-oriented language, offers strong type </a:t>
            </a:r>
            <a:r>
              <a:rPr lang="en">
                <a:latin typeface="Times New Roman"/>
                <a:ea typeface="Times New Roman"/>
                <a:cs typeface="Times New Roman"/>
                <a:sym typeface="Times New Roman"/>
              </a:rPr>
              <a:t>system</a:t>
            </a:r>
            <a:r>
              <a:rPr lang="en">
                <a:latin typeface="Times New Roman"/>
                <a:ea typeface="Times New Roman"/>
                <a:cs typeface="Times New Roman"/>
                <a:sym typeface="Times New Roman"/>
              </a:rPr>
              <a:t> and garbage collection but often seen as more verbose and less efficient than Go.</a:t>
            </a:r>
            <a:br>
              <a:rPr lang="en">
                <a:latin typeface="Times New Roman"/>
                <a:ea typeface="Times New Roman"/>
                <a:cs typeface="Times New Roman"/>
                <a:sym typeface="Times New Roman"/>
              </a:rPr>
            </a:br>
            <a:r>
              <a:rPr b="1" lang="en">
                <a:latin typeface="Times New Roman"/>
                <a:ea typeface="Times New Roman"/>
                <a:cs typeface="Times New Roman"/>
                <a:sym typeface="Times New Roman"/>
              </a:rPr>
              <a:t>Python :</a:t>
            </a:r>
            <a:r>
              <a:rPr lang="en">
                <a:latin typeface="Times New Roman"/>
                <a:ea typeface="Times New Roman"/>
                <a:cs typeface="Times New Roman"/>
                <a:sym typeface="Times New Roman"/>
              </a:rPr>
              <a:t> High-level language, Supports multiple paradigms. Slower than Go, less well-suited for performance or low-level control.</a:t>
            </a:r>
            <a:br>
              <a:rPr lang="en">
                <a:latin typeface="Times New Roman"/>
                <a:ea typeface="Times New Roman"/>
                <a:cs typeface="Times New Roman"/>
                <a:sym typeface="Times New Roman"/>
              </a:rPr>
            </a:br>
            <a:r>
              <a:rPr b="1" lang="en">
                <a:latin typeface="Times New Roman"/>
                <a:ea typeface="Times New Roman"/>
                <a:cs typeface="Times New Roman"/>
                <a:sym typeface="Times New Roman"/>
              </a:rPr>
              <a:t>Kotlin :</a:t>
            </a:r>
            <a:r>
              <a:rPr lang="en">
                <a:latin typeface="Times New Roman"/>
                <a:ea typeface="Times New Roman"/>
                <a:cs typeface="Times New Roman"/>
                <a:sym typeface="Times New Roman"/>
              </a:rPr>
              <a:t> Strong type system and supports functional programming. Often seen as more complex than Go, more difficult to learn and use.</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Due to this differences, Go gets an edge over other programming languages sharing </a:t>
            </a:r>
            <a:r>
              <a:rPr lang="en">
                <a:latin typeface="Times New Roman"/>
                <a:ea typeface="Times New Roman"/>
                <a:cs typeface="Times New Roman"/>
                <a:sym typeface="Times New Roman"/>
              </a:rPr>
              <a:t>similar</a:t>
            </a:r>
            <a:r>
              <a:rPr lang="en">
                <a:latin typeface="Times New Roman"/>
                <a:ea typeface="Times New Roman"/>
                <a:cs typeface="Times New Roman"/>
                <a:sym typeface="Times New Roman"/>
              </a:rPr>
              <a:t> paradigms.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Helpful Features</a:t>
            </a:r>
            <a:endParaRPr b="1" sz="2800">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Simplicity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Concurrency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Fast compilation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Garbage collection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Static typing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Safety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Cross-platform support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Open source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Useful features of Go for Programmers	</a:t>
            </a:r>
            <a:endParaRPr b="1" sz="2800">
              <a:latin typeface="Times New Roman"/>
              <a:ea typeface="Times New Roman"/>
              <a:cs typeface="Times New Roman"/>
              <a:sym typeface="Times New Roman"/>
            </a:endParaRPr>
          </a:p>
        </p:txBody>
      </p:sp>
      <p:sp>
        <p:nvSpPr>
          <p:cNvPr id="116" name="Google Shape;116;p18"/>
          <p:cNvSpPr txBox="1"/>
          <p:nvPr>
            <p:ph idx="1" type="body"/>
          </p:nvPr>
        </p:nvSpPr>
        <p:spPr>
          <a:xfrm>
            <a:off x="311700" y="1017800"/>
            <a:ext cx="8520600" cy="378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665"/>
              <a:t>While there can be multiple reasons to choose Go for your project as a Programmer, here we are highlighting some features of Go that really helps a developer save time and deliver results faster.</a:t>
            </a:r>
            <a:br>
              <a:rPr lang="en" sz="1665"/>
            </a:br>
            <a:br>
              <a:rPr lang="en" sz="1665"/>
            </a:br>
            <a:r>
              <a:rPr b="1" lang="en" sz="1665"/>
              <a:t>1. Built-in Testing: </a:t>
            </a:r>
            <a:r>
              <a:rPr lang="en" sz="1665"/>
              <a:t>Go has a built-in testing framework, making it easy to write and run tests as part of the development process.</a:t>
            </a:r>
            <a:endParaRPr sz="1665"/>
          </a:p>
          <a:p>
            <a:pPr indent="0" lvl="0" marL="0" rtl="0" algn="l">
              <a:lnSpc>
                <a:spcPct val="95000"/>
              </a:lnSpc>
              <a:spcBef>
                <a:spcPts val="1200"/>
              </a:spcBef>
              <a:spcAft>
                <a:spcPts val="0"/>
              </a:spcAft>
              <a:buSzPts val="1018"/>
              <a:buNone/>
            </a:pPr>
            <a:r>
              <a:rPr b="1" lang="en" sz="1665"/>
              <a:t>2. </a:t>
            </a:r>
            <a:r>
              <a:rPr b="1" lang="en" sz="1665"/>
              <a:t>Safety: </a:t>
            </a:r>
            <a:r>
              <a:rPr lang="en" sz="1665"/>
              <a:t>Go is designed with safety in mind, with features such as bounds checking on arrays and slices, memory safety, and a built-in race detector.</a:t>
            </a:r>
            <a:endParaRPr sz="1665"/>
          </a:p>
          <a:p>
            <a:pPr indent="0" lvl="0" marL="0" rtl="0" algn="l">
              <a:lnSpc>
                <a:spcPct val="95000"/>
              </a:lnSpc>
              <a:spcBef>
                <a:spcPts val="1200"/>
              </a:spcBef>
              <a:spcAft>
                <a:spcPts val="0"/>
              </a:spcAft>
              <a:buSzPts val="1018"/>
              <a:buNone/>
            </a:pPr>
            <a:r>
              <a:rPr b="1" lang="en" sz="1665"/>
              <a:t>3. Fast Compilation: </a:t>
            </a:r>
            <a:r>
              <a:rPr lang="en" sz="1665"/>
              <a:t>Go has a fast compilation speed, which can reduce the time it takes to develop and test software.</a:t>
            </a:r>
            <a:endParaRPr sz="1665"/>
          </a:p>
          <a:p>
            <a:pPr indent="0" lvl="0" marL="0" rtl="0" algn="l">
              <a:lnSpc>
                <a:spcPct val="95000"/>
              </a:lnSpc>
              <a:spcBef>
                <a:spcPts val="1200"/>
              </a:spcBef>
              <a:spcAft>
                <a:spcPts val="1200"/>
              </a:spcAft>
              <a:buSzPts val="1018"/>
              <a:buNone/>
            </a:pPr>
            <a:r>
              <a:rPr b="1" lang="en" sz="1665"/>
              <a:t>4. Garbage Collection:</a:t>
            </a:r>
            <a:r>
              <a:rPr lang="en" sz="1665"/>
              <a:t> Go uses a garbage collector to automatically manage memory, freeing developers from having to manually allocate and deallocate memory.</a:t>
            </a:r>
            <a:endParaRPr sz="166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Types of application suited for Go language</a:t>
            </a:r>
            <a:endParaRPr b="1" sz="2800">
              <a:latin typeface="Times New Roman"/>
              <a:ea typeface="Times New Roman"/>
              <a:cs typeface="Times New Roman"/>
              <a:sym typeface="Times New Roman"/>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Web Applications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Networking Applications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Distributed Systems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Cloud Applications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System Softwares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DevOps Tools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Thank You</a:t>
            </a:r>
            <a:endParaRPr b="1" sz="3020">
              <a:latin typeface="Times New Roman"/>
              <a:ea typeface="Times New Roman"/>
              <a:cs typeface="Times New Roman"/>
              <a:sym typeface="Times New Roman"/>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