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071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319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625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93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916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49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9529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8717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3030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9/24/2022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9008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9/24/2022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660717191"/>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16" r:id="rId6"/>
    <p:sldLayoutId id="2147483821" r:id="rId7"/>
    <p:sldLayoutId id="2147483817" r:id="rId8"/>
    <p:sldLayoutId id="2147483818" r:id="rId9"/>
    <p:sldLayoutId id="2147483819" r:id="rId10"/>
    <p:sldLayoutId id="214748382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35">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Background pattern&#10;&#10;Description automatically generated">
            <a:extLst>
              <a:ext uri="{FF2B5EF4-FFF2-40B4-BE49-F238E27FC236}">
                <a16:creationId xmlns:a16="http://schemas.microsoft.com/office/drawing/2014/main" id="{28020AE5-9D19-CE0B-CFFE-798D5143E29A}"/>
              </a:ext>
            </a:extLst>
          </p:cNvPr>
          <p:cNvPicPr>
            <a:picLocks noChangeAspect="1"/>
          </p:cNvPicPr>
          <p:nvPr/>
        </p:nvPicPr>
        <p:blipFill rotWithShape="1">
          <a:blip r:embed="rId2">
            <a:alphaModFix/>
          </a:blip>
          <a:srcRect t="7865" b="7865"/>
          <a:stretch/>
        </p:blipFill>
        <p:spPr>
          <a:xfrm>
            <a:off x="20" y="10"/>
            <a:ext cx="12191980" cy="6857990"/>
          </a:xfrm>
          <a:prstGeom prst="rect">
            <a:avLst/>
          </a:prstGeom>
        </p:spPr>
      </p:pic>
      <p:sp>
        <p:nvSpPr>
          <p:cNvPr id="143" name="Rectangle 137">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82D294A-494C-93D2-D6B0-3910CC5D1FD6}"/>
              </a:ext>
            </a:extLst>
          </p:cNvPr>
          <p:cNvSpPr>
            <a:spLocks noGrp="1"/>
          </p:cNvSpPr>
          <p:nvPr>
            <p:ph type="ctrTitle"/>
          </p:nvPr>
        </p:nvSpPr>
        <p:spPr>
          <a:xfrm>
            <a:off x="2286000" y="1523999"/>
            <a:ext cx="7620000" cy="1905001"/>
          </a:xfrm>
        </p:spPr>
        <p:txBody>
          <a:bodyPr>
            <a:normAutofit/>
          </a:bodyPr>
          <a:lstStyle/>
          <a:p>
            <a:pPr algn="ctr"/>
            <a:r>
              <a:rPr lang="en-IN">
                <a:solidFill>
                  <a:srgbClr val="FFFFFF"/>
                </a:solidFill>
              </a:rPr>
              <a:t>ITCS 5156:Project Topic</a:t>
            </a:r>
            <a:br>
              <a:rPr lang="en-IN">
                <a:solidFill>
                  <a:srgbClr val="FFFFFF"/>
                </a:solidFill>
              </a:rPr>
            </a:br>
            <a:r>
              <a:rPr lang="en-US">
                <a:solidFill>
                  <a:srgbClr val="FFFFFF"/>
                </a:solidFill>
              </a:rPr>
              <a:t>Predicting Depression Symptoms from Discord ChatBot</a:t>
            </a:r>
            <a:endParaRPr lang="en-IN">
              <a:solidFill>
                <a:srgbClr val="FFFFFF"/>
              </a:solidFill>
            </a:endParaRPr>
          </a:p>
        </p:txBody>
      </p:sp>
      <p:sp>
        <p:nvSpPr>
          <p:cNvPr id="3" name="Subtitle 2">
            <a:extLst>
              <a:ext uri="{FF2B5EF4-FFF2-40B4-BE49-F238E27FC236}">
                <a16:creationId xmlns:a16="http://schemas.microsoft.com/office/drawing/2014/main" id="{EE561823-09C8-67DF-0DF9-90BC8FBCECE8}"/>
              </a:ext>
            </a:extLst>
          </p:cNvPr>
          <p:cNvSpPr>
            <a:spLocks noGrp="1"/>
          </p:cNvSpPr>
          <p:nvPr>
            <p:ph type="subTitle" idx="1"/>
          </p:nvPr>
        </p:nvSpPr>
        <p:spPr>
          <a:xfrm>
            <a:off x="2191612" y="4161329"/>
            <a:ext cx="7714388" cy="1172672"/>
          </a:xfrm>
        </p:spPr>
        <p:txBody>
          <a:bodyPr>
            <a:normAutofit/>
          </a:bodyPr>
          <a:lstStyle/>
          <a:p>
            <a:pPr algn="ctr"/>
            <a:r>
              <a:rPr lang="en-US">
                <a:solidFill>
                  <a:srgbClr val="FFFFFF"/>
                </a:solidFill>
              </a:rPr>
              <a:t>Ayushi Mundra (801208050)</a:t>
            </a:r>
            <a:endParaRPr lang="en-IN">
              <a:solidFill>
                <a:srgbClr val="FFFFFF"/>
              </a:solidFill>
            </a:endParaRPr>
          </a:p>
          <a:p>
            <a:pPr algn="ctr"/>
            <a:endParaRPr lang="en-IN">
              <a:solidFill>
                <a:srgbClr val="FFFFFF"/>
              </a:solidFill>
            </a:endParaRPr>
          </a:p>
        </p:txBody>
      </p:sp>
      <p:cxnSp>
        <p:nvCxnSpPr>
          <p:cNvPr id="144" name="Straight Connector 139">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27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89865-456A-8ECC-46EB-60D19E097990}"/>
              </a:ext>
            </a:extLst>
          </p:cNvPr>
          <p:cNvSpPr>
            <a:spLocks noGrp="1"/>
          </p:cNvSpPr>
          <p:nvPr>
            <p:ph type="title"/>
          </p:nvPr>
        </p:nvSpPr>
        <p:spPr>
          <a:xfrm>
            <a:off x="1153236" y="1524000"/>
            <a:ext cx="3603009" cy="3810000"/>
          </a:xfrm>
        </p:spPr>
        <p:txBody>
          <a:bodyPr anchor="ctr">
            <a:normAutofit/>
          </a:bodyPr>
          <a:lstStyle/>
          <a:p>
            <a:pPr algn="r"/>
            <a:r>
              <a:rPr lang="en-IN" dirty="0"/>
              <a:t>Summary : Target Paper</a:t>
            </a:r>
            <a:endParaRPr lang="en-IN"/>
          </a:p>
        </p:txBody>
      </p:sp>
      <p:sp>
        <p:nvSpPr>
          <p:cNvPr id="3" name="Content Placeholder 2">
            <a:extLst>
              <a:ext uri="{FF2B5EF4-FFF2-40B4-BE49-F238E27FC236}">
                <a16:creationId xmlns:a16="http://schemas.microsoft.com/office/drawing/2014/main" id="{CA420ED7-A03D-2B4E-EE74-82C7497E6BC3}"/>
              </a:ext>
            </a:extLst>
          </p:cNvPr>
          <p:cNvSpPr>
            <a:spLocks noGrp="1"/>
          </p:cNvSpPr>
          <p:nvPr>
            <p:ph idx="1"/>
          </p:nvPr>
        </p:nvSpPr>
        <p:spPr>
          <a:xfrm>
            <a:off x="5334000" y="762000"/>
            <a:ext cx="5334000" cy="5327175"/>
          </a:xfrm>
        </p:spPr>
        <p:txBody>
          <a:bodyPr anchor="ctr">
            <a:normAutofit/>
          </a:bodyPr>
          <a:lstStyle/>
          <a:p>
            <a:pPr marL="0" indent="0">
              <a:buNone/>
            </a:pPr>
            <a:r>
              <a:rPr lang="en-US" dirty="0"/>
              <a:t>Various ML algorithms, including Naive Bayes, SVM, Random Forest, and Conv Neural Network, were used in the target paper. Based on AUC, the authors found that Random Forest consistently outperformed the other models, with symptom 2 having the highest AUC. They also think that by reducing the number of indicative symptoms, healthcare professionals can predict depression much more accurately.</a:t>
            </a:r>
            <a:endParaRPr lang="en-IN" dirty="0"/>
          </a:p>
        </p:txBody>
      </p:sp>
    </p:spTree>
    <p:extLst>
      <p:ext uri="{BB962C8B-B14F-4D97-AF65-F5344CB8AC3E}">
        <p14:creationId xmlns:p14="http://schemas.microsoft.com/office/powerpoint/2010/main" val="38765163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2CB8A-5FF1-1976-0127-5E8B7D2B0EAB}"/>
              </a:ext>
            </a:extLst>
          </p:cNvPr>
          <p:cNvSpPr>
            <a:spLocks noGrp="1"/>
          </p:cNvSpPr>
          <p:nvPr>
            <p:ph type="title"/>
          </p:nvPr>
        </p:nvSpPr>
        <p:spPr>
          <a:xfrm>
            <a:off x="1153236" y="1524000"/>
            <a:ext cx="3603009" cy="3810000"/>
          </a:xfrm>
        </p:spPr>
        <p:txBody>
          <a:bodyPr anchor="ctr">
            <a:normAutofit/>
          </a:bodyPr>
          <a:lstStyle/>
          <a:p>
            <a:pPr algn="r"/>
            <a:r>
              <a:rPr lang="en-IN" dirty="0"/>
              <a:t>Summary : Paper 2</a:t>
            </a:r>
            <a:endParaRPr lang="en-IN"/>
          </a:p>
        </p:txBody>
      </p:sp>
      <p:sp>
        <p:nvSpPr>
          <p:cNvPr id="3" name="Content Placeholder 2">
            <a:extLst>
              <a:ext uri="{FF2B5EF4-FFF2-40B4-BE49-F238E27FC236}">
                <a16:creationId xmlns:a16="http://schemas.microsoft.com/office/drawing/2014/main" id="{951510C6-F19B-2B36-A7C8-660AD4B09842}"/>
              </a:ext>
            </a:extLst>
          </p:cNvPr>
          <p:cNvSpPr>
            <a:spLocks noGrp="1"/>
          </p:cNvSpPr>
          <p:nvPr>
            <p:ph idx="1"/>
          </p:nvPr>
        </p:nvSpPr>
        <p:spPr>
          <a:xfrm>
            <a:off x="5334000" y="762000"/>
            <a:ext cx="5334000" cy="5327175"/>
          </a:xfrm>
        </p:spPr>
        <p:txBody>
          <a:bodyPr anchor="ctr">
            <a:normAutofit/>
          </a:bodyPr>
          <a:lstStyle/>
          <a:p>
            <a:pPr marL="0" indent="0">
              <a:lnSpc>
                <a:spcPct val="120000"/>
              </a:lnSpc>
              <a:buNone/>
            </a:pPr>
            <a:r>
              <a:rPr lang="en-US" sz="1500" dirty="0"/>
              <a:t>The study revealed that despite the chatbot being used by a large number of people, there was significant user engagement heterogeneity across various modules, which appeared to be influenced by the length, complexity, content, and style of the questions within the modules as well as the routing between them. Developers should first focus on usability at the early stages of mental health chatbot research before turning their attention to efficacy. The emphasis should be on creating brief, straightforward, and consistent modules and testing them with small iterative studies in order to increase usability and engagement. The chatbot's content (or modules) can then be expanded by developers. It is not a good use of resources to create a large collection of modules that users do not use because, like most digital interventions, they have a high attrition rate.</a:t>
            </a:r>
            <a:endParaRPr lang="en-IN" sz="1500" dirty="0"/>
          </a:p>
        </p:txBody>
      </p:sp>
    </p:spTree>
    <p:extLst>
      <p:ext uri="{BB962C8B-B14F-4D97-AF65-F5344CB8AC3E}">
        <p14:creationId xmlns:p14="http://schemas.microsoft.com/office/powerpoint/2010/main" val="25845626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01E28-BEDE-D16E-50B7-E0577018489E}"/>
              </a:ext>
            </a:extLst>
          </p:cNvPr>
          <p:cNvSpPr>
            <a:spLocks noGrp="1"/>
          </p:cNvSpPr>
          <p:nvPr>
            <p:ph type="title"/>
          </p:nvPr>
        </p:nvSpPr>
        <p:spPr>
          <a:xfrm>
            <a:off x="1153236" y="1524000"/>
            <a:ext cx="3603009" cy="3810000"/>
          </a:xfrm>
        </p:spPr>
        <p:txBody>
          <a:bodyPr anchor="ctr">
            <a:normAutofit/>
          </a:bodyPr>
          <a:lstStyle/>
          <a:p>
            <a:pPr algn="r"/>
            <a:r>
              <a:rPr lang="en-IN" dirty="0"/>
              <a:t>Summary : Paper 3</a:t>
            </a:r>
            <a:endParaRPr lang="en-IN"/>
          </a:p>
        </p:txBody>
      </p:sp>
      <p:sp>
        <p:nvSpPr>
          <p:cNvPr id="3" name="Content Placeholder 2">
            <a:extLst>
              <a:ext uri="{FF2B5EF4-FFF2-40B4-BE49-F238E27FC236}">
                <a16:creationId xmlns:a16="http://schemas.microsoft.com/office/drawing/2014/main" id="{423D1B29-35EF-D60E-6FC5-3A4EC87E24E7}"/>
              </a:ext>
            </a:extLst>
          </p:cNvPr>
          <p:cNvSpPr>
            <a:spLocks noGrp="1"/>
          </p:cNvSpPr>
          <p:nvPr>
            <p:ph idx="1"/>
          </p:nvPr>
        </p:nvSpPr>
        <p:spPr>
          <a:xfrm>
            <a:off x="5334000" y="762000"/>
            <a:ext cx="5334000" cy="5327175"/>
          </a:xfrm>
        </p:spPr>
        <p:txBody>
          <a:bodyPr anchor="ctr">
            <a:normAutofit/>
          </a:bodyPr>
          <a:lstStyle/>
          <a:p>
            <a:pPr marL="0" indent="0">
              <a:lnSpc>
                <a:spcPct val="120000"/>
              </a:lnSpc>
              <a:buNone/>
            </a:pPr>
            <a:r>
              <a:rPr lang="en-US" dirty="0"/>
              <a:t>The purpose of the bot, according to the paper, is to add some fun by making the Discord server interactive and interesting. This bot connects people from all over the world and helps them stay in touch with one another. Once users sign up for the server, they can use all the bot's features, join voice channels, and chat or share ideas and thoughts. Create communities with Discord, a VoIP, instant messaging, and digital distribution platform. Users converse in private chats or as part of online communities using voice calls, video calls, text messages, media, and files.</a:t>
            </a:r>
            <a:endParaRPr lang="en-IN" dirty="0"/>
          </a:p>
        </p:txBody>
      </p:sp>
    </p:spTree>
    <p:extLst>
      <p:ext uri="{BB962C8B-B14F-4D97-AF65-F5344CB8AC3E}">
        <p14:creationId xmlns:p14="http://schemas.microsoft.com/office/powerpoint/2010/main" val="16926317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erial view of a highway near the ocean">
            <a:extLst>
              <a:ext uri="{FF2B5EF4-FFF2-40B4-BE49-F238E27FC236}">
                <a16:creationId xmlns:a16="http://schemas.microsoft.com/office/drawing/2014/main" id="{8CBC985F-5845-6A96-4D89-CA63DA3E0E21}"/>
              </a:ext>
            </a:extLst>
          </p:cNvPr>
          <p:cNvPicPr>
            <a:picLocks noChangeAspect="1"/>
          </p:cNvPicPr>
          <p:nvPr/>
        </p:nvPicPr>
        <p:blipFill rotWithShape="1">
          <a:blip r:embed="rId2">
            <a:alphaModFix amt="50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10168967-6E92-9EA5-F366-F1C00D739340}"/>
              </a:ext>
            </a:extLst>
          </p:cNvPr>
          <p:cNvSpPr>
            <a:spLocks noGrp="1"/>
          </p:cNvSpPr>
          <p:nvPr>
            <p:ph type="title"/>
          </p:nvPr>
        </p:nvSpPr>
        <p:spPr>
          <a:xfrm>
            <a:off x="1429612" y="1013984"/>
            <a:ext cx="6952388" cy="3260635"/>
          </a:xfrm>
        </p:spPr>
        <p:txBody>
          <a:bodyPr vert="horz" lIns="91440" tIns="45720" rIns="91440" bIns="45720" rtlCol="0" anchor="b">
            <a:normAutofit/>
          </a:bodyPr>
          <a:lstStyle/>
          <a:p>
            <a:r>
              <a:rPr lang="en-US">
                <a:solidFill>
                  <a:srgbClr val="FFFFFF"/>
                </a:solidFill>
              </a:rPr>
              <a:t>Thank you!</a:t>
            </a:r>
          </a:p>
        </p:txBody>
      </p:sp>
      <p:cxnSp>
        <p:nvCxnSpPr>
          <p:cNvPr id="25" name="Straight Connector 2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8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250</TotalTime>
  <Words>369</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Trade Gothic Next Cond</vt:lpstr>
      <vt:lpstr>Trade Gothic Next Light</vt:lpstr>
      <vt:lpstr>PortalVTI</vt:lpstr>
      <vt:lpstr>ITCS 5156:Project Topic Predicting Depression Symptoms from Discord ChatBot</vt:lpstr>
      <vt:lpstr>Summary : Target Paper</vt:lpstr>
      <vt:lpstr>Summary : Paper 2</vt:lpstr>
      <vt:lpstr>Summary : Paper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ITCS 5156:Project Topic Predicting Depression Symptoms from Discord ChatBot</dc:title>
  <dc:creator>Ayushi Mundra</dc:creator>
  <cp:lastModifiedBy>Ayushi Mundra</cp:lastModifiedBy>
  <cp:revision>6</cp:revision>
  <dcterms:created xsi:type="dcterms:W3CDTF">2022-09-24T21:08:50Z</dcterms:created>
  <dcterms:modified xsi:type="dcterms:W3CDTF">2022-09-25T01:19:00Z</dcterms:modified>
</cp:coreProperties>
</file>