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57" r:id="rId2"/>
    <p:sldId id="258" r:id="rId3"/>
    <p:sldId id="259" r:id="rId4"/>
    <p:sldId id="271" r:id="rId5"/>
    <p:sldId id="279" r:id="rId6"/>
    <p:sldId id="272" r:id="rId7"/>
    <p:sldId id="273" r:id="rId8"/>
    <p:sldId id="274" r:id="rId9"/>
    <p:sldId id="275" r:id="rId10"/>
    <p:sldId id="276" r:id="rId11"/>
    <p:sldId id="287" r:id="rId12"/>
    <p:sldId id="288" r:id="rId13"/>
    <p:sldId id="277"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7296">
          <p15:clr>
            <a:srgbClr val="A4A3A4"/>
          </p15:clr>
        </p15:guide>
        <p15:guide id="4" orient="horz" pos="412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9911" autoAdjust="0"/>
  </p:normalViewPr>
  <p:slideViewPr>
    <p:cSldViewPr snapToGrid="0">
      <p:cViewPr varScale="1">
        <p:scale>
          <a:sx n="86" d="100"/>
          <a:sy n="86" d="100"/>
        </p:scale>
        <p:origin x="562" y="67"/>
      </p:cViewPr>
      <p:guideLst>
        <p:guide orient="horz" pos="2160"/>
        <p:guide pos="3840"/>
        <p:guide pos="7296"/>
        <p:guide orient="horz" pos="4128"/>
      </p:guideLst>
    </p:cSldViewPr>
  </p:slideViewPr>
  <p:notesTextViewPr>
    <p:cViewPr>
      <p:scale>
        <a:sx n="3" d="2"/>
        <a:sy n="3" d="2"/>
      </p:scale>
      <p:origin x="0" y="0"/>
    </p:cViewPr>
  </p:notesTextViewPr>
  <p:notesViewPr>
    <p:cSldViewPr snapToGrid="0">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5/6/2021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5/6/2021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2389009"/>
            <a:ext cx="112776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609600" y="3899938"/>
            <a:ext cx="6604000" cy="1752600"/>
          </a:xfrm>
        </p:spPr>
        <p:txBody>
          <a:bodyPr/>
          <a:lstStyle>
            <a:lvl1pPr marL="64135"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17" name="Footer Placeholder 16"/>
          <p:cNvSpPr>
            <a:spLocks noGrp="1"/>
          </p:cNvSpPr>
          <p:nvPr>
            <p:ph type="ftr" sz="quarter" idx="11"/>
          </p:nvPr>
        </p:nvSpPr>
        <p:spPr>
          <a:xfrm>
            <a:off x="7265116" y="4205288"/>
            <a:ext cx="1727200" cy="457200"/>
          </a:xfrm>
        </p:spPr>
        <p:txBody>
          <a:bodyPr/>
          <a:lstStyle>
            <a:lvl1pPr>
              <a:defRPr>
                <a:solidFill>
                  <a:schemeClr val="accent2">
                    <a:lumMod val="75000"/>
                  </a:schemeClr>
                </a:solidFill>
              </a:defRPr>
            </a:lvl1pPr>
          </a:lstStyle>
          <a:p>
            <a:r>
              <a:rPr lang="en-US"/>
              <a:t>Add a footer</a:t>
            </a:r>
            <a:endParaRPr lang="en-US" dirty="0"/>
          </a:p>
        </p:txBody>
      </p:sp>
      <p:sp>
        <p:nvSpPr>
          <p:cNvPr id="28" name="Date Placeholder 27"/>
          <p:cNvSpPr>
            <a:spLocks noGrp="1"/>
          </p:cNvSpPr>
          <p:nvPr>
            <p:ph type="dt" sz="half" idx="10"/>
          </p:nvPr>
        </p:nvSpPr>
        <p:spPr>
          <a:xfrm>
            <a:off x="9043832" y="4206240"/>
            <a:ext cx="1280160" cy="457200"/>
          </a:xfrm>
        </p:spPr>
        <p:txBody>
          <a:bodyPr/>
          <a:lstStyle>
            <a:lvl1pPr>
              <a:defRPr>
                <a:solidFill>
                  <a:schemeClr val="accent2">
                    <a:lumMod val="75000"/>
                  </a:schemeClr>
                </a:solidFill>
              </a:defRPr>
            </a:lvl1pPr>
          </a:lstStyle>
          <a:p>
            <a:fld id="{4E708F12-96AD-4ED4-8132-A78F5E42C1F5}" type="datetime1">
              <a:rPr lang="en-US" smtClean="0"/>
              <a:t>5/6/2021</a:t>
            </a:fld>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7FA170-8299-44AD-AEEF-FC686C3D7804}" type="datetime1">
              <a:rPr lang="en-US" smtClean="0"/>
              <a:t>5/6/2021</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a:lstStyle>
            <a:lvl1pPr>
              <a:defRPr/>
            </a:lvl1pPr>
          </a:lstStyle>
          <a:p>
            <a:r>
              <a:rPr kumimoji="0" lang="en-US" dirty="0"/>
              <a:t>Edit Master title style</a:t>
            </a:r>
          </a:p>
        </p:txBody>
      </p:sp>
      <p:sp>
        <p:nvSpPr>
          <p:cNvPr id="3" name="Vertical Text Placeholder 2"/>
          <p:cNvSpPr>
            <a:spLocks noGrp="1"/>
          </p:cNvSpPr>
          <p:nvPr>
            <p:ph type="body" orient="vert" idx="1"/>
          </p:nvPr>
        </p:nvSpPr>
        <p:spPr>
          <a:xfrm>
            <a:off x="609600" y="1143000"/>
            <a:ext cx="8331200" cy="5448300"/>
          </a:xfrm>
        </p:spPr>
        <p:txBody>
          <a:bodyPr vert="eaVert"/>
          <a:lstStyle>
            <a:lvl5pPr>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231763A-68EC-4ECD-9620-D9FE9CDDD622}" type="datetime1">
              <a:rPr lang="en-US" smtClean="0"/>
              <a:t>5/6/2021</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lvl1pPr>
              <a:defRPr/>
            </a:lvl1pPr>
            <a:lvl5pPr>
              <a:defRPr/>
            </a:lvl5pPr>
            <a:lvl6pPr>
              <a:defRPr/>
            </a:lvl6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98BEDD-6160-49BB-B372-861DE7DE9BA5}" type="datetime1">
              <a:rPr lang="en-US" smtClean="0"/>
              <a:t>5/6/2021</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a:t>Click to edit Master title style</a:t>
            </a:r>
            <a:endParaRPr kumimoji="0"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AAE819F-B7FD-4B29-8F66-9E318144BC2A}" type="datetime1">
              <a:rPr lang="en-US" smtClean="0"/>
              <a:t>5/6/2021</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D4CA159C-B6E0-4F10-9F4A-2FA57003B139}" type="datetime1">
              <a:rPr lang="en-US" smtClean="0"/>
              <a:t>5/6/2021</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28" name="Footer Placeholder 27"/>
          <p:cNvSpPr>
            <a:spLocks noGrp="1"/>
          </p:cNvSpPr>
          <p:nvPr>
            <p:ph type="ftr" sz="quarter" idx="12"/>
          </p:nvPr>
        </p:nvSpPr>
        <p:spPr/>
        <p:txBody>
          <a:bodyPr rtlCol="0"/>
          <a:lstStyle/>
          <a:p>
            <a:r>
              <a:rPr lang="en-US" dirty="0"/>
              <a:t>Add a footer</a:t>
            </a:r>
          </a:p>
        </p:txBody>
      </p:sp>
      <p:sp>
        <p:nvSpPr>
          <p:cNvPr id="26" name="Date Placeholder 25"/>
          <p:cNvSpPr>
            <a:spLocks noGrp="1"/>
          </p:cNvSpPr>
          <p:nvPr>
            <p:ph type="dt" sz="half" idx="10"/>
          </p:nvPr>
        </p:nvSpPr>
        <p:spPr/>
        <p:txBody>
          <a:bodyPr rtlCol="0"/>
          <a:lstStyle/>
          <a:p>
            <a:fld id="{8170CBBB-D1D1-4386-A5E9-07F3477B78F3}" type="datetime1">
              <a:rPr lang="en-US" smtClean="0"/>
              <a:t>5/6/2021</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a:t>Click to edit Master title style</a:t>
            </a:r>
          </a:p>
        </p:txBody>
      </p:sp>
      <p:sp>
        <p:nvSpPr>
          <p:cNvPr id="4" name="Footer Placeholder 3"/>
          <p:cNvSpPr>
            <a:spLocks noGrp="1"/>
          </p:cNvSpPr>
          <p:nvPr>
            <p:ph type="ftr" sz="quarter" idx="11"/>
          </p:nvPr>
        </p:nvSpPr>
        <p:spPr>
          <a:xfrm>
            <a:off x="7010400" y="612648"/>
            <a:ext cx="1767840" cy="457200"/>
          </a:xfrm>
        </p:spPr>
        <p:txBody>
          <a:bodyPr/>
          <a:lstStyle/>
          <a:p>
            <a:r>
              <a:rPr lang="en-US" dirty="0"/>
              <a:t>Add a footer</a:t>
            </a:r>
          </a:p>
        </p:txBody>
      </p:sp>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5/6/2021</a:t>
            </a:fld>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B9234BD7-6953-492C-921B-E68B2D7F14C8}" type="datetime1">
              <a:rPr lang="en-US" smtClean="0"/>
              <a:t>5/6/2021</a:t>
            </a:fld>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anchor="b"/>
          <a:lstStyle>
            <a:lvl1pPr algn="l">
              <a:buNone/>
              <a:defRPr sz="1800" b="1"/>
            </a:lvl1pPr>
          </a:lstStyle>
          <a:p>
            <a:r>
              <a:rPr kumimoji="0" lang="en-US" dirty="0"/>
              <a:t>Edit Master title style</a:t>
            </a:r>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3" name="Text Placeholder 2"/>
          <p:cNvSpPr>
            <a:spLocks noGrp="1"/>
          </p:cNvSpPr>
          <p:nvPr>
            <p:ph type="body" idx="2"/>
          </p:nvPr>
        </p:nvSpPr>
        <p:spPr>
          <a:xfrm>
            <a:off x="7137995" y="2010727"/>
            <a:ext cx="4511040" cy="4580573"/>
          </a:xfrm>
        </p:spPr>
        <p:txBody>
          <a:bodyPr/>
          <a:lstStyle>
            <a:lvl1pPr marL="889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5A17D9B-D4D3-4E23-88DF-2E354FA43196}" type="datetime1">
              <a:rPr lang="en-US" smtClean="0"/>
              <a:t>5/6/2021</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41F67C5-D04E-4576-B61C-12ABA14BBD6C}" type="datetime1">
              <a:rPr lang="en-US" smtClean="0"/>
              <a:t>5/6/2021</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1100">
                <a:solidFill>
                  <a:schemeClr val="accent2">
                    <a:lumMod val="75000"/>
                  </a:schemeClr>
                </a:solidFill>
              </a:defRPr>
            </a:lvl1pPr>
          </a:lstStyle>
          <a:p>
            <a:r>
              <a:rPr lang="en-US"/>
              <a:t>Add a footer</a:t>
            </a:r>
            <a:endParaRPr lang="en-US"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1100">
                <a:solidFill>
                  <a:schemeClr val="accent2">
                    <a:lumMod val="75000"/>
                  </a:schemeClr>
                </a:solidFill>
              </a:defRPr>
            </a:lvl1pPr>
          </a:lstStyle>
          <a:p>
            <a:fld id="{C20F09E4-6EA4-4BF3-9FC8-FF40373B88E6}" type="datetime1">
              <a:rPr lang="en-US" smtClean="0"/>
              <a:t>5/6/2021</a:t>
            </a:fld>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5905" algn="l" rtl="0" eaLnBrk="1" latinLnBrk="0" hangingPunct="1">
        <a:spcBef>
          <a:spcPts val="300"/>
        </a:spcBef>
        <a:buClr>
          <a:schemeClr val="accent3">
            <a:lumMod val="75000"/>
          </a:schemeClr>
        </a:buClr>
        <a:buFont typeface="Georgia" panose="02040502050405020303"/>
        <a:buChar char="•"/>
        <a:defRPr kumimoji="0" sz="2800" kern="1200">
          <a:solidFill>
            <a:schemeClr val="tx2"/>
          </a:solidFill>
          <a:latin typeface="+mn-lt"/>
          <a:ea typeface="+mn-ea"/>
          <a:cs typeface="+mn-cs"/>
        </a:defRPr>
      </a:lvl1pPr>
      <a:lvl2pPr marL="658495" indent="-247015" algn="l" rtl="0" eaLnBrk="1" latinLnBrk="0" hangingPunct="1">
        <a:spcBef>
          <a:spcPts val="300"/>
        </a:spcBef>
        <a:buClr>
          <a:schemeClr val="accent2">
            <a:lumMod val="75000"/>
          </a:schemeClr>
        </a:buClr>
        <a:buFont typeface="Georgia" panose="02040502050405020303"/>
        <a:buChar char="▫"/>
        <a:defRPr kumimoji="0" sz="2600" kern="1200">
          <a:solidFill>
            <a:schemeClr val="tx2"/>
          </a:solidFill>
          <a:latin typeface="+mn-lt"/>
          <a:ea typeface="+mn-ea"/>
          <a:cs typeface="+mn-cs"/>
        </a:defRPr>
      </a:lvl2pPr>
      <a:lvl3pPr marL="923290" indent="-219710"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830" indent="-201295"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90015"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090"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30095"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owardsdatascience.com/monitoring-social-distancing-using-ai-c5b81da44c9f" TargetMode="External"/><Relationship Id="rId2" Type="http://schemas.openxmlformats.org/officeDocument/2006/relationships/hyperlink" Target="https://www.google.com/search?q=social+distancing+with+yolo+algorithm&amp;source=lnms&amp;tbm=isch&amp;sa=X&amp;ved=2ahUKEwiVzIz79s_vAhXUbCsKHW9HDy0Q_AUoAXoECAEQAw&amp;biw=1536&amp;bih=666" TargetMode="External"/><Relationship Id="rId1" Type="http://schemas.openxmlformats.org/officeDocument/2006/relationships/slideLayout" Target="../slideLayouts/slideLayout2.xml"/><Relationship Id="rId5" Type="http://schemas.openxmlformats.org/officeDocument/2006/relationships/hyperlink" Target="https://learnopencv.com/deep-learning-based-object-detection-using-yolov3-with-opencv-python-c/#:~:text=YOLOv3%20is%20the%20latest%20variant,Single%20Shot%20MultiBox%20(SSD)" TargetMode="External"/><Relationship Id="rId4" Type="http://schemas.openxmlformats.org/officeDocument/2006/relationships/hyperlink" Target="https://www.ncbi.nlm.nih.gov/pmc/articles/PMC7603992/"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353500"/>
            <a:ext cx="11277600" cy="1546438"/>
          </a:xfrm>
        </p:spPr>
        <p:txBody>
          <a:bodyPr>
            <a:normAutofit fontScale="90000"/>
          </a:bodyPr>
          <a:lstStyle/>
          <a:p>
            <a:r>
              <a:rPr lang="en-US" sz="6000" dirty="0"/>
              <a:t>Social Distance Detection with </a:t>
            </a:r>
            <a:br>
              <a:rPr lang="en-US" sz="6000" dirty="0"/>
            </a:br>
            <a:r>
              <a:rPr lang="en-US" sz="6000" dirty="0"/>
              <a:t>Deep Learning</a:t>
            </a:r>
          </a:p>
        </p:txBody>
      </p:sp>
      <p:sp>
        <p:nvSpPr>
          <p:cNvPr id="3" name="Subtitle 2"/>
          <p:cNvSpPr>
            <a:spLocks noGrp="1"/>
          </p:cNvSpPr>
          <p:nvPr>
            <p:ph type="subTitle" idx="1"/>
          </p:nvPr>
        </p:nvSpPr>
        <p:spPr>
          <a:xfrm>
            <a:off x="3666478" y="3899936"/>
            <a:ext cx="2426563" cy="965025"/>
          </a:xfrm>
        </p:spPr>
        <p:txBody>
          <a:bodyPr/>
          <a:lstStyle/>
          <a:p>
            <a:r>
              <a:rPr lang="en-US" dirty="0"/>
              <a:t>B4 - 1911129</a:t>
            </a:r>
          </a:p>
          <a:p>
            <a:r>
              <a:rPr lang="en-US" dirty="0"/>
              <a:t>Ayushi Vaghela</a:t>
            </a:r>
          </a:p>
        </p:txBody>
      </p:sp>
      <p:pic>
        <p:nvPicPr>
          <p:cNvPr id="1026" name="Picture 2" descr="Study Looks at Attitudes Toward Social Distancing in COVID-19 Pandemic |  American University, Washington, D.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8781" y="4382449"/>
            <a:ext cx="3583620" cy="2295557"/>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p:nvPr/>
        </p:nvSpPr>
        <p:spPr>
          <a:xfrm>
            <a:off x="609599" y="3899937"/>
            <a:ext cx="3056879" cy="2295557"/>
          </a:xfrm>
          <a:prstGeom prst="rect">
            <a:avLst/>
          </a:prstGeom>
        </p:spPr>
        <p:txBody>
          <a:bodyPr vert="horz">
            <a:normAutofit/>
          </a:bodyPr>
          <a:lstStyle>
            <a:lvl1pPr marL="64135" indent="0" algn="l" rtl="0" eaLnBrk="1" latinLnBrk="0" hangingPunct="1">
              <a:spcBef>
                <a:spcPts val="300"/>
              </a:spcBef>
              <a:buClr>
                <a:schemeClr val="accent3">
                  <a:lumMod val="75000"/>
                </a:schemeClr>
              </a:buClr>
              <a:buFont typeface="Georgia" panose="02040502050405020303"/>
              <a:buNone/>
              <a:defRPr kumimoji="0" sz="2400" kern="1200">
                <a:solidFill>
                  <a:schemeClr val="tx2"/>
                </a:solidFill>
                <a:latin typeface="+mn-lt"/>
                <a:ea typeface="+mn-ea"/>
                <a:cs typeface="+mn-cs"/>
              </a:defRPr>
            </a:lvl1pPr>
            <a:lvl2pPr marL="457200" indent="0" algn="ctr" rtl="0" eaLnBrk="1" latinLnBrk="0" hangingPunct="1">
              <a:spcBef>
                <a:spcPts val="300"/>
              </a:spcBef>
              <a:buClr>
                <a:schemeClr val="accent2">
                  <a:lumMod val="75000"/>
                </a:schemeClr>
              </a:buClr>
              <a:buFont typeface="Georgia" panose="02040502050405020303"/>
              <a:buNone/>
              <a:defRPr kumimoji="0" sz="2600" kern="1200">
                <a:solidFill>
                  <a:schemeClr val="tx2"/>
                </a:solidFill>
                <a:latin typeface="+mn-lt"/>
                <a:ea typeface="+mn-ea"/>
                <a:cs typeface="+mn-cs"/>
              </a:defRPr>
            </a:lvl2pPr>
            <a:lvl3pPr marL="914400" indent="0" algn="ctr" rtl="0" eaLnBrk="1" latinLnBrk="0" hangingPunct="1">
              <a:spcBef>
                <a:spcPts val="300"/>
              </a:spcBef>
              <a:buClr>
                <a:schemeClr val="accent1">
                  <a:lumMod val="50000"/>
                </a:schemeClr>
              </a:buClr>
              <a:buFont typeface="Wingdings 2" panose="05020102010507070707" pitchFamily="18" charset="2"/>
              <a:buNone/>
              <a:defRPr kumimoji="0" sz="2400" kern="1200">
                <a:solidFill>
                  <a:schemeClr val="tx2"/>
                </a:solidFill>
                <a:latin typeface="+mn-lt"/>
                <a:ea typeface="+mn-ea"/>
                <a:cs typeface="+mn-cs"/>
              </a:defRPr>
            </a:lvl3pPr>
            <a:lvl4pPr marL="1371600" indent="0" algn="ctr" rtl="0" eaLnBrk="1" latinLnBrk="0" hangingPunct="1">
              <a:spcBef>
                <a:spcPts val="300"/>
              </a:spcBef>
              <a:buClr>
                <a:schemeClr val="accent1">
                  <a:lumMod val="50000"/>
                </a:schemeClr>
              </a:buClr>
              <a:buFont typeface="Wingdings 2" panose="05020102010507070707" pitchFamily="18" charset="2"/>
              <a:buNone/>
              <a:defRPr kumimoji="0" sz="2200" kern="1200">
                <a:solidFill>
                  <a:schemeClr val="tx2"/>
                </a:solidFill>
                <a:latin typeface="+mn-lt"/>
                <a:ea typeface="+mn-ea"/>
                <a:cs typeface="+mn-cs"/>
              </a:defRPr>
            </a:lvl4pPr>
            <a:lvl5pPr marL="1828800" indent="0" algn="ctr" rtl="0" eaLnBrk="1" latinLnBrk="0" hangingPunct="1">
              <a:spcBef>
                <a:spcPts val="300"/>
              </a:spcBef>
              <a:buClr>
                <a:schemeClr val="accent1">
                  <a:lumMod val="50000"/>
                </a:schemeClr>
              </a:buClr>
              <a:buFont typeface="Wingdings 2" panose="05020102010507070707" pitchFamily="18" charset="2"/>
              <a:buNone/>
              <a:defRPr kumimoji="0" sz="2000" kern="1200">
                <a:solidFill>
                  <a:schemeClr val="tx2"/>
                </a:solidFill>
                <a:latin typeface="+mn-lt"/>
                <a:ea typeface="+mn-ea"/>
                <a:cs typeface="+mn-cs"/>
              </a:defRPr>
            </a:lvl5pPr>
            <a:lvl6pPr marL="2286000" indent="0" algn="ctr" rtl="0" eaLnBrk="1" latinLnBrk="0" hangingPunct="1">
              <a:spcBef>
                <a:spcPts val="300"/>
              </a:spcBef>
              <a:buClr>
                <a:schemeClr val="accent1">
                  <a:lumMod val="50000"/>
                </a:schemeClr>
              </a:buClr>
              <a:buFont typeface="Wingdings 2" panose="05020102010507070707" pitchFamily="18" charset="2"/>
              <a:buNone/>
              <a:defRPr kumimoji="0" sz="1800" kern="1200">
                <a:solidFill>
                  <a:schemeClr val="tx2"/>
                </a:solidFill>
                <a:latin typeface="+mn-lt"/>
                <a:ea typeface="+mn-ea"/>
                <a:cs typeface="+mn-cs"/>
              </a:defRPr>
            </a:lvl6pPr>
            <a:lvl7pPr marL="2743200" indent="0" algn="ctr" rtl="0" eaLnBrk="1" latinLnBrk="0" hangingPunct="1">
              <a:spcBef>
                <a:spcPts val="300"/>
              </a:spcBef>
              <a:buClr>
                <a:schemeClr val="accent1">
                  <a:lumMod val="50000"/>
                </a:schemeClr>
              </a:buClr>
              <a:buFont typeface="Wingdings 2" panose="05020102010507070707" pitchFamily="18" charset="2"/>
              <a:buNone/>
              <a:defRPr kumimoji="0" sz="1600" kern="1200">
                <a:solidFill>
                  <a:schemeClr val="tx2"/>
                </a:solidFill>
                <a:latin typeface="+mn-lt"/>
                <a:ea typeface="+mn-ea"/>
                <a:cs typeface="+mn-cs"/>
              </a:defRPr>
            </a:lvl7pPr>
            <a:lvl8pPr marL="3200400" indent="0" algn="ctr" rtl="0" eaLnBrk="1" latinLnBrk="0" hangingPunct="1">
              <a:spcBef>
                <a:spcPts val="300"/>
              </a:spcBef>
              <a:buClr>
                <a:schemeClr val="accent1">
                  <a:lumMod val="50000"/>
                </a:schemeClr>
              </a:buClr>
              <a:buFont typeface="Wingdings 2" panose="05020102010507070707" pitchFamily="18" charset="2"/>
              <a:buNone/>
              <a:defRPr kumimoji="0" sz="1500" kern="1200">
                <a:solidFill>
                  <a:schemeClr val="tx2"/>
                </a:solidFill>
                <a:latin typeface="+mn-lt"/>
                <a:ea typeface="+mn-ea"/>
                <a:cs typeface="+mn-cs"/>
              </a:defRPr>
            </a:lvl8pPr>
            <a:lvl9pPr marL="3657600" indent="0" algn="ctr" rtl="0" eaLnBrk="1" latinLnBrk="0" hangingPunct="1">
              <a:spcBef>
                <a:spcPts val="300"/>
              </a:spcBef>
              <a:buClr>
                <a:schemeClr val="accent1">
                  <a:lumMod val="50000"/>
                </a:schemeClr>
              </a:buClr>
              <a:buFont typeface="Wingdings 2" panose="05020102010507070707" pitchFamily="18" charset="2"/>
              <a:buNone/>
              <a:defRPr kumimoji="0" sz="1400" kern="1200" baseline="0">
                <a:solidFill>
                  <a:schemeClr val="tx2"/>
                </a:solidFill>
                <a:latin typeface="+mn-lt"/>
                <a:ea typeface="+mn-ea"/>
                <a:cs typeface="+mn-cs"/>
              </a:defRPr>
            </a:lvl9pPr>
          </a:lstStyle>
          <a:p>
            <a:r>
              <a:rPr lang="en-US" sz="2000" b="1" dirty="0"/>
              <a:t>Authors:</a:t>
            </a:r>
          </a:p>
          <a:p>
            <a:r>
              <a:rPr lang="en-IN" sz="2000" dirty="0"/>
              <a:t> Yew Cheong Hou </a:t>
            </a:r>
          </a:p>
          <a:p>
            <a:r>
              <a:rPr lang="en-IN" sz="2000" dirty="0"/>
              <a:t> </a:t>
            </a:r>
            <a:r>
              <a:rPr lang="en-IN" sz="2000" dirty="0" err="1"/>
              <a:t>Mohd</a:t>
            </a:r>
            <a:r>
              <a:rPr lang="en-IN" sz="2000" dirty="0"/>
              <a:t> </a:t>
            </a:r>
            <a:r>
              <a:rPr lang="en-IN" sz="2000" dirty="0" err="1"/>
              <a:t>Zafri</a:t>
            </a:r>
            <a:r>
              <a:rPr lang="en-IN" sz="2000" dirty="0"/>
              <a:t> </a:t>
            </a:r>
            <a:r>
              <a:rPr lang="en-IN" sz="2000" dirty="0" err="1"/>
              <a:t>Baharuddin</a:t>
            </a:r>
            <a:endParaRPr lang="en-IN" sz="2000" dirty="0"/>
          </a:p>
          <a:p>
            <a:r>
              <a:rPr lang="en-IN" sz="2000" dirty="0"/>
              <a:t> Salman </a:t>
            </a:r>
            <a:r>
              <a:rPr lang="en-IN" sz="2000" dirty="0" err="1"/>
              <a:t>Yussof</a:t>
            </a:r>
            <a:endParaRPr lang="en-IN" sz="2000" dirty="0"/>
          </a:p>
          <a:p>
            <a:r>
              <a:rPr lang="en-IN" sz="2000" dirty="0"/>
              <a:t> </a:t>
            </a:r>
            <a:r>
              <a:rPr lang="en-IN" sz="2000" dirty="0" err="1"/>
              <a:t>Sumayyah</a:t>
            </a:r>
            <a:r>
              <a:rPr lang="en-IN" sz="2000" dirty="0"/>
              <a:t> </a:t>
            </a:r>
            <a:r>
              <a:rPr lang="en-IN" sz="2000" dirty="0" err="1"/>
              <a:t>Dzulkifly</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1200">
        <p:push dir="d"/>
      </p:transition>
    </mc:Choice>
    <mc:Fallback xmlns="">
      <p:transition spd="slow">
        <p:push dir="d"/>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12180"/>
            <a:ext cx="10972800" cy="845599"/>
          </a:xfrm>
        </p:spPr>
        <p:txBody>
          <a:bodyPr/>
          <a:lstStyle/>
          <a:p>
            <a:r>
              <a:rPr lang="en-IN" dirty="0"/>
              <a:t>CONCLUSION</a:t>
            </a:r>
          </a:p>
        </p:txBody>
      </p:sp>
      <p:sp>
        <p:nvSpPr>
          <p:cNvPr id="3" name="Content Placeholder 2"/>
          <p:cNvSpPr>
            <a:spLocks noGrp="1"/>
          </p:cNvSpPr>
          <p:nvPr>
            <p:ph idx="1"/>
          </p:nvPr>
        </p:nvSpPr>
        <p:spPr>
          <a:xfrm>
            <a:off x="609600" y="1757779"/>
            <a:ext cx="10972800" cy="4816757"/>
          </a:xfrm>
        </p:spPr>
        <p:txBody>
          <a:bodyPr>
            <a:normAutofit lnSpcReduction="10000"/>
          </a:bodyPr>
          <a:lstStyle/>
          <a:p>
            <a:r>
              <a:rPr lang="en-US" dirty="0"/>
              <a:t>The proposed method was validated using a video showing pedestrians walking on a street. </a:t>
            </a:r>
          </a:p>
          <a:p>
            <a:r>
              <a:rPr lang="en-US" dirty="0"/>
              <a:t>The visualization results showed that the proposed method is capable to determine the social distancing measures between people which can be further developed for use in other environment such as office, restaurant, and school. </a:t>
            </a:r>
          </a:p>
          <a:p>
            <a:r>
              <a:rPr lang="en-US" dirty="0"/>
              <a:t>Furthermore, the work can be further improved by optimizing the pedestrian detection algorithm, integrating other detection algorithms such as mask detection and human body temperature detection, improving the computing power of the hardware, and calibrating the camera perspective view. </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IMPEMENTATION</a:t>
            </a:r>
          </a:p>
        </p:txBody>
      </p:sp>
      <p:sp>
        <p:nvSpPr>
          <p:cNvPr id="3" name="Content Placeholder 2"/>
          <p:cNvSpPr>
            <a:spLocks noGrp="1"/>
          </p:cNvSpPr>
          <p:nvPr>
            <p:ph idx="1"/>
          </p:nvPr>
        </p:nvSpPr>
        <p:spPr/>
        <p:txBody>
          <a:bodyPr/>
          <a:lstStyle/>
          <a:p>
            <a:pPr marL="109855" indent="0">
              <a:buNone/>
            </a:pPr>
            <a:r>
              <a:rPr lang="en-IN" altLang="en-US"/>
              <a:t>Python modules</a:t>
            </a:r>
          </a:p>
          <a:p>
            <a:r>
              <a:rPr lang="en-IN" altLang="en-US"/>
              <a:t>openCV</a:t>
            </a:r>
          </a:p>
          <a:p>
            <a:r>
              <a:rPr lang="en-IN" altLang="en-US"/>
              <a:t>scipy - for calculation of scientific and technical computing</a:t>
            </a:r>
          </a:p>
          <a:p>
            <a:r>
              <a:rPr lang="en-IN" altLang="en-US"/>
              <a:t>argparse - parser for command-line options, arguments and sub-			commands</a:t>
            </a:r>
          </a:p>
          <a:p>
            <a:r>
              <a:rPr lang="en-IN" altLang="en-US"/>
              <a:t>os - miscellaneous operating system interfaces</a:t>
            </a:r>
          </a:p>
          <a:p>
            <a:r>
              <a:rPr lang="en-IN" altLang="en-US"/>
              <a:t>imutils - series of functions to make basic image processing functions 		such as rotation, resizing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ED2ED-17D5-48B7-975E-7DC2998A6B2F}"/>
              </a:ext>
            </a:extLst>
          </p:cNvPr>
          <p:cNvSpPr>
            <a:spLocks noGrp="1"/>
          </p:cNvSpPr>
          <p:nvPr>
            <p:ph type="title"/>
          </p:nvPr>
        </p:nvSpPr>
        <p:spPr/>
        <p:txBody>
          <a:bodyPr/>
          <a:lstStyle/>
          <a:p>
            <a:r>
              <a:rPr lang="en-IN" dirty="0"/>
              <a:t>SCREENSHOT FROM IMPLEMENTATION</a:t>
            </a:r>
          </a:p>
        </p:txBody>
      </p:sp>
      <p:pic>
        <p:nvPicPr>
          <p:cNvPr id="5" name="Content Placeholder 4">
            <a:extLst>
              <a:ext uri="{FF2B5EF4-FFF2-40B4-BE49-F238E27FC236}">
                <a16:creationId xmlns:a16="http://schemas.microsoft.com/office/drawing/2014/main" id="{813D0F01-EE62-464D-9667-802B0A1BB284}"/>
              </a:ext>
            </a:extLst>
          </p:cNvPr>
          <p:cNvPicPr>
            <a:picLocks noGrp="1" noChangeAspect="1"/>
          </p:cNvPicPr>
          <p:nvPr>
            <p:ph idx="1"/>
          </p:nvPr>
        </p:nvPicPr>
        <p:blipFill rotWithShape="1">
          <a:blip r:embed="rId2"/>
          <a:srcRect l="2115" t="537" r="27328" b="25968"/>
          <a:stretch/>
        </p:blipFill>
        <p:spPr>
          <a:xfrm>
            <a:off x="852256" y="2272683"/>
            <a:ext cx="6986728" cy="4093696"/>
          </a:xfrm>
        </p:spPr>
      </p:pic>
    </p:spTree>
    <p:extLst>
      <p:ext uri="{BB962C8B-B14F-4D97-AF65-F5344CB8AC3E}">
        <p14:creationId xmlns:p14="http://schemas.microsoft.com/office/powerpoint/2010/main" val="640168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BILIBOGRAPHY </a:t>
            </a:r>
          </a:p>
        </p:txBody>
      </p:sp>
      <p:sp>
        <p:nvSpPr>
          <p:cNvPr id="3" name="Content Placeholder 2"/>
          <p:cNvSpPr>
            <a:spLocks noGrp="1"/>
          </p:cNvSpPr>
          <p:nvPr>
            <p:ph idx="1"/>
          </p:nvPr>
        </p:nvSpPr>
        <p:spPr/>
        <p:txBody>
          <a:bodyPr>
            <a:normAutofit fontScale="92500"/>
          </a:bodyPr>
          <a:lstStyle/>
          <a:p>
            <a:r>
              <a:rPr lang="en-IN" sz="2400" dirty="0">
                <a:hlinkClick r:id="rId2"/>
              </a:rPr>
              <a:t>https://www.google.com/search?q=social+distancing+with+yolo+algorithm&amp;source=lnms&amp;tbm=isch&amp;sa=X&amp;ved=2ahUKEwiVzIz79s_vAhXUbCsKHW9HDy0Q_AUoAXoECAEQAw&amp;biw=1536&amp;bih=666</a:t>
            </a:r>
            <a:endParaRPr lang="en-IN" sz="2400" dirty="0"/>
          </a:p>
          <a:p>
            <a:r>
              <a:rPr lang="en-IN" sz="2400" dirty="0"/>
              <a:t>https://www.cdc.gov/coronavirus/2019-ncov/prevent-getting-sick/social-distancing.html</a:t>
            </a:r>
          </a:p>
          <a:p>
            <a:r>
              <a:rPr lang="en-IN" sz="2400" dirty="0"/>
              <a:t>https://www.medrxiv.org/content/10.1101/2020.08.27.20183277v1.full.pdf</a:t>
            </a:r>
          </a:p>
          <a:p>
            <a:r>
              <a:rPr lang="en-IN" sz="2400" dirty="0">
                <a:hlinkClick r:id="rId3"/>
              </a:rPr>
              <a:t>https://towardsdatascience.com/monitoring-social-distancing-using-ai-c5b81da44c9f</a:t>
            </a:r>
            <a:endParaRPr lang="en-IN" sz="2400" dirty="0"/>
          </a:p>
          <a:p>
            <a:r>
              <a:rPr lang="en-IN" sz="2400" dirty="0">
                <a:hlinkClick r:id="rId4"/>
              </a:rPr>
              <a:t>https://www.ncbi.nlm.nih.gov/pmc/articles/PMC7603992/</a:t>
            </a:r>
            <a:endParaRPr lang="en-IN" sz="2400" dirty="0"/>
          </a:p>
          <a:p>
            <a:r>
              <a:rPr lang="en-IN" sz="2400" dirty="0">
                <a:hlinkClick r:id="rId5"/>
              </a:rPr>
              <a:t>https://learnopencv.com/deep-learning-based-object-detection-using-yolov3-with-opencv-python-c/#:~:text=YOLOv3%20is%20the%20latest%20variant,Single%20Shot%20MultiBox%20(SSD)</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1331605"/>
            <a:ext cx="10972800" cy="1069848"/>
          </a:xfrm>
        </p:spPr>
        <p:txBody>
          <a:bodyPr>
            <a:normAutofit/>
          </a:bodyPr>
          <a:lstStyle/>
          <a:p>
            <a:pPr algn="ctr"/>
            <a:r>
              <a:rPr lang="en-IN" sz="6000" dirty="0"/>
              <a:t>THANK YOU</a:t>
            </a:r>
          </a:p>
        </p:txBody>
      </p:sp>
      <p:pic>
        <p:nvPicPr>
          <p:cNvPr id="6" name="Picture 5"/>
          <p:cNvPicPr>
            <a:picLocks noChangeAspect="1"/>
          </p:cNvPicPr>
          <p:nvPr/>
        </p:nvPicPr>
        <p:blipFill>
          <a:blip r:embed="rId2"/>
          <a:stretch>
            <a:fillRect/>
          </a:stretch>
        </p:blipFill>
        <p:spPr>
          <a:xfrm>
            <a:off x="2962275" y="2792072"/>
            <a:ext cx="6267450" cy="32480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8199"/>
            <a:ext cx="10972800" cy="771824"/>
          </a:xfrm>
        </p:spPr>
        <p:txBody>
          <a:bodyPr>
            <a:normAutofit/>
          </a:bodyPr>
          <a:lstStyle/>
          <a:p>
            <a:r>
              <a:rPr lang="en-US" dirty="0"/>
              <a:t>Introduction</a:t>
            </a:r>
          </a:p>
        </p:txBody>
      </p:sp>
      <p:sp>
        <p:nvSpPr>
          <p:cNvPr id="3" name="Content Placeholder 2"/>
          <p:cNvSpPr>
            <a:spLocks noGrp="1"/>
          </p:cNvSpPr>
          <p:nvPr>
            <p:ph idx="1"/>
          </p:nvPr>
        </p:nvSpPr>
        <p:spPr>
          <a:xfrm>
            <a:off x="609600" y="1740023"/>
            <a:ext cx="10972800" cy="4834513"/>
          </a:xfrm>
        </p:spPr>
        <p:txBody>
          <a:bodyPr>
            <a:normAutofit/>
          </a:bodyPr>
          <a:lstStyle/>
          <a:p>
            <a:r>
              <a:rPr lang="en-US" dirty="0"/>
              <a:t>Social Distancing is a method used to control the spread of contagious disease.</a:t>
            </a:r>
          </a:p>
          <a:p>
            <a:r>
              <a:rPr lang="en-US" dirty="0"/>
              <a:t>To break chain of infections, practicing social distancing and self isolation have been deemed as most effective way.</a:t>
            </a:r>
          </a:p>
          <a:p>
            <a:r>
              <a:rPr lang="en-US" dirty="0"/>
              <a:t>It is observed that people are ignoring public </a:t>
            </a:r>
          </a:p>
          <a:p>
            <a:pPr marL="109855" indent="0">
              <a:buNone/>
            </a:pPr>
            <a:r>
              <a:rPr lang="en-US" dirty="0"/>
              <a:t>   health measures, especially with respect to </a:t>
            </a:r>
          </a:p>
          <a:p>
            <a:pPr marL="109855" indent="0">
              <a:buNone/>
            </a:pPr>
            <a:r>
              <a:rPr lang="en-US" dirty="0"/>
              <a:t>   social distancing.</a:t>
            </a:r>
          </a:p>
          <a:p>
            <a:r>
              <a:rPr lang="en-US" dirty="0"/>
              <a:t>Hence, this project aims for facilitating social </a:t>
            </a:r>
          </a:p>
          <a:p>
            <a:pPr marL="109855" indent="0">
              <a:buNone/>
            </a:pPr>
            <a:r>
              <a:rPr lang="en-US" dirty="0"/>
              <a:t>   distance through automated detection </a:t>
            </a:r>
          </a:p>
          <a:p>
            <a:pPr marL="109855" indent="0">
              <a:buNone/>
            </a:pPr>
            <a:r>
              <a:rPr lang="en-US" dirty="0"/>
              <a:t>   using deep learning.</a:t>
            </a:r>
          </a:p>
        </p:txBody>
      </p:sp>
      <p:pic>
        <p:nvPicPr>
          <p:cNvPr id="2056" name="Picture 8" descr="Scientists Compare Novel Coronavirus with SARS and MERS Viruses | The  Scientist Magazine®"/>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8034290" y="3868297"/>
            <a:ext cx="3548109" cy="24836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56443"/>
            <a:ext cx="11126680" cy="5518093"/>
          </a:xfrm>
        </p:spPr>
        <p:txBody>
          <a:bodyPr>
            <a:normAutofit/>
          </a:bodyPr>
          <a:lstStyle/>
          <a:p>
            <a:r>
              <a:rPr lang="en-US" sz="3200" dirty="0"/>
              <a:t>The following points summarizes the main components of this approach: </a:t>
            </a:r>
          </a:p>
          <a:p>
            <a:pPr marL="402590" lvl="1" indent="0">
              <a:buNone/>
            </a:pPr>
            <a:r>
              <a:rPr lang="en-US" sz="2800" dirty="0"/>
              <a:t>a. Deep learning has gained more attention in object detection was used for human detection purposes. </a:t>
            </a:r>
          </a:p>
          <a:p>
            <a:pPr marL="402590" lvl="1" indent="0">
              <a:buNone/>
            </a:pPr>
            <a:r>
              <a:rPr lang="en-US" sz="2800" dirty="0"/>
              <a:t>b. Develop a social distancing detection tool that </a:t>
            </a:r>
          </a:p>
          <a:p>
            <a:pPr marL="402590" lvl="1" indent="0">
              <a:buNone/>
            </a:pPr>
            <a:r>
              <a:rPr lang="en-US" sz="2800" dirty="0"/>
              <a:t>can detect the distance between people to keep</a:t>
            </a:r>
          </a:p>
          <a:p>
            <a:pPr marL="402590" lvl="1" indent="0">
              <a:buNone/>
            </a:pPr>
            <a:r>
              <a:rPr lang="en-US" sz="2800" dirty="0"/>
              <a:t>safe. </a:t>
            </a:r>
          </a:p>
          <a:p>
            <a:pPr marL="402590" lvl="1" indent="0">
              <a:buNone/>
            </a:pPr>
            <a:r>
              <a:rPr lang="en-US" sz="2800" dirty="0"/>
              <a:t>c. Evaluation of the classification results by </a:t>
            </a:r>
          </a:p>
          <a:p>
            <a:pPr marL="402590" lvl="1" indent="0">
              <a:buNone/>
            </a:pPr>
            <a:r>
              <a:rPr lang="en-US" sz="2800" dirty="0"/>
              <a:t>analyzing real-time video streams from the </a:t>
            </a:r>
          </a:p>
          <a:p>
            <a:pPr marL="402590" lvl="1" indent="0">
              <a:buNone/>
            </a:pPr>
            <a:r>
              <a:rPr lang="en-US" sz="2800" dirty="0"/>
              <a:t>camera.</a:t>
            </a:r>
          </a:p>
        </p:txBody>
      </p:sp>
      <p:pic>
        <p:nvPicPr>
          <p:cNvPr id="3074" name="Picture 2" descr="OpenCV Social Distancing Detector - PyImageSear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1768" y="3429000"/>
            <a:ext cx="3310632" cy="27809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03303"/>
            <a:ext cx="10972800" cy="1066800"/>
          </a:xfrm>
        </p:spPr>
        <p:txBody>
          <a:bodyPr/>
          <a:lstStyle/>
          <a:p>
            <a:r>
              <a:rPr lang="en-IN" dirty="0"/>
              <a:t>Methodology</a:t>
            </a:r>
          </a:p>
        </p:txBody>
      </p:sp>
      <p:sp>
        <p:nvSpPr>
          <p:cNvPr id="3" name="Content Placeholder 2"/>
          <p:cNvSpPr>
            <a:spLocks noGrp="1"/>
          </p:cNvSpPr>
          <p:nvPr>
            <p:ph idx="1"/>
          </p:nvPr>
        </p:nvSpPr>
        <p:spPr>
          <a:xfrm>
            <a:off x="609600" y="1970103"/>
            <a:ext cx="10972800" cy="4604433"/>
          </a:xfrm>
        </p:spPr>
        <p:txBody>
          <a:bodyPr>
            <a:normAutofit lnSpcReduction="10000"/>
          </a:bodyPr>
          <a:lstStyle/>
          <a:p>
            <a:r>
              <a:rPr lang="en-US" dirty="0"/>
              <a:t>This social distancing detection tool was developed to detect the safety distance between people in public spaces. </a:t>
            </a:r>
          </a:p>
          <a:p>
            <a:r>
              <a:rPr lang="en-US" dirty="0"/>
              <a:t>The deep CNN method and computer vision techniques are employed in this work. </a:t>
            </a:r>
          </a:p>
          <a:p>
            <a:r>
              <a:rPr lang="en-US" dirty="0"/>
              <a:t>Initially, an open-source object detection network based on the YOLOv3 algorithm was used to detect the pedestrian in the video frame. </a:t>
            </a:r>
          </a:p>
          <a:p>
            <a:r>
              <a:rPr lang="en-US" dirty="0"/>
              <a:t>From the detection result, only pedestrian class was used and other object classes are ignored in this application. </a:t>
            </a:r>
          </a:p>
          <a:p>
            <a:r>
              <a:rPr lang="en-US" dirty="0"/>
              <a:t>Hence, the bounding box best fits for each detected pedestrian can be drawn in the image, and these data of detected pedestrians will be used for the distance measurement. </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sz="half" idx="2"/>
          </p:nvPr>
        </p:nvPicPr>
        <p:blipFill rotWithShape="1">
          <a:blip r:embed="rId2"/>
          <a:srcRect l="50961" t="31187" r="27148" b="27409"/>
          <a:stretch>
            <a:fillRect/>
          </a:stretch>
        </p:blipFill>
        <p:spPr>
          <a:xfrm>
            <a:off x="6621800" y="1251751"/>
            <a:ext cx="4554246" cy="4845180"/>
          </a:xfrm>
        </p:spPr>
      </p:pic>
      <p:pic>
        <p:nvPicPr>
          <p:cNvPr id="8" name="Content Placeholder 7"/>
          <p:cNvPicPr>
            <a:picLocks noGrp="1" noChangeAspect="1"/>
          </p:cNvPicPr>
          <p:nvPr>
            <p:ph sz="half" idx="1"/>
          </p:nvPr>
        </p:nvPicPr>
        <p:blipFill>
          <a:blip r:embed="rId3"/>
          <a:stretch>
            <a:fillRect/>
          </a:stretch>
        </p:blipFill>
        <p:spPr>
          <a:xfrm>
            <a:off x="410313" y="887767"/>
            <a:ext cx="4668715" cy="570353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72357"/>
            <a:ext cx="10972800" cy="5868140"/>
          </a:xfrm>
        </p:spPr>
        <p:txBody>
          <a:bodyPr>
            <a:normAutofit lnSpcReduction="10000"/>
          </a:bodyPr>
          <a:lstStyle/>
          <a:p>
            <a:r>
              <a:rPr lang="en-US" dirty="0"/>
              <a:t>For camera setup, the camera is captured at fixed angle as the video frame, and the video frame was treated as perspective view are transformed into a two-dimensional top-down view for more accurate estimation of distance measurement. </a:t>
            </a:r>
          </a:p>
          <a:p>
            <a:r>
              <a:rPr lang="en-US" dirty="0"/>
              <a:t>In this methodology, it is assumed that the pedestrians in the video frame are walking on the same flat plane. Four filmed plane points are selected from frame and then transformed into the top-down view. </a:t>
            </a:r>
          </a:p>
          <a:p>
            <a:r>
              <a:rPr lang="en-US" dirty="0"/>
              <a:t>The location for each pedestrian can be estimated based on the top-down view. The distance between pedestrians can be measured and scaled. </a:t>
            </a:r>
          </a:p>
          <a:p>
            <a:r>
              <a:rPr lang="en-US" dirty="0"/>
              <a:t>Depending on the preset minimum distance, any distance less than the acceptable distance between any two individuals will be indicated with red lines that serve as precautionary warnings. </a:t>
            </a:r>
          </a:p>
          <a:p>
            <a:r>
              <a:rPr lang="en-US" dirty="0"/>
              <a:t>The work was implemented using the Python programming language. </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63543" y="2152956"/>
            <a:ext cx="5276913" cy="4227221"/>
          </a:xfrm>
          <a:prstGeom prst="rect">
            <a:avLst/>
          </a:prstGeom>
        </p:spPr>
      </p:pic>
      <p:sp>
        <p:nvSpPr>
          <p:cNvPr id="6" name="Title 5"/>
          <p:cNvSpPr>
            <a:spLocks noGrp="1"/>
          </p:cNvSpPr>
          <p:nvPr>
            <p:ph type="title"/>
          </p:nvPr>
        </p:nvSpPr>
        <p:spPr>
          <a:xfrm>
            <a:off x="609600" y="1059284"/>
            <a:ext cx="5330856" cy="849415"/>
          </a:xfrm>
        </p:spPr>
        <p:txBody>
          <a:bodyPr/>
          <a:lstStyle/>
          <a:p>
            <a:r>
              <a:rPr lang="en-IN" dirty="0"/>
              <a:t>  WORKING</a:t>
            </a:r>
          </a:p>
        </p:txBody>
      </p:sp>
      <p:pic>
        <p:nvPicPr>
          <p:cNvPr id="10" name="Content Placeholder 9"/>
          <p:cNvPicPr>
            <a:picLocks noGrp="1" noChangeAspect="1"/>
          </p:cNvPicPr>
          <p:nvPr>
            <p:ph sz="half" idx="2"/>
          </p:nvPr>
        </p:nvPicPr>
        <p:blipFill>
          <a:blip r:embed="rId3"/>
          <a:stretch>
            <a:fillRect/>
          </a:stretch>
        </p:blipFill>
        <p:spPr>
          <a:xfrm>
            <a:off x="6870699" y="827004"/>
            <a:ext cx="4439452" cy="5842486"/>
          </a:xfrm>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730188"/>
          </a:xfrm>
        </p:spPr>
        <p:txBody>
          <a:bodyPr/>
          <a:lstStyle/>
          <a:p>
            <a:r>
              <a:rPr lang="en-IN" dirty="0"/>
              <a:t>WORKING</a:t>
            </a:r>
          </a:p>
        </p:txBody>
      </p:sp>
      <p:sp>
        <p:nvSpPr>
          <p:cNvPr id="3" name="Content Placeholder 2"/>
          <p:cNvSpPr>
            <a:spLocks noGrp="1"/>
          </p:cNvSpPr>
          <p:nvPr>
            <p:ph sz="half" idx="1"/>
          </p:nvPr>
        </p:nvSpPr>
        <p:spPr>
          <a:xfrm>
            <a:off x="609600" y="1873189"/>
            <a:ext cx="5384800" cy="4718112"/>
          </a:xfrm>
        </p:spPr>
        <p:txBody>
          <a:bodyPr>
            <a:normAutofit fontScale="85000" lnSpcReduction="10000"/>
          </a:bodyPr>
          <a:lstStyle/>
          <a:p>
            <a:pPr marL="109855" indent="0">
              <a:buNone/>
            </a:pPr>
            <a:r>
              <a:rPr lang="en-IN" sz="2000" dirty="0"/>
              <a:t>A. Pedestrian detection: </a:t>
            </a:r>
          </a:p>
          <a:p>
            <a:pPr marL="109855" indent="0">
              <a:buNone/>
            </a:pPr>
            <a:r>
              <a:rPr lang="en-US" sz="2000" dirty="0"/>
              <a:t>In this work, the YOLO model was adopted for pedestrian detection. The YOLO trained on the COCO dataset which consists of 80 labels including human or pedestrian class. In this work, the only box coordinates, object confidence and pedestrian object class from detection result in the YOLO model were used for pedestrian detection. </a:t>
            </a:r>
            <a:endParaRPr lang="en-IN" sz="2000" dirty="0"/>
          </a:p>
          <a:p>
            <a:pPr marL="109855" indent="0">
              <a:buNone/>
            </a:pPr>
            <a:endParaRPr lang="en-IN" dirty="0"/>
          </a:p>
          <a:p>
            <a:pPr marL="109855" indent="0">
              <a:buNone/>
            </a:pPr>
            <a:r>
              <a:rPr lang="en-IN" dirty="0"/>
              <a:t>B. Camera view calibration:</a:t>
            </a:r>
          </a:p>
          <a:p>
            <a:pPr marL="109855" indent="0">
              <a:buNone/>
            </a:pPr>
            <a:r>
              <a:rPr lang="en-US" dirty="0"/>
              <a:t>Camera view calibration is applied which works by computing the transformation of the perspective view into a top-down view. The actual distance between pedestrians corresponds to the number of pixels in the top-down view can be estimated. </a:t>
            </a:r>
          </a:p>
          <a:p>
            <a:pPr marL="109855" indent="0">
              <a:buNone/>
            </a:pPr>
            <a:endParaRPr lang="en-IN" dirty="0"/>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6197600" y="1873189"/>
                <a:ext cx="5384800" cy="4718112"/>
              </a:xfrm>
            </p:spPr>
            <p:txBody>
              <a:bodyPr>
                <a:normAutofit fontScale="85000" lnSpcReduction="10000"/>
              </a:bodyPr>
              <a:lstStyle/>
              <a:p>
                <a:pPr marL="109855" indent="0">
                  <a:buNone/>
                </a:pPr>
                <a:r>
                  <a:rPr lang="en-US" dirty="0"/>
                  <a:t>C. </a:t>
                </a:r>
                <a:r>
                  <a:rPr lang="en-IN" dirty="0"/>
                  <a:t>Distance measurement:</a:t>
                </a:r>
              </a:p>
              <a:p>
                <a:pPr marL="109855" indent="0">
                  <a:buNone/>
                </a:pPr>
                <a:r>
                  <a:rPr lang="en-IN" dirty="0"/>
                  <a:t>The</a:t>
                </a:r>
                <a:r>
                  <a:rPr lang="en-US" dirty="0"/>
                  <a:t>distance between every pedestrian pair can be computed from the top-down view and the distances is scaled by the scaling factor estimated from camera view calibration. </a:t>
                </a:r>
                <a:r>
                  <a:rPr lang="en-IN" dirty="0"/>
                  <a:t> </a:t>
                </a:r>
              </a:p>
              <a:p>
                <a:pPr marL="109855" indent="0">
                  <a:buNone/>
                </a:pPr>
                <a:r>
                  <a:rPr lang="en-US" dirty="0"/>
                  <a:t>Given the position of two pedestrians in an image as (x1, y1) and (x2, y2) respectively, the distance between the two pedestrians, d, can be computed as: </a:t>
                </a:r>
              </a:p>
              <a:p>
                <a:pPr marL="109855" indent="0">
                  <a:buNone/>
                </a:pPr>
                <a:r>
                  <a:rPr lang="en-US" b="1" dirty="0"/>
                  <a:t>      d</a:t>
                </a:r>
                <a14:m>
                  <m:oMath xmlns:m="http://schemas.openxmlformats.org/officeDocument/2006/math">
                    <m:r>
                      <a:rPr lang="en-US" b="1" i="1" dirty="0" smtClean="0">
                        <a:latin typeface="Cambria Math" panose="02040503050406030204" pitchFamily="18" charset="0"/>
                      </a:rPr>
                      <m:t>=</m:t>
                    </m:r>
                    <m:r>
                      <a:rPr lang="en-IN" b="1" i="1" dirty="0" smtClean="0">
                        <a:latin typeface="Cambria Math" panose="02040503050406030204" pitchFamily="18" charset="0"/>
                      </a:rPr>
                      <m:t> </m:t>
                    </m:r>
                    <m:rad>
                      <m:radPr>
                        <m:degHide m:val="on"/>
                        <m:ctrlPr>
                          <a:rPr lang="en-IN" b="1" i="1" dirty="0" smtClean="0">
                            <a:latin typeface="Cambria Math" panose="02040503050406030204" pitchFamily="18" charset="0"/>
                            <a:ea typeface="Cambria Math" panose="02040503050406030204" pitchFamily="18" charset="0"/>
                          </a:rPr>
                        </m:ctrlPr>
                      </m:radPr>
                      <m:deg/>
                      <m:e>
                        <m:sSup>
                          <m:sSupPr>
                            <m:ctrlPr>
                              <a:rPr lang="en-IN" b="1" i="1" dirty="0" smtClean="0">
                                <a:latin typeface="Cambria Math" panose="02040503050406030204" pitchFamily="18" charset="0"/>
                                <a:ea typeface="Cambria Math" panose="02040503050406030204" pitchFamily="18" charset="0"/>
                              </a:rPr>
                            </m:ctrlPr>
                          </m:sSupPr>
                          <m:e>
                            <m:d>
                              <m:dPr>
                                <m:ctrlPr>
                                  <a:rPr lang="en-IN" b="1" i="1" dirty="0">
                                    <a:latin typeface="Cambria Math" panose="02040503050406030204" pitchFamily="18" charset="0"/>
                                    <a:ea typeface="Cambria Math" panose="02040503050406030204" pitchFamily="18" charset="0"/>
                                  </a:rPr>
                                </m:ctrlPr>
                              </m:dPr>
                              <m:e>
                                <m:sSub>
                                  <m:sSubPr>
                                    <m:ctrlPr>
                                      <a:rPr lang="en-IN" b="1" i="1" dirty="0">
                                        <a:latin typeface="Cambria Math" panose="02040503050406030204" pitchFamily="18" charset="0"/>
                                        <a:ea typeface="Cambria Math" panose="02040503050406030204" pitchFamily="18" charset="0"/>
                                      </a:rPr>
                                    </m:ctrlPr>
                                  </m:sSubPr>
                                  <m:e>
                                    <m:r>
                                      <a:rPr lang="en-IN" b="1" i="1" dirty="0">
                                        <a:latin typeface="Cambria Math" panose="02040503050406030204" pitchFamily="18" charset="0"/>
                                        <a:ea typeface="Cambria Math" panose="02040503050406030204" pitchFamily="18" charset="0"/>
                                      </a:rPr>
                                      <m:t>𝒙</m:t>
                                    </m:r>
                                  </m:e>
                                  <m:sub>
                                    <m:r>
                                      <a:rPr lang="en-IN" b="1" i="1" dirty="0">
                                        <a:latin typeface="Cambria Math" panose="02040503050406030204" pitchFamily="18" charset="0"/>
                                        <a:ea typeface="Cambria Math" panose="02040503050406030204" pitchFamily="18" charset="0"/>
                                      </a:rPr>
                                      <m:t>𝟐</m:t>
                                    </m:r>
                                  </m:sub>
                                </m:sSub>
                                <m:r>
                                  <a:rPr lang="en-IN" b="1" i="1" dirty="0">
                                    <a:latin typeface="Cambria Math" panose="02040503050406030204" pitchFamily="18" charset="0"/>
                                    <a:ea typeface="Cambria Math" panose="02040503050406030204" pitchFamily="18" charset="0"/>
                                  </a:rPr>
                                  <m:t>−</m:t>
                                </m:r>
                                <m:sSub>
                                  <m:sSubPr>
                                    <m:ctrlPr>
                                      <a:rPr lang="en-IN" b="1" i="1" dirty="0">
                                        <a:latin typeface="Cambria Math" panose="02040503050406030204" pitchFamily="18" charset="0"/>
                                        <a:ea typeface="Cambria Math" panose="02040503050406030204" pitchFamily="18" charset="0"/>
                                      </a:rPr>
                                    </m:ctrlPr>
                                  </m:sSubPr>
                                  <m:e>
                                    <m:r>
                                      <a:rPr lang="en-IN" b="1" i="1" dirty="0">
                                        <a:latin typeface="Cambria Math" panose="02040503050406030204" pitchFamily="18" charset="0"/>
                                        <a:ea typeface="Cambria Math" panose="02040503050406030204" pitchFamily="18" charset="0"/>
                                      </a:rPr>
                                      <m:t>𝒙</m:t>
                                    </m:r>
                                  </m:e>
                                  <m:sub>
                                    <m:r>
                                      <a:rPr lang="en-IN" b="1" i="1" dirty="0">
                                        <a:latin typeface="Cambria Math" panose="02040503050406030204" pitchFamily="18" charset="0"/>
                                        <a:ea typeface="Cambria Math" panose="02040503050406030204" pitchFamily="18" charset="0"/>
                                      </a:rPr>
                                      <m:t>𝟏</m:t>
                                    </m:r>
                                  </m:sub>
                                </m:sSub>
                              </m:e>
                            </m:d>
                          </m:e>
                          <m:sup>
                            <m:r>
                              <a:rPr lang="en-IN" b="1" i="1" dirty="0" smtClean="0">
                                <a:latin typeface="Cambria Math" panose="02040503050406030204" pitchFamily="18" charset="0"/>
                                <a:ea typeface="Cambria Math" panose="02040503050406030204" pitchFamily="18" charset="0"/>
                              </a:rPr>
                              <m:t>𝟐</m:t>
                            </m:r>
                          </m:sup>
                        </m:sSup>
                        <m:r>
                          <a:rPr lang="en-IN" b="1" i="1" dirty="0" smtClean="0">
                            <a:latin typeface="Cambria Math" panose="02040503050406030204" pitchFamily="18" charset="0"/>
                            <a:ea typeface="Cambria Math" panose="02040503050406030204" pitchFamily="18" charset="0"/>
                          </a:rPr>
                          <m:t>+</m:t>
                        </m:r>
                        <m:sSup>
                          <m:sSupPr>
                            <m:ctrlPr>
                              <a:rPr lang="en-IN" b="1" i="1" dirty="0">
                                <a:latin typeface="Cambria Math" panose="02040503050406030204" pitchFamily="18" charset="0"/>
                                <a:ea typeface="Cambria Math" panose="02040503050406030204" pitchFamily="18" charset="0"/>
                              </a:rPr>
                            </m:ctrlPr>
                          </m:sSupPr>
                          <m:e>
                            <m:d>
                              <m:dPr>
                                <m:ctrlPr>
                                  <a:rPr lang="en-IN" b="1" i="1" dirty="0">
                                    <a:latin typeface="Cambria Math" panose="02040503050406030204" pitchFamily="18" charset="0"/>
                                    <a:ea typeface="Cambria Math" panose="02040503050406030204" pitchFamily="18" charset="0"/>
                                  </a:rPr>
                                </m:ctrlPr>
                              </m:dPr>
                              <m:e>
                                <m:sSub>
                                  <m:sSubPr>
                                    <m:ctrlPr>
                                      <a:rPr lang="en-IN" b="1" i="1" dirty="0">
                                        <a:latin typeface="Cambria Math" panose="02040503050406030204" pitchFamily="18" charset="0"/>
                                        <a:ea typeface="Cambria Math" panose="02040503050406030204" pitchFamily="18" charset="0"/>
                                      </a:rPr>
                                    </m:ctrlPr>
                                  </m:sSubPr>
                                  <m:e>
                                    <m:r>
                                      <a:rPr lang="en-IN" b="1" i="1" dirty="0" smtClean="0">
                                        <a:latin typeface="Cambria Math" panose="02040503050406030204" pitchFamily="18" charset="0"/>
                                        <a:ea typeface="Cambria Math" panose="02040503050406030204" pitchFamily="18" charset="0"/>
                                      </a:rPr>
                                      <m:t>𝒚</m:t>
                                    </m:r>
                                  </m:e>
                                  <m:sub>
                                    <m:r>
                                      <a:rPr lang="en-IN" b="1" i="1" dirty="0">
                                        <a:latin typeface="Cambria Math" panose="02040503050406030204" pitchFamily="18" charset="0"/>
                                        <a:ea typeface="Cambria Math" panose="02040503050406030204" pitchFamily="18" charset="0"/>
                                      </a:rPr>
                                      <m:t>𝟐</m:t>
                                    </m:r>
                                  </m:sub>
                                </m:sSub>
                                <m:r>
                                  <a:rPr lang="en-IN" b="1" i="1" dirty="0">
                                    <a:latin typeface="Cambria Math" panose="02040503050406030204" pitchFamily="18" charset="0"/>
                                    <a:ea typeface="Cambria Math" panose="02040503050406030204" pitchFamily="18" charset="0"/>
                                  </a:rPr>
                                  <m:t>−</m:t>
                                </m:r>
                                <m:sSub>
                                  <m:sSubPr>
                                    <m:ctrlPr>
                                      <a:rPr lang="en-IN" b="1" i="1" dirty="0">
                                        <a:latin typeface="Cambria Math" panose="02040503050406030204" pitchFamily="18" charset="0"/>
                                        <a:ea typeface="Cambria Math" panose="02040503050406030204" pitchFamily="18" charset="0"/>
                                      </a:rPr>
                                    </m:ctrlPr>
                                  </m:sSubPr>
                                  <m:e>
                                    <m:r>
                                      <a:rPr lang="en-IN" b="1" i="1" dirty="0" smtClean="0">
                                        <a:latin typeface="Cambria Math" panose="02040503050406030204" pitchFamily="18" charset="0"/>
                                        <a:ea typeface="Cambria Math" panose="02040503050406030204" pitchFamily="18" charset="0"/>
                                      </a:rPr>
                                      <m:t>𝒚</m:t>
                                    </m:r>
                                  </m:e>
                                  <m:sub>
                                    <m:r>
                                      <a:rPr lang="en-IN" b="1" i="1" dirty="0">
                                        <a:latin typeface="Cambria Math" panose="02040503050406030204" pitchFamily="18" charset="0"/>
                                        <a:ea typeface="Cambria Math" panose="02040503050406030204" pitchFamily="18" charset="0"/>
                                      </a:rPr>
                                      <m:t>𝟏</m:t>
                                    </m:r>
                                  </m:sub>
                                </m:sSub>
                              </m:e>
                            </m:d>
                          </m:e>
                          <m:sup>
                            <m:r>
                              <a:rPr lang="en-IN" b="1" i="1" dirty="0">
                                <a:latin typeface="Cambria Math" panose="02040503050406030204" pitchFamily="18" charset="0"/>
                                <a:ea typeface="Cambria Math" panose="02040503050406030204" pitchFamily="18" charset="0"/>
                              </a:rPr>
                              <m:t>𝟐</m:t>
                            </m:r>
                          </m:sup>
                        </m:sSup>
                      </m:e>
                    </m:rad>
                  </m:oMath>
                </a14:m>
                <a:r>
                  <a:rPr lang="en-US" b="1" dirty="0"/>
                  <a:t>              (1) </a:t>
                </a:r>
              </a:p>
              <a:p>
                <a:pPr marL="109855" indent="0">
                  <a:buNone/>
                </a:pPr>
                <a:r>
                  <a:rPr lang="en-US" dirty="0"/>
                  <a:t>The pair of pedestrians whose distance is below the minimum acceptable distance, t, is marked in red, and the rest is marked in green. A red line is also drawn between the pair of individuals whose distance is below the pre-defined threshold. The bounding box’s color threshold operation, c, can be defined as: </a:t>
                </a:r>
              </a:p>
              <a:p>
                <a:pPr marL="109855" indent="0">
                  <a:buNone/>
                </a:pPr>
                <a:r>
                  <a:rPr lang="en-IN" b="1" dirty="0"/>
                  <a:t>                        </a:t>
                </a:r>
                <a14:m>
                  <m:oMath xmlns:m="http://schemas.openxmlformats.org/officeDocument/2006/math">
                    <m:r>
                      <a:rPr lang="en-IN" b="1" i="1" smtClean="0">
                        <a:latin typeface="Cambria Math" panose="02040503050406030204" pitchFamily="18" charset="0"/>
                      </a:rPr>
                      <m:t>𝒄</m:t>
                    </m:r>
                    <m:r>
                      <a:rPr lang="en-IN" b="1" i="1" smtClean="0">
                        <a:latin typeface="Cambria Math" panose="02040503050406030204" pitchFamily="18" charset="0"/>
                      </a:rPr>
                      <m:t>=</m:t>
                    </m:r>
                    <m:d>
                      <m:dPr>
                        <m:begChr m:val="{"/>
                        <m:endChr m:val=""/>
                        <m:ctrlPr>
                          <a:rPr lang="en-IN" b="1" i="1" smtClean="0">
                            <a:latin typeface="Cambria Math" panose="02040503050406030204" pitchFamily="18" charset="0"/>
                          </a:rPr>
                        </m:ctrlPr>
                      </m:dPr>
                      <m:e>
                        <m:eqArr>
                          <m:eqArrPr>
                            <m:ctrlPr>
                              <a:rPr lang="en-IN" b="1" i="1" smtClean="0">
                                <a:latin typeface="Cambria Math" panose="02040503050406030204" pitchFamily="18" charset="0"/>
                              </a:rPr>
                            </m:ctrlPr>
                          </m:eqArrPr>
                          <m:e>
                            <m:r>
                              <a:rPr lang="en-IN" b="1" i="1" smtClean="0">
                                <a:latin typeface="Cambria Math" panose="02040503050406030204" pitchFamily="18" charset="0"/>
                              </a:rPr>
                              <m:t>𝒓𝒆𝒅</m:t>
                            </m:r>
                            <m:r>
                              <a:rPr lang="en-IN" b="1" i="1" smtClean="0">
                                <a:latin typeface="Cambria Math" panose="02040503050406030204" pitchFamily="18" charset="0"/>
                              </a:rPr>
                              <m:t>          </m:t>
                            </m:r>
                            <m:r>
                              <a:rPr lang="en-IN" b="1" i="1" smtClean="0">
                                <a:latin typeface="Cambria Math" panose="02040503050406030204" pitchFamily="18" charset="0"/>
                              </a:rPr>
                              <m:t>𝒅</m:t>
                            </m:r>
                            <m:r>
                              <a:rPr lang="en-IN" b="1" i="1" smtClean="0">
                                <a:latin typeface="Cambria Math" panose="02040503050406030204" pitchFamily="18" charset="0"/>
                              </a:rPr>
                              <m:t>&lt;</m:t>
                            </m:r>
                            <m:r>
                              <a:rPr lang="en-IN" b="1" i="1" smtClean="0">
                                <a:latin typeface="Cambria Math" panose="02040503050406030204" pitchFamily="18" charset="0"/>
                              </a:rPr>
                              <m:t>𝒕</m:t>
                            </m:r>
                          </m:e>
                          <m:e>
                            <m:r>
                              <a:rPr lang="en-IN" b="1" i="1" smtClean="0">
                                <a:latin typeface="Cambria Math" panose="02040503050406030204" pitchFamily="18" charset="0"/>
                              </a:rPr>
                              <m:t>𝒈𝒓𝒆𝒆𝒏</m:t>
                            </m:r>
                            <m:r>
                              <a:rPr lang="en-IN" b="1" i="1" smtClean="0">
                                <a:latin typeface="Cambria Math" panose="02040503050406030204" pitchFamily="18" charset="0"/>
                              </a:rPr>
                              <m:t>     </m:t>
                            </m:r>
                            <m:r>
                              <a:rPr lang="en-IN" b="1" i="1" smtClean="0">
                                <a:latin typeface="Cambria Math" panose="02040503050406030204" pitchFamily="18" charset="0"/>
                              </a:rPr>
                              <m:t>𝒅</m:t>
                            </m:r>
                            <m:r>
                              <a:rPr lang="en-IN" b="1" i="1" smtClean="0">
                                <a:latin typeface="Cambria Math" panose="02040503050406030204" pitchFamily="18" charset="0"/>
                                <a:ea typeface="Cambria Math" panose="02040503050406030204" pitchFamily="18" charset="0"/>
                              </a:rPr>
                              <m:t>≥</m:t>
                            </m:r>
                            <m:r>
                              <a:rPr lang="en-IN" b="1" i="1" smtClean="0">
                                <a:latin typeface="Cambria Math" panose="02040503050406030204" pitchFamily="18" charset="0"/>
                              </a:rPr>
                              <m:t>𝒕</m:t>
                            </m:r>
                          </m:e>
                        </m:eqArr>
                      </m:e>
                    </m:d>
                  </m:oMath>
                </a14:m>
                <a:r>
                  <a:rPr lang="en-IN" b="1" dirty="0"/>
                  <a:t>            (2)</a:t>
                </a:r>
              </a:p>
            </p:txBody>
          </p:sp>
        </mc:Choice>
        <mc:Fallback xmlns="">
          <p:sp>
            <p:nvSpPr>
              <p:cNvPr id="4" name="Content Placeholder 3"/>
              <p:cNvSpPr>
                <a:spLocks noRot="1" noChangeAspect="1" noMove="1" noResize="1" noEditPoints="1" noAdjustHandles="1" noChangeArrowheads="1" noChangeShapeType="1" noTextEdit="1"/>
              </p:cNvSpPr>
              <p:nvPr>
                <p:ph sz="half" idx="2"/>
              </p:nvPr>
            </p:nvSpPr>
            <p:spPr>
              <a:xfrm>
                <a:off x="6197600" y="1873189"/>
                <a:ext cx="5384800" cy="4718112"/>
              </a:xfrm>
              <a:blipFill rotWithShape="1">
                <a:blip r:embed="rId2"/>
                <a:stretch>
                  <a:fillRect t="-12"/>
                </a:stretch>
              </a:blipFill>
            </p:spPr>
            <p:txBody>
              <a:bodyPr/>
              <a:lstStyle/>
              <a:p>
                <a:r>
                  <a:rPr lang="en-US"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44497"/>
            <a:ext cx="10972800" cy="762362"/>
          </a:xfrm>
        </p:spPr>
        <p:txBody>
          <a:bodyPr/>
          <a:lstStyle/>
          <a:p>
            <a:r>
              <a:rPr lang="en-IN" dirty="0"/>
              <a:t>RESULT</a:t>
            </a:r>
          </a:p>
        </p:txBody>
      </p:sp>
      <p:sp>
        <p:nvSpPr>
          <p:cNvPr id="3" name="Content Placeholder 2"/>
          <p:cNvSpPr>
            <a:spLocks noGrp="1"/>
          </p:cNvSpPr>
          <p:nvPr>
            <p:ph sz="half" idx="1"/>
          </p:nvPr>
        </p:nvSpPr>
        <p:spPr>
          <a:xfrm>
            <a:off x="227213" y="1606859"/>
            <a:ext cx="4913793" cy="4984439"/>
          </a:xfrm>
        </p:spPr>
        <p:txBody>
          <a:bodyPr>
            <a:noAutofit/>
          </a:bodyPr>
          <a:lstStyle/>
          <a:p>
            <a:r>
              <a:rPr lang="en-US" sz="1900" dirty="0"/>
              <a:t>In this work, the video frame is fixed at a specified angle to the street. The perspectives view of the video frame is transformed into a top-down view for more accurate estimation of distance measurement.</a:t>
            </a:r>
          </a:p>
          <a:p>
            <a:r>
              <a:rPr lang="en-US" sz="1900" dirty="0"/>
              <a:t>The red points represent the pedestrians whose distance with another pedestrian is below the acceptable threshold and the green points represent the pedestrians who keep a safe distance from other pedestrians. </a:t>
            </a:r>
          </a:p>
          <a:p>
            <a:r>
              <a:rPr lang="en-US" sz="1900" dirty="0"/>
              <a:t>The YOLO algorithm is also able to detect the half body of the pedestrian as an object by showing the bounding box, the position of the pedestrian corresponds the middle-point of bottom line is estimated based on the bounding box will less precise. </a:t>
            </a:r>
            <a:endParaRPr lang="en-IN" sz="1900" dirty="0"/>
          </a:p>
        </p:txBody>
      </p:sp>
      <p:pic>
        <p:nvPicPr>
          <p:cNvPr id="6" name="Content Placeholder 5"/>
          <p:cNvPicPr>
            <a:picLocks noGrp="1" noChangeAspect="1"/>
          </p:cNvPicPr>
          <p:nvPr>
            <p:ph sz="half" idx="2"/>
          </p:nvPr>
        </p:nvPicPr>
        <p:blipFill rotWithShape="1">
          <a:blip r:embed="rId2"/>
          <a:srcRect l="3350" r="3579"/>
          <a:stretch>
            <a:fillRect/>
          </a:stretch>
        </p:blipFill>
        <p:spPr>
          <a:xfrm>
            <a:off x="5014915" y="1793285"/>
            <a:ext cx="3453415" cy="4797425"/>
          </a:xfrm>
        </p:spPr>
      </p:pic>
      <p:pic>
        <p:nvPicPr>
          <p:cNvPr id="8" name="Picture 7"/>
          <p:cNvPicPr>
            <a:picLocks noChangeAspect="1"/>
          </p:cNvPicPr>
          <p:nvPr/>
        </p:nvPicPr>
        <p:blipFill>
          <a:blip r:embed="rId3"/>
          <a:stretch>
            <a:fillRect/>
          </a:stretch>
        </p:blipFill>
        <p:spPr>
          <a:xfrm>
            <a:off x="8404382" y="1792697"/>
            <a:ext cx="3695700" cy="45148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Training presentation</Template>
  <TotalTime>5</TotalTime>
  <Words>1136</Words>
  <Application>Microsoft Office PowerPoint</Application>
  <PresentationFormat>Widescreen</PresentationFormat>
  <Paragraphs>79</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Cambria Math</vt:lpstr>
      <vt:lpstr>Georgia</vt:lpstr>
      <vt:lpstr>Wingdings 2</vt:lpstr>
      <vt:lpstr>Training presentation</vt:lpstr>
      <vt:lpstr>Social Distance Detection with  Deep Learning</vt:lpstr>
      <vt:lpstr>Introduction</vt:lpstr>
      <vt:lpstr>PowerPoint Presentation</vt:lpstr>
      <vt:lpstr>Methodology</vt:lpstr>
      <vt:lpstr>PowerPoint Presentation</vt:lpstr>
      <vt:lpstr>PowerPoint Presentation</vt:lpstr>
      <vt:lpstr>  WORKING</vt:lpstr>
      <vt:lpstr>WORKING</vt:lpstr>
      <vt:lpstr>RESULT</vt:lpstr>
      <vt:lpstr>CONCLUSION</vt:lpstr>
      <vt:lpstr>IMPEMENTATION</vt:lpstr>
      <vt:lpstr>SCREENSHOT FROM IMPLEMENTATION</vt:lpstr>
      <vt:lpstr>BILIBOGRAPHY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Distance Detection</dc:title>
  <dc:creator>shirish vaghela</dc:creator>
  <cp:lastModifiedBy>shirish vaghela</cp:lastModifiedBy>
  <cp:revision>19</cp:revision>
  <dcterms:created xsi:type="dcterms:W3CDTF">2021-03-17T14:07:00Z</dcterms:created>
  <dcterms:modified xsi:type="dcterms:W3CDTF">2021-05-06T09:31:52Z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KSOProductBuildVer">
    <vt:lpwstr>1033-11.2.0.10101</vt:lpwstr>
  </property>
</Properties>
</file>