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9"/>
  </p:notesMasterIdLst>
  <p:handoutMasterIdLst>
    <p:handoutMasterId r:id="rId20"/>
  </p:handoutMasterIdLst>
  <p:sldIdLst>
    <p:sldId id="456" r:id="rId2"/>
    <p:sldId id="457" r:id="rId3"/>
    <p:sldId id="458" r:id="rId4"/>
    <p:sldId id="434" r:id="rId5"/>
    <p:sldId id="443" r:id="rId6"/>
    <p:sldId id="444" r:id="rId7"/>
    <p:sldId id="445" r:id="rId8"/>
    <p:sldId id="446" r:id="rId9"/>
    <p:sldId id="447" r:id="rId10"/>
    <p:sldId id="448" r:id="rId11"/>
    <p:sldId id="449" r:id="rId12"/>
    <p:sldId id="450" r:id="rId13"/>
    <p:sldId id="451" r:id="rId14"/>
    <p:sldId id="453" r:id="rId15"/>
    <p:sldId id="459" r:id="rId16"/>
    <p:sldId id="442" r:id="rId17"/>
    <p:sldId id="399" r:id="rId18"/>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0" autoAdjust="0"/>
    <p:restoredTop sz="86913" autoAdjust="0"/>
  </p:normalViewPr>
  <p:slideViewPr>
    <p:cSldViewPr>
      <p:cViewPr varScale="1">
        <p:scale>
          <a:sx n="44" d="100"/>
          <a:sy n="44" d="100"/>
        </p:scale>
        <p:origin x="79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6582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3902429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hyperlink" Target="https://www.mygreatlearning.com/blog/importance-of-design-thinking/" TargetMode="External"/><Relationship Id="rId1" Type="http://schemas.openxmlformats.org/officeDocument/2006/relationships/slideLayout" Target="../slideLayouts/slideLayout2.xml"/><Relationship Id="rId4" Type="http://schemas.openxmlformats.org/officeDocument/2006/relationships/hyperlink" Target="https://en.wikipedia.org/wiki/Design_think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0685" y="4927757"/>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1750649" y="5283740"/>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096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4144" y="5312161"/>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1591" y="3198541"/>
          <a:ext cx="2477292" cy="2361044"/>
        </p:xfrm>
        <a:graphic>
          <a:graphicData uri="http://schemas.openxmlformats.org/presentationml/2006/ole">
            <mc:AlternateContent xmlns:mc="http://schemas.openxmlformats.org/markup-compatibility/2006">
              <mc:Choice xmlns:v="urn:schemas-microsoft-com:vml" Requires="v">
                <p:oleObj spid="_x0000_s1034"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1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808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3117057" y="2376395"/>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5">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533079" y="875627"/>
            <a:ext cx="2894815" cy="1153691"/>
          </a:xfrm>
          <a:prstGeom prst="rect">
            <a:avLst/>
          </a:prstGeom>
        </p:spPr>
      </p:pic>
      <p:sp>
        <p:nvSpPr>
          <p:cNvPr id="43" name="Right Triangle 42"/>
          <p:cNvSpPr/>
          <p:nvPr/>
        </p:nvSpPr>
        <p:spPr>
          <a:xfrm rot="10800000" flipV="1">
            <a:off x="8896349" y="4857751"/>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685019" y="5371922"/>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688337" y="5389986"/>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1815924" y="5338474"/>
            <a:ext cx="482403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100" b="1">
                <a:latin typeface="Times New Roman" pitchFamily="18" charset="0"/>
                <a:cs typeface="Times New Roman" pitchFamily="18" charset="0"/>
              </a:rPr>
              <a:t>Lecture </a:t>
            </a:r>
            <a:r>
              <a:rPr lang="en-US" sz="2100" b="1" smtClean="0">
                <a:latin typeface="Times New Roman" pitchFamily="18" charset="0"/>
                <a:cs typeface="Times New Roman" pitchFamily="18" charset="0"/>
              </a:rPr>
              <a:t>1.2.2</a:t>
            </a:r>
            <a:r>
              <a:rPr lang="en-US" sz="2100" b="1" smtClean="0">
                <a:latin typeface="Times New Roman" pitchFamily="18" charset="0"/>
                <a:cs typeface="Times New Roman" pitchFamily="18" charset="0"/>
              </a:rPr>
              <a:t>: </a:t>
            </a:r>
            <a:r>
              <a:rPr lang="en-US" sz="2100" b="1" dirty="0" smtClean="0">
                <a:latin typeface="Times New Roman" pitchFamily="18" charset="0"/>
                <a:cs typeface="Times New Roman" pitchFamily="18" charset="0"/>
              </a:rPr>
              <a:t>Loop drive in Agile Approach </a:t>
            </a:r>
            <a:endParaRPr lang="en-US" sz="2100" b="1" dirty="0">
              <a:latin typeface="Times New Roman" pitchFamily="18" charset="0"/>
              <a:cs typeface="Times New Roman" pitchFamily="18" charset="0"/>
            </a:endParaRPr>
          </a:p>
        </p:txBody>
      </p:sp>
      <p:sp>
        <p:nvSpPr>
          <p:cNvPr id="26" name="TextBox 25"/>
          <p:cNvSpPr txBox="1">
            <a:spLocks noChangeArrowheads="1"/>
          </p:cNvSpPr>
          <p:nvPr/>
        </p:nvSpPr>
        <p:spPr bwMode="auto">
          <a:xfrm>
            <a:off x="1955075" y="2040371"/>
            <a:ext cx="8327570" cy="3255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300" b="1" dirty="0">
                <a:latin typeface="Casper Bold"/>
              </a:rPr>
              <a:t>APEX INSTITUTE OF TECHNOLOGY</a:t>
            </a:r>
            <a:endParaRPr lang="en-US" sz="3300" dirty="0">
              <a:latin typeface="Casper Bold"/>
            </a:endParaRPr>
          </a:p>
          <a:p>
            <a:pPr algn="ctr"/>
            <a:endParaRPr lang="en-IN" sz="2100" b="1" dirty="0">
              <a:latin typeface="Casper Bold"/>
            </a:endParaRPr>
          </a:p>
          <a:p>
            <a:pPr algn="ctr"/>
            <a:r>
              <a:rPr lang="en-IN" sz="2100" b="1" dirty="0">
                <a:latin typeface="Casper Bold"/>
              </a:rPr>
              <a:t>DEPARTMENT OF COMPUTER SCIENCE &amp; ENGINEERING</a:t>
            </a:r>
          </a:p>
          <a:p>
            <a:pPr algn="ctr"/>
            <a:endParaRPr lang="en-US" sz="2100" dirty="0">
              <a:latin typeface="Casper Bold"/>
            </a:endParaRPr>
          </a:p>
          <a:p>
            <a:pPr algn="ctr" defTabSz="466725">
              <a:lnSpc>
                <a:spcPct val="90000"/>
              </a:lnSpc>
              <a:spcAft>
                <a:spcPct val="35000"/>
              </a:spcAft>
            </a:pPr>
            <a:endParaRPr lang="en-US" sz="3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Agile Practices (22CSH-292)</a:t>
            </a:r>
            <a:r>
              <a:rPr lang="en-US" sz="2800" dirty="0">
                <a:latin typeface="Casper Bold"/>
              </a:rPr>
              <a:t> </a:t>
            </a:r>
          </a:p>
          <a:p>
            <a:pPr algn="ctr" defTabSz="466725">
              <a:lnSpc>
                <a:spcPct val="90000"/>
              </a:lnSpc>
              <a:spcAft>
                <a:spcPct val="35000"/>
              </a:spcAft>
            </a:pPr>
            <a:r>
              <a:rPr lang="en-US" dirty="0">
                <a:latin typeface="Casper Bold"/>
              </a:rPr>
              <a:t>                           </a:t>
            </a:r>
          </a:p>
          <a:p>
            <a:pPr algn="ctr" defTabSz="466725">
              <a:lnSpc>
                <a:spcPct val="90000"/>
              </a:lnSpc>
              <a:spcAft>
                <a:spcPct val="35000"/>
              </a:spcAft>
            </a:pPr>
            <a:r>
              <a:rPr lang="en-US" dirty="0">
                <a:latin typeface="Casper Bold"/>
              </a:rPr>
              <a:t>Faculty: </a:t>
            </a:r>
            <a:r>
              <a:rPr lang="en-US" dirty="0" err="1">
                <a:latin typeface="Casper Bold"/>
              </a:rPr>
              <a:t>Mamta</a:t>
            </a:r>
            <a:r>
              <a:rPr lang="en-US" dirty="0">
                <a:latin typeface="Casper Bold"/>
              </a:rPr>
              <a:t> Sharma(E15565)</a:t>
            </a:r>
            <a:endParaRPr lang="en-US" dirty="0">
              <a:latin typeface="Raleway ExtraBold" pitchFamily="34" charset="-52"/>
            </a:endParaRPr>
          </a:p>
          <a:p>
            <a:pPr algn="ctr" defTabSz="466725">
              <a:lnSpc>
                <a:spcPct val="90000"/>
              </a:lnSpc>
              <a:spcAft>
                <a:spcPct val="35000"/>
              </a:spcAft>
            </a:pPr>
            <a:endParaRPr lang="en-US" sz="12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16" name="Footer Placeholder 15"/>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1640376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sp>
        <p:nvSpPr>
          <p:cNvPr id="6" name="TextBox 5"/>
          <p:cNvSpPr txBox="1"/>
          <p:nvPr/>
        </p:nvSpPr>
        <p:spPr>
          <a:xfrm>
            <a:off x="1023902" y="500042"/>
            <a:ext cx="2411238" cy="523220"/>
          </a:xfrm>
          <a:prstGeom prst="rect">
            <a:avLst/>
          </a:prstGeom>
          <a:noFill/>
        </p:spPr>
        <p:txBody>
          <a:bodyPr wrap="none" rtlCol="0">
            <a:spAutoFit/>
          </a:bodyPr>
          <a:lstStyle/>
          <a:p>
            <a:r>
              <a:rPr lang="en-IN" sz="2800" b="1" dirty="0" smtClean="0"/>
              <a:t>Empathy Map</a:t>
            </a:r>
            <a:endParaRPr lang="en-US" sz="2800" b="1" dirty="0"/>
          </a:p>
        </p:txBody>
      </p:sp>
      <p:pic>
        <p:nvPicPr>
          <p:cNvPr id="4098" name="Picture 2"/>
          <p:cNvPicPr>
            <a:picLocks noChangeAspect="1" noChangeArrowheads="1"/>
          </p:cNvPicPr>
          <p:nvPr/>
        </p:nvPicPr>
        <p:blipFill>
          <a:blip r:embed="rId2"/>
          <a:srcRect/>
          <a:stretch>
            <a:fillRect/>
          </a:stretch>
        </p:blipFill>
        <p:spPr bwMode="auto">
          <a:xfrm>
            <a:off x="4881554" y="1214422"/>
            <a:ext cx="6643734" cy="507209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38084" y="1214422"/>
            <a:ext cx="4616450" cy="507209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
        <p:nvSpPr>
          <p:cNvPr id="6" name="TextBox 5"/>
          <p:cNvSpPr txBox="1"/>
          <p:nvPr/>
        </p:nvSpPr>
        <p:spPr>
          <a:xfrm>
            <a:off x="1023902" y="500042"/>
            <a:ext cx="2411238" cy="523220"/>
          </a:xfrm>
          <a:prstGeom prst="rect">
            <a:avLst/>
          </a:prstGeom>
          <a:noFill/>
        </p:spPr>
        <p:txBody>
          <a:bodyPr wrap="none" rtlCol="0">
            <a:spAutoFit/>
          </a:bodyPr>
          <a:lstStyle/>
          <a:p>
            <a:r>
              <a:rPr lang="en-IN" sz="2800" b="1" dirty="0" smtClean="0"/>
              <a:t>Empathy Map</a:t>
            </a:r>
            <a:endParaRPr lang="en-US" sz="2800" b="1" dirty="0"/>
          </a:p>
        </p:txBody>
      </p:sp>
      <p:sp>
        <p:nvSpPr>
          <p:cNvPr id="5" name="Rectangle 4"/>
          <p:cNvSpPr/>
          <p:nvPr/>
        </p:nvSpPr>
        <p:spPr>
          <a:xfrm>
            <a:off x="952464" y="1428736"/>
            <a:ext cx="10072758" cy="3785652"/>
          </a:xfrm>
          <a:prstGeom prst="rect">
            <a:avLst/>
          </a:prstGeom>
        </p:spPr>
        <p:txBody>
          <a:bodyPr wrap="square">
            <a:spAutoFit/>
          </a:bodyPr>
          <a:lstStyle/>
          <a:p>
            <a:pPr algn="just">
              <a:lnSpc>
                <a:spcPct val="150000"/>
              </a:lnSpc>
            </a:pPr>
            <a:r>
              <a:rPr lang="en-US" sz="2000" b="1" u="sng" dirty="0" smtClean="0"/>
              <a:t>Instructions </a:t>
            </a:r>
          </a:p>
          <a:p>
            <a:pPr algn="just">
              <a:lnSpc>
                <a:spcPct val="150000"/>
              </a:lnSpc>
            </a:pPr>
            <a:r>
              <a:rPr lang="en-US" sz="2000" dirty="0" smtClean="0"/>
              <a:t>4. </a:t>
            </a:r>
            <a:r>
              <a:rPr lang="en-US" sz="2000" b="1" dirty="0" smtClean="0"/>
              <a:t>Find patterns and identify unknowns </a:t>
            </a:r>
            <a:r>
              <a:rPr lang="en-US" sz="2000" dirty="0" smtClean="0"/>
              <a:t>Within each quadrant, look for similar or related items. If desired, move them closer together. As you do, imagine how these different aspects of your user’s life really affect how they feel. Can you imagine yourself in their shoes?</a:t>
            </a:r>
          </a:p>
          <a:p>
            <a:pPr algn="just">
              <a:lnSpc>
                <a:spcPct val="150000"/>
              </a:lnSpc>
            </a:pPr>
            <a:r>
              <a:rPr lang="en-US" sz="2000" dirty="0" smtClean="0"/>
              <a:t>5. </a:t>
            </a:r>
            <a:r>
              <a:rPr lang="en-US" sz="2000" b="1" dirty="0" smtClean="0"/>
              <a:t>Playback and discuss</a:t>
            </a:r>
            <a:r>
              <a:rPr lang="en-US" sz="2000" dirty="0" smtClean="0"/>
              <a:t> Label anything on the map that might be an assumption or a question for later inquiry or validation. Look for interesting observations or insights. What do you all agree on? What surprised you? What’s missing? Make sure to validate your observations with a user or Sponsor User if they weren’t involved in the activity.</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
        <p:nvSpPr>
          <p:cNvPr id="6" name="TextBox 5"/>
          <p:cNvSpPr txBox="1"/>
          <p:nvPr/>
        </p:nvSpPr>
        <p:spPr>
          <a:xfrm>
            <a:off x="1023902" y="500042"/>
            <a:ext cx="2408032" cy="523220"/>
          </a:xfrm>
          <a:prstGeom prst="rect">
            <a:avLst/>
          </a:prstGeom>
          <a:noFill/>
        </p:spPr>
        <p:txBody>
          <a:bodyPr wrap="none" rtlCol="0">
            <a:spAutoFit/>
          </a:bodyPr>
          <a:lstStyle/>
          <a:p>
            <a:r>
              <a:rPr lang="en-IN" sz="2800" b="1" dirty="0" smtClean="0"/>
              <a:t>As-Is Scenario</a:t>
            </a:r>
            <a:endParaRPr lang="en-US" sz="2800" b="1" dirty="0"/>
          </a:p>
        </p:txBody>
      </p:sp>
      <p:sp>
        <p:nvSpPr>
          <p:cNvPr id="5" name="Rectangle 4"/>
          <p:cNvSpPr/>
          <p:nvPr/>
        </p:nvSpPr>
        <p:spPr>
          <a:xfrm>
            <a:off x="952464" y="1428736"/>
            <a:ext cx="10072758" cy="2806987"/>
          </a:xfrm>
          <a:prstGeom prst="rect">
            <a:avLst/>
          </a:prstGeom>
        </p:spPr>
        <p:txBody>
          <a:bodyPr wrap="square">
            <a:spAutoFit/>
          </a:bodyPr>
          <a:lstStyle/>
          <a:p>
            <a:pPr algn="just">
              <a:lnSpc>
                <a:spcPct val="150000"/>
              </a:lnSpc>
            </a:pPr>
            <a:r>
              <a:rPr lang="en-US" sz="2000" dirty="0" smtClean="0"/>
              <a:t>After you understand your persona and have a reasonable amount of empathy for them, it's time to take a closer look at the problem or opportunity space that you want to impact. You probably have an idea of the area that you want to target. </a:t>
            </a:r>
          </a:p>
          <a:p>
            <a:pPr algn="just">
              <a:lnSpc>
                <a:spcPct val="150000"/>
              </a:lnSpc>
            </a:pPr>
            <a:endParaRPr lang="en-US" sz="2000" dirty="0" smtClean="0"/>
          </a:p>
          <a:p>
            <a:pPr algn="just">
              <a:lnSpc>
                <a:spcPct val="150000"/>
              </a:lnSpc>
            </a:pPr>
            <a:r>
              <a:rPr lang="en-US" sz="2000" dirty="0" smtClean="0"/>
              <a:t>As-is Scenario Maps help to document collective understanding of user workflows and are best used as precursors to exploring new ideas or for finding the right problem to solve.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
        <p:nvSpPr>
          <p:cNvPr id="6" name="TextBox 5"/>
          <p:cNvSpPr txBox="1"/>
          <p:nvPr/>
        </p:nvSpPr>
        <p:spPr>
          <a:xfrm>
            <a:off x="1023902" y="500042"/>
            <a:ext cx="2408032" cy="523220"/>
          </a:xfrm>
          <a:prstGeom prst="rect">
            <a:avLst/>
          </a:prstGeom>
          <a:noFill/>
        </p:spPr>
        <p:txBody>
          <a:bodyPr wrap="none" rtlCol="0">
            <a:spAutoFit/>
          </a:bodyPr>
          <a:lstStyle/>
          <a:p>
            <a:r>
              <a:rPr lang="en-IN" sz="2800" b="1" dirty="0" smtClean="0"/>
              <a:t>As-Is Scenario</a:t>
            </a:r>
            <a:endParaRPr lang="en-US" sz="2800" b="1" dirty="0"/>
          </a:p>
        </p:txBody>
      </p:sp>
      <p:sp>
        <p:nvSpPr>
          <p:cNvPr id="5" name="Rectangle 4"/>
          <p:cNvSpPr/>
          <p:nvPr/>
        </p:nvSpPr>
        <p:spPr>
          <a:xfrm>
            <a:off x="952464" y="1428736"/>
            <a:ext cx="10072758" cy="3785652"/>
          </a:xfrm>
          <a:prstGeom prst="rect">
            <a:avLst/>
          </a:prstGeom>
        </p:spPr>
        <p:txBody>
          <a:bodyPr wrap="square">
            <a:spAutoFit/>
          </a:bodyPr>
          <a:lstStyle/>
          <a:p>
            <a:pPr marL="457200" indent="-457200" algn="just">
              <a:lnSpc>
                <a:spcPct val="150000"/>
              </a:lnSpc>
              <a:buAutoNum type="arabicPeriod"/>
            </a:pPr>
            <a:r>
              <a:rPr lang="en-US" sz="2000" b="1" dirty="0" smtClean="0"/>
              <a:t>Set up the activity </a:t>
            </a:r>
            <a:r>
              <a:rPr lang="en-US" sz="2000" dirty="0" smtClean="0"/>
              <a:t>Draw four rows and label each: Phases, Doing, Thinking, and Feeling</a:t>
            </a:r>
          </a:p>
          <a:p>
            <a:pPr marL="457200" indent="-457200" algn="just">
              <a:lnSpc>
                <a:spcPct val="150000"/>
              </a:lnSpc>
              <a:buAutoNum type="arabicPeriod"/>
            </a:pPr>
            <a:r>
              <a:rPr lang="en-US" sz="2000" b="1" dirty="0" smtClean="0"/>
              <a:t>Brainstorm individually </a:t>
            </a:r>
            <a:r>
              <a:rPr lang="en-US" sz="2000" dirty="0" smtClean="0"/>
              <a:t>Ask yourselves: “What is our user doing, thinking, and feeling throughout their experience?” Fill in the corresponding rows, using one sticky per answer.</a:t>
            </a:r>
          </a:p>
          <a:p>
            <a:pPr marL="457200" indent="-457200" algn="just">
              <a:lnSpc>
                <a:spcPct val="150000"/>
              </a:lnSpc>
              <a:buAutoNum type="arabicPeriod"/>
            </a:pPr>
            <a:r>
              <a:rPr lang="en-US" sz="2000" b="1" dirty="0" smtClean="0"/>
              <a:t>Review and identify phases</a:t>
            </a:r>
            <a:r>
              <a:rPr lang="en-US" sz="2000" dirty="0" smtClean="0"/>
              <a:t> Use this time to cluster similar </a:t>
            </a:r>
            <a:r>
              <a:rPr lang="en-US" sz="2000" dirty="0" err="1" smtClean="0"/>
              <a:t>stickies</a:t>
            </a:r>
            <a:r>
              <a:rPr lang="en-US" sz="2000" dirty="0" smtClean="0"/>
              <a:t>, refine the order, and draw rough columns that represent the unique phases of your user’s current experience. Be sure to name the phases</a:t>
            </a:r>
          </a:p>
          <a:p>
            <a:pPr marL="457200" indent="-457200" algn="just">
              <a:lnSpc>
                <a:spcPct val="150000"/>
              </a:lnSpc>
              <a:buAutoNum type="arabicPeriod"/>
            </a:pPr>
            <a:r>
              <a:rPr lang="en-US" sz="2000" b="1" dirty="0" smtClean="0"/>
              <a:t>Identify the highs and lows </a:t>
            </a:r>
            <a:r>
              <a:rPr lang="en-US" sz="2000" dirty="0" smtClean="0"/>
              <a:t>Circle and label areas that are particularly positive or negative for your user, as well as blank areas where you need to learn more.</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
        <p:nvSpPr>
          <p:cNvPr id="6" name="TextBox 5"/>
          <p:cNvSpPr txBox="1"/>
          <p:nvPr/>
        </p:nvSpPr>
        <p:spPr>
          <a:xfrm>
            <a:off x="1023902" y="500042"/>
            <a:ext cx="2976520" cy="523220"/>
          </a:xfrm>
          <a:prstGeom prst="rect">
            <a:avLst/>
          </a:prstGeom>
          <a:noFill/>
        </p:spPr>
        <p:txBody>
          <a:bodyPr wrap="none" rtlCol="0">
            <a:spAutoFit/>
          </a:bodyPr>
          <a:lstStyle/>
          <a:p>
            <a:r>
              <a:rPr lang="en-US" sz="2800" b="1" dirty="0" smtClean="0"/>
              <a:t>Big Idea Vignettes</a:t>
            </a:r>
            <a:endParaRPr lang="en-US" sz="2800" b="1" dirty="0"/>
          </a:p>
        </p:txBody>
      </p:sp>
      <p:sp>
        <p:nvSpPr>
          <p:cNvPr id="7" name="Rectangle 6"/>
          <p:cNvSpPr/>
          <p:nvPr/>
        </p:nvSpPr>
        <p:spPr>
          <a:xfrm>
            <a:off x="1095340" y="1428736"/>
            <a:ext cx="10572824" cy="3477875"/>
          </a:xfrm>
          <a:prstGeom prst="rect">
            <a:avLst/>
          </a:prstGeom>
        </p:spPr>
        <p:txBody>
          <a:bodyPr wrap="square">
            <a:spAutoFit/>
          </a:bodyPr>
          <a:lstStyle/>
          <a:p>
            <a:pPr marL="457200" indent="-457200" algn="just">
              <a:buFont typeface="+mj-lt"/>
              <a:buAutoNum type="arabicPeriod"/>
            </a:pPr>
            <a:r>
              <a:rPr lang="en-US" sz="2000" b="1" dirty="0" smtClean="0"/>
              <a:t>Set up the prompt </a:t>
            </a:r>
            <a:r>
              <a:rPr lang="en-US" sz="2000" dirty="0" smtClean="0"/>
              <a:t>Begin the activity with a good prompt, such as a needs statement, a user story, a Hill, or just a pain point identified in an As-is Scenario Map. Write this prompt somewhere everyone can see it.</a:t>
            </a:r>
          </a:p>
          <a:p>
            <a:pPr marL="457200" indent="-457200" algn="just">
              <a:buFont typeface="+mj-lt"/>
              <a:buAutoNum type="arabicPeriod"/>
            </a:pPr>
            <a:r>
              <a:rPr lang="en-US" sz="2000" b="1" dirty="0" smtClean="0"/>
              <a:t>Generate ideas, not features </a:t>
            </a:r>
            <a:r>
              <a:rPr lang="en-US" sz="2000" dirty="0" smtClean="0"/>
              <a:t>A big idea describes the experience a user might have with the solution. Features describe the implementation of a solution. If you find that your ideas are starting to depict features, try using metaphor: “It’s kind of like...”</a:t>
            </a:r>
          </a:p>
          <a:p>
            <a:pPr marL="457200" indent="-457200" algn="just">
              <a:buFont typeface="+mj-lt"/>
              <a:buAutoNum type="arabicPeriod"/>
            </a:pPr>
            <a:r>
              <a:rPr lang="en-US" sz="2000" b="1" dirty="0" smtClean="0"/>
              <a:t>Diverge</a:t>
            </a:r>
            <a:r>
              <a:rPr lang="en-US" sz="2000" dirty="0" smtClean="0"/>
              <a:t> Create many big ideas and quickly share them with each other. Build off others’ ideas but stay out of the weeds and avoid drifting into features or talking about implementation details.</a:t>
            </a:r>
          </a:p>
          <a:p>
            <a:pPr marL="457200" indent="-457200" algn="just">
              <a:buFont typeface="+mj-lt"/>
              <a:buAutoNum type="arabicPeriod"/>
            </a:pPr>
            <a:r>
              <a:rPr lang="en-US" sz="2000" b="1" dirty="0" smtClean="0"/>
              <a:t>Cluster, title, &amp; discuss</a:t>
            </a:r>
            <a:r>
              <a:rPr lang="en-US" sz="2000" dirty="0" smtClean="0"/>
              <a:t> Look for similar ideas and natural affinities. Move them physically closer together. As you do, name the clusters. Identify any clusters or individual ideas that stand out. Converge on a set that you would want to advance</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t>
            </a:r>
            <a:r>
              <a:rPr lang="en-US" dirty="0" smtClean="0"/>
              <a:t>Books and </a:t>
            </a:r>
            <a:r>
              <a:rPr lang="en-US" dirty="0"/>
              <a:t>Reference Books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T1 </a:t>
            </a:r>
            <a:r>
              <a:rPr lang="en-US" dirty="0"/>
              <a:t>Agile Project Management with </a:t>
            </a:r>
            <a:r>
              <a:rPr lang="en-US" dirty="0" err="1"/>
              <a:t>Kanban</a:t>
            </a:r>
            <a:r>
              <a:rPr lang="en-US" dirty="0"/>
              <a:t> - Book by Eric </a:t>
            </a:r>
            <a:r>
              <a:rPr lang="en-US" dirty="0" err="1"/>
              <a:t>Brechner</a:t>
            </a:r>
            <a:endParaRPr lang="en-US" dirty="0"/>
          </a:p>
          <a:p>
            <a:pPr marL="0" indent="0">
              <a:buNone/>
            </a:pPr>
            <a:r>
              <a:rPr lang="en-US" dirty="0" smtClean="0"/>
              <a:t> </a:t>
            </a:r>
            <a:r>
              <a:rPr lang="en-US" dirty="0"/>
              <a:t>T2 Agile Foundations: Principles, Practices and Frameworks – Peter </a:t>
            </a:r>
            <a:r>
              <a:rPr lang="en-US" dirty="0" err="1"/>
              <a:t>Measey</a:t>
            </a:r>
            <a:endParaRPr lang="en-US" dirty="0"/>
          </a:p>
          <a:p>
            <a:endParaRPr lang="en-US" dirty="0"/>
          </a:p>
          <a:p>
            <a:r>
              <a:rPr lang="en-US" dirty="0"/>
              <a:t>Reference Books</a:t>
            </a:r>
            <a:r>
              <a:rPr lang="en-US" dirty="0" smtClean="0"/>
              <a:t>:</a:t>
            </a:r>
            <a:r>
              <a:rPr lang="en-US" dirty="0"/>
              <a:t>	 </a:t>
            </a:r>
          </a:p>
          <a:p>
            <a:pPr marL="0" indent="0">
              <a:buNone/>
            </a:pPr>
            <a:r>
              <a:rPr lang="en-US" dirty="0"/>
              <a:t>1	Agile Project Management with </a:t>
            </a:r>
            <a:r>
              <a:rPr lang="en-US" dirty="0" err="1"/>
              <a:t>Kanban</a:t>
            </a:r>
            <a:r>
              <a:rPr lang="en-US" dirty="0"/>
              <a:t>	Eric </a:t>
            </a:r>
            <a:r>
              <a:rPr lang="en-US" dirty="0" err="1"/>
              <a:t>Brechner</a:t>
            </a:r>
            <a:r>
              <a:rPr lang="en-US" dirty="0"/>
              <a:t>	2nd	Microsoft Press	2021	</a:t>
            </a:r>
          </a:p>
          <a:p>
            <a:pPr marL="0" indent="0">
              <a:buNone/>
            </a:pPr>
            <a:r>
              <a:rPr lang="en-US" dirty="0" smtClean="0"/>
              <a:t>2	Agile </a:t>
            </a:r>
            <a:r>
              <a:rPr lang="en-US" dirty="0"/>
              <a:t>Foundations	Peter </a:t>
            </a:r>
            <a:r>
              <a:rPr lang="en-US" dirty="0" err="1" smtClean="0"/>
              <a:t>Measey</a:t>
            </a:r>
            <a:r>
              <a:rPr lang="en-US" dirty="0" smtClean="0"/>
              <a:t>(4th</a:t>
            </a:r>
            <a:r>
              <a:rPr lang="en-US" dirty="0"/>
              <a:t>	BCS</a:t>
            </a:r>
            <a:r>
              <a:rPr lang="en-US" dirty="0" smtClean="0"/>
              <a:t>,) </a:t>
            </a:r>
            <a:r>
              <a:rPr lang="en-US" dirty="0"/>
              <a:t>The Chartered </a:t>
            </a:r>
            <a:r>
              <a:rPr lang="en-US" dirty="0" smtClean="0"/>
              <a:t>  Institute </a:t>
            </a:r>
            <a:r>
              <a:rPr lang="en-US" dirty="0"/>
              <a:t>for </a:t>
            </a:r>
            <a:r>
              <a:rPr lang="en-US" dirty="0" smtClean="0"/>
              <a:t>IT 2015</a:t>
            </a:r>
            <a:endParaRPr lang="en-US" dirty="0"/>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471334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pPr>
              <a:lnSpc>
                <a:spcPct val="150000"/>
              </a:lnSpc>
            </a:pPr>
            <a:r>
              <a:rPr lang="en-US" dirty="0" smtClean="0">
                <a:hlinkClick r:id="rId2"/>
              </a:rPr>
              <a:t>https://www.mygreatlearning.com/blog/importance-of-design-thinking/</a:t>
            </a:r>
            <a:endParaRPr lang="en-US" dirty="0" smtClean="0"/>
          </a:p>
          <a:p>
            <a:pPr>
              <a:lnSpc>
                <a:spcPct val="150000"/>
              </a:lnSpc>
            </a:pPr>
            <a:r>
              <a:rPr lang="en-US" dirty="0" smtClean="0">
                <a:hlinkClick r:id="rId3"/>
              </a:rPr>
              <a:t>https://www.interaction-design.org/literature/article/5-stages-in-the-design-thinking-process</a:t>
            </a:r>
            <a:endParaRPr lang="en-US" dirty="0" smtClean="0"/>
          </a:p>
          <a:p>
            <a:pPr>
              <a:lnSpc>
                <a:spcPct val="150000"/>
              </a:lnSpc>
            </a:pPr>
            <a:r>
              <a:rPr lang="en-US" dirty="0" smtClean="0">
                <a:hlinkClick r:id="rId4"/>
              </a:rPr>
              <a:t>https://en.wikipedia.org/wiki/Design_thinking</a:t>
            </a:r>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114005" y="5394447"/>
            <a:ext cx="5061001"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pavandeep.e15947@cumail.in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Learning Outcome of this lecture</a:t>
            </a:r>
            <a:endParaRPr lang="en-US" dirty="0"/>
          </a:p>
        </p:txBody>
      </p:sp>
      <p:graphicFrame>
        <p:nvGraphicFramePr>
          <p:cNvPr id="7" name="Content Placeholder 6"/>
          <p:cNvGraphicFramePr>
            <a:graphicFrameLocks noGrp="1"/>
          </p:cNvGraphicFramePr>
          <p:nvPr>
            <p:ph idx="1"/>
            <p:extLst/>
          </p:nvPr>
        </p:nvGraphicFramePr>
        <p:xfrm>
          <a:off x="2267756" y="2054984"/>
          <a:ext cx="7679029" cy="3176896"/>
        </p:xfrm>
        <a:graphic>
          <a:graphicData uri="http://schemas.openxmlformats.org/drawingml/2006/table">
            <a:tbl>
              <a:tblPr bandRow="1"/>
              <a:tblGrid>
                <a:gridCol w="669446"/>
                <a:gridCol w="7009583"/>
              </a:tblGrid>
              <a:tr h="489204">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Understand the Agile Methodology and comparing various other software development models with agile.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Examine Scrum and test driven development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921">
                <a:tc>
                  <a:txBody>
                    <a:bodyPr/>
                    <a:lstStyle/>
                    <a:p>
                      <a:pPr marL="0" marR="53975" algn="just">
                        <a:lnSpc>
                          <a:spcPct val="107000"/>
                        </a:lnSpc>
                        <a:spcBef>
                          <a:spcPts val="0"/>
                        </a:spcBef>
                        <a:spcAft>
                          <a:spcPts val="0"/>
                        </a:spcAft>
                      </a:pPr>
                      <a:r>
                        <a:rPr lang="en-IN" sz="1500" dirty="0">
                          <a:effectLst/>
                          <a:latin typeface="Times New Roman" panose="02020603050405020304" pitchFamily="18" charset="0"/>
                          <a:ea typeface="Times New Roman" panose="02020603050405020304" pitchFamily="18" charset="0"/>
                          <a:cs typeface="Arial" panose="020B0604020202020204" pitchFamily="34" charset="0"/>
                        </a:rPr>
                        <a:t>CO3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Apply the various tools available to agile teams to facilitate the project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5184">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Analyze the method to improve results for a specific circumstance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solidFill>
                            <a:srgbClr val="1D2125"/>
                          </a:solidFill>
                          <a:effectLst/>
                          <a:latin typeface="Arial" panose="020B060402020202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4666">
                <a:tc>
                  <a:txBody>
                    <a:bodyPr/>
                    <a:lstStyle/>
                    <a:p>
                      <a:pPr marL="0" marR="53975" algn="just">
                        <a:lnSpc>
                          <a:spcPct val="107000"/>
                        </a:lnSpc>
                        <a:spcBef>
                          <a:spcPts val="0"/>
                        </a:spcBef>
                        <a:spcAft>
                          <a:spcPts val="0"/>
                        </a:spcAft>
                      </a:pPr>
                      <a:r>
                        <a:rPr lang="en-IN" sz="1500">
                          <a:effectLst/>
                          <a:latin typeface="Times New Roman" panose="02020603050405020304" pitchFamily="18" charset="0"/>
                          <a:ea typeface="Times New Roman" panose="02020603050405020304" pitchFamily="18" charset="0"/>
                          <a:cs typeface="Arial" panose="020B0604020202020204" pitchFamily="34" charset="0"/>
                        </a:rPr>
                        <a:t>CO5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Evaluate likely successes and formulate plans to manage likely risks or problems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600"/>
                        </a:spcBef>
                        <a:spcAft>
                          <a:spcPts val="600"/>
                        </a:spcAft>
                      </a:pPr>
                      <a:r>
                        <a:rPr lang="en-US" sz="1400" dirty="0">
                          <a:solidFill>
                            <a:srgbClr val="1D2125"/>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APEX INSTITUTE OF TECHNOLOGY CSE INFORMATION SECURITY</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7738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841" y="957264"/>
            <a:ext cx="7585472" cy="657225"/>
          </a:xfrm>
        </p:spPr>
        <p:txBody>
          <a:bodyPr>
            <a:normAutofit/>
          </a:bodyPr>
          <a:lstStyle/>
          <a:p>
            <a:pPr algn="ctr"/>
            <a:r>
              <a:rPr lang="en-US" sz="3300" b="1" dirty="0"/>
              <a:t>Learning Outcome of this lecture</a:t>
            </a:r>
          </a:p>
        </p:txBody>
      </p:sp>
      <p:sp>
        <p:nvSpPr>
          <p:cNvPr id="4" name="Text Placeholder 3"/>
          <p:cNvSpPr>
            <a:spLocks noGrp="1"/>
          </p:cNvSpPr>
          <p:nvPr>
            <p:ph type="body" sz="half" idx="2"/>
          </p:nvPr>
        </p:nvSpPr>
        <p:spPr>
          <a:xfrm>
            <a:off x="1766888" y="1771651"/>
            <a:ext cx="8615363" cy="4029075"/>
          </a:xfrm>
        </p:spPr>
        <p:txBody>
          <a:bodyPr>
            <a:normAutofit/>
          </a:bodyPr>
          <a:lstStyle/>
          <a:p>
            <a:pPr lvl="0">
              <a:buFont typeface="Arial" pitchFamily="34" charset="0"/>
              <a:buChar char="•"/>
            </a:pPr>
            <a:r>
              <a:rPr lang="en-US" sz="2100" dirty="0"/>
              <a:t>T</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6" name="Table 5"/>
          <p:cNvGraphicFramePr>
            <a:graphicFrameLocks noGrp="1"/>
          </p:cNvGraphicFramePr>
          <p:nvPr>
            <p:extLst/>
          </p:nvPr>
        </p:nvGraphicFramePr>
        <p:xfrm>
          <a:off x="1766888" y="1689347"/>
          <a:ext cx="7894750" cy="3470267"/>
        </p:xfrm>
        <a:graphic>
          <a:graphicData uri="http://schemas.openxmlformats.org/drawingml/2006/table">
            <a:tbl>
              <a:tblPr/>
              <a:tblGrid>
                <a:gridCol w="800720">
                  <a:extLst>
                    <a:ext uri="{9D8B030D-6E8A-4147-A177-3AD203B41FA5}">
                      <a16:colId xmlns="" xmlns:a16="http://schemas.microsoft.com/office/drawing/2014/main" val="20000"/>
                    </a:ext>
                  </a:extLst>
                </a:gridCol>
                <a:gridCol w="1702494">
                  <a:extLst>
                    <a:ext uri="{9D8B030D-6E8A-4147-A177-3AD203B41FA5}">
                      <a16:colId xmlns="" xmlns:a16="http://schemas.microsoft.com/office/drawing/2014/main" val="20001"/>
                    </a:ext>
                  </a:extLst>
                </a:gridCol>
                <a:gridCol w="5391536">
                  <a:extLst>
                    <a:ext uri="{9D8B030D-6E8A-4147-A177-3AD203B41FA5}">
                      <a16:colId xmlns="" xmlns:a16="http://schemas.microsoft.com/office/drawing/2014/main" val="20002"/>
                    </a:ext>
                  </a:extLst>
                </a:gridCol>
              </a:tblGrid>
              <a:tr h="736092">
                <a:tc>
                  <a:txBody>
                    <a:bodyPr/>
                    <a:lstStyle/>
                    <a:p>
                      <a:pPr marL="0" marR="0" algn="ctr">
                        <a:lnSpc>
                          <a:spcPct val="115000"/>
                        </a:lnSpc>
                        <a:spcBef>
                          <a:spcPts val="0"/>
                        </a:spcBef>
                        <a:spcAft>
                          <a:spcPts val="0"/>
                        </a:spcAft>
                      </a:pPr>
                      <a:r>
                        <a:rPr lang="en-US" sz="2100" b="1" dirty="0">
                          <a:latin typeface="+mn-lt"/>
                          <a:ea typeface="Calibri"/>
                          <a:cs typeface="Times New Roman"/>
                        </a:rPr>
                        <a:t>Unit</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Name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2100" b="1" dirty="0">
                          <a:latin typeface="+mn-lt"/>
                          <a:ea typeface="Calibri"/>
                          <a:cs typeface="Times New Roman"/>
                        </a:rPr>
                        <a:t>Outcome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 xmlns:a16="http://schemas.microsoft.com/office/drawing/2014/main" val="10000"/>
                  </a:ext>
                </a:extLst>
              </a:tr>
              <a:tr h="832604">
                <a:tc>
                  <a:txBody>
                    <a:bodyPr/>
                    <a:lstStyle/>
                    <a:p>
                      <a:pPr marL="0" marR="0">
                        <a:lnSpc>
                          <a:spcPct val="115000"/>
                        </a:lnSpc>
                        <a:spcBef>
                          <a:spcPts val="0"/>
                        </a:spcBef>
                        <a:spcAft>
                          <a:spcPts val="0"/>
                        </a:spcAft>
                      </a:pPr>
                      <a:r>
                        <a:rPr lang="en-US" sz="2100" baseline="0" dirty="0">
                          <a:latin typeface="+mn-lt"/>
                          <a:ea typeface="Calibri"/>
                          <a:cs typeface="Times New Roman"/>
                        </a:rPr>
                        <a:t> </a:t>
                      </a:r>
                      <a:r>
                        <a:rPr lang="en-US" sz="2100" baseline="0" dirty="0" smtClean="0">
                          <a:latin typeface="+mn-lt"/>
                          <a:ea typeface="Calibri"/>
                          <a:cs typeface="Times New Roman"/>
                        </a:rPr>
                        <a:t>  I</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IN" sz="1400" b="1" kern="1200" dirty="0" smtClean="0">
                          <a:solidFill>
                            <a:schemeClr val="tx1"/>
                          </a:solidFill>
                          <a:effectLst/>
                          <a:latin typeface="+mn-lt"/>
                          <a:ea typeface="+mn-ea"/>
                          <a:cs typeface="+mn-cs"/>
                        </a:rPr>
                        <a:t>Understanding common Agile Practices in </a:t>
                      </a:r>
                      <a:r>
                        <a:rPr lang="en-IN" sz="1400" b="1" kern="1200" dirty="0" err="1" smtClean="0">
                          <a:solidFill>
                            <a:schemeClr val="tx1"/>
                          </a:solidFill>
                          <a:effectLst/>
                          <a:latin typeface="+mn-lt"/>
                          <a:ea typeface="+mn-ea"/>
                          <a:cs typeface="+mn-cs"/>
                        </a:rPr>
                        <a:t>DevOps</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defTabSz="685800" rtl="0" eaLnBrk="1" fontAlgn="auto" latinLnBrk="0" hangingPunct="1">
                        <a:lnSpc>
                          <a:spcPct val="115000"/>
                        </a:lnSpc>
                        <a:spcBef>
                          <a:spcPts val="0"/>
                        </a:spcBef>
                        <a:spcAft>
                          <a:spcPts val="0"/>
                        </a:spcAft>
                        <a:buClrTx/>
                        <a:buSzTx/>
                        <a:buFont typeface="Symbol"/>
                        <a:buChar char=""/>
                        <a:tabLst/>
                        <a:defRPr/>
                      </a:pPr>
                      <a:r>
                        <a:rPr lang="en-IN" sz="1350" kern="1200" dirty="0" smtClean="0">
                          <a:solidFill>
                            <a:schemeClr val="tx1"/>
                          </a:solidFill>
                          <a:effectLst/>
                          <a:latin typeface="+mn-lt"/>
                          <a:ea typeface="+mn-ea"/>
                          <a:cs typeface="+mn-cs"/>
                        </a:rPr>
                        <a:t>Introduction to Product Management, Product Design and Requirement gathering, Product Design Challenges, UX Design, Product Development Methodologies, Product Marketing and Presentation, Traditional Software Development Methodologies, Problem/issues with traditional approach, Agile Development, Agile Manifesto, Scrum Model, Agile Estimations and Planning, Soft skills in agile</a:t>
                      </a:r>
                      <a:endParaRPr lang="en-US" sz="1350" kern="1200" dirty="0" smtClean="0">
                        <a:solidFill>
                          <a:schemeClr val="tx1"/>
                        </a:solidFill>
                        <a:effectLst/>
                        <a:latin typeface="+mn-lt"/>
                        <a:ea typeface="+mn-ea"/>
                        <a:cs typeface="+mn-cs"/>
                      </a:endParaRPr>
                    </a:p>
                    <a:p>
                      <a:pPr marL="342900" marR="0" lvl="0" indent="-342900" algn="just">
                        <a:lnSpc>
                          <a:spcPct val="115000"/>
                        </a:lnSpc>
                        <a:spcBef>
                          <a:spcPts val="0"/>
                        </a:spcBef>
                        <a:spcAft>
                          <a:spcPts val="0"/>
                        </a:spcAft>
                        <a:buFont typeface="Symbol"/>
                        <a:buChar char=""/>
                      </a:pPr>
                      <a:r>
                        <a:rPr lang="en-IN" sz="1400" kern="1200" dirty="0" smtClean="0">
                          <a:solidFill>
                            <a:schemeClr val="tx1"/>
                          </a:solidFill>
                          <a:effectLst/>
                          <a:latin typeface="+mn-lt"/>
                          <a:ea typeface="+mn-ea"/>
                          <a:cs typeface="+mn-cs"/>
                        </a:rPr>
                        <a:t> </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32604">
                <a:tc gridSpan="3">
                  <a:txBody>
                    <a:bodyPr/>
                    <a:lstStyle/>
                    <a:p>
                      <a:pPr marL="0" marR="0">
                        <a:lnSpc>
                          <a:spcPct val="115000"/>
                        </a:lnSpc>
                        <a:spcBef>
                          <a:spcPts val="0"/>
                        </a:spcBef>
                        <a:spcAft>
                          <a:spcPts val="0"/>
                        </a:spcAft>
                      </a:pPr>
                      <a:r>
                        <a:rPr lang="en-US" sz="1400" b="0" i="0" kern="1200" dirty="0" smtClean="0">
                          <a:solidFill>
                            <a:schemeClr val="tx1"/>
                          </a:solidFill>
                          <a:effectLst/>
                          <a:latin typeface="+mn-lt"/>
                          <a:ea typeface="+mn-ea"/>
                          <a:cs typeface="+mn-cs"/>
                        </a:rPr>
                        <a:t>CO</a:t>
                      </a:r>
                      <a:r>
                        <a:rPr lang="en-US" sz="1400" b="0" i="0" kern="1200" baseline="0" dirty="0" smtClean="0">
                          <a:solidFill>
                            <a:schemeClr val="tx1"/>
                          </a:solidFill>
                          <a:effectLst/>
                          <a:latin typeface="+mn-lt"/>
                          <a:ea typeface="+mn-ea"/>
                          <a:cs typeface="+mn-cs"/>
                        </a:rPr>
                        <a:t> 1  </a:t>
                      </a:r>
                      <a:r>
                        <a:rPr lang="en-US" sz="1400" b="0" i="0" kern="1200" dirty="0" smtClean="0">
                          <a:solidFill>
                            <a:schemeClr val="tx1"/>
                          </a:solidFill>
                          <a:effectLst/>
                          <a:latin typeface="+mn-lt"/>
                          <a:ea typeface="+mn-ea"/>
                          <a:cs typeface="+mn-cs"/>
                        </a:rPr>
                        <a:t>Apply the Agile Methodology and comparing various other software development models with agile</a:t>
                      </a:r>
                      <a:endParaRPr lang="en-US" sz="2100" dirty="0">
                        <a:latin typeface="+mn-lt"/>
                        <a:ea typeface="Calibri"/>
                        <a:cs typeface="Times New Roman"/>
                      </a:endParaRP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buFont typeface="Arial" pitchFamily="34" charset="0"/>
                        <a:buChar char="•"/>
                      </a:pPr>
                      <a:endParaRPr lang="en-US" sz="28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55189707"/>
                  </a:ext>
                </a:extLst>
              </a:tr>
            </a:tbl>
          </a:graphicData>
        </a:graphic>
      </p:graphicFrame>
      <p:sp>
        <p:nvSpPr>
          <p:cNvPr id="7" name="Footer Placeholder 6"/>
          <p:cNvSpPr>
            <a:spLocks noGrp="1"/>
          </p:cNvSpPr>
          <p:nvPr>
            <p:ph type="ftr" sz="quarter" idx="11"/>
          </p:nvPr>
        </p:nvSpPr>
        <p:spPr/>
        <p:txBody>
          <a:bodyPr/>
          <a:lstStyle/>
          <a:p>
            <a:r>
              <a:rPr lang="en-US" dirty="0"/>
              <a:t>APEX INSTITUTE OF TECHNOLOGY COMPUTER SCIENCE AND ENGINEERING</a:t>
            </a:r>
          </a:p>
        </p:txBody>
      </p:sp>
    </p:spTree>
    <p:extLst>
      <p:ext uri="{BB962C8B-B14F-4D97-AF65-F5344CB8AC3E}">
        <p14:creationId xmlns:p14="http://schemas.microsoft.com/office/powerpoint/2010/main" val="345299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US" dirty="0"/>
          </a:p>
        </p:txBody>
      </p:sp>
      <p:sp>
        <p:nvSpPr>
          <p:cNvPr id="3" name="Content Placeholder 2"/>
          <p:cNvSpPr>
            <a:spLocks noGrp="1"/>
          </p:cNvSpPr>
          <p:nvPr>
            <p:ph idx="1"/>
          </p:nvPr>
        </p:nvSpPr>
        <p:spPr>
          <a:xfrm>
            <a:off x="809588" y="1571612"/>
            <a:ext cx="10515600" cy="4351338"/>
          </a:xfrm>
        </p:spPr>
        <p:txBody>
          <a:bodyPr/>
          <a:lstStyle/>
          <a:p>
            <a:pPr>
              <a:lnSpc>
                <a:spcPct val="150000"/>
              </a:lnSpc>
              <a:buFont typeface="Wingdings" pitchFamily="2" charset="2"/>
              <a:buChar char="Ø"/>
            </a:pPr>
            <a:r>
              <a:rPr lang="en-IN" dirty="0" smtClean="0"/>
              <a:t>Loop Drive </a:t>
            </a:r>
          </a:p>
          <a:p>
            <a:pPr>
              <a:lnSpc>
                <a:spcPct val="150000"/>
              </a:lnSpc>
              <a:buFont typeface="Wingdings" pitchFamily="2" charset="2"/>
              <a:buChar char="Ø"/>
            </a:pPr>
            <a:r>
              <a:rPr lang="en-IN" dirty="0" smtClean="0"/>
              <a:t>Empathy Map</a:t>
            </a:r>
          </a:p>
          <a:p>
            <a:pPr>
              <a:lnSpc>
                <a:spcPct val="150000"/>
              </a:lnSpc>
              <a:buFont typeface="Wingdings" pitchFamily="2" charset="2"/>
              <a:buChar char="Ø"/>
            </a:pPr>
            <a:r>
              <a:rPr lang="en-IN" dirty="0" smtClean="0"/>
              <a:t>As-Is Scenario</a:t>
            </a:r>
          </a:p>
          <a:p>
            <a:pPr>
              <a:lnSpc>
                <a:spcPct val="150000"/>
              </a:lnSpc>
              <a:buFont typeface="Wingdings" pitchFamily="2" charset="2"/>
              <a:buChar char="Ø"/>
            </a:pPr>
            <a:r>
              <a:rPr lang="en-IN" dirty="0" smtClean="0"/>
              <a:t>Big Idea Vignettes</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pic>
        <p:nvPicPr>
          <p:cNvPr id="1026" name="Picture 2"/>
          <p:cNvPicPr>
            <a:picLocks noChangeAspect="1" noChangeArrowheads="1"/>
          </p:cNvPicPr>
          <p:nvPr/>
        </p:nvPicPr>
        <p:blipFill>
          <a:blip r:embed="rId2"/>
          <a:srcRect/>
          <a:stretch>
            <a:fillRect/>
          </a:stretch>
        </p:blipFill>
        <p:spPr bwMode="auto">
          <a:xfrm>
            <a:off x="1309654" y="1000108"/>
            <a:ext cx="9429816" cy="5572164"/>
          </a:xfrm>
          <a:prstGeom prst="rect">
            <a:avLst/>
          </a:prstGeom>
          <a:noFill/>
          <a:ln w="9525">
            <a:noFill/>
            <a:miter lim="800000"/>
            <a:headEnd/>
            <a:tailEnd/>
          </a:ln>
          <a:effectLst/>
        </p:spPr>
      </p:pic>
      <p:sp>
        <p:nvSpPr>
          <p:cNvPr id="6" name="TextBox 5"/>
          <p:cNvSpPr txBox="1"/>
          <p:nvPr/>
        </p:nvSpPr>
        <p:spPr>
          <a:xfrm>
            <a:off x="1452530" y="357166"/>
            <a:ext cx="2616422" cy="523220"/>
          </a:xfrm>
          <a:prstGeom prst="rect">
            <a:avLst/>
          </a:prstGeom>
          <a:noFill/>
        </p:spPr>
        <p:txBody>
          <a:bodyPr wrap="none" rtlCol="0">
            <a:spAutoFit/>
          </a:bodyPr>
          <a:lstStyle/>
          <a:p>
            <a:r>
              <a:rPr lang="en-IN" sz="2800" b="1" dirty="0" smtClean="0"/>
              <a:t>The Loop Drive</a:t>
            </a: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
        <p:nvSpPr>
          <p:cNvPr id="6" name="TextBox 5"/>
          <p:cNvSpPr txBox="1"/>
          <p:nvPr/>
        </p:nvSpPr>
        <p:spPr>
          <a:xfrm>
            <a:off x="1452530" y="357166"/>
            <a:ext cx="2616422" cy="523220"/>
          </a:xfrm>
          <a:prstGeom prst="rect">
            <a:avLst/>
          </a:prstGeom>
          <a:noFill/>
        </p:spPr>
        <p:txBody>
          <a:bodyPr wrap="none" rtlCol="0">
            <a:spAutoFit/>
          </a:bodyPr>
          <a:lstStyle/>
          <a:p>
            <a:r>
              <a:rPr lang="en-IN" sz="2800" b="1" dirty="0" smtClean="0"/>
              <a:t>The Loop Drive</a:t>
            </a:r>
            <a:endParaRPr lang="en-US" sz="2800" b="1" dirty="0"/>
          </a:p>
        </p:txBody>
      </p:sp>
      <p:pic>
        <p:nvPicPr>
          <p:cNvPr id="2050" name="Picture 2"/>
          <p:cNvPicPr>
            <a:picLocks noChangeAspect="1" noChangeArrowheads="1"/>
          </p:cNvPicPr>
          <p:nvPr/>
        </p:nvPicPr>
        <p:blipFill>
          <a:blip r:embed="rId2"/>
          <a:srcRect/>
          <a:stretch>
            <a:fillRect/>
          </a:stretch>
        </p:blipFill>
        <p:spPr bwMode="auto">
          <a:xfrm>
            <a:off x="1381092" y="1071546"/>
            <a:ext cx="9215502" cy="541741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
        <p:nvSpPr>
          <p:cNvPr id="6" name="TextBox 5"/>
          <p:cNvSpPr txBox="1"/>
          <p:nvPr/>
        </p:nvSpPr>
        <p:spPr>
          <a:xfrm>
            <a:off x="1452530" y="357166"/>
            <a:ext cx="2616422" cy="523220"/>
          </a:xfrm>
          <a:prstGeom prst="rect">
            <a:avLst/>
          </a:prstGeom>
          <a:noFill/>
        </p:spPr>
        <p:txBody>
          <a:bodyPr wrap="none" rtlCol="0">
            <a:spAutoFit/>
          </a:bodyPr>
          <a:lstStyle/>
          <a:p>
            <a:r>
              <a:rPr lang="en-IN" sz="2800" b="1" dirty="0" smtClean="0"/>
              <a:t>The Loop Drive</a:t>
            </a:r>
            <a:endParaRPr lang="en-US" sz="2800" b="1" dirty="0"/>
          </a:p>
        </p:txBody>
      </p:sp>
      <p:pic>
        <p:nvPicPr>
          <p:cNvPr id="3074" name="Picture 2"/>
          <p:cNvPicPr>
            <a:picLocks noChangeAspect="1" noChangeArrowheads="1"/>
          </p:cNvPicPr>
          <p:nvPr/>
        </p:nvPicPr>
        <p:blipFill>
          <a:blip r:embed="rId2"/>
          <a:srcRect/>
          <a:stretch>
            <a:fillRect/>
          </a:stretch>
        </p:blipFill>
        <p:spPr bwMode="auto">
          <a:xfrm>
            <a:off x="1595406" y="1071546"/>
            <a:ext cx="9215502" cy="526143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sp>
        <p:nvSpPr>
          <p:cNvPr id="6" name="TextBox 5"/>
          <p:cNvSpPr txBox="1"/>
          <p:nvPr/>
        </p:nvSpPr>
        <p:spPr>
          <a:xfrm>
            <a:off x="1023902" y="500042"/>
            <a:ext cx="2411238" cy="523220"/>
          </a:xfrm>
          <a:prstGeom prst="rect">
            <a:avLst/>
          </a:prstGeom>
          <a:noFill/>
        </p:spPr>
        <p:txBody>
          <a:bodyPr wrap="none" rtlCol="0">
            <a:spAutoFit/>
          </a:bodyPr>
          <a:lstStyle/>
          <a:p>
            <a:r>
              <a:rPr lang="en-IN" sz="2800" b="1" dirty="0" smtClean="0"/>
              <a:t>Empathy Map</a:t>
            </a:r>
            <a:endParaRPr lang="en-US" sz="2800" b="1" dirty="0"/>
          </a:p>
        </p:txBody>
      </p:sp>
      <p:sp>
        <p:nvSpPr>
          <p:cNvPr id="5" name="Rectangle 4"/>
          <p:cNvSpPr/>
          <p:nvPr/>
        </p:nvSpPr>
        <p:spPr>
          <a:xfrm>
            <a:off x="952464" y="1428736"/>
            <a:ext cx="10644262" cy="2554545"/>
          </a:xfrm>
          <a:prstGeom prst="rect">
            <a:avLst/>
          </a:prstGeom>
        </p:spPr>
        <p:txBody>
          <a:bodyPr wrap="square">
            <a:spAutoFit/>
          </a:bodyPr>
          <a:lstStyle/>
          <a:p>
            <a:pPr algn="just"/>
            <a:r>
              <a:rPr lang="en-US" sz="2000" dirty="0" smtClean="0"/>
              <a:t>It’s the first principle of IBM Design Thinking that we must focus on our users. And the second principle of IBM Design Thinking compels us to work in multidisciplinary teams. </a:t>
            </a:r>
          </a:p>
          <a:p>
            <a:pPr algn="just"/>
            <a:endParaRPr lang="en-US" sz="2000" dirty="0" smtClean="0"/>
          </a:p>
          <a:p>
            <a:pPr algn="just"/>
            <a:r>
              <a:rPr lang="en-US" sz="2000" dirty="0" smtClean="0"/>
              <a:t>Empathy Maps tie these principles together, taking advantage of our multidisciplinary teams to improve our understanding of the user. At any given moment, you may find yourself working with a group of people that have, through research or personal experience, various perspectives of the user. Whenever client teams, implementers, salespeople, or any of the many other roles in an organization need to better understand a user, they can do this exercise together.</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
        <p:nvSpPr>
          <p:cNvPr id="6" name="TextBox 5"/>
          <p:cNvSpPr txBox="1"/>
          <p:nvPr/>
        </p:nvSpPr>
        <p:spPr>
          <a:xfrm>
            <a:off x="1023902" y="500042"/>
            <a:ext cx="2411238" cy="523220"/>
          </a:xfrm>
          <a:prstGeom prst="rect">
            <a:avLst/>
          </a:prstGeom>
          <a:noFill/>
        </p:spPr>
        <p:txBody>
          <a:bodyPr wrap="none" rtlCol="0">
            <a:spAutoFit/>
          </a:bodyPr>
          <a:lstStyle/>
          <a:p>
            <a:r>
              <a:rPr lang="en-IN" sz="2800" b="1" dirty="0" smtClean="0"/>
              <a:t>Empathy Map</a:t>
            </a:r>
            <a:endParaRPr lang="en-US" sz="2800" b="1" dirty="0"/>
          </a:p>
        </p:txBody>
      </p:sp>
      <p:sp>
        <p:nvSpPr>
          <p:cNvPr id="5" name="Rectangle 4"/>
          <p:cNvSpPr/>
          <p:nvPr/>
        </p:nvSpPr>
        <p:spPr>
          <a:xfrm>
            <a:off x="952464" y="1428736"/>
            <a:ext cx="10072758" cy="4247317"/>
          </a:xfrm>
          <a:prstGeom prst="rect">
            <a:avLst/>
          </a:prstGeom>
        </p:spPr>
        <p:txBody>
          <a:bodyPr wrap="square">
            <a:spAutoFit/>
          </a:bodyPr>
          <a:lstStyle/>
          <a:p>
            <a:pPr algn="just">
              <a:lnSpc>
                <a:spcPct val="150000"/>
              </a:lnSpc>
            </a:pPr>
            <a:r>
              <a:rPr lang="en-US" sz="2000" b="1" u="sng" dirty="0" smtClean="0"/>
              <a:t>Instructions </a:t>
            </a:r>
          </a:p>
          <a:p>
            <a:pPr algn="just">
              <a:lnSpc>
                <a:spcPct val="150000"/>
              </a:lnSpc>
            </a:pPr>
            <a:r>
              <a:rPr lang="en-US" sz="2000" dirty="0" smtClean="0"/>
              <a:t>1. </a:t>
            </a:r>
            <a:r>
              <a:rPr lang="en-US" sz="2000" b="1" dirty="0" smtClean="0"/>
              <a:t>Come prepared with observations </a:t>
            </a:r>
            <a:r>
              <a:rPr lang="en-US" sz="2000" dirty="0" smtClean="0"/>
              <a:t>Empathy mapping is only as reliable as the data you bring to the table, so make sure you have defensible data based on real observations (for example, from an interview or contextual inquiry). When you can, invite users or Sponsor Users to participate.</a:t>
            </a:r>
          </a:p>
          <a:p>
            <a:pPr algn="just">
              <a:lnSpc>
                <a:spcPct val="150000"/>
              </a:lnSpc>
            </a:pPr>
            <a:r>
              <a:rPr lang="en-US" sz="2000" dirty="0" smtClean="0"/>
              <a:t>2. </a:t>
            </a:r>
            <a:r>
              <a:rPr lang="en-US" sz="2000" b="1" dirty="0" smtClean="0"/>
              <a:t>Set up the activity</a:t>
            </a:r>
            <a:r>
              <a:rPr lang="en-US" sz="2000" dirty="0" smtClean="0"/>
              <a:t> Draw a grid and label the four essential quadrants of the map: Says, Does, Thinks, and Feels. Sketch your user or stakeholder in the center. Give them a name and brief description of who they are and what they do.</a:t>
            </a:r>
          </a:p>
          <a:p>
            <a:pPr algn="just">
              <a:lnSpc>
                <a:spcPct val="150000"/>
              </a:lnSpc>
            </a:pPr>
            <a:r>
              <a:rPr lang="en-US" sz="2000" dirty="0" smtClean="0"/>
              <a:t>3. </a:t>
            </a:r>
            <a:r>
              <a:rPr lang="en-US" sz="2000" b="1" dirty="0" smtClean="0"/>
              <a:t>Capture observations </a:t>
            </a:r>
            <a:r>
              <a:rPr lang="en-US" sz="2000" dirty="0" smtClean="0"/>
              <a:t>Have everyone record what they know about the user or stakeholder. Use one sticky note per observation. Place it on the appropriate quadrant of the map</a:t>
            </a:r>
            <a:endParaRPr lang="en-US" sz="2000"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7783</TotalTime>
  <Words>1067</Words>
  <Application>Microsoft Office PowerPoint</Application>
  <PresentationFormat>Widescreen</PresentationFormat>
  <Paragraphs>103</Paragraphs>
  <Slides>17</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1" baseType="lpstr">
      <vt:lpstr>Arial</vt:lpstr>
      <vt:lpstr>Calibri</vt:lpstr>
      <vt:lpstr>Calibri Light</vt:lpstr>
      <vt:lpstr>Casper</vt:lpstr>
      <vt:lpstr>Casper Bold</vt:lpstr>
      <vt:lpstr>Karla</vt:lpstr>
      <vt:lpstr>Raleway ExtraBold</vt:lpstr>
      <vt:lpstr>Segoe UI</vt:lpstr>
      <vt:lpstr>Symbol</vt:lpstr>
      <vt:lpstr>Times New Roman</vt:lpstr>
      <vt:lpstr>Times New Roman (Hebrew)</vt:lpstr>
      <vt:lpstr>Wingdings</vt:lpstr>
      <vt:lpstr>1_Office Theme</vt:lpstr>
      <vt:lpstr>CorelDRAW</vt:lpstr>
      <vt:lpstr>PowerPoint Presentation</vt:lpstr>
      <vt:lpstr>Learning Outcome of this lecture</vt:lpstr>
      <vt:lpstr>Learning Outcome of this lecture</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 Books and Reference Books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cp:lastModifiedBy>
  <cp:revision>1257</cp:revision>
  <cp:lastPrinted>2001-10-14T15:01:40Z</cp:lastPrinted>
  <dcterms:created xsi:type="dcterms:W3CDTF">2000-03-09T23:15:43Z</dcterms:created>
  <dcterms:modified xsi:type="dcterms:W3CDTF">2023-12-28T17:12:44Z</dcterms:modified>
</cp:coreProperties>
</file>