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media/image1.png" ContentType="image/png"/>
  <Override PartName="/ppt/media/image2.png" ContentType="image/png"/>
  <Override PartName="/ppt/media/image3.jpeg" ContentType="image/jpe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2193588"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B0DF379-C0AA-4BDA-9EE2-1F4C4E0CB1A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837360" y="1825200"/>
            <a:ext cx="1051632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28" name="PlaceHolder 3"/>
          <p:cNvSpPr>
            <a:spLocks noGrp="1"/>
          </p:cNvSpPr>
          <p:nvPr>
            <p:ph/>
          </p:nvPr>
        </p:nvSpPr>
        <p:spPr>
          <a:xfrm>
            <a:off x="837360" y="4097880"/>
            <a:ext cx="1051632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962FC2D-40EF-4B3E-978B-601EA683380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0" name="PlaceHolder 2"/>
          <p:cNvSpPr>
            <a:spLocks noGrp="1"/>
          </p:cNvSpPr>
          <p:nvPr>
            <p:ph/>
          </p:nvPr>
        </p:nvSpPr>
        <p:spPr>
          <a:xfrm>
            <a:off x="837360" y="182520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1" name="PlaceHolder 3"/>
          <p:cNvSpPr>
            <a:spLocks noGrp="1"/>
          </p:cNvSpPr>
          <p:nvPr>
            <p:ph/>
          </p:nvPr>
        </p:nvSpPr>
        <p:spPr>
          <a:xfrm>
            <a:off x="6226200" y="182520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2" name="PlaceHolder 4"/>
          <p:cNvSpPr>
            <a:spLocks noGrp="1"/>
          </p:cNvSpPr>
          <p:nvPr>
            <p:ph/>
          </p:nvPr>
        </p:nvSpPr>
        <p:spPr>
          <a:xfrm>
            <a:off x="837360" y="409788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3" name="PlaceHolder 5"/>
          <p:cNvSpPr>
            <a:spLocks noGrp="1"/>
          </p:cNvSpPr>
          <p:nvPr>
            <p:ph/>
          </p:nvPr>
        </p:nvSpPr>
        <p:spPr>
          <a:xfrm>
            <a:off x="6226200" y="409788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C1024D8-1B2E-4FCC-84CB-C32F7A8209C3}"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837360" y="1825200"/>
            <a:ext cx="338616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6" name="PlaceHolder 3"/>
          <p:cNvSpPr>
            <a:spLocks noGrp="1"/>
          </p:cNvSpPr>
          <p:nvPr>
            <p:ph/>
          </p:nvPr>
        </p:nvSpPr>
        <p:spPr>
          <a:xfrm>
            <a:off x="4393080" y="1825200"/>
            <a:ext cx="338616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7" name="PlaceHolder 4"/>
          <p:cNvSpPr>
            <a:spLocks noGrp="1"/>
          </p:cNvSpPr>
          <p:nvPr>
            <p:ph/>
          </p:nvPr>
        </p:nvSpPr>
        <p:spPr>
          <a:xfrm>
            <a:off x="7949160" y="1825200"/>
            <a:ext cx="338616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8" name="PlaceHolder 5"/>
          <p:cNvSpPr>
            <a:spLocks noGrp="1"/>
          </p:cNvSpPr>
          <p:nvPr>
            <p:ph/>
          </p:nvPr>
        </p:nvSpPr>
        <p:spPr>
          <a:xfrm>
            <a:off x="837360" y="4097880"/>
            <a:ext cx="338616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39" name="PlaceHolder 6"/>
          <p:cNvSpPr>
            <a:spLocks noGrp="1"/>
          </p:cNvSpPr>
          <p:nvPr>
            <p:ph/>
          </p:nvPr>
        </p:nvSpPr>
        <p:spPr>
          <a:xfrm>
            <a:off x="4393080" y="4097880"/>
            <a:ext cx="338616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40" name="PlaceHolder 7"/>
          <p:cNvSpPr>
            <a:spLocks noGrp="1"/>
          </p:cNvSpPr>
          <p:nvPr>
            <p:ph/>
          </p:nvPr>
        </p:nvSpPr>
        <p:spPr>
          <a:xfrm>
            <a:off x="7949160" y="4097880"/>
            <a:ext cx="338616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1A9DC27-BDBA-42F5-96F4-E43F3AB6282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7360" y="1825200"/>
            <a:ext cx="1051632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A4436DD-7504-49A6-8E5A-9DA1D7C5285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 name="PlaceHolder 2"/>
          <p:cNvSpPr>
            <a:spLocks noGrp="1"/>
          </p:cNvSpPr>
          <p:nvPr>
            <p:ph/>
          </p:nvPr>
        </p:nvSpPr>
        <p:spPr>
          <a:xfrm>
            <a:off x="837360" y="1825200"/>
            <a:ext cx="10516320" cy="435096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4CFB9A1-AE3F-48EE-9C16-EB745D78C0C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 name="PlaceHolder 2"/>
          <p:cNvSpPr>
            <a:spLocks noGrp="1"/>
          </p:cNvSpPr>
          <p:nvPr>
            <p:ph/>
          </p:nvPr>
        </p:nvSpPr>
        <p:spPr>
          <a:xfrm>
            <a:off x="837360" y="1825200"/>
            <a:ext cx="5131800" cy="435096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11" name="PlaceHolder 3"/>
          <p:cNvSpPr>
            <a:spLocks noGrp="1"/>
          </p:cNvSpPr>
          <p:nvPr>
            <p:ph/>
          </p:nvPr>
        </p:nvSpPr>
        <p:spPr>
          <a:xfrm>
            <a:off x="6226200" y="1825200"/>
            <a:ext cx="5131800" cy="435096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DF3C4E8-3AE0-4CC8-8E19-E31718DF4B4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169D150-A7E0-47A0-8D19-DDF5261C65F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7360" y="364680"/>
            <a:ext cx="10516320" cy="614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718A249-401E-4DEE-B434-F8B6091A421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5" name="PlaceHolder 2"/>
          <p:cNvSpPr>
            <a:spLocks noGrp="1"/>
          </p:cNvSpPr>
          <p:nvPr>
            <p:ph/>
          </p:nvPr>
        </p:nvSpPr>
        <p:spPr>
          <a:xfrm>
            <a:off x="837360" y="182520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16" name="PlaceHolder 3"/>
          <p:cNvSpPr>
            <a:spLocks noGrp="1"/>
          </p:cNvSpPr>
          <p:nvPr>
            <p:ph/>
          </p:nvPr>
        </p:nvSpPr>
        <p:spPr>
          <a:xfrm>
            <a:off x="6226200" y="1825200"/>
            <a:ext cx="5131800" cy="435096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17" name="PlaceHolder 4"/>
          <p:cNvSpPr>
            <a:spLocks noGrp="1"/>
          </p:cNvSpPr>
          <p:nvPr>
            <p:ph/>
          </p:nvPr>
        </p:nvSpPr>
        <p:spPr>
          <a:xfrm>
            <a:off x="837360" y="409788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F831B8-83C4-49A6-8269-78DAC77396F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9" name="PlaceHolder 2"/>
          <p:cNvSpPr>
            <a:spLocks noGrp="1"/>
          </p:cNvSpPr>
          <p:nvPr>
            <p:ph/>
          </p:nvPr>
        </p:nvSpPr>
        <p:spPr>
          <a:xfrm>
            <a:off x="837360" y="1825200"/>
            <a:ext cx="5131800" cy="435096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20" name="PlaceHolder 3"/>
          <p:cNvSpPr>
            <a:spLocks noGrp="1"/>
          </p:cNvSpPr>
          <p:nvPr>
            <p:ph/>
          </p:nvPr>
        </p:nvSpPr>
        <p:spPr>
          <a:xfrm>
            <a:off x="6226200" y="182520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21" name="PlaceHolder 4"/>
          <p:cNvSpPr>
            <a:spLocks noGrp="1"/>
          </p:cNvSpPr>
          <p:nvPr>
            <p:ph/>
          </p:nvPr>
        </p:nvSpPr>
        <p:spPr>
          <a:xfrm>
            <a:off x="6226200" y="409788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E63DC92-E54A-496E-8FD5-4935B70332E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7360" y="364680"/>
            <a:ext cx="10516320" cy="132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7360" y="182520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24" name="PlaceHolder 3"/>
          <p:cNvSpPr>
            <a:spLocks noGrp="1"/>
          </p:cNvSpPr>
          <p:nvPr>
            <p:ph/>
          </p:nvPr>
        </p:nvSpPr>
        <p:spPr>
          <a:xfrm>
            <a:off x="6226200" y="1825200"/>
            <a:ext cx="513180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25" name="PlaceHolder 4"/>
          <p:cNvSpPr>
            <a:spLocks noGrp="1"/>
          </p:cNvSpPr>
          <p:nvPr>
            <p:ph/>
          </p:nvPr>
        </p:nvSpPr>
        <p:spPr>
          <a:xfrm>
            <a:off x="837360" y="4097880"/>
            <a:ext cx="10516320" cy="2075040"/>
          </a:xfrm>
          <a:prstGeom prst="rect">
            <a:avLst/>
          </a:prstGeom>
          <a:noFill/>
          <a:ln w="0">
            <a:noFill/>
          </a:ln>
        </p:spPr>
        <p:txBody>
          <a:bodyPr lIns="0" rIns="0" tIns="0" bIns="0" anchor="t">
            <a:normAutofit/>
          </a:bodyPr>
          <a:p>
            <a:pPr indent="0">
              <a:lnSpc>
                <a:spcPct val="90000"/>
              </a:lnSpc>
              <a:spcBef>
                <a:spcPts val="1412"/>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ABEC966-00BB-4D48-B010-EFD4C9E3598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l="1005" t="-997" r="1005"/>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 name="PlaceHolder 2"/>
          <p:cNvSpPr>
            <a:spLocks noGrp="1"/>
          </p:cNvSpPr>
          <p:nvPr>
            <p:ph type="body"/>
          </p:nvPr>
        </p:nvSpPr>
        <p:spPr>
          <a:xfrm>
            <a:off x="837360" y="1825200"/>
            <a:ext cx="105163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2" name="PlaceHolder 3"/>
          <p:cNvSpPr>
            <a:spLocks noGrp="1"/>
          </p:cNvSpPr>
          <p:nvPr>
            <p:ph type="dt" idx="1"/>
          </p:nvPr>
        </p:nvSpPr>
        <p:spPr>
          <a:xfrm>
            <a:off x="837360" y="6356160"/>
            <a:ext cx="274320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ftr" idx="2"/>
          </p:nvPr>
        </p:nvSpPr>
        <p:spPr>
          <a:xfrm>
            <a:off x="4037760" y="6356160"/>
            <a:ext cx="411480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5"/>
          <p:cNvSpPr>
            <a:spLocks noGrp="1"/>
          </p:cNvSpPr>
          <p:nvPr>
            <p:ph type="sldNum" idx="3"/>
          </p:nvPr>
        </p:nvSpPr>
        <p:spPr>
          <a:xfrm>
            <a:off x="8610480" y="6356160"/>
            <a:ext cx="274320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B45F6D1-D45D-4206-8CDE-DDDEC58E395A}"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Box 25"/>
          <p:cNvSpPr/>
          <p:nvPr/>
        </p:nvSpPr>
        <p:spPr>
          <a:xfrm>
            <a:off x="1656360" y="442800"/>
            <a:ext cx="8477280" cy="109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2200" spc="-1" strike="noStrike">
                <a:solidFill>
                  <a:schemeClr val="dk1"/>
                </a:solidFill>
                <a:latin typeface="Arial Black"/>
              </a:rPr>
              <a:t>Build a Cloud-based temperature Monitoring system IOT using Spartan3an Starter Kit</a:t>
            </a:r>
            <a:endParaRPr b="0" lang="en-IN" sz="2200" spc="-1" strike="noStrike">
              <a:solidFill>
                <a:srgbClr val="000000"/>
              </a:solidFill>
              <a:latin typeface="Arial"/>
            </a:endParaRPr>
          </a:p>
          <a:p>
            <a:pPr algn="ctr" defTabSz="914400">
              <a:lnSpc>
                <a:spcPct val="100000"/>
              </a:lnSpc>
            </a:pPr>
            <a:endParaRPr b="0" lang="en-IN" sz="2200" spc="-1" strike="noStrike">
              <a:solidFill>
                <a:srgbClr val="000000"/>
              </a:solidFill>
              <a:latin typeface="Arial"/>
            </a:endParaRPr>
          </a:p>
        </p:txBody>
      </p:sp>
      <p:sp>
        <p:nvSpPr>
          <p:cNvPr id="42" name="Rectangle 30"/>
          <p:cNvSpPr/>
          <p:nvPr/>
        </p:nvSpPr>
        <p:spPr>
          <a:xfrm>
            <a:off x="-3600" y="6053400"/>
            <a:ext cx="12197160" cy="438840"/>
          </a:xfrm>
          <a:prstGeom prst="rect">
            <a:avLst/>
          </a:prstGeom>
          <a:solidFill>
            <a:schemeClr val="lt1"/>
          </a:solidFill>
          <a:ln w="12600">
            <a:noFill/>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ndParaRPr>
          </a:p>
        </p:txBody>
      </p:sp>
      <p:sp>
        <p:nvSpPr>
          <p:cNvPr id="43" name="Rectangle 31"/>
          <p:cNvSpPr/>
          <p:nvPr/>
        </p:nvSpPr>
        <p:spPr>
          <a:xfrm>
            <a:off x="301320" y="5901480"/>
            <a:ext cx="45360" cy="613440"/>
          </a:xfrm>
          <a:prstGeom prst="rect">
            <a:avLst/>
          </a:prstGeom>
          <a:solidFill>
            <a:srgbClr val="c00000"/>
          </a:solidFill>
          <a:ln w="12600">
            <a:noFill/>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ndParaRPr>
          </a:p>
        </p:txBody>
      </p:sp>
      <p:sp>
        <p:nvSpPr>
          <p:cNvPr id="44" name="Slide Number Placeholder 2"/>
          <p:cNvSpPr/>
          <p:nvPr/>
        </p:nvSpPr>
        <p:spPr>
          <a:xfrm>
            <a:off x="8762760" y="6508800"/>
            <a:ext cx="2743200" cy="364320"/>
          </a:xfrm>
          <a:prstGeom prst="rect">
            <a:avLst/>
          </a:prstGeom>
          <a:noFill/>
          <a:ln w="0">
            <a:noFill/>
          </a:ln>
        </p:spPr>
        <p:style>
          <a:lnRef idx="0"/>
          <a:fillRef idx="0"/>
          <a:effectRef idx="0"/>
          <a:fontRef idx="minor"/>
        </p:style>
        <p:txBody>
          <a:bodyPr anchor="ctr">
            <a:noAutofit/>
          </a:bodyPr>
          <a:p>
            <a:endParaRPr b="0" lang="en-US" sz="1200" spc="-1" strike="noStrike">
              <a:solidFill>
                <a:schemeClr val="dk1">
                  <a:tint val="75000"/>
                </a:schemeClr>
              </a:solidFill>
              <a:latin typeface="Calibri"/>
            </a:endParaRPr>
          </a:p>
        </p:txBody>
      </p:sp>
      <p:sp>
        <p:nvSpPr>
          <p:cNvPr id="45" name="Right Triangle 45"/>
          <p:cNvSpPr/>
          <p:nvPr/>
        </p:nvSpPr>
        <p:spPr>
          <a:xfrm flipV="1">
            <a:off x="9506880" y="5938200"/>
            <a:ext cx="1291320" cy="1157400"/>
          </a:xfrm>
          <a:prstGeom prst="rtTriangle">
            <a:avLst/>
          </a:prstGeom>
          <a:solidFill>
            <a:srgbClr val="f2f2f2">
              <a:alpha val="17000"/>
            </a:srgbClr>
          </a:solidFill>
          <a:ln w="12600">
            <a:noFill/>
          </a:ln>
        </p:spPr>
        <p:style>
          <a:lnRef idx="0"/>
          <a:fillRef idx="0"/>
          <a:effectRef idx="0"/>
          <a:fontRef idx="minor"/>
        </p:style>
        <p:txBody>
          <a:bodyPr lIns="90000" rIns="90000" tIns="45000" bIns="45000" anchor="ctr">
            <a:noAutofit/>
          </a:bodyPr>
          <a:p>
            <a:endParaRPr b="0" lang="en-ID" sz="1800" spc="-1" strike="noStrike">
              <a:solidFill>
                <a:srgbClr val="ffffff"/>
              </a:solidFill>
              <a:latin typeface="Calibri"/>
            </a:endParaRPr>
          </a:p>
        </p:txBody>
      </p:sp>
      <p:sp>
        <p:nvSpPr>
          <p:cNvPr id="46" name="Right Triangle 36"/>
          <p:cNvSpPr/>
          <p:nvPr/>
        </p:nvSpPr>
        <p:spPr>
          <a:xfrm flipH="1">
            <a:off x="7044120" y="-64440"/>
            <a:ext cx="5146560" cy="5852160"/>
          </a:xfrm>
          <a:prstGeom prst="rtTriangle">
            <a:avLst/>
          </a:prstGeom>
          <a:solidFill>
            <a:srgbClr val="f2f2f2">
              <a:alpha val="17000"/>
            </a:srgbClr>
          </a:solidFill>
          <a:ln w="12600">
            <a:noFill/>
          </a:ln>
        </p:spPr>
        <p:style>
          <a:lnRef idx="0"/>
          <a:fillRef idx="0"/>
          <a:effectRef idx="0"/>
          <a:fontRef idx="minor"/>
        </p:style>
        <p:txBody>
          <a:bodyPr lIns="90000" rIns="90000" tIns="45000" bIns="45000" anchor="ctr">
            <a:noAutofit/>
          </a:bodyPr>
          <a:p>
            <a:endParaRPr b="0" lang="en-ID" sz="1800" spc="-1" strike="noStrike">
              <a:solidFill>
                <a:srgbClr val="ffffff"/>
              </a:solidFill>
              <a:latin typeface="Calibri"/>
            </a:endParaRPr>
          </a:p>
        </p:txBody>
      </p:sp>
      <p:sp>
        <p:nvSpPr>
          <p:cNvPr id="47" name="Rectangle 44"/>
          <p:cNvSpPr/>
          <p:nvPr/>
        </p:nvSpPr>
        <p:spPr>
          <a:xfrm>
            <a:off x="2697480" y="1475640"/>
            <a:ext cx="6829920" cy="2796840"/>
          </a:xfrm>
          <a:prstGeom prst="rect">
            <a:avLst/>
          </a:prstGeom>
          <a:gradFill rotWithShape="0">
            <a:gsLst>
              <a:gs pos="3000">
                <a:srgbClr val="ffffff">
                  <a:alpha val="0"/>
                </a:srgbClr>
              </a:gs>
              <a:gs pos="15301">
                <a:srgbClr val="ffffff">
                  <a:alpha val="34000"/>
                </a:srgbClr>
              </a:gs>
              <a:gs pos="51174">
                <a:srgbClr val="ffffff"/>
              </a:gs>
              <a:gs pos="94021">
                <a:srgbClr val="ffffff">
                  <a:alpha val="34000"/>
                </a:srgbClr>
              </a:gs>
              <a:gs pos="100000">
                <a:srgbClr val="ffffff">
                  <a:alpha val="0"/>
                </a:srgbClr>
              </a:gs>
            </a:gsLst>
            <a:lin ang="0"/>
          </a:gradFill>
          <a:ln w="12600">
            <a:noFill/>
          </a:ln>
        </p:spPr>
        <p:style>
          <a:lnRef idx="0"/>
          <a:fillRef idx="0"/>
          <a:effectRef idx="0"/>
          <a:fontRef idx="minor"/>
        </p:style>
        <p:txBody>
          <a:bodyPr lIns="90000" rIns="90000" tIns="45000" bIns="45000" anchor="ctr">
            <a:noAutofit/>
          </a:bodyPr>
          <a:p>
            <a:pPr algn="ctr" defTabSz="914400">
              <a:lnSpc>
                <a:spcPct val="150000"/>
              </a:lnSpc>
            </a:pPr>
            <a:r>
              <a:rPr b="0" i="1" lang="en-US" sz="2400" spc="-1" strike="noStrike">
                <a:solidFill>
                  <a:srgbClr val="000000"/>
                </a:solidFill>
                <a:latin typeface="Calibri"/>
              </a:rPr>
              <a:t>Submitted in the partial fulfillment for the award of the degree of</a:t>
            </a:r>
            <a:endParaRPr b="0" lang="en-IN" sz="2400" spc="-1" strike="noStrike">
              <a:solidFill>
                <a:srgbClr val="000000"/>
              </a:solidFill>
              <a:latin typeface="Arial"/>
            </a:endParaRPr>
          </a:p>
          <a:p>
            <a:pPr algn="ctr" defTabSz="914400">
              <a:lnSpc>
                <a:spcPct val="150000"/>
              </a:lnSpc>
            </a:pPr>
            <a:r>
              <a:rPr b="1" lang="en-US" sz="2400" spc="-1" strike="noStrike">
                <a:solidFill>
                  <a:srgbClr val="000000"/>
                </a:solidFill>
                <a:latin typeface="Calibri"/>
              </a:rPr>
              <a:t>BACHELOR OF ENGINEERING </a:t>
            </a:r>
            <a:endParaRPr b="0" lang="en-IN" sz="2400" spc="-1" strike="noStrike">
              <a:solidFill>
                <a:srgbClr val="000000"/>
              </a:solidFill>
              <a:latin typeface="Arial"/>
            </a:endParaRPr>
          </a:p>
          <a:p>
            <a:pPr algn="ctr" defTabSz="914400">
              <a:lnSpc>
                <a:spcPct val="150000"/>
              </a:lnSpc>
            </a:pPr>
            <a:r>
              <a:rPr b="0" i="1" lang="en-US" sz="2400" spc="-1" strike="noStrike">
                <a:solidFill>
                  <a:srgbClr val="000000"/>
                </a:solidFill>
                <a:latin typeface="Calibri"/>
              </a:rPr>
              <a:t> </a:t>
            </a:r>
            <a:r>
              <a:rPr b="0" i="1" lang="en-US" sz="2400" spc="-1" strike="noStrike">
                <a:solidFill>
                  <a:srgbClr val="000000"/>
                </a:solidFill>
                <a:latin typeface="Calibri"/>
              </a:rPr>
              <a:t>IN</a:t>
            </a:r>
            <a:endParaRPr b="0" lang="en-IN" sz="2400" spc="-1" strike="noStrike">
              <a:solidFill>
                <a:srgbClr val="000000"/>
              </a:solidFill>
              <a:latin typeface="Arial"/>
            </a:endParaRPr>
          </a:p>
          <a:p>
            <a:pPr algn="ctr" defTabSz="914400">
              <a:lnSpc>
                <a:spcPct val="150000"/>
              </a:lnSpc>
            </a:pPr>
            <a:r>
              <a:rPr b="1" lang="en-US" sz="2400" spc="-1" strike="noStrike">
                <a:solidFill>
                  <a:srgbClr val="000000"/>
                </a:solidFill>
                <a:latin typeface="Calibri"/>
              </a:rPr>
              <a:t>DevOps</a:t>
            </a:r>
            <a:endParaRPr b="0" lang="en-IN" sz="2400" spc="-1" strike="noStrike">
              <a:solidFill>
                <a:srgbClr val="000000"/>
              </a:solidFill>
              <a:latin typeface="Arial"/>
            </a:endParaRPr>
          </a:p>
        </p:txBody>
      </p:sp>
      <p:sp>
        <p:nvSpPr>
          <p:cNvPr id="48" name="Right Triangle 42"/>
          <p:cNvSpPr/>
          <p:nvPr/>
        </p:nvSpPr>
        <p:spPr>
          <a:xfrm flipV="1" rot="10800000">
            <a:off x="9830160" y="5334120"/>
            <a:ext cx="2366280" cy="1599840"/>
          </a:xfrm>
          <a:prstGeom prst="rtTriangle">
            <a:avLst/>
          </a:prstGeom>
          <a:solidFill>
            <a:srgbClr val="c00000"/>
          </a:solidFill>
          <a:ln w="12600">
            <a:noFill/>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ndParaRPr>
          </a:p>
        </p:txBody>
      </p:sp>
      <p:sp>
        <p:nvSpPr>
          <p:cNvPr id="49" name="TextBox 35"/>
          <p:cNvSpPr/>
          <p:nvPr/>
        </p:nvSpPr>
        <p:spPr>
          <a:xfrm>
            <a:off x="6881040" y="6019200"/>
            <a:ext cx="4928760" cy="63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595959"/>
                </a:solidFill>
                <a:latin typeface="Casper"/>
                <a:ea typeface="Karla"/>
              </a:rPr>
              <a:t>DISCOVER . </a:t>
            </a:r>
            <a:r>
              <a:rPr b="1" lang="en-US" sz="2000" spc="-1" strike="noStrike">
                <a:solidFill>
                  <a:srgbClr val="c00000"/>
                </a:solidFill>
                <a:latin typeface="Casper"/>
                <a:ea typeface="Karla"/>
              </a:rPr>
              <a:t>LEARN</a:t>
            </a:r>
            <a:r>
              <a:rPr b="1" lang="en-US" sz="2000" spc="-1" strike="noStrike">
                <a:solidFill>
                  <a:srgbClr val="595959"/>
                </a:solidFill>
                <a:latin typeface="Casper"/>
                <a:ea typeface="Karla"/>
              </a:rPr>
              <a:t> . EMPOWER</a:t>
            </a:r>
            <a:endParaRPr b="0" lang="en-IN" sz="2000" spc="-1" strike="noStrike">
              <a:solidFill>
                <a:srgbClr val="000000"/>
              </a:solidFill>
              <a:latin typeface="Arial"/>
            </a:endParaRPr>
          </a:p>
          <a:p>
            <a:pPr defTabSz="914400">
              <a:lnSpc>
                <a:spcPct val="100000"/>
              </a:lnSpc>
            </a:pPr>
            <a:endParaRPr b="0" lang="en-IN" sz="1600" spc="-1" strike="noStrike">
              <a:solidFill>
                <a:srgbClr val="000000"/>
              </a:solidFill>
              <a:latin typeface="Arial"/>
            </a:endParaRPr>
          </a:p>
        </p:txBody>
      </p:sp>
      <p:sp>
        <p:nvSpPr>
          <p:cNvPr id="50" name="Rectangle 51"/>
          <p:cNvSpPr/>
          <p:nvPr/>
        </p:nvSpPr>
        <p:spPr>
          <a:xfrm>
            <a:off x="6885000" y="6043320"/>
            <a:ext cx="45360" cy="370440"/>
          </a:xfrm>
          <a:prstGeom prst="rect">
            <a:avLst/>
          </a:prstGeom>
          <a:solidFill>
            <a:srgbClr val="c00000"/>
          </a:solidFill>
          <a:ln w="12600">
            <a:noFill/>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ndParaRPr>
          </a:p>
        </p:txBody>
      </p:sp>
      <p:sp>
        <p:nvSpPr>
          <p:cNvPr id="51" name="TextBox 52"/>
          <p:cNvSpPr/>
          <p:nvPr/>
        </p:nvSpPr>
        <p:spPr>
          <a:xfrm>
            <a:off x="442800" y="6013800"/>
            <a:ext cx="5882760" cy="419400"/>
          </a:xfrm>
          <a:prstGeom prst="rect">
            <a:avLst/>
          </a:prstGeom>
          <a:noFill/>
          <a:ln w="0">
            <a:noFill/>
          </a:ln>
        </p:spPr>
        <p:style>
          <a:lnRef idx="0"/>
          <a:fillRef idx="0"/>
          <a:effectRef idx="0"/>
          <a:fontRef idx="minor"/>
        </p:style>
        <p:txBody>
          <a:bodyPr lIns="90000" rIns="90000" tIns="45000" bIns="45000" anchor="t">
            <a:spAutoFit/>
          </a:bodyPr>
          <a:p>
            <a:pPr algn="ctr" defTabSz="622440">
              <a:lnSpc>
                <a:spcPct val="90000"/>
              </a:lnSpc>
              <a:spcAft>
                <a:spcPts val="839"/>
              </a:spcAft>
            </a:pPr>
            <a:r>
              <a:rPr b="1" lang="en-US" sz="2400" spc="-1" strike="noStrike">
                <a:solidFill>
                  <a:srgbClr val="ff0000"/>
                </a:solidFill>
                <a:latin typeface="Times New Roman"/>
              </a:rPr>
              <a:t>Department of AIT-CSE</a:t>
            </a:r>
            <a:endParaRPr b="0" lang="en-IN" sz="2400" spc="-1" strike="noStrike">
              <a:solidFill>
                <a:srgbClr val="000000"/>
              </a:solidFill>
              <a:latin typeface="Arial"/>
            </a:endParaRPr>
          </a:p>
        </p:txBody>
      </p:sp>
      <p:sp>
        <p:nvSpPr>
          <p:cNvPr id="52" name="TextBox 4"/>
          <p:cNvSpPr/>
          <p:nvPr/>
        </p:nvSpPr>
        <p:spPr>
          <a:xfrm>
            <a:off x="1821960" y="4713120"/>
            <a:ext cx="2816280" cy="10051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chemeClr val="dk1"/>
                </a:solidFill>
                <a:latin typeface="Calibri"/>
              </a:rPr>
              <a:t>Submitted by: </a:t>
            </a:r>
            <a:endParaRPr b="0" lang="en-IN" sz="2000" spc="-1" strike="noStrike">
              <a:solidFill>
                <a:srgbClr val="000000"/>
              </a:solidFill>
              <a:latin typeface="Arial"/>
            </a:endParaRPr>
          </a:p>
          <a:p>
            <a:pPr defTabSz="914400">
              <a:lnSpc>
                <a:spcPct val="100000"/>
              </a:lnSpc>
            </a:pPr>
            <a:r>
              <a:rPr b="0" lang="en-US" sz="2000" spc="-1" strike="noStrike">
                <a:solidFill>
                  <a:schemeClr val="dk1"/>
                </a:solidFill>
                <a:latin typeface="Calibri"/>
              </a:rPr>
              <a:t>Hitashi - 22BDO10039 </a:t>
            </a:r>
            <a:endParaRPr b="0" lang="en-IN" sz="2000" spc="-1" strike="noStrike">
              <a:solidFill>
                <a:srgbClr val="000000"/>
              </a:solidFill>
              <a:latin typeface="Arial"/>
            </a:endParaRPr>
          </a:p>
          <a:p>
            <a:pPr defTabSz="914400">
              <a:lnSpc>
                <a:spcPct val="100000"/>
              </a:lnSpc>
            </a:pPr>
            <a:r>
              <a:rPr b="0" lang="en-US" sz="2000" spc="-1" strike="noStrike">
                <a:solidFill>
                  <a:schemeClr val="dk1"/>
                </a:solidFill>
                <a:latin typeface="Calibri"/>
              </a:rPr>
              <a:t>Km Ayushi - 22BDO10055</a:t>
            </a:r>
            <a:endParaRPr b="0" lang="en-IN" sz="2000" spc="-1" strike="noStrike">
              <a:solidFill>
                <a:srgbClr val="000000"/>
              </a:solidFill>
              <a:latin typeface="Arial"/>
            </a:endParaRPr>
          </a:p>
        </p:txBody>
      </p:sp>
      <p:sp>
        <p:nvSpPr>
          <p:cNvPr id="53" name="TextBox 5"/>
          <p:cNvSpPr/>
          <p:nvPr/>
        </p:nvSpPr>
        <p:spPr>
          <a:xfrm>
            <a:off x="7661160" y="4725000"/>
            <a:ext cx="2948760" cy="10051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chemeClr val="dk1"/>
                </a:solidFill>
                <a:latin typeface="Calibri"/>
              </a:rPr>
              <a:t>Under the Supervision of: </a:t>
            </a:r>
            <a:endParaRPr b="0" lang="en-IN" sz="2000" spc="-1" strike="noStrike">
              <a:solidFill>
                <a:srgbClr val="000000"/>
              </a:solidFill>
              <a:latin typeface="Arial"/>
            </a:endParaRPr>
          </a:p>
          <a:p>
            <a:pPr defTabSz="914400">
              <a:lnSpc>
                <a:spcPct val="100000"/>
              </a:lnSpc>
            </a:pPr>
            <a:r>
              <a:rPr b="0" lang="en-US" sz="2000" spc="-1" strike="noStrike">
                <a:solidFill>
                  <a:schemeClr val="dk1"/>
                </a:solidFill>
                <a:latin typeface="Calibri"/>
              </a:rPr>
              <a:t>Ms Geetanjali Pandey </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p:txBody>
      </p:sp>
      <p:sp>
        <p:nvSpPr>
          <p:cNvPr id="2" name="PlaceHolder 1"/>
          <p:cNvSpPr>
            <a:spLocks noGrp="1"/>
          </p:cNvSpPr>
          <p:nvPr>
            <p:ph type="sldNum" idx="3"/>
          </p:nvPr>
        </p:nvSpPr>
        <p:spPr/>
        <p:txBody>
          <a:bodyPr/>
          <a:p>
            <a:fld id="{E4A6FB56-8F7B-46E6-9065-5CBC4E68E3A9}"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References</a:t>
            </a:r>
            <a:endParaRPr b="0" lang="en-US" sz="4400" spc="-1" strike="noStrike">
              <a:solidFill>
                <a:schemeClr val="dk1"/>
              </a:solidFill>
              <a:latin typeface="American Typewriter"/>
            </a:endParaRPr>
          </a:p>
        </p:txBody>
      </p:sp>
      <p:sp>
        <p:nvSpPr>
          <p:cNvPr id="71" name="PlaceHolder 2"/>
          <p:cNvSpPr>
            <a:spLocks noGrp="1"/>
          </p:cNvSpPr>
          <p:nvPr>
            <p:ph/>
          </p:nvPr>
        </p:nvSpPr>
        <p:spPr>
          <a:xfrm>
            <a:off x="837360" y="1825200"/>
            <a:ext cx="10516320" cy="4350960"/>
          </a:xfrm>
          <a:prstGeom prst="rect">
            <a:avLst/>
          </a:prstGeom>
          <a:noFill/>
          <a:ln w="0">
            <a:noFill/>
          </a:ln>
        </p:spPr>
        <p:txBody>
          <a:bodyPr lIns="91440" rIns="91440" tIns="45720" bIns="45720" anchor="t">
            <a:normAutofit fontScale="81053" lnSpcReduction="2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Font Size for List of references to be used is </a:t>
            </a:r>
            <a:r>
              <a:rPr b="0" i="1" lang="en-US" sz="2800" spc="-1" strike="noStrike">
                <a:solidFill>
                  <a:schemeClr val="dk1"/>
                </a:solidFill>
                <a:latin typeface="Calibri"/>
              </a:rPr>
              <a:t>16</a:t>
            </a:r>
            <a:r>
              <a:rPr b="0" lang="en-US" sz="2800" spc="-1" strike="noStrike">
                <a:solidFill>
                  <a:schemeClr val="dk1"/>
                </a:solidFill>
                <a:latin typeface="Calibri"/>
              </a:rPr>
              <a:t> with Times New Roman.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[1]  Rupani, Ajay. "A Review of FPGA Implementation of Internet of Things." Journal of Analog and Digital Devices, vol. 4, no. 3, 2019, pp. 7-10.</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Ajay Rupani, Gajendra Sujediya (2016), “A Review of FPGA implementation of Internet of Things”, International Journal of Innovative Research in Computer and Communication Engineering, Volume 4, Issue 9. Ajay Rupani, Deepa Saini, Gajendra Sujediya, Pawan Whig (2016), “A Review of Technology Paradigm for IOT’ on FPGA”, International Journal of Advanced Research in Computer and Communication Engineering, Volume 5, Issue 9, ISO 3297:2007 Certified.</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[2]   Kiruba, M. "FPGA Implementation of Automatic Industrial Monitoring     System." Journal of Analog and Digital Devices, vol. 4, no. 3, 2019, pp. 7-10.</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[3] Johnson, A., &amp; Smith, B. (2020). "Cloud-Based IoT Temperature Monitoring Systems: A Comprehensive Review." Journal of IoT Research, 12(3), 45-62.</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[4] Chen, C., et al. (2019). "FPGA-based IoT Solutions: Advancements and Challenges." IEEE Transactions on Emerging Technologies, 24(2), 78-91.</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[5] Wang, D., et al. (2018). "Security Mechanisms for Cloud-Based IoT Systems: A Comparative Study." Journal of Cybersecurity and Privacy, 6(4), 112-129.</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[6] "Cloud-Based IoT Solutions for Monitoring Temperature and Humidity" by S. Manvi and M. Patil (2018)</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[7] S. Manvi and M. Patil, "Cloud-Based IoT Solutions for Monitoring Temperature and Humidity" in IEEE Xplore, 2018.</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[8] L. Qian, H. Li, et al., "Design of Cloud-Based Temperature Monitoring System for Agricultural Greenhouse Environment" in IEEE Xplore, 2020.</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[9]A. Raj, et al., "Cloud-Based IoT Temperature and Humidity Monitoring System" in International Journal of Engineering and Advanced Technology, 2021.</a:t>
            </a:r>
            <a:endParaRPr b="0" lang="en-US" sz="16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1600" spc="-1" strike="noStrike">
                <a:solidFill>
                  <a:schemeClr val="dk1"/>
                </a:solidFill>
                <a:latin typeface="Times New Roman"/>
              </a:rPr>
              <a:t>[10]P. Singh, et al., "Implementation of IoT-based Temperature Monitoring System Using Spartan3an Starter Kit" in IEEE Conference, 2022.</a:t>
            </a:r>
            <a:endParaRPr b="0" lang="en-US" sz="1600" spc="-1" strike="noStrike">
              <a:solidFill>
                <a:schemeClr val="dk1"/>
              </a:solidFill>
              <a:latin typeface="Calibri"/>
            </a:endParaRPr>
          </a:p>
        </p:txBody>
      </p:sp>
      <p:sp>
        <p:nvSpPr>
          <p:cNvPr id="4" name="PlaceHolder 3"/>
          <p:cNvSpPr>
            <a:spLocks noGrp="1"/>
          </p:cNvSpPr>
          <p:nvPr>
            <p:ph type="sldNum" idx="3"/>
          </p:nvPr>
        </p:nvSpPr>
        <p:spPr/>
        <p:txBody>
          <a:bodyPr/>
          <a:p>
            <a:fld id="{620A0DE6-6632-4134-8C9E-C252912006D2}" type="slidenum">
              <a:t>10</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884880" y="364680"/>
            <a:ext cx="10516320" cy="9759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Outline</a:t>
            </a:r>
            <a:endParaRPr b="0" lang="en-US" sz="4400" spc="-1" strike="noStrike">
              <a:solidFill>
                <a:schemeClr val="dk1"/>
              </a:solidFill>
              <a:latin typeface="Calibri"/>
            </a:endParaRPr>
          </a:p>
        </p:txBody>
      </p:sp>
      <p:sp>
        <p:nvSpPr>
          <p:cNvPr id="55" name="PlaceHolder 2"/>
          <p:cNvSpPr>
            <a:spLocks noGrp="1"/>
          </p:cNvSpPr>
          <p:nvPr>
            <p:ph/>
          </p:nvPr>
        </p:nvSpPr>
        <p:spPr>
          <a:xfrm>
            <a:off x="837360" y="1587960"/>
            <a:ext cx="10516320" cy="49518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Introduction to Project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Problem Formulation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Objectives of the work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Methodology used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2" strike="noStrike">
                <a:solidFill>
                  <a:schemeClr val="dk1"/>
                </a:solidFill>
                <a:latin typeface="Times New Roman"/>
              </a:rPr>
              <a:t>Results and Outputs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2" strike="noStrike">
                <a:solidFill>
                  <a:schemeClr val="dk1"/>
                </a:solidFill>
                <a:latin typeface="Times New Roman"/>
              </a:rPr>
              <a:t>Conclusion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Future Scope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References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4" name="PlaceHolder 3"/>
          <p:cNvSpPr>
            <a:spLocks noGrp="1"/>
          </p:cNvSpPr>
          <p:nvPr>
            <p:ph type="sldNum" idx="3"/>
          </p:nvPr>
        </p:nvSpPr>
        <p:spPr/>
        <p:txBody>
          <a:bodyPr/>
          <a:p>
            <a:fld id="{AEA896BB-D35F-4EA9-BA11-4C043BE5E0F2}"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Introduction to Project</a:t>
            </a:r>
            <a:endParaRPr b="0" lang="en-US" sz="4400" spc="-1" strike="noStrike">
              <a:solidFill>
                <a:schemeClr val="dk1"/>
              </a:solidFill>
              <a:latin typeface="American Typewriter"/>
            </a:endParaRPr>
          </a:p>
        </p:txBody>
      </p:sp>
      <p:sp>
        <p:nvSpPr>
          <p:cNvPr id="57" name="PlaceHolder 2"/>
          <p:cNvSpPr>
            <a:spLocks noGrp="1"/>
          </p:cNvSpPr>
          <p:nvPr>
            <p:ph/>
          </p:nvPr>
        </p:nvSpPr>
        <p:spPr>
          <a:xfrm>
            <a:off x="837360" y="1825200"/>
            <a:ext cx="105163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proliferation of Internet of Things (IoT) technologies has revolutionized various industries, enabling seamless connectivity and data exchange between physical devices and the digital world.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 </a:t>
            </a:r>
            <a:r>
              <a:rPr b="0" lang="en-US" sz="2800" spc="-1" strike="noStrike">
                <a:solidFill>
                  <a:schemeClr val="dk1"/>
                </a:solidFill>
                <a:latin typeface="Calibri"/>
              </a:rPr>
              <a:t>In particular, the integration of IoT with Field Programmable Gate Arrays (FPGAs) has unlocked new possibilities in building highly efficient and adaptable embedded systems.</a:t>
            </a:r>
            <a:endParaRPr b="0" lang="en-US" sz="2800" spc="-1" strike="noStrike">
              <a:solidFill>
                <a:schemeClr val="dk1"/>
              </a:solidFill>
              <a:latin typeface="Calibri"/>
            </a:endParaRPr>
          </a:p>
        </p:txBody>
      </p:sp>
      <p:sp>
        <p:nvSpPr>
          <p:cNvPr id="4" name="PlaceHolder 3"/>
          <p:cNvSpPr>
            <a:spLocks noGrp="1"/>
          </p:cNvSpPr>
          <p:nvPr>
            <p:ph type="sldNum" idx="3"/>
          </p:nvPr>
        </p:nvSpPr>
        <p:spPr/>
        <p:txBody>
          <a:bodyPr/>
          <a:p>
            <a:fld id="{0140A8DE-6847-4D22-AD2C-6ADDFBFE0BE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Problem Formulation</a:t>
            </a:r>
            <a:endParaRPr b="0" lang="en-US" sz="4400" spc="-1" strike="noStrike">
              <a:solidFill>
                <a:schemeClr val="dk1"/>
              </a:solidFill>
              <a:latin typeface="American Typewriter"/>
            </a:endParaRPr>
          </a:p>
        </p:txBody>
      </p:sp>
      <p:sp>
        <p:nvSpPr>
          <p:cNvPr id="59" name="PlaceHolder 2"/>
          <p:cNvSpPr>
            <a:spLocks noGrp="1"/>
          </p:cNvSpPr>
          <p:nvPr>
            <p:ph/>
          </p:nvPr>
        </p:nvSpPr>
        <p:spPr>
          <a:xfrm>
            <a:off x="837360" y="1825200"/>
            <a:ext cx="105163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1- 2 slides to be used describing the need for this project.</a:t>
            </a:r>
            <a:endParaRPr b="0" lang="en-US" sz="2800" spc="-1" strike="noStrike">
              <a:solidFill>
                <a:schemeClr val="dk1"/>
              </a:solidFill>
              <a:latin typeface="Calibri"/>
            </a:endParaRPr>
          </a:p>
        </p:txBody>
      </p:sp>
      <p:sp>
        <p:nvSpPr>
          <p:cNvPr id="4" name="PlaceHolder 3"/>
          <p:cNvSpPr>
            <a:spLocks noGrp="1"/>
          </p:cNvSpPr>
          <p:nvPr>
            <p:ph type="sldNum" idx="3"/>
          </p:nvPr>
        </p:nvSpPr>
        <p:spPr/>
        <p:txBody>
          <a:bodyPr/>
          <a:p>
            <a:fld id="{8F928669-6604-4CA2-B978-6442A06CC2DA}"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Objectives of the Work</a:t>
            </a:r>
            <a:endParaRPr b="0" lang="en-US" sz="4400" spc="-1" strike="noStrike">
              <a:solidFill>
                <a:schemeClr val="dk1"/>
              </a:solidFill>
              <a:latin typeface="American Typewriter"/>
            </a:endParaRPr>
          </a:p>
        </p:txBody>
      </p:sp>
      <p:sp>
        <p:nvSpPr>
          <p:cNvPr id="61" name="PlaceHolder 2"/>
          <p:cNvSpPr>
            <a:spLocks noGrp="1"/>
          </p:cNvSpPr>
          <p:nvPr>
            <p:ph/>
          </p:nvPr>
        </p:nvSpPr>
        <p:spPr>
          <a:xfrm>
            <a:off x="837360" y="1825200"/>
            <a:ext cx="105163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Develop a robust cloud-based temperature monitoring system leveraging the capabilities of the Spartan3AN Starter Kit for IoT applications.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Integrate FPGA-based temperature sensors and communication interfaces for efficient data acquisition and transmission.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Explore the integration of cloud services such as AWS IoT or Azure IoT for data storage, processing, and visualization.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Implement security mechanisms to ensure data confidentiality and integrity during transmission and storage.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Evaluate system scalability, compatibility, and performance to optimize real-time monitoring and analytics capabilities.</a:t>
            </a:r>
            <a:endParaRPr b="0" lang="en-US" sz="2800" spc="-1" strike="noStrike">
              <a:solidFill>
                <a:schemeClr val="dk1"/>
              </a:solidFill>
              <a:latin typeface="Calibri"/>
            </a:endParaRPr>
          </a:p>
        </p:txBody>
      </p:sp>
      <p:sp>
        <p:nvSpPr>
          <p:cNvPr id="4" name="PlaceHolder 3"/>
          <p:cNvSpPr>
            <a:spLocks noGrp="1"/>
          </p:cNvSpPr>
          <p:nvPr>
            <p:ph type="sldNum" idx="3"/>
          </p:nvPr>
        </p:nvSpPr>
        <p:spPr/>
        <p:txBody>
          <a:bodyPr/>
          <a:p>
            <a:fld id="{A455DCB9-49FD-4D64-9928-4981EED4FB0A}"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Methodology used</a:t>
            </a:r>
            <a:endParaRPr b="0" lang="en-US" sz="4400" spc="-1" strike="noStrike">
              <a:solidFill>
                <a:schemeClr val="dk1"/>
              </a:solidFill>
              <a:latin typeface="American Typewriter"/>
            </a:endParaRPr>
          </a:p>
        </p:txBody>
      </p:sp>
      <p:sp>
        <p:nvSpPr>
          <p:cNvPr id="63" name="PlaceHolder 2"/>
          <p:cNvSpPr>
            <a:spLocks noGrp="1"/>
          </p:cNvSpPr>
          <p:nvPr>
            <p:ph/>
          </p:nvPr>
        </p:nvSpPr>
        <p:spPr>
          <a:xfrm>
            <a:off x="837360" y="1825200"/>
            <a:ext cx="105163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You can include the Flowchart/ DFDs describing the workflow and modules of your project.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Cloud-Based Temperature Monitoring System methodology goes like this: the Controller Module reads vicinity temperature using the Temperature Sensor Module.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Then displays it on an LCD module for local information and also sends it to the cloud using a Communication Module.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  </a:t>
            </a:r>
            <a:r>
              <a:rPr b="0" lang="en-US" sz="2800" spc="-1" strike="noStrike">
                <a:solidFill>
                  <a:schemeClr val="dk1"/>
                </a:solidFill>
                <a:latin typeface="Calibri"/>
              </a:rPr>
              <a:t>The reader gets the sensed temperature value on his/her internet-connected PC/Mobile/Tablet.</a:t>
            </a:r>
            <a:endParaRPr b="0" lang="en-US" sz="2800" spc="-1" strike="noStrike">
              <a:solidFill>
                <a:schemeClr val="dk1"/>
              </a:solidFill>
              <a:latin typeface="Calibri"/>
            </a:endParaRPr>
          </a:p>
          <a:p>
            <a:pPr marL="228600" indent="0" defTabSz="914400">
              <a:lnSpc>
                <a:spcPct val="90000"/>
              </a:lnSpc>
              <a:spcBef>
                <a:spcPts val="1001"/>
              </a:spcBef>
              <a:buNone/>
            </a:pPr>
            <a:endParaRPr b="0" lang="en-US" sz="2800" spc="-1" strike="noStrike">
              <a:solidFill>
                <a:schemeClr val="dk1"/>
              </a:solidFill>
              <a:latin typeface="Calibri"/>
            </a:endParaRPr>
          </a:p>
        </p:txBody>
      </p:sp>
      <p:sp>
        <p:nvSpPr>
          <p:cNvPr id="4" name="PlaceHolder 3"/>
          <p:cNvSpPr>
            <a:spLocks noGrp="1"/>
          </p:cNvSpPr>
          <p:nvPr>
            <p:ph type="sldNum" idx="3"/>
          </p:nvPr>
        </p:nvSpPr>
        <p:spPr/>
        <p:txBody>
          <a:bodyPr/>
          <a:p>
            <a:fld id="{B38C59C8-571A-4777-AF80-8C08A8429C6E}"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Results and Outputs</a:t>
            </a:r>
            <a:endParaRPr b="0" lang="en-US" sz="4400" spc="-1" strike="noStrike">
              <a:solidFill>
                <a:schemeClr val="dk1"/>
              </a:solidFill>
              <a:latin typeface="American Typewriter"/>
            </a:endParaRPr>
          </a:p>
        </p:txBody>
      </p:sp>
      <p:pic>
        <p:nvPicPr>
          <p:cNvPr id="65" name="" descr=""/>
          <p:cNvPicPr/>
          <p:nvPr/>
        </p:nvPicPr>
        <p:blipFill>
          <a:blip r:embed="rId1"/>
          <a:stretch/>
        </p:blipFill>
        <p:spPr>
          <a:xfrm>
            <a:off x="1224360" y="1260000"/>
            <a:ext cx="9215640" cy="5183640"/>
          </a:xfrm>
          <a:prstGeom prst="rect">
            <a:avLst/>
          </a:prstGeom>
          <a:ln w="0">
            <a:noFill/>
          </a:ln>
        </p:spPr>
      </p:pic>
      <p:sp>
        <p:nvSpPr>
          <p:cNvPr id="3" name="PlaceHolder 2"/>
          <p:cNvSpPr>
            <a:spLocks noGrp="1"/>
          </p:cNvSpPr>
          <p:nvPr>
            <p:ph type="sldNum" idx="3"/>
          </p:nvPr>
        </p:nvSpPr>
        <p:spPr/>
        <p:txBody>
          <a:bodyPr/>
          <a:p>
            <a:fld id="{5D552E56-1419-452F-B7D7-B66BA66DD8B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Conclusion</a:t>
            </a:r>
            <a:endParaRPr b="0" lang="en-US" sz="4400" spc="-1" strike="noStrike">
              <a:solidFill>
                <a:schemeClr val="dk1"/>
              </a:solidFill>
              <a:latin typeface="American Typewriter"/>
            </a:endParaRPr>
          </a:p>
        </p:txBody>
      </p:sp>
      <p:sp>
        <p:nvSpPr>
          <p:cNvPr id="67" name="PlaceHolder 2"/>
          <p:cNvSpPr>
            <a:spLocks noGrp="1"/>
          </p:cNvSpPr>
          <p:nvPr>
            <p:ph/>
          </p:nvPr>
        </p:nvSpPr>
        <p:spPr>
          <a:xfrm>
            <a:off x="837360" y="1825200"/>
            <a:ext cx="105163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100" spc="-1" strike="noStrike">
                <a:solidFill>
                  <a:schemeClr val="dk1"/>
                </a:solidFill>
                <a:latin typeface="Calibri"/>
              </a:rPr>
              <a:t>The IOT-based embedded system has faced many challenges in difficult IOT applications. The Field Programmable Gate array structure is the alternate arrangement to overcome the problem that is faced in ARM processors. In this paper, we have introduced the study of the technology paradigm for IOTs on the FPGA Platform. </a:t>
            </a:r>
            <a:endParaRPr b="0" lang="en-US" sz="21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100" spc="-1" strike="noStrike">
                <a:solidFill>
                  <a:schemeClr val="dk1"/>
                </a:solidFill>
                <a:latin typeface="Calibri"/>
              </a:rPr>
              <a:t>The IOT-based FPGA includes communication protocols, Data Acquisition and controlling systems. The temperature has been monitored with the combination of IOT and FPGA architecture and for every second period the temperature has been updated in the particular IP address. </a:t>
            </a:r>
            <a:endParaRPr b="0" lang="en-US" sz="21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100" spc="-1" strike="noStrike">
                <a:solidFill>
                  <a:schemeClr val="dk1"/>
                </a:solidFill>
                <a:latin typeface="Calibri"/>
              </a:rPr>
              <a:t>Various business spaces need you to observe the temperature and update the status to the cloud. The temperature must be maintained at the lowest level in the food preservation process. </a:t>
            </a:r>
            <a:endParaRPr b="0" lang="en-US" sz="21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100" spc="-1" strike="noStrike">
                <a:solidFill>
                  <a:schemeClr val="dk1"/>
                </a:solidFill>
                <a:latin typeface="Calibri"/>
              </a:rPr>
              <a:t>IOT-based temperature monitoring systems help us to  monitor the food preservation system temperature and update the data to the cloud at regular intervals.</a:t>
            </a:r>
            <a:endParaRPr b="0" lang="en-US" sz="2100" spc="-1" strike="noStrike">
              <a:solidFill>
                <a:schemeClr val="dk1"/>
              </a:solidFill>
              <a:latin typeface="Calibri"/>
            </a:endParaRPr>
          </a:p>
          <a:p>
            <a:pPr marL="228600" indent="0" defTabSz="914400">
              <a:lnSpc>
                <a:spcPct val="90000"/>
              </a:lnSpc>
              <a:spcBef>
                <a:spcPts val="1001"/>
              </a:spcBef>
              <a:buNone/>
            </a:pPr>
            <a:endParaRPr b="0" lang="en-US" sz="2100" spc="-1" strike="noStrike">
              <a:solidFill>
                <a:schemeClr val="dk1"/>
              </a:solidFill>
              <a:latin typeface="Calibri"/>
            </a:endParaRPr>
          </a:p>
        </p:txBody>
      </p:sp>
      <p:sp>
        <p:nvSpPr>
          <p:cNvPr id="4" name="PlaceHolder 3"/>
          <p:cNvSpPr>
            <a:spLocks noGrp="1"/>
          </p:cNvSpPr>
          <p:nvPr>
            <p:ph type="sldNum" idx="3"/>
          </p:nvPr>
        </p:nvSpPr>
        <p:spPr/>
        <p:txBody>
          <a:bodyPr/>
          <a:p>
            <a:fld id="{3AF0A10A-3C76-4D04-85C2-6A3DBD66E079}"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27000"/>
          </a:blip>
          <a:stretch/>
        </a:blip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837360" y="364680"/>
            <a:ext cx="10516320" cy="132480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merican Typewriter"/>
              </a:rPr>
              <a:t>Future Scope</a:t>
            </a:r>
            <a:endParaRPr b="0" lang="en-US" sz="4400" spc="-1" strike="noStrike">
              <a:solidFill>
                <a:schemeClr val="dk1"/>
              </a:solidFill>
              <a:latin typeface="American Typewriter"/>
            </a:endParaRPr>
          </a:p>
        </p:txBody>
      </p:sp>
      <p:sp>
        <p:nvSpPr>
          <p:cNvPr id="69" name="PlaceHolder 2"/>
          <p:cNvSpPr>
            <a:spLocks noGrp="1"/>
          </p:cNvSpPr>
          <p:nvPr>
            <p:ph/>
          </p:nvPr>
        </p:nvSpPr>
        <p:spPr>
          <a:xfrm>
            <a:off x="837360" y="1825200"/>
            <a:ext cx="105163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Mention what advancements are possible with respect to your work in future.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Use 1 slide for this</a:t>
            </a:r>
            <a:endParaRPr b="0" lang="en-US" sz="2800" spc="-1" strike="noStrike">
              <a:solidFill>
                <a:schemeClr val="dk1"/>
              </a:solidFill>
              <a:latin typeface="Calibri"/>
            </a:endParaRPr>
          </a:p>
        </p:txBody>
      </p:sp>
      <p:sp>
        <p:nvSpPr>
          <p:cNvPr id="4" name="PlaceHolder 3"/>
          <p:cNvSpPr>
            <a:spLocks noGrp="1"/>
          </p:cNvSpPr>
          <p:nvPr>
            <p:ph type="sldNum" idx="3"/>
          </p:nvPr>
        </p:nvSpPr>
        <p:spPr/>
        <p:txBody>
          <a:bodyPr/>
          <a:p>
            <a:fld id="{1CAB2D24-3E1A-4A4D-B968-83CD0E18E1C5}"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smaple</Template>
  <TotalTime>6174</TotalTime>
  <Application>LibreOffice/7.6.2.1$MacOSX_AARCH64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dc:description/>
  <dc:language>en-IN</dc:language>
  <cp:lastModifiedBy/>
  <dcterms:modified xsi:type="dcterms:W3CDTF">2024-02-07T23:19:46Z</dcterms:modified>
  <cp:revision>494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10</vt:r8>
  </property>
</Properties>
</file>