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7" r:id="rId2"/>
    <p:sldId id="256" r:id="rId3"/>
    <p:sldId id="257" r:id="rId4"/>
    <p:sldId id="258" r:id="rId5"/>
    <p:sldId id="259" r:id="rId6"/>
    <p:sldId id="278"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9ADA45-03AC-5C65-90DA-54FEF4650420}" name="Ayushi Verma" initials="AV" userId="24c3840f9d091ea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0" d="100"/>
          <a:sy n="60" d="100"/>
        </p:scale>
        <p:origin x="1061"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CCD499-A02A-E7A0-5D72-131A142A53CC}"/>
              </a:ext>
            </a:extLst>
          </p:cNvPr>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11C105-959E-019E-324C-AC47C19C647E}"/>
              </a:ext>
            </a:extLst>
          </p:cNvPr>
          <p:cNvSpPr>
            <a:spLocks noGrp="1"/>
          </p:cNvSpPr>
          <p:nvPr>
            <p:ph type="dt" sz="quarter" idx="1"/>
          </p:nvPr>
        </p:nvSpPr>
        <p:spPr>
          <a:xfrm>
            <a:off x="4660900" y="0"/>
            <a:ext cx="3567113" cy="733425"/>
          </a:xfrm>
          <a:prstGeom prst="rect">
            <a:avLst/>
          </a:prstGeom>
        </p:spPr>
        <p:txBody>
          <a:bodyPr vert="horz" lIns="91440" tIns="45720" rIns="91440" bIns="45720" rtlCol="0"/>
          <a:lstStyle>
            <a:lvl1pPr algn="r">
              <a:defRPr sz="1200"/>
            </a:lvl1pPr>
          </a:lstStyle>
          <a:p>
            <a:fld id="{7FF20227-7160-4970-97BE-AEE659C5D814}" type="datetimeFigureOut">
              <a:rPr lang="en-IN" smtClean="0"/>
              <a:t>28-02-2024</a:t>
            </a:fld>
            <a:endParaRPr lang="en-IN"/>
          </a:p>
        </p:txBody>
      </p:sp>
      <p:sp>
        <p:nvSpPr>
          <p:cNvPr id="4" name="Footer Placeholder 3">
            <a:extLst>
              <a:ext uri="{FF2B5EF4-FFF2-40B4-BE49-F238E27FC236}">
                <a16:creationId xmlns:a16="http://schemas.microsoft.com/office/drawing/2014/main" id="{E4886A7D-1824-E883-C640-BEE454A5724B}"/>
              </a:ext>
            </a:extLst>
          </p:cNvPr>
          <p:cNvSpPr>
            <a:spLocks noGrp="1"/>
          </p:cNvSpPr>
          <p:nvPr>
            <p:ph type="ftr" sz="quarter" idx="2"/>
          </p:nvPr>
        </p:nvSpPr>
        <p:spPr>
          <a:xfrm>
            <a:off x="0" y="13896975"/>
            <a:ext cx="3565525" cy="7334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113822E-565A-9C7B-BB75-119C6E89EC02}"/>
              </a:ext>
            </a:extLst>
          </p:cNvPr>
          <p:cNvSpPr>
            <a:spLocks noGrp="1"/>
          </p:cNvSpPr>
          <p:nvPr>
            <p:ph type="sldNum" sz="quarter" idx="3"/>
          </p:nvPr>
        </p:nvSpPr>
        <p:spPr>
          <a:xfrm>
            <a:off x="4660900" y="13896975"/>
            <a:ext cx="3567113" cy="733425"/>
          </a:xfrm>
          <a:prstGeom prst="rect">
            <a:avLst/>
          </a:prstGeom>
        </p:spPr>
        <p:txBody>
          <a:bodyPr vert="horz" lIns="91440" tIns="45720" rIns="91440" bIns="45720" rtlCol="0" anchor="b"/>
          <a:lstStyle>
            <a:lvl1pPr algn="r">
              <a:defRPr sz="1200"/>
            </a:lvl1pPr>
          </a:lstStyle>
          <a:p>
            <a:fld id="{ED9C1160-5E4D-4F59-BED1-6D95FB7DBA15}" type="slidenum">
              <a:rPr lang="en-IN" smtClean="0"/>
              <a:t>‹#›</a:t>
            </a:fld>
            <a:endParaRPr lang="en-IN"/>
          </a:p>
        </p:txBody>
      </p:sp>
    </p:spTree>
    <p:extLst>
      <p:ext uri="{BB962C8B-B14F-4D97-AF65-F5344CB8AC3E}">
        <p14:creationId xmlns:p14="http://schemas.microsoft.com/office/powerpoint/2010/main" val="10548949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4684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985510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305" y="7264554"/>
            <a:ext cx="14635704" cy="52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2" name="Rectangle 31"/>
          <p:cNvSpPr/>
          <p:nvPr/>
        </p:nvSpPr>
        <p:spPr>
          <a:xfrm>
            <a:off x="362637" y="7082383"/>
            <a:ext cx="54863" cy="7366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44" name="Slide Number Placeholder 2"/>
          <p:cNvSpPr txBox="1">
            <a:spLocks/>
          </p:cNvSpPr>
          <p:nvPr/>
        </p:nvSpPr>
        <p:spPr>
          <a:xfrm>
            <a:off x="10515600" y="7810501"/>
            <a:ext cx="3291840" cy="438150"/>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4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11408229" y="7127856"/>
            <a:ext cx="1550126" cy="138912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8454525" y="-77952"/>
            <a:ext cx="6175874" cy="702292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sp>
        <p:nvSpPr>
          <p:cNvPr id="45" name="Rectangle 44"/>
          <p:cNvSpPr/>
          <p:nvPr/>
        </p:nvSpPr>
        <p:spPr>
          <a:xfrm>
            <a:off x="3028732" y="2250206"/>
            <a:ext cx="8195310" cy="256910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80" i="1" dirty="0">
                <a:solidFill>
                  <a:srgbClr val="000000"/>
                </a:solidFill>
              </a:rPr>
              <a:t>Submitted in the partial fulfillment for the award of the degree of</a:t>
            </a:r>
          </a:p>
          <a:p>
            <a:pPr algn="ctr">
              <a:lnSpc>
                <a:spcPct val="150000"/>
              </a:lnSpc>
            </a:pPr>
            <a:r>
              <a:rPr lang="en-US" sz="2800" dirty="0">
                <a:solidFill>
                  <a:schemeClr val="tx1"/>
                </a:solidFill>
              </a:rPr>
              <a:t>BACHELOR OF ENGINEERING </a:t>
            </a:r>
          </a:p>
          <a:p>
            <a:pPr algn="ctr">
              <a:lnSpc>
                <a:spcPct val="150000"/>
              </a:lnSpc>
            </a:pPr>
            <a:r>
              <a:rPr lang="en-US" sz="2200" i="1" dirty="0">
                <a:solidFill>
                  <a:schemeClr val="tx1"/>
                </a:solidFill>
              </a:rPr>
              <a:t>  IN</a:t>
            </a:r>
            <a:r>
              <a:rPr lang="en-IN" sz="2200" dirty="0">
                <a:solidFill>
                  <a:schemeClr val="tx1"/>
                </a:solidFill>
                <a:effectLst/>
                <a:ea typeface="Times New Roman" panose="02020603050405020304" pitchFamily="18" charset="0"/>
              </a:rPr>
              <a:t> </a:t>
            </a:r>
          </a:p>
          <a:p>
            <a:pPr algn="ctr">
              <a:lnSpc>
                <a:spcPct val="150000"/>
              </a:lnSpc>
            </a:pPr>
            <a:r>
              <a:rPr lang="en-IN" sz="2200" dirty="0">
                <a:solidFill>
                  <a:schemeClr val="tx1"/>
                </a:solidFill>
                <a:effectLst/>
                <a:ea typeface="Times New Roman" panose="02020603050405020304" pitchFamily="18" charset="0"/>
              </a:rPr>
              <a:t>COMPUTER SCIENCE WITH SPECIALIZATION IN</a:t>
            </a:r>
          </a:p>
          <a:p>
            <a:pPr marL="114300" algn="ctr">
              <a:lnSpc>
                <a:spcPct val="115000"/>
              </a:lnSpc>
              <a:spcAft>
                <a:spcPts val="600"/>
              </a:spcAft>
            </a:pPr>
            <a:r>
              <a:rPr lang="en-IN" sz="2200" dirty="0">
                <a:solidFill>
                  <a:schemeClr val="tx1"/>
                </a:solidFill>
                <a:ea typeface="Arial" panose="020B0604020202020204" pitchFamily="34" charset="0"/>
              </a:rPr>
              <a:t>DevOps</a:t>
            </a:r>
            <a:endParaRPr lang="en-IN" sz="2200" dirty="0">
              <a:solidFill>
                <a:schemeClr val="tx1"/>
              </a:solidFill>
              <a:effectLst/>
              <a:ea typeface="Arial" panose="020B0604020202020204" pitchFamily="34" charset="0"/>
            </a:endParaRPr>
          </a:p>
          <a:p>
            <a:pPr marL="114300" algn="ctr">
              <a:lnSpc>
                <a:spcPct val="115000"/>
              </a:lnSpc>
              <a:spcAft>
                <a:spcPts val="600"/>
              </a:spcAft>
            </a:pPr>
            <a:r>
              <a:rPr lang="en-IN" sz="2000" b="1" dirty="0">
                <a:effectLst/>
                <a:ea typeface="Times New Roman" panose="02020603050405020304" pitchFamily="18" charset="0"/>
              </a:rPr>
              <a:t>DevOps</a:t>
            </a:r>
            <a:endParaRPr lang="en-IN" sz="2000" dirty="0">
              <a:effectLst/>
              <a:ea typeface="Arial" panose="020B0604020202020204" pitchFamily="34" charset="0"/>
            </a:endParaRPr>
          </a:p>
        </p:txBody>
      </p:sp>
      <p:sp>
        <p:nvSpPr>
          <p:cNvPr id="43" name="Right Triangle 42"/>
          <p:cNvSpPr/>
          <p:nvPr/>
        </p:nvSpPr>
        <p:spPr>
          <a:xfrm rot="10800000" flipV="1">
            <a:off x="11795757" y="6400800"/>
            <a:ext cx="2839948" cy="192024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6" name="TextBox 35"/>
          <p:cNvSpPr txBox="1">
            <a:spLocks noChangeArrowheads="1"/>
          </p:cNvSpPr>
          <p:nvPr/>
        </p:nvSpPr>
        <p:spPr bwMode="auto">
          <a:xfrm>
            <a:off x="8257631" y="7223472"/>
            <a:ext cx="5914330" cy="757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4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400" b="1" dirty="0">
                <a:solidFill>
                  <a:srgbClr val="C00000"/>
                </a:solidFill>
                <a:latin typeface="Casper" panose="02000506000000020004" pitchFamily="2" charset="0"/>
                <a:ea typeface="Karla" pitchFamily="2" charset="0"/>
                <a:cs typeface="Karla" pitchFamily="2" charset="0"/>
              </a:rPr>
              <a:t>LEARN</a:t>
            </a:r>
            <a:r>
              <a:rPr lang="en-US" sz="24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440" b="1" dirty="0">
              <a:solidFill>
                <a:prstClr val="black"/>
              </a:solidFill>
              <a:latin typeface="Casper" panose="02000506000000020004" pitchFamily="2" charset="0"/>
            </a:endParaRPr>
          </a:p>
          <a:p>
            <a:pPr eaLnBrk="1" hangingPunct="1"/>
            <a:endParaRPr lang="en-US" sz="1920" b="1" dirty="0">
              <a:latin typeface="Casper" panose="02000506000000020004" pitchFamily="2" charset="0"/>
            </a:endParaRPr>
          </a:p>
        </p:txBody>
      </p:sp>
      <p:sp>
        <p:nvSpPr>
          <p:cNvPr id="52" name="Rectangle 51"/>
          <p:cNvSpPr/>
          <p:nvPr/>
        </p:nvSpPr>
        <p:spPr>
          <a:xfrm>
            <a:off x="8262937" y="7252375"/>
            <a:ext cx="54863" cy="444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53" name="TextBox 52"/>
          <p:cNvSpPr txBox="1">
            <a:spLocks noChangeArrowheads="1"/>
          </p:cNvSpPr>
          <p:nvPr/>
        </p:nvSpPr>
        <p:spPr bwMode="auto">
          <a:xfrm>
            <a:off x="532015" y="7216988"/>
            <a:ext cx="7059131" cy="49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746760">
              <a:lnSpc>
                <a:spcPct val="90000"/>
              </a:lnSpc>
              <a:spcBef>
                <a:spcPct val="0"/>
              </a:spcBef>
              <a:spcAft>
                <a:spcPct val="35000"/>
              </a:spcAft>
            </a:pPr>
            <a:r>
              <a:rPr lang="en-US" sz="2880" b="1" dirty="0">
                <a:solidFill>
                  <a:srgbClr val="FF0000"/>
                </a:solidFill>
                <a:latin typeface="Times New Roman" pitchFamily="18" charset="0"/>
                <a:cs typeface="Times New Roman" pitchFamily="18" charset="0"/>
              </a:rPr>
              <a:t>Department of AIT-CSE</a:t>
            </a:r>
            <a:endParaRPr lang="en-US" sz="192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988566" y="519294"/>
            <a:ext cx="10172516" cy="11790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indent="-171450" algn="ctr">
              <a:lnSpc>
                <a:spcPct val="115000"/>
              </a:lnSpc>
            </a:pPr>
            <a:r>
              <a:rPr lang="en-IN" sz="3200" b="1" dirty="0">
                <a:effectLst/>
                <a:highlight>
                  <a:srgbClr val="FFFFFF"/>
                </a:highlight>
                <a:latin typeface="Times New Roman" panose="02020603050405020304" pitchFamily="18" charset="0"/>
                <a:ea typeface="Times New Roman" panose="02020603050405020304" pitchFamily="18" charset="0"/>
              </a:rPr>
              <a:t>Build a Cloud-based Temperature Monitoring system IOT using Spartan3an Starter Kit</a:t>
            </a:r>
            <a:endParaRPr lang="en-IN" sz="3200" dirty="0">
              <a:effectLst/>
              <a:latin typeface="Arial" panose="020B0604020202020204" pitchFamily="34" charset="0"/>
              <a:ea typeface="Arial" panose="020B0604020202020204" pitchFamily="34" charset="0"/>
            </a:endParaRPr>
          </a:p>
        </p:txBody>
      </p:sp>
      <p:sp>
        <p:nvSpPr>
          <p:cNvPr id="15" name="Slide Number Placeholder 14"/>
          <p:cNvSpPr>
            <a:spLocks noGrp="1"/>
          </p:cNvSpPr>
          <p:nvPr>
            <p:ph type="sldNum" sz="quarter" idx="12"/>
          </p:nvPr>
        </p:nvSpPr>
        <p:spPr/>
        <p:txBody>
          <a:bodyPr/>
          <a:lstStyle/>
          <a:p>
            <a:endParaRPr lang="en-US" dirty="0"/>
          </a:p>
        </p:txBody>
      </p:sp>
      <p:sp>
        <p:nvSpPr>
          <p:cNvPr id="5" name="TextBox 4"/>
          <p:cNvSpPr txBox="1"/>
          <p:nvPr/>
        </p:nvSpPr>
        <p:spPr>
          <a:xfrm>
            <a:off x="2147622" y="5538193"/>
            <a:ext cx="3382914" cy="1569660"/>
          </a:xfrm>
          <a:prstGeom prst="rect">
            <a:avLst/>
          </a:prstGeom>
          <a:noFill/>
        </p:spPr>
        <p:txBody>
          <a:bodyPr wrap="none" rtlCol="0">
            <a:spAutoFit/>
          </a:bodyPr>
          <a:lstStyle/>
          <a:p>
            <a:r>
              <a:rPr lang="en-US" sz="2400" b="1" dirty="0"/>
              <a:t>Submitted by: </a:t>
            </a:r>
          </a:p>
          <a:p>
            <a:r>
              <a:rPr lang="en-US" sz="2400" dirty="0" err="1"/>
              <a:t>Hitashi</a:t>
            </a:r>
            <a:r>
              <a:rPr lang="en-US" sz="2400" dirty="0"/>
              <a:t>(22BDO10039)</a:t>
            </a:r>
          </a:p>
          <a:p>
            <a:r>
              <a:rPr lang="en-US" sz="2400" dirty="0"/>
              <a:t>Km Ayushi(22BDO10055) </a:t>
            </a:r>
          </a:p>
          <a:p>
            <a:endParaRPr lang="en-US" sz="2400" dirty="0"/>
          </a:p>
        </p:txBody>
      </p:sp>
      <p:sp>
        <p:nvSpPr>
          <p:cNvPr id="6" name="TextBox 5"/>
          <p:cNvSpPr txBox="1"/>
          <p:nvPr/>
        </p:nvSpPr>
        <p:spPr>
          <a:xfrm>
            <a:off x="9217501" y="5670787"/>
            <a:ext cx="3248903" cy="769441"/>
          </a:xfrm>
          <a:prstGeom prst="rect">
            <a:avLst/>
          </a:prstGeom>
          <a:noFill/>
        </p:spPr>
        <p:txBody>
          <a:bodyPr wrap="none" rtlCol="0">
            <a:spAutoFit/>
          </a:bodyPr>
          <a:lstStyle/>
          <a:p>
            <a:r>
              <a:rPr lang="en-US" sz="2200" b="1" dirty="0"/>
              <a:t>Under the Supervision of: </a:t>
            </a:r>
          </a:p>
          <a:p>
            <a:r>
              <a:rPr lang="en-IN" sz="2200" dirty="0">
                <a:effectLst/>
                <a:ea typeface="Times New Roman" panose="02020603050405020304" pitchFamily="18" charset="0"/>
              </a:rPr>
              <a:t>Ms Geetanjali Pandey</a:t>
            </a:r>
            <a:endParaRPr lang="en-IN" sz="2200" dirty="0">
              <a:effectLst/>
              <a:ea typeface="Arial" panose="020B0604020202020204" pitchFamily="34"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31069"/>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References</a:t>
            </a:r>
            <a:endParaRPr lang="en-US" sz="4374" dirty="0"/>
          </a:p>
        </p:txBody>
      </p:sp>
      <p:sp>
        <p:nvSpPr>
          <p:cNvPr id="5" name="Shape 3"/>
          <p:cNvSpPr/>
          <p:nvPr/>
        </p:nvSpPr>
        <p:spPr>
          <a:xfrm>
            <a:off x="2037993" y="2243376"/>
            <a:ext cx="499943" cy="499943"/>
          </a:xfrm>
          <a:prstGeom prst="roundRect">
            <a:avLst>
              <a:gd name="adj" fmla="val 26667"/>
            </a:avLst>
          </a:prstGeom>
          <a:solidFill>
            <a:srgbClr val="DEE7F7"/>
          </a:solidFill>
          <a:ln/>
        </p:spPr>
      </p:sp>
      <p:sp>
        <p:nvSpPr>
          <p:cNvPr id="6" name="Text 4"/>
          <p:cNvSpPr/>
          <p:nvPr/>
        </p:nvSpPr>
        <p:spPr>
          <a:xfrm>
            <a:off x="2219206" y="2285048"/>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319695"/>
            <a:ext cx="264795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Rupani, Ajay</a:t>
            </a:r>
            <a:endParaRPr lang="en-US" sz="2187" dirty="0"/>
          </a:p>
        </p:txBody>
      </p:sp>
      <p:sp>
        <p:nvSpPr>
          <p:cNvPr id="8" name="Text 6"/>
          <p:cNvSpPr/>
          <p:nvPr/>
        </p:nvSpPr>
        <p:spPr>
          <a:xfrm>
            <a:off x="2760107" y="2800112"/>
            <a:ext cx="2647950"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 Review of FPGA Implementation of Internet of Things." Journal of Analog and Digital Devices, vol. 4, no. 3, 2019, pp. 7-10.</a:t>
            </a:r>
            <a:endParaRPr lang="en-US" sz="1750" dirty="0"/>
          </a:p>
        </p:txBody>
      </p:sp>
      <p:sp>
        <p:nvSpPr>
          <p:cNvPr id="9" name="Shape 7"/>
          <p:cNvSpPr/>
          <p:nvPr/>
        </p:nvSpPr>
        <p:spPr>
          <a:xfrm>
            <a:off x="5630228" y="2243376"/>
            <a:ext cx="499943" cy="499943"/>
          </a:xfrm>
          <a:prstGeom prst="roundRect">
            <a:avLst>
              <a:gd name="adj" fmla="val 26667"/>
            </a:avLst>
          </a:prstGeom>
          <a:solidFill>
            <a:srgbClr val="DEE7F7"/>
          </a:solidFill>
          <a:ln/>
        </p:spPr>
      </p:sp>
      <p:sp>
        <p:nvSpPr>
          <p:cNvPr id="10" name="Text 8"/>
          <p:cNvSpPr/>
          <p:nvPr/>
        </p:nvSpPr>
        <p:spPr>
          <a:xfrm>
            <a:off x="5788104" y="2285048"/>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6352342" y="2319695"/>
            <a:ext cx="264795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Kiruba, M.</a:t>
            </a:r>
            <a:endParaRPr lang="en-US" sz="2187" dirty="0"/>
          </a:p>
        </p:txBody>
      </p:sp>
      <p:sp>
        <p:nvSpPr>
          <p:cNvPr id="12" name="Text 10"/>
          <p:cNvSpPr/>
          <p:nvPr/>
        </p:nvSpPr>
        <p:spPr>
          <a:xfrm>
            <a:off x="6352342" y="2800112"/>
            <a:ext cx="2647950"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"FPGA Implementation of Automatic Industrial Monitoring System." Journal of Analog and Digital Devices, vol. 4, no. 3, 2019, pp. 7-10.</a:t>
            </a:r>
            <a:endParaRPr lang="en-US" sz="1750" dirty="0"/>
          </a:p>
        </p:txBody>
      </p:sp>
      <p:sp>
        <p:nvSpPr>
          <p:cNvPr id="13" name="Shape 11"/>
          <p:cNvSpPr/>
          <p:nvPr/>
        </p:nvSpPr>
        <p:spPr>
          <a:xfrm>
            <a:off x="9222462" y="2243376"/>
            <a:ext cx="499943" cy="499943"/>
          </a:xfrm>
          <a:prstGeom prst="roundRect">
            <a:avLst>
              <a:gd name="adj" fmla="val 26667"/>
            </a:avLst>
          </a:prstGeom>
          <a:solidFill>
            <a:srgbClr val="DEE7F7"/>
          </a:solidFill>
          <a:ln/>
        </p:spPr>
      </p:sp>
      <p:sp>
        <p:nvSpPr>
          <p:cNvPr id="14" name="Text 12"/>
          <p:cNvSpPr/>
          <p:nvPr/>
        </p:nvSpPr>
        <p:spPr>
          <a:xfrm>
            <a:off x="9382363" y="2285048"/>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9944576" y="2319695"/>
            <a:ext cx="2647950"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Johnson, A., &amp; Smith, B.</a:t>
            </a:r>
            <a:endParaRPr lang="en-US" sz="2187" dirty="0"/>
          </a:p>
        </p:txBody>
      </p:sp>
      <p:sp>
        <p:nvSpPr>
          <p:cNvPr id="16" name="Text 14"/>
          <p:cNvSpPr/>
          <p:nvPr/>
        </p:nvSpPr>
        <p:spPr>
          <a:xfrm>
            <a:off x="9944576" y="3147298"/>
            <a:ext cx="2647950"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"Cloud-Based IoT Temperature Monitoring Systems: A Comprehensive Review." Journal of IoT Research, 12(3), 45-62.</a:t>
            </a:r>
            <a:endParaRPr lang="en-US" sz="1750" dirty="0"/>
          </a:p>
        </p:txBody>
      </p:sp>
      <p:sp>
        <p:nvSpPr>
          <p:cNvPr id="17" name="Shape 15"/>
          <p:cNvSpPr/>
          <p:nvPr/>
        </p:nvSpPr>
        <p:spPr>
          <a:xfrm>
            <a:off x="2037993" y="5675471"/>
            <a:ext cx="499943" cy="499943"/>
          </a:xfrm>
          <a:prstGeom prst="roundRect">
            <a:avLst>
              <a:gd name="adj" fmla="val 26667"/>
            </a:avLst>
          </a:prstGeom>
          <a:solidFill>
            <a:srgbClr val="DEE7F7"/>
          </a:solidFill>
          <a:ln/>
        </p:spPr>
      </p:sp>
      <p:sp>
        <p:nvSpPr>
          <p:cNvPr id="18" name="Text 16"/>
          <p:cNvSpPr/>
          <p:nvPr/>
        </p:nvSpPr>
        <p:spPr>
          <a:xfrm>
            <a:off x="2191345" y="5717143"/>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2760107" y="575179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Chen, C., et al.</a:t>
            </a:r>
            <a:endParaRPr lang="en-US" sz="2187" dirty="0"/>
          </a:p>
        </p:txBody>
      </p:sp>
      <p:sp>
        <p:nvSpPr>
          <p:cNvPr id="20" name="Text 18"/>
          <p:cNvSpPr/>
          <p:nvPr/>
        </p:nvSpPr>
        <p:spPr>
          <a:xfrm>
            <a:off x="2760107" y="6232208"/>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"FPGA-based IoT Solutions: Advancements and Challenges." IEEE Transactions on Emerging Technologies, 24(2), 78-91.</a:t>
            </a:r>
            <a:endParaRPr lang="en-US" sz="1750" dirty="0"/>
          </a:p>
        </p:txBody>
      </p:sp>
      <p:sp>
        <p:nvSpPr>
          <p:cNvPr id="21" name="Shape 19"/>
          <p:cNvSpPr/>
          <p:nvPr/>
        </p:nvSpPr>
        <p:spPr>
          <a:xfrm>
            <a:off x="7426285" y="5675471"/>
            <a:ext cx="499943" cy="499943"/>
          </a:xfrm>
          <a:prstGeom prst="roundRect">
            <a:avLst>
              <a:gd name="adj" fmla="val 26667"/>
            </a:avLst>
          </a:prstGeom>
          <a:solidFill>
            <a:srgbClr val="DEE7F7"/>
          </a:solidFill>
          <a:ln/>
        </p:spPr>
      </p:sp>
      <p:sp>
        <p:nvSpPr>
          <p:cNvPr id="22" name="Text 20"/>
          <p:cNvSpPr/>
          <p:nvPr/>
        </p:nvSpPr>
        <p:spPr>
          <a:xfrm>
            <a:off x="7588210" y="5717143"/>
            <a:ext cx="175974"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5</a:t>
            </a:r>
            <a:endParaRPr lang="en-US" sz="2624" dirty="0"/>
          </a:p>
        </p:txBody>
      </p:sp>
      <p:sp>
        <p:nvSpPr>
          <p:cNvPr id="23" name="Text 21"/>
          <p:cNvSpPr/>
          <p:nvPr/>
        </p:nvSpPr>
        <p:spPr>
          <a:xfrm>
            <a:off x="8148399" y="575179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Wang, D., et al.</a:t>
            </a:r>
            <a:endParaRPr lang="en-US" sz="2187" dirty="0"/>
          </a:p>
        </p:txBody>
      </p:sp>
      <p:sp>
        <p:nvSpPr>
          <p:cNvPr id="24" name="Text 22"/>
          <p:cNvSpPr/>
          <p:nvPr/>
        </p:nvSpPr>
        <p:spPr>
          <a:xfrm>
            <a:off x="8148399" y="6232208"/>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"Security Mechanisms for Cloud-Based IoT Systems: A Comparative Study." Journal of Cybersecurity and Privacy, 6(4), 112-129.</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12821"/>
            <a:ext cx="7035522" cy="833199"/>
          </a:xfrm>
          <a:prstGeom prst="rect">
            <a:avLst/>
          </a:prstGeom>
          <a:noFill/>
          <a:ln/>
        </p:spPr>
        <p:txBody>
          <a:bodyPr wrap="non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Introduction to Project</a:t>
            </a:r>
            <a:endParaRPr lang="en-US" sz="5249" dirty="0"/>
          </a:p>
        </p:txBody>
      </p:sp>
      <p:sp>
        <p:nvSpPr>
          <p:cNvPr id="6" name="Text 3"/>
          <p:cNvSpPr/>
          <p:nvPr/>
        </p:nvSpPr>
        <p:spPr>
          <a:xfrm>
            <a:off x="6319599" y="2779276"/>
            <a:ext cx="7477601" cy="3198614"/>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emergence of Internet of Things (IoT) technologies has brought about a significant transformation across various sectors, facilitating effortless connectivity and data exchange between physical devices and the virtual world. One of the most notable advancements has been the integration of IoT with Field Programmable Gate Arrays (FPGAs), which has opened up a whole new realm of possibilities for developing adaptive and highly efficient embedded systems. In this paper, we introduce a pioneering approach to creating a Cloud-based temperature monitoring system using the Spartan3AN FPGA starter kit.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2696"/>
          </a:xfrm>
          <a:prstGeom prst="rect">
            <a:avLst/>
          </a:prstGeom>
          <a:solidFill>
            <a:srgbClr val="FBFCFE"/>
          </a:solidFill>
          <a:ln/>
        </p:spPr>
      </p:sp>
      <p:sp>
        <p:nvSpPr>
          <p:cNvPr id="5" name="Text 2"/>
          <p:cNvSpPr/>
          <p:nvPr/>
        </p:nvSpPr>
        <p:spPr>
          <a:xfrm>
            <a:off x="791408" y="580311"/>
            <a:ext cx="5288042" cy="659606"/>
          </a:xfrm>
          <a:prstGeom prst="rect">
            <a:avLst/>
          </a:prstGeom>
          <a:noFill/>
          <a:ln/>
        </p:spPr>
        <p:txBody>
          <a:bodyPr wrap="none" rtlCol="0" anchor="t"/>
          <a:lstStyle/>
          <a:p>
            <a:pPr marL="0" indent="0">
              <a:lnSpc>
                <a:spcPts val="5193"/>
              </a:lnSpc>
              <a:buNone/>
            </a:pPr>
            <a:r>
              <a:rPr lang="en-US" sz="4155" dirty="0">
                <a:solidFill>
                  <a:srgbClr val="476FD6"/>
                </a:solidFill>
                <a:latin typeface="Roboto Slab" pitchFamily="34" charset="0"/>
                <a:ea typeface="Roboto Slab" pitchFamily="34" charset="-122"/>
                <a:cs typeface="Roboto Slab" pitchFamily="34" charset="-120"/>
              </a:rPr>
              <a:t>Problem Formulation</a:t>
            </a:r>
            <a:endParaRPr lang="en-US" sz="4155" dirty="0"/>
          </a:p>
        </p:txBody>
      </p:sp>
      <p:sp>
        <p:nvSpPr>
          <p:cNvPr id="6" name="Shape 3"/>
          <p:cNvSpPr/>
          <p:nvPr/>
        </p:nvSpPr>
        <p:spPr>
          <a:xfrm>
            <a:off x="1086922" y="1556504"/>
            <a:ext cx="42148" cy="6095881"/>
          </a:xfrm>
          <a:prstGeom prst="rect">
            <a:avLst/>
          </a:prstGeom>
          <a:solidFill>
            <a:srgbClr val="DEE7F7"/>
          </a:solidFill>
          <a:ln/>
        </p:spPr>
      </p:sp>
      <p:sp>
        <p:nvSpPr>
          <p:cNvPr id="7" name="Shape 4"/>
          <p:cNvSpPr/>
          <p:nvPr/>
        </p:nvSpPr>
        <p:spPr>
          <a:xfrm>
            <a:off x="1345406" y="1937623"/>
            <a:ext cx="738664" cy="42148"/>
          </a:xfrm>
          <a:prstGeom prst="rect">
            <a:avLst/>
          </a:prstGeom>
          <a:solidFill>
            <a:srgbClr val="DEE7F7"/>
          </a:solidFill>
          <a:ln/>
        </p:spPr>
      </p:sp>
      <p:sp>
        <p:nvSpPr>
          <p:cNvPr id="8" name="Shape 5"/>
          <p:cNvSpPr/>
          <p:nvPr/>
        </p:nvSpPr>
        <p:spPr>
          <a:xfrm>
            <a:off x="870585" y="1721406"/>
            <a:ext cx="474821" cy="474821"/>
          </a:xfrm>
          <a:prstGeom prst="roundRect">
            <a:avLst>
              <a:gd name="adj" fmla="val 26670"/>
            </a:avLst>
          </a:prstGeom>
          <a:solidFill>
            <a:srgbClr val="DEE7F7"/>
          </a:solidFill>
          <a:ln/>
        </p:spPr>
      </p:sp>
      <p:sp>
        <p:nvSpPr>
          <p:cNvPr id="9" name="Text 6"/>
          <p:cNvSpPr/>
          <p:nvPr/>
        </p:nvSpPr>
        <p:spPr>
          <a:xfrm>
            <a:off x="1042749" y="1760934"/>
            <a:ext cx="130493" cy="395645"/>
          </a:xfrm>
          <a:prstGeom prst="rect">
            <a:avLst/>
          </a:prstGeom>
          <a:noFill/>
          <a:ln/>
        </p:spPr>
        <p:txBody>
          <a:bodyPr wrap="none" rtlCol="0" anchor="t"/>
          <a:lstStyle/>
          <a:p>
            <a:pPr marL="0" indent="0" algn="ctr">
              <a:lnSpc>
                <a:spcPts val="3116"/>
              </a:lnSpc>
              <a:buNone/>
            </a:pPr>
            <a:r>
              <a:rPr lang="en-US" sz="2493" dirty="0">
                <a:solidFill>
                  <a:srgbClr val="476FD6"/>
                </a:solidFill>
                <a:latin typeface="Roboto Slab" pitchFamily="34" charset="0"/>
                <a:ea typeface="Roboto Slab" pitchFamily="34" charset="-122"/>
                <a:cs typeface="Roboto Slab" pitchFamily="34" charset="-120"/>
              </a:rPr>
              <a:t>1</a:t>
            </a:r>
            <a:endParaRPr lang="en-US" sz="2493" dirty="0"/>
          </a:p>
        </p:txBody>
      </p:sp>
      <p:sp>
        <p:nvSpPr>
          <p:cNvPr id="10" name="Text 7"/>
          <p:cNvSpPr/>
          <p:nvPr/>
        </p:nvSpPr>
        <p:spPr>
          <a:xfrm>
            <a:off x="2268736" y="1767483"/>
            <a:ext cx="5047536" cy="329803"/>
          </a:xfrm>
          <a:prstGeom prst="rect">
            <a:avLst/>
          </a:prstGeom>
          <a:noFill/>
          <a:ln/>
        </p:spPr>
        <p:txBody>
          <a:bodyPr wrap="none" rtlCol="0" anchor="t"/>
          <a:lstStyle/>
          <a:p>
            <a:pPr marL="0" indent="0" algn="l">
              <a:lnSpc>
                <a:spcPts val="2597"/>
              </a:lnSpc>
              <a:buNone/>
            </a:pPr>
            <a:r>
              <a:rPr lang="en-US" sz="2077" dirty="0">
                <a:solidFill>
                  <a:srgbClr val="476FD6"/>
                </a:solidFill>
                <a:latin typeface="Roboto Slab" pitchFamily="34" charset="0"/>
                <a:ea typeface="Roboto Slab" pitchFamily="34" charset="-122"/>
                <a:cs typeface="Roboto Slab" pitchFamily="34" charset="-120"/>
              </a:rPr>
              <a:t>Optimizing FPGA-based Implementation</a:t>
            </a:r>
            <a:endParaRPr lang="en-US" sz="2077" dirty="0"/>
          </a:p>
        </p:txBody>
      </p:sp>
      <p:sp>
        <p:nvSpPr>
          <p:cNvPr id="11" name="Text 8"/>
          <p:cNvSpPr/>
          <p:nvPr/>
        </p:nvSpPr>
        <p:spPr>
          <a:xfrm>
            <a:off x="2268736" y="2223849"/>
            <a:ext cx="7912656" cy="1350645"/>
          </a:xfrm>
          <a:prstGeom prst="rect">
            <a:avLst/>
          </a:prstGeom>
          <a:noFill/>
          <a:ln/>
        </p:spPr>
        <p:txBody>
          <a:bodyPr wrap="square" rtlCol="0" anchor="t"/>
          <a:lstStyle/>
          <a:p>
            <a:pPr marL="0" indent="0" algn="l">
              <a:lnSpc>
                <a:spcPts val="2659"/>
              </a:lnSpc>
              <a:buNone/>
            </a:pPr>
            <a:r>
              <a:rPr lang="en-US" sz="1662" dirty="0">
                <a:solidFill>
                  <a:srgbClr val="15213F"/>
                </a:solidFill>
                <a:latin typeface="Roboto" pitchFamily="34" charset="0"/>
                <a:ea typeface="Roboto" pitchFamily="34" charset="-122"/>
                <a:cs typeface="Roboto" pitchFamily="34" charset="-120"/>
              </a:rPr>
              <a:t>Developing a cloud-based temperature monitoring system using the Spartan3AN Starter Kit for IoT applications requires addressing several key challenges. These challenges include optimizing the FPGA-based implementation for efficient sensor data processing.</a:t>
            </a:r>
            <a:endParaRPr lang="en-US" sz="1662" dirty="0"/>
          </a:p>
        </p:txBody>
      </p:sp>
      <p:sp>
        <p:nvSpPr>
          <p:cNvPr id="12" name="Shape 9"/>
          <p:cNvSpPr/>
          <p:nvPr/>
        </p:nvSpPr>
        <p:spPr>
          <a:xfrm>
            <a:off x="1345406" y="4377571"/>
            <a:ext cx="738664" cy="42148"/>
          </a:xfrm>
          <a:prstGeom prst="rect">
            <a:avLst/>
          </a:prstGeom>
          <a:solidFill>
            <a:srgbClr val="DEE7F7"/>
          </a:solidFill>
          <a:ln/>
        </p:spPr>
      </p:sp>
      <p:sp>
        <p:nvSpPr>
          <p:cNvPr id="13" name="Shape 10"/>
          <p:cNvSpPr/>
          <p:nvPr/>
        </p:nvSpPr>
        <p:spPr>
          <a:xfrm>
            <a:off x="870585" y="4161353"/>
            <a:ext cx="474821" cy="474821"/>
          </a:xfrm>
          <a:prstGeom prst="roundRect">
            <a:avLst>
              <a:gd name="adj" fmla="val 26670"/>
            </a:avLst>
          </a:prstGeom>
          <a:solidFill>
            <a:srgbClr val="DEE7F7"/>
          </a:solidFill>
          <a:ln/>
        </p:spPr>
      </p:sp>
      <p:sp>
        <p:nvSpPr>
          <p:cNvPr id="14" name="Text 11"/>
          <p:cNvSpPr/>
          <p:nvPr/>
        </p:nvSpPr>
        <p:spPr>
          <a:xfrm>
            <a:off x="1020604" y="4200882"/>
            <a:ext cx="174784" cy="395645"/>
          </a:xfrm>
          <a:prstGeom prst="rect">
            <a:avLst/>
          </a:prstGeom>
          <a:noFill/>
          <a:ln/>
        </p:spPr>
        <p:txBody>
          <a:bodyPr wrap="none" rtlCol="0" anchor="t"/>
          <a:lstStyle/>
          <a:p>
            <a:pPr marL="0" indent="0" algn="ctr">
              <a:lnSpc>
                <a:spcPts val="3116"/>
              </a:lnSpc>
              <a:buNone/>
            </a:pPr>
            <a:r>
              <a:rPr lang="en-US" sz="2493" dirty="0">
                <a:solidFill>
                  <a:srgbClr val="476FD6"/>
                </a:solidFill>
                <a:latin typeface="Roboto Slab" pitchFamily="34" charset="0"/>
                <a:ea typeface="Roboto Slab" pitchFamily="34" charset="-122"/>
                <a:cs typeface="Roboto Slab" pitchFamily="34" charset="-120"/>
              </a:rPr>
              <a:t>2</a:t>
            </a:r>
            <a:endParaRPr lang="en-US" sz="2493" dirty="0"/>
          </a:p>
        </p:txBody>
      </p:sp>
      <p:sp>
        <p:nvSpPr>
          <p:cNvPr id="15" name="Text 12"/>
          <p:cNvSpPr/>
          <p:nvPr/>
        </p:nvSpPr>
        <p:spPr>
          <a:xfrm>
            <a:off x="2268736" y="4207431"/>
            <a:ext cx="5171242" cy="329803"/>
          </a:xfrm>
          <a:prstGeom prst="rect">
            <a:avLst/>
          </a:prstGeom>
          <a:noFill/>
          <a:ln/>
        </p:spPr>
        <p:txBody>
          <a:bodyPr wrap="none" rtlCol="0" anchor="t"/>
          <a:lstStyle/>
          <a:p>
            <a:pPr marL="0" indent="0" algn="l">
              <a:lnSpc>
                <a:spcPts val="2597"/>
              </a:lnSpc>
              <a:buNone/>
            </a:pPr>
            <a:r>
              <a:rPr lang="en-US" sz="2077" dirty="0">
                <a:solidFill>
                  <a:srgbClr val="476FD6"/>
                </a:solidFill>
                <a:latin typeface="Roboto Slab" pitchFamily="34" charset="0"/>
                <a:ea typeface="Roboto Slab" pitchFamily="34" charset="-122"/>
                <a:cs typeface="Roboto Slab" pitchFamily="34" charset="-120"/>
              </a:rPr>
              <a:t>Seamless Integration with Cloud Services</a:t>
            </a:r>
            <a:endParaRPr lang="en-US" sz="2077" dirty="0"/>
          </a:p>
        </p:txBody>
      </p:sp>
      <p:sp>
        <p:nvSpPr>
          <p:cNvPr id="16" name="Text 13"/>
          <p:cNvSpPr/>
          <p:nvPr/>
        </p:nvSpPr>
        <p:spPr>
          <a:xfrm>
            <a:off x="2268736" y="4663797"/>
            <a:ext cx="7912656" cy="675323"/>
          </a:xfrm>
          <a:prstGeom prst="rect">
            <a:avLst/>
          </a:prstGeom>
          <a:noFill/>
          <a:ln/>
        </p:spPr>
        <p:txBody>
          <a:bodyPr wrap="square" rtlCol="0" anchor="t"/>
          <a:lstStyle/>
          <a:p>
            <a:pPr marL="0" indent="0" algn="l">
              <a:lnSpc>
                <a:spcPts val="2659"/>
              </a:lnSpc>
              <a:buNone/>
            </a:pPr>
            <a:r>
              <a:rPr lang="en-US" sz="1662" dirty="0">
                <a:solidFill>
                  <a:srgbClr val="15213F"/>
                </a:solidFill>
                <a:latin typeface="Roboto" pitchFamily="34" charset="0"/>
                <a:ea typeface="Roboto" pitchFamily="34" charset="-122"/>
                <a:cs typeface="Roboto" pitchFamily="34" charset="-120"/>
              </a:rPr>
              <a:t>Ensuring seamless integration with cloud services for data storage and analysis is a crucial aspect of developing the temperature monitoring system.</a:t>
            </a:r>
            <a:endParaRPr lang="en-US" sz="1662" dirty="0"/>
          </a:p>
        </p:txBody>
      </p:sp>
      <p:sp>
        <p:nvSpPr>
          <p:cNvPr id="17" name="Shape 14"/>
          <p:cNvSpPr/>
          <p:nvPr/>
        </p:nvSpPr>
        <p:spPr>
          <a:xfrm>
            <a:off x="1345406" y="6142196"/>
            <a:ext cx="738664" cy="42148"/>
          </a:xfrm>
          <a:prstGeom prst="rect">
            <a:avLst/>
          </a:prstGeom>
          <a:solidFill>
            <a:srgbClr val="DEE7F7"/>
          </a:solidFill>
          <a:ln/>
        </p:spPr>
      </p:sp>
      <p:sp>
        <p:nvSpPr>
          <p:cNvPr id="18" name="Shape 15"/>
          <p:cNvSpPr/>
          <p:nvPr/>
        </p:nvSpPr>
        <p:spPr>
          <a:xfrm>
            <a:off x="870585" y="5925979"/>
            <a:ext cx="474821" cy="474821"/>
          </a:xfrm>
          <a:prstGeom prst="roundRect">
            <a:avLst>
              <a:gd name="adj" fmla="val 26670"/>
            </a:avLst>
          </a:prstGeom>
          <a:solidFill>
            <a:srgbClr val="DEE7F7"/>
          </a:solidFill>
          <a:ln/>
        </p:spPr>
      </p:sp>
      <p:sp>
        <p:nvSpPr>
          <p:cNvPr id="19" name="Text 16"/>
          <p:cNvSpPr/>
          <p:nvPr/>
        </p:nvSpPr>
        <p:spPr>
          <a:xfrm>
            <a:off x="1022509" y="5965508"/>
            <a:ext cx="170974" cy="395645"/>
          </a:xfrm>
          <a:prstGeom prst="rect">
            <a:avLst/>
          </a:prstGeom>
          <a:noFill/>
          <a:ln/>
        </p:spPr>
        <p:txBody>
          <a:bodyPr wrap="none" rtlCol="0" anchor="t"/>
          <a:lstStyle/>
          <a:p>
            <a:pPr marL="0" indent="0" algn="ctr">
              <a:lnSpc>
                <a:spcPts val="3116"/>
              </a:lnSpc>
              <a:buNone/>
            </a:pPr>
            <a:r>
              <a:rPr lang="en-US" sz="2493" dirty="0">
                <a:solidFill>
                  <a:srgbClr val="476FD6"/>
                </a:solidFill>
                <a:latin typeface="Roboto Slab" pitchFamily="34" charset="0"/>
                <a:ea typeface="Roboto Slab" pitchFamily="34" charset="-122"/>
                <a:cs typeface="Roboto Slab" pitchFamily="34" charset="-120"/>
              </a:rPr>
              <a:t>3</a:t>
            </a:r>
            <a:endParaRPr lang="en-US" sz="2493" dirty="0"/>
          </a:p>
        </p:txBody>
      </p:sp>
      <p:sp>
        <p:nvSpPr>
          <p:cNvPr id="20" name="Text 17"/>
          <p:cNvSpPr/>
          <p:nvPr/>
        </p:nvSpPr>
        <p:spPr>
          <a:xfrm>
            <a:off x="2268736" y="5972056"/>
            <a:ext cx="3760589" cy="329803"/>
          </a:xfrm>
          <a:prstGeom prst="rect">
            <a:avLst/>
          </a:prstGeom>
          <a:noFill/>
          <a:ln/>
        </p:spPr>
        <p:txBody>
          <a:bodyPr wrap="none" rtlCol="0" anchor="t"/>
          <a:lstStyle/>
          <a:p>
            <a:pPr marL="0" indent="0" algn="l">
              <a:lnSpc>
                <a:spcPts val="2597"/>
              </a:lnSpc>
              <a:buNone/>
            </a:pPr>
            <a:r>
              <a:rPr lang="en-US" sz="2077" dirty="0">
                <a:solidFill>
                  <a:srgbClr val="476FD6"/>
                </a:solidFill>
                <a:latin typeface="Roboto Slab" pitchFamily="34" charset="0"/>
                <a:ea typeface="Roboto Slab" pitchFamily="34" charset="-122"/>
                <a:cs typeface="Roboto Slab" pitchFamily="34" charset="-120"/>
              </a:rPr>
              <a:t>Addressing Security Concerns</a:t>
            </a:r>
            <a:endParaRPr lang="en-US" sz="2077" dirty="0"/>
          </a:p>
        </p:txBody>
      </p:sp>
      <p:sp>
        <p:nvSpPr>
          <p:cNvPr id="21" name="Text 18"/>
          <p:cNvSpPr/>
          <p:nvPr/>
        </p:nvSpPr>
        <p:spPr>
          <a:xfrm>
            <a:off x="2268736" y="6428423"/>
            <a:ext cx="7912656" cy="1012984"/>
          </a:xfrm>
          <a:prstGeom prst="rect">
            <a:avLst/>
          </a:prstGeom>
          <a:noFill/>
          <a:ln/>
        </p:spPr>
        <p:txBody>
          <a:bodyPr wrap="square" rtlCol="0" anchor="t"/>
          <a:lstStyle/>
          <a:p>
            <a:pPr marL="0" indent="0" algn="l">
              <a:lnSpc>
                <a:spcPts val="2659"/>
              </a:lnSpc>
              <a:buNone/>
            </a:pPr>
            <a:r>
              <a:rPr lang="en-US" sz="1662" dirty="0">
                <a:solidFill>
                  <a:srgbClr val="15213F"/>
                </a:solidFill>
                <a:latin typeface="Roboto" pitchFamily="34" charset="0"/>
                <a:ea typeface="Roboto" pitchFamily="34" charset="-122"/>
                <a:cs typeface="Roboto" pitchFamily="34" charset="-120"/>
              </a:rPr>
              <a:t>The main objective of this study is to devise an effective solution that maintains a balance between performance, scalability, and security to enable real-time temperature monitoring in various IoT environments.</a:t>
            </a:r>
            <a:endParaRPr lang="en-US" sz="166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332309"/>
            <a:ext cx="5859423"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Objectives of the Work</a:t>
            </a:r>
            <a:endParaRPr lang="en-US" sz="4374" dirty="0"/>
          </a:p>
        </p:txBody>
      </p:sp>
      <p:sp>
        <p:nvSpPr>
          <p:cNvPr id="5" name="Text 3"/>
          <p:cNvSpPr/>
          <p:nvPr/>
        </p:nvSpPr>
        <p:spPr>
          <a:xfrm>
            <a:off x="2037993" y="2582108"/>
            <a:ext cx="2232065"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Robust Cloud-based System</a:t>
            </a:r>
            <a:endParaRPr lang="en-US" sz="2187" dirty="0"/>
          </a:p>
        </p:txBody>
      </p:sp>
      <p:sp>
        <p:nvSpPr>
          <p:cNvPr id="6" name="Text 4"/>
          <p:cNvSpPr/>
          <p:nvPr/>
        </p:nvSpPr>
        <p:spPr>
          <a:xfrm>
            <a:off x="2037993" y="3498652"/>
            <a:ext cx="2232065" cy="3198614"/>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Develop a robust cloud-based temperature monitoring system leveraging the capabilities of the Spartan3AN Starter Kit for IoT applications.</a:t>
            </a:r>
            <a:endParaRPr lang="en-US" sz="1750" dirty="0"/>
          </a:p>
        </p:txBody>
      </p:sp>
      <p:sp>
        <p:nvSpPr>
          <p:cNvPr id="7" name="Text 5"/>
          <p:cNvSpPr/>
          <p:nvPr/>
        </p:nvSpPr>
        <p:spPr>
          <a:xfrm>
            <a:off x="4819650" y="2582108"/>
            <a:ext cx="2232065"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FPGA-based Integration</a:t>
            </a:r>
            <a:endParaRPr lang="en-US" sz="2187" dirty="0"/>
          </a:p>
        </p:txBody>
      </p:sp>
      <p:sp>
        <p:nvSpPr>
          <p:cNvPr id="8" name="Text 6"/>
          <p:cNvSpPr/>
          <p:nvPr/>
        </p:nvSpPr>
        <p:spPr>
          <a:xfrm>
            <a:off x="4819650" y="3498652"/>
            <a:ext cx="2232065"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Integrate FPGA-based temperature sensors and communication interfaces for efficient data acquisition and transmission.</a:t>
            </a:r>
            <a:endParaRPr lang="en-US" sz="1750" dirty="0"/>
          </a:p>
        </p:txBody>
      </p:sp>
      <p:sp>
        <p:nvSpPr>
          <p:cNvPr id="9" name="Text 7"/>
          <p:cNvSpPr/>
          <p:nvPr/>
        </p:nvSpPr>
        <p:spPr>
          <a:xfrm>
            <a:off x="7601307" y="2582108"/>
            <a:ext cx="2232065"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Cloud Services Integration</a:t>
            </a:r>
            <a:endParaRPr lang="en-US" sz="2187" dirty="0"/>
          </a:p>
        </p:txBody>
      </p:sp>
      <p:sp>
        <p:nvSpPr>
          <p:cNvPr id="10" name="Text 8"/>
          <p:cNvSpPr/>
          <p:nvPr/>
        </p:nvSpPr>
        <p:spPr>
          <a:xfrm>
            <a:off x="7601307" y="3498652"/>
            <a:ext cx="2232065"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Explore the integration of cloud services such as AWS IoT or Azure IoT for data storage, processing, and visualization.</a:t>
            </a:r>
            <a:endParaRPr lang="en-US" sz="1750" dirty="0"/>
          </a:p>
        </p:txBody>
      </p:sp>
      <p:sp>
        <p:nvSpPr>
          <p:cNvPr id="11" name="Text 9"/>
          <p:cNvSpPr/>
          <p:nvPr/>
        </p:nvSpPr>
        <p:spPr>
          <a:xfrm>
            <a:off x="10382964" y="2582108"/>
            <a:ext cx="2232065" cy="1041559"/>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Implement Security Mechanisms</a:t>
            </a:r>
            <a:endParaRPr lang="en-US" sz="2187" dirty="0"/>
          </a:p>
        </p:txBody>
      </p:sp>
      <p:sp>
        <p:nvSpPr>
          <p:cNvPr id="12" name="Text 10"/>
          <p:cNvSpPr/>
          <p:nvPr/>
        </p:nvSpPr>
        <p:spPr>
          <a:xfrm>
            <a:off x="10382964" y="3845838"/>
            <a:ext cx="2232065" cy="2487811"/>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Implement security mechanisms to ensure data confidentiality and integrity during transmission and storage.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0553"/>
          </a:xfrm>
          <a:prstGeom prst="rect">
            <a:avLst/>
          </a:prstGeom>
          <a:solidFill>
            <a:srgbClr val="FBFCFE"/>
          </a:solidFill>
          <a:ln/>
        </p:spPr>
      </p:sp>
      <p:sp>
        <p:nvSpPr>
          <p:cNvPr id="4" name="Text 2"/>
          <p:cNvSpPr/>
          <p:nvPr/>
        </p:nvSpPr>
        <p:spPr>
          <a:xfrm>
            <a:off x="4569739" y="367210"/>
            <a:ext cx="4604801" cy="875624"/>
          </a:xfrm>
          <a:prstGeom prst="rect">
            <a:avLst/>
          </a:prstGeom>
          <a:noFill/>
          <a:ln/>
        </p:spPr>
        <p:txBody>
          <a:bodyPr wrap="none" rtlCol="0" anchor="t"/>
          <a:lstStyle/>
          <a:p>
            <a:pPr marL="0" indent="0" algn="ctr">
              <a:lnSpc>
                <a:spcPts val="4410"/>
              </a:lnSpc>
              <a:buNone/>
            </a:pPr>
            <a:r>
              <a:rPr lang="en-US" sz="4800" u="sng" dirty="0">
                <a:solidFill>
                  <a:srgbClr val="476FD6"/>
                </a:solidFill>
                <a:latin typeface="Roboto Slab" pitchFamily="34" charset="0"/>
                <a:ea typeface="Roboto Slab" pitchFamily="34" charset="-122"/>
                <a:cs typeface="Roboto Slab" pitchFamily="34" charset="-120"/>
              </a:rPr>
              <a:t>Methodology Used</a:t>
            </a:r>
            <a:endParaRPr lang="en-US" sz="4800" u="sng" dirty="0"/>
          </a:p>
        </p:txBody>
      </p:sp>
      <p:sp>
        <p:nvSpPr>
          <p:cNvPr id="5" name="Shape 3"/>
          <p:cNvSpPr/>
          <p:nvPr/>
        </p:nvSpPr>
        <p:spPr>
          <a:xfrm>
            <a:off x="7297222" y="1411129"/>
            <a:ext cx="35838" cy="6326624"/>
          </a:xfrm>
          <a:prstGeom prst="rect">
            <a:avLst/>
          </a:prstGeom>
          <a:solidFill>
            <a:srgbClr val="DEE7F7"/>
          </a:solidFill>
          <a:ln/>
        </p:spPr>
      </p:sp>
      <p:sp>
        <p:nvSpPr>
          <p:cNvPr id="6" name="Shape 4"/>
          <p:cNvSpPr/>
          <p:nvPr/>
        </p:nvSpPr>
        <p:spPr>
          <a:xfrm>
            <a:off x="6486287" y="1913870"/>
            <a:ext cx="627221" cy="35838"/>
          </a:xfrm>
          <a:prstGeom prst="rect">
            <a:avLst/>
          </a:prstGeom>
          <a:solidFill>
            <a:srgbClr val="DEE7F7"/>
          </a:solidFill>
          <a:ln/>
        </p:spPr>
      </p:sp>
      <p:sp>
        <p:nvSpPr>
          <p:cNvPr id="7" name="Shape 5"/>
          <p:cNvSpPr/>
          <p:nvPr/>
        </p:nvSpPr>
        <p:spPr>
          <a:xfrm>
            <a:off x="7113508" y="1730335"/>
            <a:ext cx="403146" cy="403146"/>
          </a:xfrm>
          <a:prstGeom prst="roundRect">
            <a:avLst>
              <a:gd name="adj" fmla="val 26673"/>
            </a:avLst>
          </a:prstGeom>
          <a:solidFill>
            <a:srgbClr val="DEE7F7"/>
          </a:solidFill>
          <a:ln/>
        </p:spPr>
      </p:sp>
      <p:sp>
        <p:nvSpPr>
          <p:cNvPr id="8" name="Text 6"/>
          <p:cNvSpPr/>
          <p:nvPr/>
        </p:nvSpPr>
        <p:spPr>
          <a:xfrm>
            <a:off x="7259598" y="1763911"/>
            <a:ext cx="110847" cy="335994"/>
          </a:xfrm>
          <a:prstGeom prst="rect">
            <a:avLst/>
          </a:prstGeom>
          <a:noFill/>
          <a:ln/>
        </p:spPr>
        <p:txBody>
          <a:bodyPr wrap="none" rtlCol="0" anchor="t"/>
          <a:lstStyle/>
          <a:p>
            <a:pPr marL="0" indent="0" algn="ctr">
              <a:lnSpc>
                <a:spcPts val="2646"/>
              </a:lnSpc>
              <a:buNone/>
            </a:pPr>
            <a:r>
              <a:rPr lang="en-US" sz="2117" dirty="0">
                <a:solidFill>
                  <a:srgbClr val="476FD6"/>
                </a:solidFill>
                <a:latin typeface="Roboto Slab" pitchFamily="34" charset="0"/>
                <a:ea typeface="Roboto Slab" pitchFamily="34" charset="-122"/>
                <a:cs typeface="Roboto Slab" pitchFamily="34" charset="-120"/>
              </a:rPr>
              <a:t>1</a:t>
            </a:r>
            <a:endParaRPr lang="en-US" sz="2117" dirty="0"/>
          </a:p>
        </p:txBody>
      </p:sp>
      <p:sp>
        <p:nvSpPr>
          <p:cNvPr id="9" name="Text 7"/>
          <p:cNvSpPr/>
          <p:nvPr/>
        </p:nvSpPr>
        <p:spPr>
          <a:xfrm>
            <a:off x="3388876" y="1769507"/>
            <a:ext cx="2940606" cy="280035"/>
          </a:xfrm>
          <a:prstGeom prst="rect">
            <a:avLst/>
          </a:prstGeom>
          <a:noFill/>
          <a:ln/>
        </p:spPr>
        <p:txBody>
          <a:bodyPr wrap="none" rtlCol="0" anchor="t"/>
          <a:lstStyle/>
          <a:p>
            <a:pPr marL="0" indent="0" algn="r">
              <a:lnSpc>
                <a:spcPts val="2205"/>
              </a:lnSpc>
              <a:buNone/>
            </a:pPr>
            <a:r>
              <a:rPr lang="en-US" sz="1764" dirty="0">
                <a:solidFill>
                  <a:srgbClr val="476FD6"/>
                </a:solidFill>
                <a:latin typeface="Roboto Slab" pitchFamily="34" charset="0"/>
                <a:ea typeface="Roboto Slab" pitchFamily="34" charset="-122"/>
                <a:cs typeface="Roboto Slab" pitchFamily="34" charset="-120"/>
              </a:rPr>
              <a:t>System Architecture Design</a:t>
            </a:r>
            <a:endParaRPr lang="en-US" sz="1764" dirty="0"/>
          </a:p>
        </p:txBody>
      </p:sp>
      <p:sp>
        <p:nvSpPr>
          <p:cNvPr id="10" name="Text 8"/>
          <p:cNvSpPr/>
          <p:nvPr/>
        </p:nvSpPr>
        <p:spPr>
          <a:xfrm>
            <a:off x="3058716" y="2157055"/>
            <a:ext cx="3270766" cy="1433512"/>
          </a:xfrm>
          <a:prstGeom prst="rect">
            <a:avLst/>
          </a:prstGeom>
          <a:noFill/>
          <a:ln/>
        </p:spPr>
        <p:txBody>
          <a:bodyPr wrap="square" rtlCol="0" anchor="t"/>
          <a:lstStyle/>
          <a:p>
            <a:pPr marL="0" indent="0" algn="r">
              <a:lnSpc>
                <a:spcPts val="2258"/>
              </a:lnSpc>
              <a:buNone/>
            </a:pPr>
            <a:r>
              <a:rPr lang="en-US" sz="1411" dirty="0">
                <a:solidFill>
                  <a:srgbClr val="15213F"/>
                </a:solidFill>
                <a:latin typeface="Roboto" pitchFamily="34" charset="0"/>
                <a:ea typeface="Roboto" pitchFamily="34" charset="-122"/>
                <a:cs typeface="Roboto" pitchFamily="34" charset="-120"/>
              </a:rPr>
              <a:t>Define the overall architecture of the temperature monitoring system, including the roles of the Spartan3AN FPGA, sensors, communication modules, and cloud services.</a:t>
            </a:r>
            <a:endParaRPr lang="en-US" sz="1411" dirty="0"/>
          </a:p>
        </p:txBody>
      </p:sp>
      <p:sp>
        <p:nvSpPr>
          <p:cNvPr id="11" name="Shape 9"/>
          <p:cNvSpPr/>
          <p:nvPr/>
        </p:nvSpPr>
        <p:spPr>
          <a:xfrm>
            <a:off x="7516654" y="2809935"/>
            <a:ext cx="627221" cy="35838"/>
          </a:xfrm>
          <a:prstGeom prst="rect">
            <a:avLst/>
          </a:prstGeom>
          <a:solidFill>
            <a:srgbClr val="DEE7F7"/>
          </a:solidFill>
          <a:ln/>
        </p:spPr>
      </p:sp>
      <p:sp>
        <p:nvSpPr>
          <p:cNvPr id="12" name="Shape 10"/>
          <p:cNvSpPr/>
          <p:nvPr/>
        </p:nvSpPr>
        <p:spPr>
          <a:xfrm>
            <a:off x="7113508" y="2626400"/>
            <a:ext cx="403146" cy="403146"/>
          </a:xfrm>
          <a:prstGeom prst="roundRect">
            <a:avLst>
              <a:gd name="adj" fmla="val 26673"/>
            </a:avLst>
          </a:prstGeom>
          <a:solidFill>
            <a:srgbClr val="DEE7F7"/>
          </a:solidFill>
          <a:ln/>
        </p:spPr>
      </p:sp>
      <p:sp>
        <p:nvSpPr>
          <p:cNvPr id="13" name="Text 11"/>
          <p:cNvSpPr/>
          <p:nvPr/>
        </p:nvSpPr>
        <p:spPr>
          <a:xfrm>
            <a:off x="7240786" y="2659975"/>
            <a:ext cx="148471" cy="335994"/>
          </a:xfrm>
          <a:prstGeom prst="rect">
            <a:avLst/>
          </a:prstGeom>
          <a:noFill/>
          <a:ln/>
        </p:spPr>
        <p:txBody>
          <a:bodyPr wrap="none" rtlCol="0" anchor="t"/>
          <a:lstStyle/>
          <a:p>
            <a:pPr marL="0" indent="0" algn="ctr">
              <a:lnSpc>
                <a:spcPts val="2646"/>
              </a:lnSpc>
              <a:buNone/>
            </a:pPr>
            <a:r>
              <a:rPr lang="en-US" sz="2117" dirty="0">
                <a:solidFill>
                  <a:srgbClr val="476FD6"/>
                </a:solidFill>
                <a:latin typeface="Roboto Slab" pitchFamily="34" charset="0"/>
                <a:ea typeface="Roboto Slab" pitchFamily="34" charset="-122"/>
                <a:cs typeface="Roboto Slab" pitchFamily="34" charset="-120"/>
              </a:rPr>
              <a:t>2</a:t>
            </a:r>
            <a:endParaRPr lang="en-US" sz="2117" dirty="0"/>
          </a:p>
        </p:txBody>
      </p:sp>
      <p:sp>
        <p:nvSpPr>
          <p:cNvPr id="14" name="Text 12"/>
          <p:cNvSpPr/>
          <p:nvPr/>
        </p:nvSpPr>
        <p:spPr>
          <a:xfrm>
            <a:off x="8300680" y="2665571"/>
            <a:ext cx="2354461" cy="280035"/>
          </a:xfrm>
          <a:prstGeom prst="rect">
            <a:avLst/>
          </a:prstGeom>
          <a:noFill/>
          <a:ln/>
        </p:spPr>
        <p:txBody>
          <a:bodyPr wrap="none" rtlCol="0" anchor="t"/>
          <a:lstStyle/>
          <a:p>
            <a:pPr marL="0" indent="0" algn="l">
              <a:lnSpc>
                <a:spcPts val="2205"/>
              </a:lnSpc>
              <a:buNone/>
            </a:pPr>
            <a:r>
              <a:rPr lang="en-US" sz="1764" dirty="0">
                <a:solidFill>
                  <a:srgbClr val="476FD6"/>
                </a:solidFill>
                <a:latin typeface="Roboto Slab" pitchFamily="34" charset="0"/>
                <a:ea typeface="Roboto Slab" pitchFamily="34" charset="-122"/>
                <a:cs typeface="Roboto Slab" pitchFamily="34" charset="-120"/>
              </a:rPr>
              <a:t>FPGA Implementation</a:t>
            </a:r>
            <a:endParaRPr lang="en-US" sz="1764" dirty="0"/>
          </a:p>
        </p:txBody>
      </p:sp>
      <p:sp>
        <p:nvSpPr>
          <p:cNvPr id="15" name="Text 13"/>
          <p:cNvSpPr/>
          <p:nvPr/>
        </p:nvSpPr>
        <p:spPr>
          <a:xfrm>
            <a:off x="8300680" y="3053120"/>
            <a:ext cx="3270885" cy="1720215"/>
          </a:xfrm>
          <a:prstGeom prst="rect">
            <a:avLst/>
          </a:prstGeom>
          <a:noFill/>
          <a:ln/>
        </p:spPr>
        <p:txBody>
          <a:bodyPr wrap="square" rtlCol="0" anchor="t"/>
          <a:lstStyle/>
          <a:p>
            <a:pPr marL="0" indent="0" algn="l">
              <a:lnSpc>
                <a:spcPts val="2258"/>
              </a:lnSpc>
              <a:buNone/>
            </a:pPr>
            <a:r>
              <a:rPr lang="en-US" sz="1411" dirty="0">
                <a:solidFill>
                  <a:srgbClr val="15213F"/>
                </a:solidFill>
                <a:latin typeface="Roboto" pitchFamily="34" charset="0"/>
                <a:ea typeface="Roboto" pitchFamily="34" charset="-122"/>
                <a:cs typeface="Roboto" pitchFamily="34" charset="-120"/>
              </a:rPr>
              <a:t>Develop VHDL code to interface with the LM35 temperature sensor and ADC onboard the Spartan3AN FPGA starter kit. Implement logic for analog-to-digital conversion and processing of temperature data within the FPGA.</a:t>
            </a:r>
            <a:endParaRPr lang="en-US" sz="1411" dirty="0"/>
          </a:p>
        </p:txBody>
      </p:sp>
      <p:sp>
        <p:nvSpPr>
          <p:cNvPr id="16" name="Shape 14"/>
          <p:cNvSpPr/>
          <p:nvPr/>
        </p:nvSpPr>
        <p:spPr>
          <a:xfrm>
            <a:off x="6486287" y="4272498"/>
            <a:ext cx="627221" cy="35838"/>
          </a:xfrm>
          <a:prstGeom prst="rect">
            <a:avLst/>
          </a:prstGeom>
          <a:solidFill>
            <a:srgbClr val="DEE7F7"/>
          </a:solidFill>
          <a:ln/>
        </p:spPr>
      </p:sp>
      <p:sp>
        <p:nvSpPr>
          <p:cNvPr id="17" name="Shape 15"/>
          <p:cNvSpPr/>
          <p:nvPr/>
        </p:nvSpPr>
        <p:spPr>
          <a:xfrm>
            <a:off x="7113508" y="4088963"/>
            <a:ext cx="403146" cy="403146"/>
          </a:xfrm>
          <a:prstGeom prst="roundRect">
            <a:avLst>
              <a:gd name="adj" fmla="val 26673"/>
            </a:avLst>
          </a:prstGeom>
          <a:solidFill>
            <a:srgbClr val="DEE7F7"/>
          </a:solidFill>
          <a:ln/>
        </p:spPr>
      </p:sp>
      <p:sp>
        <p:nvSpPr>
          <p:cNvPr id="18" name="Text 16"/>
          <p:cNvSpPr/>
          <p:nvPr/>
        </p:nvSpPr>
        <p:spPr>
          <a:xfrm>
            <a:off x="7242453" y="4122539"/>
            <a:ext cx="145137" cy="335994"/>
          </a:xfrm>
          <a:prstGeom prst="rect">
            <a:avLst/>
          </a:prstGeom>
          <a:noFill/>
          <a:ln/>
        </p:spPr>
        <p:txBody>
          <a:bodyPr wrap="none" rtlCol="0" anchor="t"/>
          <a:lstStyle/>
          <a:p>
            <a:pPr marL="0" indent="0" algn="ctr">
              <a:lnSpc>
                <a:spcPts val="2646"/>
              </a:lnSpc>
              <a:buNone/>
            </a:pPr>
            <a:r>
              <a:rPr lang="en-US" sz="2117" dirty="0">
                <a:solidFill>
                  <a:srgbClr val="476FD6"/>
                </a:solidFill>
                <a:latin typeface="Roboto Slab" pitchFamily="34" charset="0"/>
                <a:ea typeface="Roboto Slab" pitchFamily="34" charset="-122"/>
                <a:cs typeface="Roboto Slab" pitchFamily="34" charset="-120"/>
              </a:rPr>
              <a:t>3</a:t>
            </a:r>
            <a:endParaRPr lang="en-US" sz="2117" dirty="0"/>
          </a:p>
        </p:txBody>
      </p:sp>
      <p:sp>
        <p:nvSpPr>
          <p:cNvPr id="19" name="Text 17"/>
          <p:cNvSpPr/>
          <p:nvPr/>
        </p:nvSpPr>
        <p:spPr>
          <a:xfrm>
            <a:off x="3058716" y="4128135"/>
            <a:ext cx="3270766" cy="560070"/>
          </a:xfrm>
          <a:prstGeom prst="rect">
            <a:avLst/>
          </a:prstGeom>
          <a:noFill/>
          <a:ln/>
        </p:spPr>
        <p:txBody>
          <a:bodyPr wrap="square" rtlCol="0" anchor="t"/>
          <a:lstStyle/>
          <a:p>
            <a:pPr marL="0" indent="0" algn="r">
              <a:lnSpc>
                <a:spcPts val="2205"/>
              </a:lnSpc>
              <a:buNone/>
            </a:pPr>
            <a:r>
              <a:rPr lang="en-US" sz="1764" dirty="0">
                <a:solidFill>
                  <a:srgbClr val="476FD6"/>
                </a:solidFill>
                <a:latin typeface="Roboto Slab" pitchFamily="34" charset="0"/>
                <a:ea typeface="Roboto Slab" pitchFamily="34" charset="-122"/>
                <a:cs typeface="Roboto Slab" pitchFamily="34" charset="-120"/>
              </a:rPr>
              <a:t>Integration with Cloud Services</a:t>
            </a:r>
            <a:endParaRPr lang="en-US" sz="1764" dirty="0"/>
          </a:p>
        </p:txBody>
      </p:sp>
      <p:sp>
        <p:nvSpPr>
          <p:cNvPr id="20" name="Text 18"/>
          <p:cNvSpPr/>
          <p:nvPr/>
        </p:nvSpPr>
        <p:spPr>
          <a:xfrm>
            <a:off x="3058716" y="4795718"/>
            <a:ext cx="3270766" cy="1146810"/>
          </a:xfrm>
          <a:prstGeom prst="rect">
            <a:avLst/>
          </a:prstGeom>
          <a:noFill/>
          <a:ln/>
        </p:spPr>
        <p:txBody>
          <a:bodyPr wrap="square" rtlCol="0" anchor="t"/>
          <a:lstStyle/>
          <a:p>
            <a:pPr marL="0" indent="0" algn="r">
              <a:lnSpc>
                <a:spcPts val="2258"/>
              </a:lnSpc>
              <a:buNone/>
            </a:pPr>
            <a:r>
              <a:rPr lang="en-US" sz="1411" dirty="0">
                <a:solidFill>
                  <a:srgbClr val="15213F"/>
                </a:solidFill>
                <a:latin typeface="Roboto" pitchFamily="34" charset="0"/>
                <a:ea typeface="Roboto" pitchFamily="34" charset="-122"/>
                <a:cs typeface="Roboto" pitchFamily="34" charset="-120"/>
              </a:rPr>
              <a:t>Explore and select appropriate cloud platforms such as AWS IoT or Azure IoT for data storage, processing, and visualization.</a:t>
            </a:r>
            <a:endParaRPr lang="en-US" sz="1411" dirty="0"/>
          </a:p>
        </p:txBody>
      </p:sp>
      <p:sp>
        <p:nvSpPr>
          <p:cNvPr id="21" name="Shape 19"/>
          <p:cNvSpPr/>
          <p:nvPr/>
        </p:nvSpPr>
        <p:spPr>
          <a:xfrm>
            <a:off x="7516654" y="5595164"/>
            <a:ext cx="627221" cy="35838"/>
          </a:xfrm>
          <a:prstGeom prst="rect">
            <a:avLst/>
          </a:prstGeom>
          <a:solidFill>
            <a:srgbClr val="DEE7F7"/>
          </a:solidFill>
          <a:ln/>
        </p:spPr>
      </p:sp>
      <p:sp>
        <p:nvSpPr>
          <p:cNvPr id="22" name="Shape 20"/>
          <p:cNvSpPr/>
          <p:nvPr/>
        </p:nvSpPr>
        <p:spPr>
          <a:xfrm>
            <a:off x="7113508" y="5411629"/>
            <a:ext cx="403146" cy="403146"/>
          </a:xfrm>
          <a:prstGeom prst="roundRect">
            <a:avLst>
              <a:gd name="adj" fmla="val 26673"/>
            </a:avLst>
          </a:prstGeom>
          <a:solidFill>
            <a:srgbClr val="DEE7F7"/>
          </a:solidFill>
          <a:ln/>
        </p:spPr>
      </p:sp>
      <p:sp>
        <p:nvSpPr>
          <p:cNvPr id="23" name="Text 21"/>
          <p:cNvSpPr/>
          <p:nvPr/>
        </p:nvSpPr>
        <p:spPr>
          <a:xfrm>
            <a:off x="7237095" y="5445204"/>
            <a:ext cx="155853" cy="335994"/>
          </a:xfrm>
          <a:prstGeom prst="rect">
            <a:avLst/>
          </a:prstGeom>
          <a:noFill/>
          <a:ln/>
        </p:spPr>
        <p:txBody>
          <a:bodyPr wrap="none" rtlCol="0" anchor="t"/>
          <a:lstStyle/>
          <a:p>
            <a:pPr marL="0" indent="0" algn="ctr">
              <a:lnSpc>
                <a:spcPts val="2646"/>
              </a:lnSpc>
              <a:buNone/>
            </a:pPr>
            <a:r>
              <a:rPr lang="en-US" sz="2117" dirty="0">
                <a:solidFill>
                  <a:srgbClr val="476FD6"/>
                </a:solidFill>
                <a:latin typeface="Roboto Slab" pitchFamily="34" charset="0"/>
                <a:ea typeface="Roboto Slab" pitchFamily="34" charset="-122"/>
                <a:cs typeface="Roboto Slab" pitchFamily="34" charset="-120"/>
              </a:rPr>
              <a:t>4</a:t>
            </a:r>
            <a:endParaRPr lang="en-US" sz="2117" dirty="0"/>
          </a:p>
        </p:txBody>
      </p:sp>
      <p:sp>
        <p:nvSpPr>
          <p:cNvPr id="24" name="Text 22"/>
          <p:cNvSpPr/>
          <p:nvPr/>
        </p:nvSpPr>
        <p:spPr>
          <a:xfrm>
            <a:off x="8300680" y="5450800"/>
            <a:ext cx="2240161" cy="280035"/>
          </a:xfrm>
          <a:prstGeom prst="rect">
            <a:avLst/>
          </a:prstGeom>
          <a:noFill/>
          <a:ln/>
        </p:spPr>
        <p:txBody>
          <a:bodyPr wrap="none" rtlCol="0" anchor="t"/>
          <a:lstStyle/>
          <a:p>
            <a:pPr marL="0" indent="0" algn="l">
              <a:lnSpc>
                <a:spcPts val="2205"/>
              </a:lnSpc>
              <a:buNone/>
            </a:pPr>
            <a:r>
              <a:rPr lang="en-US" sz="1764" dirty="0">
                <a:solidFill>
                  <a:srgbClr val="476FD6"/>
                </a:solidFill>
                <a:latin typeface="Roboto Slab" pitchFamily="34" charset="0"/>
                <a:ea typeface="Roboto Slab" pitchFamily="34" charset="-122"/>
                <a:cs typeface="Roboto Slab" pitchFamily="34" charset="-120"/>
              </a:rPr>
              <a:t>Security Measures</a:t>
            </a:r>
            <a:endParaRPr lang="en-US" sz="1764" dirty="0"/>
          </a:p>
        </p:txBody>
      </p:sp>
      <p:sp>
        <p:nvSpPr>
          <p:cNvPr id="25" name="Text 23"/>
          <p:cNvSpPr/>
          <p:nvPr/>
        </p:nvSpPr>
        <p:spPr>
          <a:xfrm>
            <a:off x="8300680" y="5838349"/>
            <a:ext cx="3270885" cy="1720215"/>
          </a:xfrm>
          <a:prstGeom prst="rect">
            <a:avLst/>
          </a:prstGeom>
          <a:noFill/>
          <a:ln/>
        </p:spPr>
        <p:txBody>
          <a:bodyPr wrap="square" rtlCol="0" anchor="t"/>
          <a:lstStyle/>
          <a:p>
            <a:pPr marL="0" indent="0" algn="l">
              <a:lnSpc>
                <a:spcPts val="2258"/>
              </a:lnSpc>
              <a:buNone/>
            </a:pPr>
            <a:r>
              <a:rPr lang="en-US" sz="1411" dirty="0">
                <a:solidFill>
                  <a:srgbClr val="15213F"/>
                </a:solidFill>
                <a:latin typeface="Roboto" pitchFamily="34" charset="0"/>
                <a:ea typeface="Roboto" pitchFamily="34" charset="-122"/>
                <a:cs typeface="Roboto" pitchFamily="34" charset="-120"/>
              </a:rPr>
              <a:t>Address security concerns related to data transmission over the internet and storage in cloud environments. Implement encryption, authentication, and access control mechanisms to ensure data confidentiality and integrity.</a:t>
            </a:r>
            <a:endParaRPr lang="en-US" sz="141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6B2E-B882-16AB-3412-6050AA10EC3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EFA6CFB-DAEC-A0C5-041D-B71F63C2FA43}"/>
              </a:ext>
            </a:extLst>
          </p:cNvPr>
          <p:cNvSpPr>
            <a:spLocks noGrp="1"/>
          </p:cNvSpPr>
          <p:nvPr>
            <p:ph idx="1"/>
          </p:nvPr>
        </p:nvSpPr>
        <p:spPr/>
        <p:txBody>
          <a:bodyPr/>
          <a:lstStyle/>
          <a:p>
            <a:pPr marL="0" indent="0">
              <a:buNone/>
            </a:pPr>
            <a:endParaRPr lang="en-IN" dirty="0"/>
          </a:p>
        </p:txBody>
      </p:sp>
      <p:pic>
        <p:nvPicPr>
          <p:cNvPr id="4" name="image2.png" descr="A diagram of a circuit&#10;&#10;Description automatically generated">
            <a:extLst>
              <a:ext uri="{FF2B5EF4-FFF2-40B4-BE49-F238E27FC236}">
                <a16:creationId xmlns:a16="http://schemas.microsoft.com/office/drawing/2014/main" id="{5183CE86-1124-8D16-A016-9823A76B5FA5}"/>
              </a:ext>
            </a:extLst>
          </p:cNvPr>
          <p:cNvPicPr/>
          <p:nvPr/>
        </p:nvPicPr>
        <p:blipFill>
          <a:blip r:embed="rId2"/>
          <a:srcRect/>
          <a:stretch>
            <a:fillRect/>
          </a:stretch>
        </p:blipFill>
        <p:spPr>
          <a:xfrm>
            <a:off x="0" y="1066800"/>
            <a:ext cx="5943600" cy="2565400"/>
          </a:xfrm>
          <a:prstGeom prst="rect">
            <a:avLst/>
          </a:prstGeom>
          <a:ln/>
        </p:spPr>
      </p:pic>
      <p:pic>
        <p:nvPicPr>
          <p:cNvPr id="5" name="image1.png">
            <a:extLst>
              <a:ext uri="{FF2B5EF4-FFF2-40B4-BE49-F238E27FC236}">
                <a16:creationId xmlns:a16="http://schemas.microsoft.com/office/drawing/2014/main" id="{D4A1A2CF-01C8-F589-51C9-398BF0A8B14C}"/>
              </a:ext>
            </a:extLst>
          </p:cNvPr>
          <p:cNvPicPr/>
          <p:nvPr/>
        </p:nvPicPr>
        <p:blipFill rotWithShape="1">
          <a:blip r:embed="rId3"/>
          <a:srcRect b="22482"/>
          <a:stretch/>
        </p:blipFill>
        <p:spPr bwMode="auto">
          <a:xfrm>
            <a:off x="4699000" y="4114800"/>
            <a:ext cx="4622800" cy="3010551"/>
          </a:xfrm>
          <a:prstGeom prst="rect">
            <a:avLst/>
          </a:prstGeom>
          <a:ln>
            <a:noFill/>
          </a:ln>
          <a:extLst>
            <a:ext uri="{53640926-AAD7-44D8-BBD7-CCE9431645EC}">
              <a14:shadowObscured xmlns:a14="http://schemas.microsoft.com/office/drawing/2010/main"/>
            </a:ext>
          </a:extLst>
        </p:spPr>
      </p:pic>
      <p:pic>
        <p:nvPicPr>
          <p:cNvPr id="6" name="image3.png">
            <a:extLst>
              <a:ext uri="{FF2B5EF4-FFF2-40B4-BE49-F238E27FC236}">
                <a16:creationId xmlns:a16="http://schemas.microsoft.com/office/drawing/2014/main" id="{D24437A0-EB96-91C5-E491-D210D3BAA52A}"/>
              </a:ext>
            </a:extLst>
          </p:cNvPr>
          <p:cNvPicPr/>
          <p:nvPr/>
        </p:nvPicPr>
        <p:blipFill>
          <a:blip r:embed="rId4"/>
          <a:srcRect/>
          <a:stretch>
            <a:fillRect/>
          </a:stretch>
        </p:blipFill>
        <p:spPr>
          <a:xfrm>
            <a:off x="8496302" y="388360"/>
            <a:ext cx="5283197" cy="3594100"/>
          </a:xfrm>
          <a:prstGeom prst="rect">
            <a:avLst/>
          </a:prstGeom>
          <a:ln/>
        </p:spPr>
      </p:pic>
      <p:sp>
        <p:nvSpPr>
          <p:cNvPr id="8" name="TextBox 7">
            <a:extLst>
              <a:ext uri="{FF2B5EF4-FFF2-40B4-BE49-F238E27FC236}">
                <a16:creationId xmlns:a16="http://schemas.microsoft.com/office/drawing/2014/main" id="{6158A6C7-C8F1-A7BF-7CC2-CAE8B4E42BA8}"/>
              </a:ext>
            </a:extLst>
          </p:cNvPr>
          <p:cNvSpPr txBox="1"/>
          <p:nvPr/>
        </p:nvSpPr>
        <p:spPr>
          <a:xfrm>
            <a:off x="1967230" y="4102100"/>
            <a:ext cx="3136900" cy="385042"/>
          </a:xfrm>
          <a:prstGeom prst="rect">
            <a:avLst/>
          </a:prstGeom>
          <a:noFill/>
        </p:spPr>
        <p:txBody>
          <a:bodyPr wrap="square" rtlCol="0">
            <a:spAutoFit/>
          </a:bodyPr>
          <a:lstStyle/>
          <a:p>
            <a:pPr algn="ctr">
              <a:lnSpc>
                <a:spcPct val="115000"/>
              </a:lnSpc>
              <a:spcBef>
                <a:spcPts val="1400"/>
              </a:spcBef>
              <a:spcAft>
                <a:spcPts val="1400"/>
              </a:spcAft>
            </a:pPr>
            <a:r>
              <a:rPr lang="en-IN" sz="1800" i="1" dirty="0">
                <a:effectLst/>
                <a:latin typeface="Times New Roman" panose="02020603050405020304" pitchFamily="18" charset="0"/>
                <a:ea typeface="Times New Roman" panose="02020603050405020304" pitchFamily="18" charset="0"/>
              </a:rPr>
              <a:t>Figure 1: </a:t>
            </a:r>
            <a:r>
              <a:rPr lang="en-IN" sz="1800" i="1" dirty="0">
                <a:effectLst/>
                <a:latin typeface="Times New Roman" panose="02020603050405020304" pitchFamily="18" charset="0"/>
                <a:ea typeface="Arial" panose="020B0604020202020204" pitchFamily="34" charset="0"/>
              </a:rPr>
              <a:t>Circuit Diagram[1]</a:t>
            </a:r>
            <a:endParaRPr lang="en-IN"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81CDAE7B-C31B-70A6-0279-AC05B26CE293}"/>
              </a:ext>
            </a:extLst>
          </p:cNvPr>
          <p:cNvSpPr txBox="1"/>
          <p:nvPr/>
        </p:nvSpPr>
        <p:spPr>
          <a:xfrm>
            <a:off x="3784600" y="7390031"/>
            <a:ext cx="7493000" cy="646331"/>
          </a:xfrm>
          <a:prstGeom prst="rect">
            <a:avLst/>
          </a:prstGeom>
          <a:noFill/>
        </p:spPr>
        <p:txBody>
          <a:bodyPr wrap="square" rtlCol="0">
            <a:spAutoFit/>
          </a:bodyPr>
          <a:lstStyle/>
          <a:p>
            <a:r>
              <a:rPr lang="en-IN" sz="1800" i="1" dirty="0">
                <a:effectLst/>
                <a:latin typeface="Times New Roman" panose="02020603050405020304" pitchFamily="18" charset="0"/>
                <a:ea typeface="Times New Roman" panose="02020603050405020304" pitchFamily="18" charset="0"/>
              </a:rPr>
              <a:t>Figure 2: Cloud-based temperature monitoring output image[2]</a:t>
            </a:r>
            <a:endParaRPr lang="en-IN" sz="1800" dirty="0">
              <a:effectLst/>
              <a:latin typeface="Arial" panose="020B0604020202020204" pitchFamily="34" charset="0"/>
              <a:ea typeface="Arial" panose="020B0604020202020204" pitchFamily="34" charset="0"/>
            </a:endParaRPr>
          </a:p>
          <a:p>
            <a:endParaRPr lang="en-IN" dirty="0"/>
          </a:p>
        </p:txBody>
      </p:sp>
      <p:sp>
        <p:nvSpPr>
          <p:cNvPr id="10" name="TextBox 9">
            <a:extLst>
              <a:ext uri="{FF2B5EF4-FFF2-40B4-BE49-F238E27FC236}">
                <a16:creationId xmlns:a16="http://schemas.microsoft.com/office/drawing/2014/main" id="{361C9A2A-5138-D60A-3A06-D2F07BD635B6}"/>
              </a:ext>
            </a:extLst>
          </p:cNvPr>
          <p:cNvSpPr txBox="1"/>
          <p:nvPr/>
        </p:nvSpPr>
        <p:spPr>
          <a:xfrm>
            <a:off x="9969500" y="4294621"/>
            <a:ext cx="3644900" cy="646331"/>
          </a:xfrm>
          <a:prstGeom prst="rect">
            <a:avLst/>
          </a:prstGeom>
          <a:noFill/>
        </p:spPr>
        <p:txBody>
          <a:bodyPr wrap="square" rtlCol="0">
            <a:spAutoFit/>
          </a:bodyPr>
          <a:lstStyle/>
          <a:p>
            <a:r>
              <a:rPr lang="en-IN" sz="1800" i="1" dirty="0">
                <a:effectLst/>
                <a:latin typeface="Times New Roman" panose="02020603050405020304" pitchFamily="18" charset="0"/>
                <a:ea typeface="Times New Roman" panose="02020603050405020304" pitchFamily="18" charset="0"/>
              </a:rPr>
              <a:t>Figure 3:Block diagram of FPGA[1]</a:t>
            </a:r>
            <a:endParaRPr lang="en-IN" sz="1800" dirty="0">
              <a:effectLst/>
              <a:latin typeface="Arial" panose="020B0604020202020204" pitchFamily="34" charset="0"/>
              <a:ea typeface="Arial" panose="020B0604020202020204" pitchFamily="34" charset="0"/>
            </a:endParaRPr>
          </a:p>
          <a:p>
            <a:endParaRPr lang="en-IN" dirty="0"/>
          </a:p>
        </p:txBody>
      </p:sp>
      <p:sp>
        <p:nvSpPr>
          <p:cNvPr id="11" name="Slide Number Placeholder 10">
            <a:extLst>
              <a:ext uri="{FF2B5EF4-FFF2-40B4-BE49-F238E27FC236}">
                <a16:creationId xmlns:a16="http://schemas.microsoft.com/office/drawing/2014/main" id="{368159A6-8BDC-A9C9-78B4-9F5B67692E2A}"/>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78291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515666"/>
            <a:ext cx="6085046"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Evaluation and Testing</a:t>
            </a:r>
            <a:endParaRPr lang="en-US" sz="4374" dirty="0"/>
          </a:p>
        </p:txBody>
      </p:sp>
      <p:sp>
        <p:nvSpPr>
          <p:cNvPr id="6" name="Shape 3"/>
          <p:cNvSpPr/>
          <p:nvPr/>
        </p:nvSpPr>
        <p:spPr>
          <a:xfrm>
            <a:off x="4490799" y="2716887"/>
            <a:ext cx="499943" cy="499943"/>
          </a:xfrm>
          <a:prstGeom prst="roundRect">
            <a:avLst>
              <a:gd name="adj" fmla="val 26667"/>
            </a:avLst>
          </a:prstGeom>
          <a:solidFill>
            <a:srgbClr val="DEE7F7"/>
          </a:solidFill>
          <a:ln/>
        </p:spPr>
      </p:sp>
      <p:sp>
        <p:nvSpPr>
          <p:cNvPr id="7" name="Text 4"/>
          <p:cNvSpPr/>
          <p:nvPr/>
        </p:nvSpPr>
        <p:spPr>
          <a:xfrm>
            <a:off x="4672013" y="2758559"/>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8" name="Text 5"/>
          <p:cNvSpPr/>
          <p:nvPr/>
        </p:nvSpPr>
        <p:spPr>
          <a:xfrm>
            <a:off x="5212913" y="2793206"/>
            <a:ext cx="3027283"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Efficacy and Efficiency</a:t>
            </a:r>
            <a:endParaRPr lang="en-US" sz="2187" dirty="0"/>
          </a:p>
        </p:txBody>
      </p:sp>
      <p:sp>
        <p:nvSpPr>
          <p:cNvPr id="9" name="Text 6"/>
          <p:cNvSpPr/>
          <p:nvPr/>
        </p:nvSpPr>
        <p:spPr>
          <a:xfrm>
            <a:off x="5212913" y="3273623"/>
            <a:ext cx="38200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Evaluate the efficacy and efficiency of the developed system in terms of real-time temperature monitoring, scalability, compatibility, and performance.</a:t>
            </a:r>
            <a:endParaRPr lang="en-US" sz="1750" dirty="0"/>
          </a:p>
        </p:txBody>
      </p:sp>
      <p:sp>
        <p:nvSpPr>
          <p:cNvPr id="10" name="Shape 7"/>
          <p:cNvSpPr/>
          <p:nvPr/>
        </p:nvSpPr>
        <p:spPr>
          <a:xfrm>
            <a:off x="9255085" y="2716887"/>
            <a:ext cx="499943" cy="499943"/>
          </a:xfrm>
          <a:prstGeom prst="roundRect">
            <a:avLst>
              <a:gd name="adj" fmla="val 26667"/>
            </a:avLst>
          </a:prstGeom>
          <a:solidFill>
            <a:srgbClr val="DEE7F7"/>
          </a:solidFill>
          <a:ln/>
        </p:spPr>
      </p:sp>
      <p:sp>
        <p:nvSpPr>
          <p:cNvPr id="11" name="Text 8"/>
          <p:cNvSpPr/>
          <p:nvPr/>
        </p:nvSpPr>
        <p:spPr>
          <a:xfrm>
            <a:off x="9412962" y="2758559"/>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2" name="Text 9"/>
          <p:cNvSpPr/>
          <p:nvPr/>
        </p:nvSpPr>
        <p:spPr>
          <a:xfrm>
            <a:off x="9977199" y="2793206"/>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Rigorous Testing</a:t>
            </a:r>
            <a:endParaRPr lang="en-US" sz="2187" dirty="0"/>
          </a:p>
        </p:txBody>
      </p:sp>
      <p:sp>
        <p:nvSpPr>
          <p:cNvPr id="13" name="Text 10"/>
          <p:cNvSpPr/>
          <p:nvPr/>
        </p:nvSpPr>
        <p:spPr>
          <a:xfrm>
            <a:off x="9977199" y="3273623"/>
            <a:ext cx="38200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Conduct rigorous testing to validate the reliability and accuracy of temperature measurements under various environmental conditions.</a:t>
            </a:r>
            <a:endParaRPr lang="en-US" sz="1750" dirty="0"/>
          </a:p>
        </p:txBody>
      </p:sp>
      <p:sp>
        <p:nvSpPr>
          <p:cNvPr id="14" name="Shape 11"/>
          <p:cNvSpPr/>
          <p:nvPr/>
        </p:nvSpPr>
        <p:spPr>
          <a:xfrm>
            <a:off x="4490799" y="5446395"/>
            <a:ext cx="499943" cy="499943"/>
          </a:xfrm>
          <a:prstGeom prst="roundRect">
            <a:avLst>
              <a:gd name="adj" fmla="val 26667"/>
            </a:avLst>
          </a:prstGeom>
          <a:solidFill>
            <a:srgbClr val="DEE7F7"/>
          </a:solidFill>
          <a:ln/>
        </p:spPr>
      </p:sp>
      <p:sp>
        <p:nvSpPr>
          <p:cNvPr id="15" name="Text 12"/>
          <p:cNvSpPr/>
          <p:nvPr/>
        </p:nvSpPr>
        <p:spPr>
          <a:xfrm>
            <a:off x="4650700" y="5488067"/>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6" name="Text 13"/>
          <p:cNvSpPr/>
          <p:nvPr/>
        </p:nvSpPr>
        <p:spPr>
          <a:xfrm>
            <a:off x="5212913" y="5522714"/>
            <a:ext cx="3076218"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Parameter Fine-Tuning</a:t>
            </a:r>
            <a:endParaRPr lang="en-US" sz="2187" dirty="0"/>
          </a:p>
        </p:txBody>
      </p:sp>
      <p:sp>
        <p:nvSpPr>
          <p:cNvPr id="17" name="Text 14"/>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Fine-tune system parameters and functionalities based on testing results and feedback.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5" name="Text 2"/>
          <p:cNvSpPr/>
          <p:nvPr/>
        </p:nvSpPr>
        <p:spPr>
          <a:xfrm>
            <a:off x="4490799" y="965835"/>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Results and Outputs</a:t>
            </a:r>
            <a:endParaRPr lang="en-US" sz="4374" dirty="0"/>
          </a:p>
        </p:txBody>
      </p:sp>
      <p:sp>
        <p:nvSpPr>
          <p:cNvPr id="6" name="Shape 3"/>
          <p:cNvSpPr/>
          <p:nvPr/>
        </p:nvSpPr>
        <p:spPr>
          <a:xfrm>
            <a:off x="4490799" y="1993463"/>
            <a:ext cx="4542115" cy="3057168"/>
          </a:xfrm>
          <a:prstGeom prst="roundRect">
            <a:avLst>
              <a:gd name="adj" fmla="val 4361"/>
            </a:avLst>
          </a:prstGeom>
          <a:solidFill>
            <a:srgbClr val="DEE7F7"/>
          </a:solidFill>
          <a:ln/>
        </p:spPr>
      </p:sp>
      <p:sp>
        <p:nvSpPr>
          <p:cNvPr id="7" name="Text 4"/>
          <p:cNvSpPr/>
          <p:nvPr/>
        </p:nvSpPr>
        <p:spPr>
          <a:xfrm>
            <a:off x="4712970" y="2215634"/>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Challenges Faced</a:t>
            </a:r>
            <a:endParaRPr lang="en-US" sz="2187" dirty="0"/>
          </a:p>
        </p:txBody>
      </p:sp>
      <p:sp>
        <p:nvSpPr>
          <p:cNvPr id="8" name="Text 5"/>
          <p:cNvSpPr/>
          <p:nvPr/>
        </p:nvSpPr>
        <p:spPr>
          <a:xfrm>
            <a:off x="4712970" y="2696051"/>
            <a:ext cx="4097774"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IOT-based embedded system has faced many challenges in difficult IOT applications. The Field Programmable Gate array structure is the alternate arrangement to overcome the problem that is faced in ARM processors.</a:t>
            </a:r>
            <a:endParaRPr lang="en-US" sz="1750" dirty="0"/>
          </a:p>
        </p:txBody>
      </p:sp>
      <p:sp>
        <p:nvSpPr>
          <p:cNvPr id="9" name="Shape 6"/>
          <p:cNvSpPr/>
          <p:nvPr/>
        </p:nvSpPr>
        <p:spPr>
          <a:xfrm>
            <a:off x="9255085" y="1993463"/>
            <a:ext cx="4542115" cy="3057168"/>
          </a:xfrm>
          <a:prstGeom prst="roundRect">
            <a:avLst>
              <a:gd name="adj" fmla="val 4361"/>
            </a:avLst>
          </a:prstGeom>
          <a:solidFill>
            <a:srgbClr val="DEE7F7"/>
          </a:solidFill>
          <a:ln/>
        </p:spPr>
      </p:sp>
      <p:sp>
        <p:nvSpPr>
          <p:cNvPr id="10" name="Text 7"/>
          <p:cNvSpPr/>
          <p:nvPr/>
        </p:nvSpPr>
        <p:spPr>
          <a:xfrm>
            <a:off x="9477256" y="2215634"/>
            <a:ext cx="2883337"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Technology Paradigm</a:t>
            </a:r>
            <a:endParaRPr lang="en-US" sz="2187" dirty="0"/>
          </a:p>
        </p:txBody>
      </p:sp>
      <p:sp>
        <p:nvSpPr>
          <p:cNvPr id="11" name="Text 8"/>
          <p:cNvSpPr/>
          <p:nvPr/>
        </p:nvSpPr>
        <p:spPr>
          <a:xfrm>
            <a:off x="9477256" y="2696051"/>
            <a:ext cx="4097774"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In this paper, we have introduced the study of the technology paradigm for IOTs on the FPGA Platform. The IOT-based FPGA includes communication protocols, Data Acquisition and controlling systems.</a:t>
            </a:r>
            <a:endParaRPr lang="en-US" sz="1750" dirty="0"/>
          </a:p>
        </p:txBody>
      </p:sp>
      <p:sp>
        <p:nvSpPr>
          <p:cNvPr id="12" name="Shape 9"/>
          <p:cNvSpPr/>
          <p:nvPr/>
        </p:nvSpPr>
        <p:spPr>
          <a:xfrm>
            <a:off x="4490799" y="5272802"/>
            <a:ext cx="9306401" cy="1990963"/>
          </a:xfrm>
          <a:prstGeom prst="roundRect">
            <a:avLst>
              <a:gd name="adj" fmla="val 6696"/>
            </a:avLst>
          </a:prstGeom>
          <a:solidFill>
            <a:srgbClr val="DEE7F7"/>
          </a:solidFill>
          <a:ln/>
        </p:spPr>
      </p:sp>
      <p:sp>
        <p:nvSpPr>
          <p:cNvPr id="13" name="Text 10"/>
          <p:cNvSpPr/>
          <p:nvPr/>
        </p:nvSpPr>
        <p:spPr>
          <a:xfrm>
            <a:off x="4712970" y="5494972"/>
            <a:ext cx="3243263"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Temperature Monitoring</a:t>
            </a:r>
            <a:endParaRPr lang="en-US" sz="2187" dirty="0"/>
          </a:p>
        </p:txBody>
      </p:sp>
      <p:sp>
        <p:nvSpPr>
          <p:cNvPr id="14" name="Text 11"/>
          <p:cNvSpPr/>
          <p:nvPr/>
        </p:nvSpPr>
        <p:spPr>
          <a:xfrm>
            <a:off x="4712970" y="5975390"/>
            <a:ext cx="8862060"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temperature has been monitored with the combination of IOT and FPGA architecture and for every second period the temperature has been updated in the particular IP address.</a:t>
            </a:r>
            <a:endParaRPr lang="en-US" sz="1750" dirty="0"/>
          </a:p>
        </p:txBody>
      </p:sp>
      <p:pic>
        <p:nvPicPr>
          <p:cNvPr id="17" name="Picture 16">
            <a:extLst>
              <a:ext uri="{FF2B5EF4-FFF2-40B4-BE49-F238E27FC236}">
                <a16:creationId xmlns:a16="http://schemas.microsoft.com/office/drawing/2014/main" id="{C3EABA4B-D3E4-2D07-8E56-A5F344476724}"/>
              </a:ext>
            </a:extLst>
          </p:cNvPr>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1" y="0"/>
            <a:ext cx="4490798"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5430500" cy="7886700"/>
          </a:xfrm>
          <a:prstGeom prst="rect">
            <a:avLst/>
          </a:prstGeom>
          <a:solidFill>
            <a:srgbClr val="FBFCFE"/>
          </a:solidFill>
          <a:ln/>
        </p:spPr>
        <p:txBody>
          <a:bodyPr/>
          <a:lstStyle/>
          <a:p>
            <a:endParaRPr lang="en-IN" dirty="0"/>
          </a:p>
        </p:txBody>
      </p:sp>
      <p:sp>
        <p:nvSpPr>
          <p:cNvPr id="4" name="Text 2"/>
          <p:cNvSpPr/>
          <p:nvPr/>
        </p:nvSpPr>
        <p:spPr>
          <a:xfrm>
            <a:off x="2037993" y="1218724"/>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Future Scope</a:t>
            </a:r>
            <a:endParaRPr lang="en-US" sz="4374" dirty="0"/>
          </a:p>
        </p:txBody>
      </p:sp>
      <p:pic>
        <p:nvPicPr>
          <p:cNvPr id="5" name="Image 0" descr="preencoded.png"/>
          <p:cNvPicPr>
            <a:picLocks noChangeAspect="1"/>
          </p:cNvPicPr>
          <p:nvPr/>
        </p:nvPicPr>
        <p:blipFill>
          <a:blip r:embed="rId3"/>
          <a:stretch>
            <a:fillRect/>
          </a:stretch>
        </p:blipFill>
        <p:spPr>
          <a:xfrm>
            <a:off x="2037993" y="2357438"/>
            <a:ext cx="444341" cy="444341"/>
          </a:xfrm>
          <a:prstGeom prst="rect">
            <a:avLst/>
          </a:prstGeom>
        </p:spPr>
      </p:pic>
      <p:sp>
        <p:nvSpPr>
          <p:cNvPr id="6" name="Text 3"/>
          <p:cNvSpPr/>
          <p:nvPr/>
        </p:nvSpPr>
        <p:spPr>
          <a:xfrm>
            <a:off x="2037993" y="3023949"/>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Innovation</a:t>
            </a:r>
            <a:endParaRPr lang="en-US" sz="2187" dirty="0"/>
          </a:p>
        </p:txBody>
      </p:sp>
      <p:sp>
        <p:nvSpPr>
          <p:cNvPr id="7" name="Text 4"/>
          <p:cNvSpPr/>
          <p:nvPr/>
        </p:nvSpPr>
        <p:spPr>
          <a:xfrm>
            <a:off x="2037993" y="3504367"/>
            <a:ext cx="3295888" cy="1066205"/>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Explore innovative applications and advancements in cloud-based IoT systems.</a:t>
            </a:r>
            <a:endParaRPr lang="en-US" sz="1750" dirty="0"/>
          </a:p>
        </p:txBody>
      </p:sp>
      <p:pic>
        <p:nvPicPr>
          <p:cNvPr id="8" name="Image 1" descr="preencoded.png"/>
          <p:cNvPicPr>
            <a:picLocks noChangeAspect="1"/>
          </p:cNvPicPr>
          <p:nvPr/>
        </p:nvPicPr>
        <p:blipFill>
          <a:blip r:embed="rId4"/>
          <a:stretch>
            <a:fillRect/>
          </a:stretch>
        </p:blipFill>
        <p:spPr>
          <a:xfrm>
            <a:off x="5667137" y="2357438"/>
            <a:ext cx="444341" cy="444341"/>
          </a:xfrm>
          <a:prstGeom prst="rect">
            <a:avLst/>
          </a:prstGeom>
        </p:spPr>
      </p:pic>
      <p:sp>
        <p:nvSpPr>
          <p:cNvPr id="9" name="Text 5"/>
          <p:cNvSpPr/>
          <p:nvPr/>
        </p:nvSpPr>
        <p:spPr>
          <a:xfrm>
            <a:off x="5667137" y="3023949"/>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Expansion</a:t>
            </a:r>
            <a:endParaRPr lang="en-US" sz="2187" dirty="0"/>
          </a:p>
        </p:txBody>
      </p:sp>
      <p:sp>
        <p:nvSpPr>
          <p:cNvPr id="10" name="Text 6"/>
          <p:cNvSpPr/>
          <p:nvPr/>
        </p:nvSpPr>
        <p:spPr>
          <a:xfrm>
            <a:off x="5667137" y="3504367"/>
            <a:ext cx="3296007" cy="1066205"/>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Expand the capabilities and reach of cloud-based temperature monitoring systems.</a:t>
            </a:r>
            <a:endParaRPr lang="en-US" sz="1750" dirty="0"/>
          </a:p>
        </p:txBody>
      </p:sp>
      <p:pic>
        <p:nvPicPr>
          <p:cNvPr id="11" name="Image 2" descr="preencoded.png"/>
          <p:cNvPicPr>
            <a:picLocks noChangeAspect="1"/>
          </p:cNvPicPr>
          <p:nvPr/>
        </p:nvPicPr>
        <p:blipFill>
          <a:blip r:embed="rId5"/>
          <a:stretch>
            <a:fillRect/>
          </a:stretch>
        </p:blipFill>
        <p:spPr>
          <a:xfrm>
            <a:off x="9296400" y="2357438"/>
            <a:ext cx="444341" cy="444341"/>
          </a:xfrm>
          <a:prstGeom prst="rect">
            <a:avLst/>
          </a:prstGeom>
        </p:spPr>
      </p:pic>
      <p:sp>
        <p:nvSpPr>
          <p:cNvPr id="12" name="Text 7"/>
          <p:cNvSpPr/>
          <p:nvPr/>
        </p:nvSpPr>
        <p:spPr>
          <a:xfrm>
            <a:off x="9296400" y="3023949"/>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Research</a:t>
            </a:r>
            <a:endParaRPr lang="en-US" sz="2187" dirty="0"/>
          </a:p>
        </p:txBody>
      </p:sp>
      <p:sp>
        <p:nvSpPr>
          <p:cNvPr id="13" name="Text 8"/>
          <p:cNvSpPr/>
          <p:nvPr/>
        </p:nvSpPr>
        <p:spPr>
          <a:xfrm>
            <a:off x="9296400" y="3504367"/>
            <a:ext cx="3296007" cy="1066205"/>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Continue research and development in the field of FPGA-based IoT solutions.</a:t>
            </a:r>
            <a:endParaRPr lang="en-US" sz="1750" dirty="0"/>
          </a:p>
        </p:txBody>
      </p:sp>
      <p:sp>
        <p:nvSpPr>
          <p:cNvPr id="16" name="Rectangle: Rounded Corners 15">
            <a:extLst>
              <a:ext uri="{FF2B5EF4-FFF2-40B4-BE49-F238E27FC236}">
                <a16:creationId xmlns:a16="http://schemas.microsoft.com/office/drawing/2014/main" id="{71E89035-6655-DE30-F1F7-0D01558B94C9}"/>
              </a:ext>
            </a:extLst>
          </p:cNvPr>
          <p:cNvSpPr/>
          <p:nvPr/>
        </p:nvSpPr>
        <p:spPr>
          <a:xfrm>
            <a:off x="792123" y="355600"/>
            <a:ext cx="13601700" cy="666797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886</Words>
  <Application>Microsoft Office PowerPoint</Application>
  <PresentationFormat>Custom</PresentationFormat>
  <Paragraphs>100</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Casper</vt:lpstr>
      <vt:lpstr>Roboto</vt:lpstr>
      <vt:lpstr>Roboto Slab</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Ayushi Verma</cp:lastModifiedBy>
  <cp:revision>7</cp:revision>
  <dcterms:created xsi:type="dcterms:W3CDTF">2024-02-28T16:27:57Z</dcterms:created>
  <dcterms:modified xsi:type="dcterms:W3CDTF">2024-02-28T16:55:32Z</dcterms:modified>
</cp:coreProperties>
</file>