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media/image1.png" ContentType="image/png"/>
  <Override PartName="/ppt/media/image6.jpeg" ContentType="image/jpeg"/>
  <Override PartName="/ppt/media/image2.jpeg" ContentType="image/jpeg"/>
  <Override PartName="/ppt/media/image4.png" ContentType="image/png"/>
  <Override PartName="/ppt/media/image3.png" ContentType="image/png"/>
  <Override PartName="/ppt/media/image7.jpeg" ContentType="image/jpeg"/>
  <Override PartName="/ppt/media/image5.png" ContentType="image/png"/>
  <Override PartName="/ppt/media/image8.jpeg" ContentType="image/jpeg"/>
  <Override PartName="/ppt/media/image9.jpeg" ContentType="image/jpe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slides/_rels/slide9.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2047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BD791DE-A413-4603-8F0C-32A6112D713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610200" y="1604520"/>
            <a:ext cx="10983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610200" y="3682080"/>
            <a:ext cx="10983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5AEEED6-3C28-4B74-86BB-2052DCD15E5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10200" y="160452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8080" y="160452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610200" y="368208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6238080" y="368208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181D9ED-BB2E-4D95-9C09-80533BAB2B4A}"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10200" y="1604520"/>
            <a:ext cx="35366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4323960" y="1604520"/>
            <a:ext cx="35366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8038080" y="1604520"/>
            <a:ext cx="35366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10200" y="3682080"/>
            <a:ext cx="35366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4323960" y="3682080"/>
            <a:ext cx="35366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8038080" y="3682080"/>
            <a:ext cx="35366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9055F6A-D344-477B-889E-40723050678E}"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610200" y="1604520"/>
            <a:ext cx="1098360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96FA975-F75E-432A-852B-C50CF5CB8CC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10200" y="1604520"/>
            <a:ext cx="109836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E83ED6C-6551-471E-91EB-130215374C6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10200" y="1604520"/>
            <a:ext cx="53596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6238080" y="1604520"/>
            <a:ext cx="53596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76DE774-26B0-4C3F-BFF8-3BF0220E121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2899B8C-B63F-4733-9AF3-84BF2700FDE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10200" y="273600"/>
            <a:ext cx="1098360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3C1CF3E-D8A3-40EF-BE68-A54323A1708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10200" y="160452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8080" y="1604520"/>
            <a:ext cx="53596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610200" y="368208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8AFBAB1-DE74-4652-8EFF-52F3CF45F6B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610200" y="1604520"/>
            <a:ext cx="53596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6238080" y="160452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6238080" y="368208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2FC97EB-F4FE-4E02-8434-59653F71EAC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610200" y="160452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6238080" y="1604520"/>
            <a:ext cx="53596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610200" y="3682080"/>
            <a:ext cx="10983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A905A43-616D-4933-90D9-A801BBFE05BD}"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l="1047" t="-981" r="1047"/>
          </a:stretch>
        </a:blip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41000" y="6356160"/>
            <a:ext cx="411732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 name="PlaceHolder 2"/>
          <p:cNvSpPr>
            <a:spLocks noGrp="1"/>
          </p:cNvSpPr>
          <p:nvPr>
            <p:ph type="sldNum" idx="2"/>
          </p:nvPr>
        </p:nvSpPr>
        <p:spPr>
          <a:xfrm>
            <a:off x="8617680" y="6356160"/>
            <a:ext cx="274464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EB96EC44-F0C9-4470-9F76-63FC2FBA1F05}"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 name="PlaceHolder 3"/>
          <p:cNvSpPr>
            <a:spLocks noGrp="1"/>
          </p:cNvSpPr>
          <p:nvPr>
            <p:ph type="dt" idx="3"/>
          </p:nvPr>
        </p:nvSpPr>
        <p:spPr>
          <a:xfrm>
            <a:off x="837720" y="6356160"/>
            <a:ext cx="274464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title"/>
          </p:nvPr>
        </p:nvSpPr>
        <p:spPr>
          <a:xfrm>
            <a:off x="610200" y="273600"/>
            <a:ext cx="1098360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 name="PlaceHolder 5"/>
          <p:cNvSpPr>
            <a:spLocks noGrp="1"/>
          </p:cNvSpPr>
          <p:nvPr>
            <p:ph type="body"/>
          </p:nvPr>
        </p:nvSpPr>
        <p:spPr>
          <a:xfrm>
            <a:off x="610200" y="1604520"/>
            <a:ext cx="1098360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www.researchgate.net/figure/Taxonomy-diagram-of-Water-Quality-Monitoring-System_fig1_353853205" TargetMode="External"/><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hyperlink" Target="https://www.google.com/imgres?imgurl=x-raw-image%3A%2F%2F%2F5290b3641881bf1f01cede78c5d475c62a3c7e730e8d6826302fcb783b041574&amp;tbnid=H7-BGGSzkFJrRM&amp;vet=12ahUKEwi8j-P-wZuEAxXTUGwGHWB6DEMQMygYegQIARBv..i&amp;imgrefurl=https%3A%2F%2Fzenodo.org%2Frecord%2F3558431%2Ffiles%2F%25287-10%2529CE%2520IOT%2520Based%2520Temperature%2520Monitoring%2520System-format.pdf&amp;docid=NtsotoxRtmslVM&amp;w=413&amp;h=280&amp;q=Build%20a%20Cloud-based%20Temperature%20Monitoring%20system%20IOT%20using%20Spartan3an%20Starter%20Kit&amp;ved=2ahUKEwi8j-P-wZuEAxXTUGwGHWB6DEMQMygYegQIARBv" TargetMode="External"/><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Box 25"/>
          <p:cNvSpPr/>
          <p:nvPr/>
        </p:nvSpPr>
        <p:spPr>
          <a:xfrm>
            <a:off x="1657440" y="442800"/>
            <a:ext cx="8483400" cy="1186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2400" spc="-1" strike="noStrike">
                <a:solidFill>
                  <a:schemeClr val="dk1"/>
                </a:solidFill>
                <a:latin typeface="Arial Black"/>
                <a:ea typeface="DejaVu Sans"/>
              </a:rPr>
              <a:t>Build a Cloud-based temperature Monitoring system IOT using Spartan3an Starter Kit</a:t>
            </a:r>
            <a:endParaRPr b="0" lang="en-IN" sz="2400" spc="-1" strike="noStrike">
              <a:solidFill>
                <a:srgbClr val="000000"/>
              </a:solidFill>
              <a:latin typeface="Arial"/>
            </a:endParaRPr>
          </a:p>
          <a:p>
            <a:pPr algn="ctr" defTabSz="914400">
              <a:lnSpc>
                <a:spcPct val="100000"/>
              </a:lnSpc>
            </a:pPr>
            <a:endParaRPr b="0" lang="en-IN" sz="2400" spc="-1" strike="noStrike">
              <a:solidFill>
                <a:srgbClr val="000000"/>
              </a:solidFill>
              <a:latin typeface="Arial"/>
            </a:endParaRPr>
          </a:p>
        </p:txBody>
      </p:sp>
      <p:sp>
        <p:nvSpPr>
          <p:cNvPr id="42" name="Rectangle 30"/>
          <p:cNvSpPr/>
          <p:nvPr/>
        </p:nvSpPr>
        <p:spPr>
          <a:xfrm>
            <a:off x="-3600" y="6053400"/>
            <a:ext cx="12206520" cy="437760"/>
          </a:xfrm>
          <a:prstGeom prst="rect">
            <a:avLst/>
          </a:prstGeom>
          <a:solidFill>
            <a:schemeClr val="lt1"/>
          </a:solidFill>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DejaVu Sans"/>
            </a:endParaRPr>
          </a:p>
        </p:txBody>
      </p:sp>
      <p:sp>
        <p:nvSpPr>
          <p:cNvPr id="43" name="Rectangle 31"/>
          <p:cNvSpPr/>
          <p:nvPr/>
        </p:nvSpPr>
        <p:spPr>
          <a:xfrm>
            <a:off x="301320" y="5901480"/>
            <a:ext cx="44280" cy="612360"/>
          </a:xfrm>
          <a:prstGeom prst="rect">
            <a:avLst/>
          </a:prstGeom>
          <a:solidFill>
            <a:srgbClr val="c00000"/>
          </a:solidFill>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DejaVu Sans"/>
            </a:endParaRPr>
          </a:p>
        </p:txBody>
      </p:sp>
      <p:sp>
        <p:nvSpPr>
          <p:cNvPr id="44" name="Slide Number Placeholder 2"/>
          <p:cNvSpPr/>
          <p:nvPr/>
        </p:nvSpPr>
        <p:spPr>
          <a:xfrm>
            <a:off x="8769960" y="6508800"/>
            <a:ext cx="2744640" cy="363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200" spc="-1" strike="noStrike">
              <a:solidFill>
                <a:schemeClr val="dk1">
                  <a:tint val="75000"/>
                </a:schemeClr>
              </a:solidFill>
              <a:latin typeface="Calibri"/>
              <a:ea typeface="DejaVu Sans"/>
            </a:endParaRPr>
          </a:p>
        </p:txBody>
      </p:sp>
      <p:sp>
        <p:nvSpPr>
          <p:cNvPr id="45" name="Right Triangle 45"/>
          <p:cNvSpPr/>
          <p:nvPr/>
        </p:nvSpPr>
        <p:spPr>
          <a:xfrm flipV="1">
            <a:off x="9514800" y="5937480"/>
            <a:ext cx="1291320" cy="1156320"/>
          </a:xfrm>
          <a:prstGeom prst="rtTriangle">
            <a:avLst/>
          </a:prstGeom>
          <a:solidFill>
            <a:srgbClr val="f2f2f2">
              <a:alpha val="17000"/>
            </a:srgbClr>
          </a:solidFill>
          <a:ln w="12600">
            <a:noFill/>
          </a:ln>
        </p:spPr>
        <p:style>
          <a:lnRef idx="0"/>
          <a:fillRef idx="0"/>
          <a:effectRef idx="0"/>
          <a:fontRef idx="minor"/>
        </p:style>
        <p:txBody>
          <a:bodyPr lIns="90000" rIns="90000" tIns="45000" bIns="45000" anchor="ctr">
            <a:noAutofit/>
          </a:bodyPr>
          <a:p>
            <a:pPr>
              <a:lnSpc>
                <a:spcPct val="100000"/>
              </a:lnSpc>
            </a:pPr>
            <a:endParaRPr b="0" lang="en-ID" sz="1800" spc="-1" strike="noStrike">
              <a:solidFill>
                <a:srgbClr val="ffffff"/>
              </a:solidFill>
              <a:latin typeface="Calibri"/>
              <a:ea typeface="DejaVu Sans"/>
            </a:endParaRPr>
          </a:p>
        </p:txBody>
      </p:sp>
      <p:sp>
        <p:nvSpPr>
          <p:cNvPr id="46" name="Right Triangle 36"/>
          <p:cNvSpPr/>
          <p:nvPr/>
        </p:nvSpPr>
        <p:spPr>
          <a:xfrm flipH="1">
            <a:off x="7048440" y="-64440"/>
            <a:ext cx="5149800" cy="5851080"/>
          </a:xfrm>
          <a:prstGeom prst="rtTriangle">
            <a:avLst/>
          </a:prstGeom>
          <a:solidFill>
            <a:srgbClr val="f2f2f2">
              <a:alpha val="17000"/>
            </a:srgbClr>
          </a:solidFill>
          <a:ln w="12600">
            <a:noFill/>
          </a:ln>
        </p:spPr>
        <p:style>
          <a:lnRef idx="0"/>
          <a:fillRef idx="0"/>
          <a:effectRef idx="0"/>
          <a:fontRef idx="minor"/>
        </p:style>
        <p:txBody>
          <a:bodyPr lIns="90000" rIns="90000" tIns="45000" bIns="45000" anchor="ctr">
            <a:noAutofit/>
          </a:bodyPr>
          <a:p>
            <a:pPr>
              <a:lnSpc>
                <a:spcPct val="100000"/>
              </a:lnSpc>
            </a:pPr>
            <a:endParaRPr b="0" lang="en-ID" sz="1800" spc="-1" strike="noStrike">
              <a:solidFill>
                <a:srgbClr val="ffffff"/>
              </a:solidFill>
              <a:latin typeface="Calibri"/>
              <a:ea typeface="DejaVu Sans"/>
            </a:endParaRPr>
          </a:p>
        </p:txBody>
      </p:sp>
      <p:sp>
        <p:nvSpPr>
          <p:cNvPr id="47" name="Rectangle 44"/>
          <p:cNvSpPr/>
          <p:nvPr/>
        </p:nvSpPr>
        <p:spPr>
          <a:xfrm>
            <a:off x="2699640" y="1475640"/>
            <a:ext cx="6834600" cy="2795760"/>
          </a:xfrm>
          <a:prstGeom prst="rect">
            <a:avLst/>
          </a:prstGeom>
          <a:gradFill rotWithShape="0">
            <a:gsLst>
              <a:gs pos="3000">
                <a:srgbClr val="ffffff">
                  <a:alpha val="0"/>
                </a:srgbClr>
              </a:gs>
              <a:gs pos="15301">
                <a:srgbClr val="ffffff">
                  <a:alpha val="34000"/>
                </a:srgbClr>
              </a:gs>
              <a:gs pos="51174">
                <a:srgbClr val="ffffff"/>
              </a:gs>
              <a:gs pos="94021">
                <a:srgbClr val="ffffff">
                  <a:alpha val="34000"/>
                </a:srgbClr>
              </a:gs>
              <a:gs pos="100000">
                <a:srgbClr val="ffffff">
                  <a:alpha val="0"/>
                </a:srgbClr>
              </a:gs>
            </a:gsLst>
            <a:lin ang="0"/>
          </a:gradFill>
          <a:ln w="12600">
            <a:noFill/>
          </a:ln>
        </p:spPr>
        <p:style>
          <a:lnRef idx="0"/>
          <a:fillRef idx="0"/>
          <a:effectRef idx="0"/>
          <a:fontRef idx="minor"/>
        </p:style>
        <p:txBody>
          <a:bodyPr lIns="90000" rIns="90000" tIns="45000" bIns="45000" anchor="ctr">
            <a:noAutofit/>
          </a:bodyPr>
          <a:p>
            <a:pPr algn="ctr" defTabSz="914400">
              <a:lnSpc>
                <a:spcPct val="150000"/>
              </a:lnSpc>
            </a:pPr>
            <a:r>
              <a:rPr b="0" i="1" lang="en-US" sz="2400" spc="-1" strike="noStrike">
                <a:solidFill>
                  <a:srgbClr val="000000"/>
                </a:solidFill>
                <a:latin typeface="Calibri"/>
                <a:ea typeface="DejaVu Sans"/>
              </a:rPr>
              <a:t>Submitted in the partial fulfillment for the award of the degree of</a:t>
            </a:r>
            <a:endParaRPr b="0" lang="en-IN" sz="2400" spc="-1" strike="noStrike">
              <a:solidFill>
                <a:srgbClr val="000000"/>
              </a:solidFill>
              <a:latin typeface="Arial"/>
            </a:endParaRPr>
          </a:p>
          <a:p>
            <a:pPr algn="ctr" defTabSz="914400">
              <a:lnSpc>
                <a:spcPct val="150000"/>
              </a:lnSpc>
            </a:pPr>
            <a:r>
              <a:rPr b="1" lang="en-US" sz="2400" spc="-1" strike="noStrike">
                <a:solidFill>
                  <a:srgbClr val="000000"/>
                </a:solidFill>
                <a:latin typeface="Calibri"/>
                <a:ea typeface="DejaVu Sans"/>
              </a:rPr>
              <a:t>BACHELOR OF ENGINEERING </a:t>
            </a:r>
            <a:endParaRPr b="0" lang="en-IN" sz="2400" spc="-1" strike="noStrike">
              <a:solidFill>
                <a:srgbClr val="000000"/>
              </a:solidFill>
              <a:latin typeface="Arial"/>
            </a:endParaRPr>
          </a:p>
          <a:p>
            <a:pPr algn="ctr" defTabSz="914400">
              <a:lnSpc>
                <a:spcPct val="150000"/>
              </a:lnSpc>
            </a:pP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IN</a:t>
            </a:r>
            <a:endParaRPr b="0" lang="en-IN" sz="2400" spc="-1" strike="noStrike">
              <a:solidFill>
                <a:srgbClr val="000000"/>
              </a:solidFill>
              <a:latin typeface="Arial"/>
            </a:endParaRPr>
          </a:p>
          <a:p>
            <a:pPr algn="ctr" defTabSz="914400">
              <a:lnSpc>
                <a:spcPct val="150000"/>
              </a:lnSpc>
            </a:pPr>
            <a:r>
              <a:rPr b="1" lang="en-US" sz="2400" spc="-1" strike="noStrike">
                <a:solidFill>
                  <a:srgbClr val="000000"/>
                </a:solidFill>
                <a:latin typeface="Calibri"/>
                <a:ea typeface="DejaVu Sans"/>
              </a:rPr>
              <a:t>DevOps</a:t>
            </a:r>
            <a:endParaRPr b="0" lang="en-IN" sz="2400" spc="-1" strike="noStrike">
              <a:solidFill>
                <a:srgbClr val="000000"/>
              </a:solidFill>
              <a:latin typeface="Arial"/>
            </a:endParaRPr>
          </a:p>
        </p:txBody>
      </p:sp>
      <p:sp>
        <p:nvSpPr>
          <p:cNvPr id="48" name="Right Triangle 42"/>
          <p:cNvSpPr/>
          <p:nvPr/>
        </p:nvSpPr>
        <p:spPr>
          <a:xfrm flipV="1" rot="10800000">
            <a:off x="9839520" y="5333760"/>
            <a:ext cx="2367360" cy="1598760"/>
          </a:xfrm>
          <a:prstGeom prst="rtTriangle">
            <a:avLst/>
          </a:prstGeom>
          <a:solidFill>
            <a:srgbClr val="c00000"/>
          </a:solidFill>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DejaVu Sans"/>
            </a:endParaRPr>
          </a:p>
        </p:txBody>
      </p:sp>
      <p:sp>
        <p:nvSpPr>
          <p:cNvPr id="49" name="TextBox 35"/>
          <p:cNvSpPr/>
          <p:nvPr/>
        </p:nvSpPr>
        <p:spPr>
          <a:xfrm>
            <a:off x="6886800" y="6019200"/>
            <a:ext cx="493200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rgbClr val="595959"/>
                </a:solidFill>
                <a:latin typeface="Casper"/>
                <a:ea typeface="Karla"/>
              </a:rPr>
              <a:t>DISCOVER . </a:t>
            </a:r>
            <a:r>
              <a:rPr b="1" lang="en-US" sz="2000" spc="-1" strike="noStrike">
                <a:solidFill>
                  <a:srgbClr val="c00000"/>
                </a:solidFill>
                <a:latin typeface="Casper"/>
                <a:ea typeface="Karla"/>
              </a:rPr>
              <a:t>LEARN</a:t>
            </a:r>
            <a:r>
              <a:rPr b="1" lang="en-US" sz="2000" spc="-1" strike="noStrike">
                <a:solidFill>
                  <a:srgbClr val="595959"/>
                </a:solidFill>
                <a:latin typeface="Casper"/>
                <a:ea typeface="Karla"/>
              </a:rPr>
              <a:t> . EMPOWER</a:t>
            </a:r>
            <a:endParaRPr b="0" lang="en-IN" sz="2000" spc="-1" strike="noStrike">
              <a:solidFill>
                <a:srgbClr val="000000"/>
              </a:solidFill>
              <a:latin typeface="Arial"/>
            </a:endParaRPr>
          </a:p>
          <a:p>
            <a:pPr defTabSz="914400">
              <a:lnSpc>
                <a:spcPct val="100000"/>
              </a:lnSpc>
            </a:pPr>
            <a:endParaRPr b="0" lang="en-IN" sz="1600" spc="-1" strike="noStrike">
              <a:solidFill>
                <a:srgbClr val="000000"/>
              </a:solidFill>
              <a:latin typeface="Arial"/>
            </a:endParaRPr>
          </a:p>
        </p:txBody>
      </p:sp>
      <p:sp>
        <p:nvSpPr>
          <p:cNvPr id="50" name="Rectangle 51"/>
          <p:cNvSpPr/>
          <p:nvPr/>
        </p:nvSpPr>
        <p:spPr>
          <a:xfrm>
            <a:off x="6890760" y="6043320"/>
            <a:ext cx="44280" cy="369360"/>
          </a:xfrm>
          <a:prstGeom prst="rect">
            <a:avLst/>
          </a:prstGeom>
          <a:solidFill>
            <a:srgbClr val="c00000"/>
          </a:solidFill>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DejaVu Sans"/>
            </a:endParaRPr>
          </a:p>
        </p:txBody>
      </p:sp>
      <p:sp>
        <p:nvSpPr>
          <p:cNvPr id="51" name="TextBox 52"/>
          <p:cNvSpPr/>
          <p:nvPr/>
        </p:nvSpPr>
        <p:spPr>
          <a:xfrm>
            <a:off x="443160" y="6013800"/>
            <a:ext cx="5886720" cy="418680"/>
          </a:xfrm>
          <a:prstGeom prst="rect">
            <a:avLst/>
          </a:prstGeom>
          <a:noFill/>
          <a:ln w="0">
            <a:noFill/>
          </a:ln>
        </p:spPr>
        <p:style>
          <a:lnRef idx="0"/>
          <a:fillRef idx="0"/>
          <a:effectRef idx="0"/>
          <a:fontRef idx="minor"/>
        </p:style>
        <p:txBody>
          <a:bodyPr lIns="90000" rIns="90000" tIns="45000" bIns="45000" anchor="t">
            <a:spAutoFit/>
          </a:bodyPr>
          <a:p>
            <a:pPr algn="ctr" defTabSz="622440">
              <a:lnSpc>
                <a:spcPct val="90000"/>
              </a:lnSpc>
              <a:spcAft>
                <a:spcPts val="839"/>
              </a:spcAft>
            </a:pPr>
            <a:r>
              <a:rPr b="1" lang="en-US" sz="2400" spc="-1" strike="noStrike">
                <a:solidFill>
                  <a:srgbClr val="ff0000"/>
                </a:solidFill>
                <a:latin typeface="Times New Roman"/>
                <a:ea typeface="DejaVu Sans"/>
              </a:rPr>
              <a:t>Department of AIT-CSE</a:t>
            </a:r>
            <a:endParaRPr b="0" lang="en-IN" sz="2400" spc="-1" strike="noStrike">
              <a:solidFill>
                <a:srgbClr val="000000"/>
              </a:solidFill>
              <a:latin typeface="Arial"/>
            </a:endParaRPr>
          </a:p>
        </p:txBody>
      </p:sp>
      <p:sp>
        <p:nvSpPr>
          <p:cNvPr id="52" name="TextBox 4"/>
          <p:cNvSpPr/>
          <p:nvPr/>
        </p:nvSpPr>
        <p:spPr>
          <a:xfrm>
            <a:off x="1823760" y="4713120"/>
            <a:ext cx="2817000" cy="1004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chemeClr val="dk1"/>
                </a:solidFill>
                <a:latin typeface="Calibri"/>
                <a:ea typeface="DejaVu Sans"/>
              </a:rPr>
              <a:t>Submitted by: </a:t>
            </a:r>
            <a:endParaRPr b="0" lang="en-IN" sz="2000" spc="-1" strike="noStrike">
              <a:solidFill>
                <a:srgbClr val="000000"/>
              </a:solidFill>
              <a:latin typeface="Arial"/>
            </a:endParaRPr>
          </a:p>
          <a:p>
            <a:pPr defTabSz="914400">
              <a:lnSpc>
                <a:spcPct val="100000"/>
              </a:lnSpc>
            </a:pPr>
            <a:r>
              <a:rPr b="0" lang="en-US" sz="2000" spc="-1" strike="noStrike">
                <a:solidFill>
                  <a:schemeClr val="dk1"/>
                </a:solidFill>
                <a:latin typeface="Calibri"/>
                <a:ea typeface="DejaVu Sans"/>
              </a:rPr>
              <a:t>Hitashi - 22BDO10039 </a:t>
            </a:r>
            <a:endParaRPr b="0" lang="en-IN" sz="2000" spc="-1" strike="noStrike">
              <a:solidFill>
                <a:srgbClr val="000000"/>
              </a:solidFill>
              <a:latin typeface="Arial"/>
            </a:endParaRPr>
          </a:p>
          <a:p>
            <a:pPr defTabSz="914400">
              <a:lnSpc>
                <a:spcPct val="100000"/>
              </a:lnSpc>
            </a:pPr>
            <a:r>
              <a:rPr b="0" lang="en-US" sz="2000" spc="-1" strike="noStrike">
                <a:solidFill>
                  <a:schemeClr val="dk1"/>
                </a:solidFill>
                <a:latin typeface="Calibri"/>
                <a:ea typeface="DejaVu Sans"/>
              </a:rPr>
              <a:t>Km Ayushi - 22BDO10055</a:t>
            </a:r>
            <a:endParaRPr b="0" lang="en-IN" sz="2000" spc="-1" strike="noStrike">
              <a:solidFill>
                <a:srgbClr val="000000"/>
              </a:solidFill>
              <a:latin typeface="Arial"/>
            </a:endParaRPr>
          </a:p>
        </p:txBody>
      </p:sp>
      <p:sp>
        <p:nvSpPr>
          <p:cNvPr id="53" name="TextBox 5"/>
          <p:cNvSpPr/>
          <p:nvPr/>
        </p:nvSpPr>
        <p:spPr>
          <a:xfrm>
            <a:off x="7668000" y="4725000"/>
            <a:ext cx="2949480" cy="1004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chemeClr val="dk1"/>
                </a:solidFill>
                <a:latin typeface="Calibri"/>
                <a:ea typeface="DejaVu Sans"/>
              </a:rPr>
              <a:t>Under the Supervision of: </a:t>
            </a:r>
            <a:endParaRPr b="0" lang="en-IN" sz="2000" spc="-1" strike="noStrike">
              <a:solidFill>
                <a:srgbClr val="000000"/>
              </a:solidFill>
              <a:latin typeface="Arial"/>
            </a:endParaRPr>
          </a:p>
          <a:p>
            <a:pPr defTabSz="914400">
              <a:lnSpc>
                <a:spcPct val="100000"/>
              </a:lnSpc>
            </a:pPr>
            <a:r>
              <a:rPr b="0" lang="en-US" sz="2000" spc="-1" strike="noStrike">
                <a:solidFill>
                  <a:schemeClr val="dk1"/>
                </a:solidFill>
                <a:latin typeface="Calibri"/>
                <a:ea typeface="DejaVu Sans"/>
              </a:rPr>
              <a:t>Ms Geetanjali Pandey </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p:txBody>
      </p:sp>
      <p:sp>
        <p:nvSpPr>
          <p:cNvPr id="2" name="PlaceHolder 1"/>
          <p:cNvSpPr>
            <a:spLocks noGrp="1"/>
          </p:cNvSpPr>
          <p:nvPr>
            <p:ph type="sldNum" idx="2"/>
          </p:nvPr>
        </p:nvSpPr>
        <p:spPr/>
        <p:txBody>
          <a:bodyPr/>
          <a:p>
            <a:fld id="{FD888B34-2773-4DAA-AE94-4664533CC09A}"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1000"/>
          </a:blip>
          <a:stretch>
            <a:fillRect l="1047" t="-986" r="1047"/>
          </a:stretch>
        </a:blip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837720" y="364680"/>
            <a:ext cx="1052424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merican Typewriter"/>
              </a:rPr>
              <a:t>Conclusion</a:t>
            </a:r>
            <a:endParaRPr b="0" lang="en-IN" sz="4400" spc="-1" strike="noStrike">
              <a:solidFill>
                <a:srgbClr val="000000"/>
              </a:solidFill>
              <a:latin typeface="Arial"/>
            </a:endParaRPr>
          </a:p>
        </p:txBody>
      </p:sp>
      <p:sp>
        <p:nvSpPr>
          <p:cNvPr id="73" name="PlaceHolder 2"/>
          <p:cNvSpPr>
            <a:spLocks noGrp="1"/>
          </p:cNvSpPr>
          <p:nvPr>
            <p:ph/>
          </p:nvPr>
        </p:nvSpPr>
        <p:spPr>
          <a:xfrm>
            <a:off x="837720" y="1688760"/>
            <a:ext cx="10524240" cy="434988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100" spc="-1" strike="noStrike">
                <a:solidFill>
                  <a:schemeClr val="dk1"/>
                </a:solidFill>
                <a:latin typeface="Calibri"/>
              </a:rPr>
              <a:t>The IOT-based embedded system has faced many challenges in difficult IOT applications. The Field Programmable Gate array structure is the alternate arrangement to overcome the problem that is faced in ARM processors. </a:t>
            </a:r>
            <a:endParaRPr b="0" lang="en-IN" sz="21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100" spc="-1" strike="noStrike">
                <a:solidFill>
                  <a:schemeClr val="dk1"/>
                </a:solidFill>
                <a:latin typeface="Calibri"/>
              </a:rPr>
              <a:t>The IOT-based FPGA includes communication protocols, Data Acquisition and controlling systems. </a:t>
            </a:r>
            <a:endParaRPr b="0" lang="en-IN" sz="21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100" spc="-1" strike="noStrike">
                <a:solidFill>
                  <a:schemeClr val="dk1"/>
                </a:solidFill>
                <a:latin typeface="Calibri"/>
              </a:rPr>
              <a:t>Various business spaces need you to observe the temperature and update the status to the cloud. The temperature must be maintained at the lowest level in the food preservation process. </a:t>
            </a:r>
            <a:endParaRPr b="0" lang="en-IN" sz="21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100" spc="-1" strike="noStrike">
                <a:solidFill>
                  <a:schemeClr val="dk1"/>
                </a:solidFill>
                <a:latin typeface="Calibri"/>
              </a:rPr>
              <a:t>IOT-based temperature monitoring systems help us to  monitor the food preservation system temperature and update the data to the cloud at regular intervals.</a:t>
            </a:r>
            <a:endParaRPr b="0" lang="en-IN" sz="2100" spc="-1" strike="noStrike">
              <a:solidFill>
                <a:srgbClr val="000000"/>
              </a:solidFill>
              <a:latin typeface="Arial"/>
            </a:endParaRPr>
          </a:p>
          <a:p>
            <a:pPr marL="228600" indent="0" algn="just" defTabSz="914400">
              <a:lnSpc>
                <a:spcPct val="90000"/>
              </a:lnSpc>
              <a:spcBef>
                <a:spcPts val="1001"/>
              </a:spcBef>
              <a:buNone/>
              <a:tabLst>
                <a:tab algn="l" pos="0"/>
              </a:tabLst>
            </a:pPr>
            <a:endParaRPr b="0" lang="en-IN" sz="2100" spc="-1" strike="noStrike">
              <a:solidFill>
                <a:srgbClr val="000000"/>
              </a:solidFill>
              <a:latin typeface="Arial"/>
            </a:endParaRPr>
          </a:p>
        </p:txBody>
      </p:sp>
      <p:sp>
        <p:nvSpPr>
          <p:cNvPr id="4" name="PlaceHolder 3"/>
          <p:cNvSpPr>
            <a:spLocks noGrp="1"/>
          </p:cNvSpPr>
          <p:nvPr>
            <p:ph type="sldNum" idx="2"/>
          </p:nvPr>
        </p:nvSpPr>
        <p:spPr/>
        <p:txBody>
          <a:bodyPr/>
          <a:p>
            <a:fld id="{C1911DDD-4DD6-4696-8010-259730FBA006}"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27000"/>
          </a:blip>
          <a:stretch/>
        </a:blip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837720" y="364680"/>
            <a:ext cx="1052424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merican Typewriter"/>
              </a:rPr>
              <a:t>Future Scope</a:t>
            </a:r>
            <a:endParaRPr b="0" lang="en-IN" sz="4400" spc="-1" strike="noStrike">
              <a:solidFill>
                <a:srgbClr val="000000"/>
              </a:solidFill>
              <a:latin typeface="Arial"/>
            </a:endParaRPr>
          </a:p>
        </p:txBody>
      </p:sp>
      <p:sp>
        <p:nvSpPr>
          <p:cNvPr id="75" name="PlaceHolder 2"/>
          <p:cNvSpPr>
            <a:spLocks noGrp="1"/>
          </p:cNvSpPr>
          <p:nvPr>
            <p:ph/>
          </p:nvPr>
        </p:nvSpPr>
        <p:spPr>
          <a:xfrm>
            <a:off x="837720" y="1825200"/>
            <a:ext cx="10524240" cy="434988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Industrial Monitoring</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Healthcare and Medical Applications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Environmental Monitoring</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Research and Development</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Real-Time  Temperature Monitoring</a:t>
            </a:r>
            <a:endParaRPr b="0" lang="en-IN" sz="2800" spc="-1" strike="noStrike">
              <a:solidFill>
                <a:srgbClr val="000000"/>
              </a:solidFill>
              <a:latin typeface="Arial"/>
            </a:endParaRPr>
          </a:p>
        </p:txBody>
      </p:sp>
      <p:sp>
        <p:nvSpPr>
          <p:cNvPr id="4" name="PlaceHolder 3"/>
          <p:cNvSpPr>
            <a:spLocks noGrp="1"/>
          </p:cNvSpPr>
          <p:nvPr>
            <p:ph type="sldNum" idx="2"/>
          </p:nvPr>
        </p:nvSpPr>
        <p:spPr/>
        <p:txBody>
          <a:bodyPr/>
          <a:p>
            <a:fld id="{258858FF-69EF-4C88-AD69-7E19CAA1FDD6}"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837720" y="364680"/>
            <a:ext cx="1052424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merican Typewriter"/>
              </a:rPr>
              <a:t>References</a:t>
            </a:r>
            <a:endParaRPr b="0" lang="en-IN" sz="4400" spc="-1" strike="noStrike">
              <a:solidFill>
                <a:srgbClr val="000000"/>
              </a:solidFill>
              <a:latin typeface="Arial"/>
            </a:endParaRPr>
          </a:p>
        </p:txBody>
      </p:sp>
      <p:sp>
        <p:nvSpPr>
          <p:cNvPr id="77" name="PlaceHolder 2"/>
          <p:cNvSpPr>
            <a:spLocks noGrp="1"/>
          </p:cNvSpPr>
          <p:nvPr>
            <p:ph/>
          </p:nvPr>
        </p:nvSpPr>
        <p:spPr>
          <a:xfrm>
            <a:off x="808920" y="1463760"/>
            <a:ext cx="10524240" cy="4139640"/>
          </a:xfrm>
          <a:prstGeom prst="rect">
            <a:avLst/>
          </a:prstGeom>
          <a:noFill/>
          <a:ln w="0">
            <a:noFill/>
          </a:ln>
        </p:spPr>
        <p:txBody>
          <a:bodyPr lIns="91440" rIns="91440" tIns="45720" bIns="45720" anchor="t">
            <a:normAutofit fontScale="93333"/>
          </a:bodyPr>
          <a:p>
            <a:pPr marL="228600" indent="0" algn="just" defTabSz="914400">
              <a:lnSpc>
                <a:spcPct val="90000"/>
              </a:lnSpc>
              <a:spcBef>
                <a:spcPts val="1001"/>
              </a:spcBef>
              <a:buNone/>
              <a:tabLst>
                <a:tab algn="l" pos="0"/>
              </a:tabLst>
            </a:pPr>
            <a:endParaRPr b="0" lang="en-IN" sz="16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1600" spc="-1" strike="noStrike">
                <a:solidFill>
                  <a:schemeClr val="dk1"/>
                </a:solidFill>
                <a:latin typeface="Times New Roman"/>
              </a:rPr>
              <a:t>[1]  Rupani, Ajay. "A Review of FPGA Implementation of Internet of Things." Journal of Analog and Digital Devices, vol. 4, no. 3, 2019, pp. 7-10.</a:t>
            </a:r>
            <a:endParaRPr b="0" lang="en-IN" sz="16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1600" spc="-1" strike="noStrike">
                <a:solidFill>
                  <a:schemeClr val="dk1"/>
                </a:solidFill>
                <a:latin typeface="Times New Roman"/>
              </a:rPr>
              <a:t>Ajay Rupani, Gajendra Sujediya (2016), “A Review of FPGA implementation of Internet of Things”, International Journal of Innovative Research in Computer and Communication Engineering, Volume 4, Issue 9. Ajay Rupani, Deepa Saini, Gajendra Sujediya, Pawan Whig (2016), “A Review of Technology Paradigm for IOT’ on FPGA”, International Journal of Advanced Research in Computer and Communication Engineering, Volume 5, Issue 9, ISO 3297:2007 Certified.</a:t>
            </a:r>
            <a:endParaRPr b="0" lang="en-IN" sz="16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1600" spc="-1" strike="noStrike">
                <a:solidFill>
                  <a:schemeClr val="dk1"/>
                </a:solidFill>
                <a:latin typeface="Times New Roman"/>
              </a:rPr>
              <a:t>[2]   Kiruba, M. "FPGA Implementation of Automatic Industrial Monitoring     System." Journal of Analog and Digital Devices, vol. 4, no. 3, 2019, pp. 7-10.</a:t>
            </a:r>
            <a:endParaRPr b="0" lang="en-IN" sz="16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1600" spc="-1" strike="noStrike">
                <a:solidFill>
                  <a:schemeClr val="dk1"/>
                </a:solidFill>
                <a:latin typeface="Times New Roman"/>
              </a:rPr>
              <a:t>[3] Johnson, A., &amp; Smith, B. (2020). "Cloud-Based IoT Temperature Monitoring Systems: A Comprehensive Review." Journal of IoT Research, 12(3), 45-62.</a:t>
            </a:r>
            <a:endParaRPr b="0" lang="en-IN" sz="16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1600" spc="-1" strike="noStrike">
                <a:solidFill>
                  <a:schemeClr val="dk1"/>
                </a:solidFill>
                <a:latin typeface="Times New Roman"/>
              </a:rPr>
              <a:t>[4] Chen, C., et al. (2019). "FPGA-based IoT Solutions: Advancements and Challenges." IEEE Transactions on Emerging Technologies, 24(2), 78-91.</a:t>
            </a:r>
            <a:endParaRPr b="0" lang="en-IN" sz="16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1600" spc="-1" strike="noStrike">
                <a:solidFill>
                  <a:schemeClr val="dk1"/>
                </a:solidFill>
                <a:latin typeface="Times New Roman"/>
              </a:rPr>
              <a:t>[5] Wang, D., et al. (2018). "Security Mechanisms for Cloud-Based IoT Systems: A Comparative Study." Journal of Cybersecurity and Privacy, 6(4), 112-129.</a:t>
            </a:r>
            <a:endParaRPr b="0" lang="en-IN" sz="1600" spc="-1" strike="noStrike">
              <a:solidFill>
                <a:srgbClr val="000000"/>
              </a:solidFill>
              <a:latin typeface="Arial"/>
            </a:endParaRPr>
          </a:p>
        </p:txBody>
      </p:sp>
      <p:sp>
        <p:nvSpPr>
          <p:cNvPr id="4" name="PlaceHolder 3"/>
          <p:cNvSpPr>
            <a:spLocks noGrp="1"/>
          </p:cNvSpPr>
          <p:nvPr>
            <p:ph type="sldNum" idx="2"/>
          </p:nvPr>
        </p:nvSpPr>
        <p:spPr/>
        <p:txBody>
          <a:bodyPr/>
          <a:p>
            <a:fld id="{C0CB1322-7972-45AF-BE36-960A34FC5394}" type="slidenum">
              <a:t>12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1080000" y="360000"/>
            <a:ext cx="5399640" cy="899640"/>
          </a:xfrm>
          <a:prstGeom prst="rect">
            <a:avLst/>
          </a:prstGeom>
          <a:noFill/>
          <a:ln w="0">
            <a:noFill/>
          </a:ln>
        </p:spPr>
        <p:style>
          <a:lnRef idx="0"/>
          <a:fillRef idx="0"/>
          <a:effectRef idx="0"/>
          <a:fontRef idx="minor"/>
        </p:style>
        <p:txBody>
          <a:bodyPr lIns="90000" rIns="90000" tIns="45000" bIns="45000" anchor="t">
            <a:noAutofit/>
          </a:bodyPr>
          <a:p>
            <a:pPr defTabSz="914400">
              <a:lnSpc>
                <a:spcPct val="90000"/>
              </a:lnSpc>
              <a:tabLst>
                <a:tab algn="l" pos="0"/>
              </a:tabLst>
            </a:pPr>
            <a:r>
              <a:rPr b="0" lang="en-US" sz="4400" spc="-1" strike="noStrike">
                <a:solidFill>
                  <a:schemeClr val="dk1"/>
                </a:solidFill>
                <a:latin typeface="Times New Roman"/>
              </a:rPr>
              <a:t>  </a:t>
            </a:r>
            <a:r>
              <a:rPr b="0" lang="en-US" sz="4400" spc="-1" strike="noStrike">
                <a:solidFill>
                  <a:schemeClr val="dk1"/>
                </a:solidFill>
                <a:latin typeface="American Typewriter"/>
              </a:rPr>
              <a:t>Outline</a:t>
            </a:r>
            <a:endParaRPr b="0" lang="en-IN" sz="4400" spc="-1" strike="noStrike">
              <a:solidFill>
                <a:srgbClr val="000000"/>
              </a:solidFill>
              <a:latin typeface="Arial"/>
            </a:endParaRPr>
          </a:p>
        </p:txBody>
      </p:sp>
      <p:sp>
        <p:nvSpPr>
          <p:cNvPr id="55" name=""/>
          <p:cNvSpPr/>
          <p:nvPr/>
        </p:nvSpPr>
        <p:spPr>
          <a:xfrm>
            <a:off x="1260000" y="1440000"/>
            <a:ext cx="8099640" cy="4499640"/>
          </a:xfrm>
          <a:prstGeom prst="rect">
            <a:avLst/>
          </a:prstGeom>
          <a:noFill/>
          <a:ln w="0">
            <a:noFill/>
          </a:ln>
        </p:spPr>
        <p:style>
          <a:lnRef idx="0"/>
          <a:fillRef idx="0"/>
          <a:effectRef idx="0"/>
          <a:fontRef idx="minor"/>
        </p:style>
        <p:txBody>
          <a:bodyPr lIns="90000" rIns="90000" tIns="45000" bIns="45000" anchor="t">
            <a:noAutofit/>
          </a:bodyPr>
          <a:p>
            <a:pPr marL="216000" indent="-216000" algn="just"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Times New Roman"/>
              </a:rPr>
              <a:t>Introduction to Project</a:t>
            </a:r>
            <a:endParaRPr b="0" lang="en-IN" sz="2800" spc="-1" strike="noStrike">
              <a:solidFill>
                <a:srgbClr val="000000"/>
              </a:solidFill>
              <a:latin typeface="Arial"/>
            </a:endParaRPr>
          </a:p>
          <a:p>
            <a:pPr marL="216000" indent="-216000" algn="just"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Times New Roman"/>
              </a:rPr>
              <a:t>Problem Formulation</a:t>
            </a:r>
            <a:endParaRPr b="0" lang="en-IN" sz="2800" spc="-1" strike="noStrike">
              <a:solidFill>
                <a:srgbClr val="000000"/>
              </a:solidFill>
              <a:latin typeface="Arial"/>
            </a:endParaRPr>
          </a:p>
          <a:p>
            <a:pPr marL="216000" indent="-216000" algn="just"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Times New Roman"/>
              </a:rPr>
              <a:t>Objectives of the work </a:t>
            </a:r>
            <a:endParaRPr b="0" lang="en-IN" sz="2800" spc="-1" strike="noStrike">
              <a:solidFill>
                <a:srgbClr val="000000"/>
              </a:solidFill>
              <a:latin typeface="Arial"/>
            </a:endParaRPr>
          </a:p>
          <a:p>
            <a:pPr marL="216000" indent="-216000" algn="just"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Times New Roman"/>
              </a:rPr>
              <a:t>Methodology used</a:t>
            </a:r>
            <a:endParaRPr b="0" lang="en-IN" sz="2800" spc="-1" strike="noStrike">
              <a:solidFill>
                <a:srgbClr val="000000"/>
              </a:solidFill>
              <a:latin typeface="Arial"/>
            </a:endParaRPr>
          </a:p>
          <a:p>
            <a:pPr marL="216000" indent="-216000" algn="just" defTabSz="914400">
              <a:lnSpc>
                <a:spcPct val="90000"/>
              </a:lnSpc>
              <a:spcBef>
                <a:spcPts val="1001"/>
              </a:spcBef>
              <a:buClr>
                <a:srgbClr val="000000"/>
              </a:buClr>
              <a:buSzPct val="45000"/>
              <a:buFont typeface="Wingdings" charset="2"/>
              <a:buChar char=""/>
            </a:pPr>
            <a:r>
              <a:rPr b="0" lang="en-US" sz="2800" spc="-12" strike="noStrike">
                <a:solidFill>
                  <a:schemeClr val="dk1"/>
                </a:solidFill>
                <a:latin typeface="Times New Roman"/>
              </a:rPr>
              <a:t>Conclusion</a:t>
            </a:r>
            <a:endParaRPr b="0" lang="en-IN" sz="2800" spc="-1" strike="noStrike">
              <a:solidFill>
                <a:srgbClr val="000000"/>
              </a:solidFill>
              <a:latin typeface="Arial"/>
            </a:endParaRPr>
          </a:p>
          <a:p>
            <a:pPr marL="216000" indent="-216000" algn="just"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Times New Roman"/>
              </a:rPr>
              <a:t>Future Scope</a:t>
            </a:r>
            <a:endParaRPr b="0" lang="en-IN" sz="2800" spc="-1" strike="noStrike">
              <a:solidFill>
                <a:srgbClr val="000000"/>
              </a:solidFill>
              <a:latin typeface="Arial"/>
            </a:endParaRPr>
          </a:p>
          <a:p>
            <a:pPr marL="216000" indent="-216000" algn="just"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Times New Roman"/>
              </a:rPr>
              <a:t>References</a:t>
            </a:r>
            <a:endParaRPr b="0" lang="en-IN" sz="2800" spc="-1" strike="noStrike">
              <a:solidFill>
                <a:srgbClr val="000000"/>
              </a:solidFill>
              <a:latin typeface="Arial"/>
            </a:endParaRPr>
          </a:p>
          <a:p>
            <a:pPr algn="just" defTabSz="914400">
              <a:lnSpc>
                <a:spcPct val="90000"/>
              </a:lnSpc>
              <a:spcBef>
                <a:spcPts val="1001"/>
              </a:spcBef>
            </a:pPr>
            <a:endParaRPr b="0" lang="en-IN" sz="2800" spc="-1" strike="noStrike">
              <a:solidFill>
                <a:srgbClr val="000000"/>
              </a:solidFill>
              <a:latin typeface="Arial"/>
            </a:endParaRPr>
          </a:p>
          <a:p>
            <a:pPr algn="just" defTabSz="914400">
              <a:lnSpc>
                <a:spcPct val="90000"/>
              </a:lnSpc>
              <a:spcBef>
                <a:spcPts val="1001"/>
              </a:spcBef>
            </a:pPr>
            <a:endParaRPr b="0" lang="en-IN" sz="2800" spc="-1" strike="noStrike">
              <a:solidFill>
                <a:srgbClr val="000000"/>
              </a:solidFill>
              <a:latin typeface="Arial"/>
            </a:endParaRPr>
          </a:p>
        </p:txBody>
      </p:sp>
      <p:sp>
        <p:nvSpPr>
          <p:cNvPr id="2" name="PlaceHolder 1"/>
          <p:cNvSpPr>
            <a:spLocks noGrp="1"/>
          </p:cNvSpPr>
          <p:nvPr>
            <p:ph type="sldNum" idx="2"/>
          </p:nvPr>
        </p:nvSpPr>
        <p:spPr/>
        <p:txBody>
          <a:bodyPr/>
          <a:p>
            <a:fld id="{A5F6D090-8E0B-4E14-AC70-7EE24EB0B94C}"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3000"/>
          </a:blip>
          <a:stretch>
            <a:fillRect l="7669" t="-986" r="7669"/>
          </a:stretch>
        </a:blip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837720" y="364680"/>
            <a:ext cx="1052424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merican Typewriter"/>
              </a:rPr>
              <a:t>Introduction </a:t>
            </a:r>
            <a:endParaRPr b="0" lang="en-IN" sz="4400" spc="-1" strike="noStrike">
              <a:solidFill>
                <a:srgbClr val="000000"/>
              </a:solidFill>
              <a:latin typeface="Arial"/>
            </a:endParaRPr>
          </a:p>
        </p:txBody>
      </p:sp>
      <p:sp>
        <p:nvSpPr>
          <p:cNvPr id="57" name="PlaceHolder 2"/>
          <p:cNvSpPr>
            <a:spLocks noGrp="1"/>
          </p:cNvSpPr>
          <p:nvPr>
            <p:ph/>
          </p:nvPr>
        </p:nvSpPr>
        <p:spPr>
          <a:xfrm>
            <a:off x="815400" y="1589760"/>
            <a:ext cx="10524240" cy="434988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The proliferation of Internet of Things (IoT) technologies has revolutionized various industries, enabling seamless connectivity and data exchange between physical devices and the digital world.</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 </a:t>
            </a:r>
            <a:r>
              <a:rPr b="0" lang="en-US" sz="2800" spc="-1" strike="noStrike">
                <a:solidFill>
                  <a:schemeClr val="dk1"/>
                </a:solidFill>
                <a:latin typeface="Calibri"/>
              </a:rPr>
              <a:t>In particular, the integration of IoT with Field Programmable Gate Arrays (FPGAs) has unlocked new possibilities in building highly efficient and adaptable embedded systems.</a:t>
            </a:r>
            <a:endParaRPr b="0" lang="en-IN" sz="2800" spc="-1" strike="noStrike">
              <a:solidFill>
                <a:srgbClr val="000000"/>
              </a:solidFill>
              <a:latin typeface="Arial"/>
            </a:endParaRPr>
          </a:p>
        </p:txBody>
      </p:sp>
      <p:sp>
        <p:nvSpPr>
          <p:cNvPr id="4" name="PlaceHolder 3"/>
          <p:cNvSpPr>
            <a:spLocks noGrp="1"/>
          </p:cNvSpPr>
          <p:nvPr>
            <p:ph type="sldNum" idx="2"/>
          </p:nvPr>
        </p:nvSpPr>
        <p:spPr/>
        <p:txBody>
          <a:bodyPr/>
          <a:p>
            <a:fld id="{12EC0BC4-8CE6-4450-B341-4343CEA2540E}"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8000"/>
          </a:blip>
          <a:stretch>
            <a:fillRect l="8703" t="10761" r="8703"/>
          </a:stretch>
        </a:blip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837720" y="364680"/>
            <a:ext cx="1052424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merican Typewriter"/>
              </a:rPr>
              <a:t>Problem Formulation</a:t>
            </a:r>
            <a:endParaRPr b="0" lang="en-IN" sz="4400" spc="-1" strike="noStrike">
              <a:solidFill>
                <a:srgbClr val="000000"/>
              </a:solidFill>
              <a:latin typeface="Arial"/>
            </a:endParaRPr>
          </a:p>
        </p:txBody>
      </p:sp>
      <p:sp>
        <p:nvSpPr>
          <p:cNvPr id="59" name="PlaceHolder 2"/>
          <p:cNvSpPr>
            <a:spLocks noGrp="1"/>
          </p:cNvSpPr>
          <p:nvPr>
            <p:ph/>
          </p:nvPr>
        </p:nvSpPr>
        <p:spPr>
          <a:xfrm>
            <a:off x="837720" y="1825200"/>
            <a:ext cx="5821920" cy="267444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100" spc="-1" strike="noStrike">
                <a:solidFill>
                  <a:schemeClr val="dk1"/>
                </a:solidFill>
                <a:latin typeface="Calibri"/>
              </a:rPr>
              <a:t>Comparison of Proposed Technologies:</a:t>
            </a:r>
            <a:endParaRPr b="0" lang="en-IN" sz="21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100" spc="-1" strike="noStrike">
                <a:solidFill>
                  <a:schemeClr val="dk1"/>
                </a:solidFill>
                <a:latin typeface="Calibri"/>
              </a:rPr>
              <a:t>Evaluate the effectiveness and efficiency of the Spartan3AN FPGA platform compared to traditional ARM processors in IoT-based temperature monitoring systems.</a:t>
            </a:r>
            <a:endParaRPr b="0" lang="en-IN" sz="21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100" spc="-1" strike="noStrike">
                <a:solidFill>
                  <a:schemeClr val="dk1"/>
                </a:solidFill>
                <a:latin typeface="Calibri"/>
              </a:rPr>
              <a:t>Investigate the advantages and limitations of FPGA-based implementations in terms of scalability, compatibility, and performance.[1]</a:t>
            </a:r>
            <a:endParaRPr b="0" lang="en-IN" sz="2100" spc="-1" strike="noStrike">
              <a:solidFill>
                <a:srgbClr val="000000"/>
              </a:solidFill>
              <a:latin typeface="Arial"/>
            </a:endParaRPr>
          </a:p>
          <a:p>
            <a:pPr marL="228600" indent="0" algn="just" defTabSz="914400">
              <a:lnSpc>
                <a:spcPct val="90000"/>
              </a:lnSpc>
              <a:spcBef>
                <a:spcPts val="1001"/>
              </a:spcBef>
              <a:buNone/>
              <a:tabLst>
                <a:tab algn="l" pos="0"/>
              </a:tabLst>
            </a:pPr>
            <a:endParaRPr b="0" lang="en-IN" sz="2100" spc="-1" strike="noStrike">
              <a:solidFill>
                <a:srgbClr val="000000"/>
              </a:solidFill>
              <a:latin typeface="Arial"/>
            </a:endParaRPr>
          </a:p>
        </p:txBody>
      </p:sp>
      <p:sp>
        <p:nvSpPr>
          <p:cNvPr id="4" name="PlaceHolder 3"/>
          <p:cNvSpPr>
            <a:spLocks noGrp="1"/>
          </p:cNvSpPr>
          <p:nvPr>
            <p:ph type="sldNum" idx="2"/>
          </p:nvPr>
        </p:nvSpPr>
        <p:spPr/>
        <p:txBody>
          <a:bodyPr/>
          <a:p>
            <a:fld id="{5B0C71A7-131A-4598-BA7F-135BC43F28DA}"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 name="" descr="">
            <a:hlinkClick r:id="rId1"/>
          </p:cNvPr>
          <p:cNvPicPr/>
          <p:nvPr/>
        </p:nvPicPr>
        <p:blipFill>
          <a:blip r:embed="rId2"/>
          <a:stretch/>
        </p:blipFill>
        <p:spPr>
          <a:xfrm>
            <a:off x="1357200" y="360000"/>
            <a:ext cx="8542440" cy="5699880"/>
          </a:xfrm>
          <a:prstGeom prst="rect">
            <a:avLst/>
          </a:prstGeom>
          <a:ln w="0">
            <a:noFill/>
          </a:ln>
        </p:spPr>
      </p:pic>
      <p:sp>
        <p:nvSpPr>
          <p:cNvPr id="61" name=""/>
          <p:cNvSpPr/>
          <p:nvPr/>
        </p:nvSpPr>
        <p:spPr>
          <a:xfrm>
            <a:off x="2520000" y="6247440"/>
            <a:ext cx="6300720" cy="232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000" spc="-1" strike="noStrike">
                <a:solidFill>
                  <a:srgbClr val="000000"/>
                </a:solidFill>
                <a:latin typeface="Arial"/>
              </a:rPr>
              <a:t>https://www.researchgate.net/figure/Taxonomy-diagram-of-Water-Quality-Monitoring-System_fig1_353853205</a:t>
            </a:r>
            <a:endParaRPr b="0" lang="en-IN" sz="1000" spc="-1" strike="noStrike">
              <a:solidFill>
                <a:srgbClr val="000000"/>
              </a:solidFill>
              <a:latin typeface="Arial"/>
            </a:endParaRPr>
          </a:p>
        </p:txBody>
      </p:sp>
      <p:sp>
        <p:nvSpPr>
          <p:cNvPr id="2" name="PlaceHolder 1"/>
          <p:cNvSpPr>
            <a:spLocks noGrp="1"/>
          </p:cNvSpPr>
          <p:nvPr>
            <p:ph type="sldNum" idx="2"/>
          </p:nvPr>
        </p:nvSpPr>
        <p:spPr/>
        <p:txBody>
          <a:bodyPr/>
          <a:p>
            <a:fld id="{E795991F-5398-485A-862B-A8112D3A5B1C}"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837720" y="364680"/>
            <a:ext cx="10524240" cy="1323720"/>
          </a:xfrm>
          <a:prstGeom prst="rect">
            <a:avLst/>
          </a:prstGeom>
          <a:noFill/>
          <a:ln w="0">
            <a:noFill/>
          </a:ln>
        </p:spPr>
        <p:txBody>
          <a:bodyPr lIns="91440" rIns="91440" tIns="45720" bIns="45720" anchor="ctr">
            <a:noAutofit/>
          </a:bodyPr>
          <a:p>
            <a:pPr indent="0" algn="just" defTabSz="914400">
              <a:lnSpc>
                <a:spcPct val="90000"/>
              </a:lnSpc>
              <a:buNone/>
              <a:tabLst>
                <a:tab algn="l" pos="0"/>
              </a:tabLst>
            </a:pPr>
            <a:r>
              <a:rPr b="0" lang="en-US" sz="4400" spc="-1" strike="noStrike">
                <a:solidFill>
                  <a:schemeClr val="dk1"/>
                </a:solidFill>
                <a:latin typeface="American Typewriter"/>
              </a:rPr>
              <a:t>Objectives of the Work</a:t>
            </a:r>
            <a:endParaRPr b="0" lang="en-IN" sz="4400" spc="-1" strike="noStrike">
              <a:solidFill>
                <a:srgbClr val="000000"/>
              </a:solidFill>
              <a:latin typeface="Arial"/>
            </a:endParaRPr>
          </a:p>
        </p:txBody>
      </p:sp>
      <p:sp>
        <p:nvSpPr>
          <p:cNvPr id="63" name="PlaceHolder 2"/>
          <p:cNvSpPr>
            <a:spLocks noGrp="1"/>
          </p:cNvSpPr>
          <p:nvPr>
            <p:ph/>
          </p:nvPr>
        </p:nvSpPr>
        <p:spPr>
          <a:xfrm>
            <a:off x="837720" y="1825200"/>
            <a:ext cx="10524240" cy="434988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Integrate FPGA-based temperature sensors and communication interfaces for efficient data acquisition and transmission.</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Explore the integration of cloud services such as AWS IoT or Azure IoT for data storage, processing, and visualization.</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Implement security mechanisms to ensure data confidentiality and integrity during transmission and storage.</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Evaluate system scalability, compatibility, and performance to optimize real-time monitoring and analytics capabilities.</a:t>
            </a:r>
            <a:endParaRPr b="0" lang="en-IN" sz="2800" spc="-1" strike="noStrike">
              <a:solidFill>
                <a:srgbClr val="000000"/>
              </a:solidFill>
              <a:latin typeface="Arial"/>
            </a:endParaRPr>
          </a:p>
        </p:txBody>
      </p:sp>
      <p:sp>
        <p:nvSpPr>
          <p:cNvPr id="4" name="PlaceHolder 3"/>
          <p:cNvSpPr>
            <a:spLocks noGrp="1"/>
          </p:cNvSpPr>
          <p:nvPr>
            <p:ph type="sldNum" idx="2"/>
          </p:nvPr>
        </p:nvSpPr>
        <p:spPr/>
        <p:txBody>
          <a:bodyPr/>
          <a:p>
            <a:fld id="{21B5EDE8-6199-4DF3-A773-3402F22DDBAF}"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837720" y="364680"/>
            <a:ext cx="10524240" cy="1323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merican Typewriter"/>
              </a:rPr>
              <a:t>Methodology used</a:t>
            </a:r>
            <a:endParaRPr b="0" lang="en-IN" sz="4400" spc="-1" strike="noStrike">
              <a:solidFill>
                <a:srgbClr val="000000"/>
              </a:solidFill>
              <a:latin typeface="Arial"/>
            </a:endParaRPr>
          </a:p>
        </p:txBody>
      </p:sp>
      <p:sp>
        <p:nvSpPr>
          <p:cNvPr id="65" name="PlaceHolder 2"/>
          <p:cNvSpPr>
            <a:spLocks noGrp="1"/>
          </p:cNvSpPr>
          <p:nvPr>
            <p:ph/>
          </p:nvPr>
        </p:nvSpPr>
        <p:spPr>
          <a:xfrm>
            <a:off x="837720" y="1589040"/>
            <a:ext cx="10524240" cy="434988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The Cloud-Based Temperature Monitoring System methodology goes like this: the Controller Module reads vicinity temperature using the Temperature Sensor Module. </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Then displays it on an LCD module for local information and also sends it to the cloud using a Communication Module.</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  </a:t>
            </a:r>
            <a:r>
              <a:rPr b="0" lang="en-US" sz="2800" spc="-1" strike="noStrike">
                <a:solidFill>
                  <a:schemeClr val="dk1"/>
                </a:solidFill>
                <a:latin typeface="Calibri"/>
              </a:rPr>
              <a:t>The reader gets the sensed temperature value on his/her internet-connected PC/Mobile/Tablet.</a:t>
            </a:r>
            <a:endParaRPr b="0" lang="en-IN" sz="2800" spc="-1" strike="noStrike">
              <a:solidFill>
                <a:srgbClr val="000000"/>
              </a:solidFill>
              <a:latin typeface="Arial"/>
            </a:endParaRPr>
          </a:p>
          <a:p>
            <a:pPr marL="228600" indent="0" algn="just" defTabSz="914400">
              <a:lnSpc>
                <a:spcPct val="90000"/>
              </a:lnSpc>
              <a:spcBef>
                <a:spcPts val="1001"/>
              </a:spcBef>
              <a:buNone/>
              <a:tabLst>
                <a:tab algn="l" pos="0"/>
              </a:tabLst>
            </a:pPr>
            <a:endParaRPr b="0" lang="en-IN" sz="2800" spc="-1" strike="noStrike">
              <a:solidFill>
                <a:srgbClr val="000000"/>
              </a:solidFill>
              <a:latin typeface="Arial"/>
            </a:endParaRPr>
          </a:p>
        </p:txBody>
      </p:sp>
      <p:sp>
        <p:nvSpPr>
          <p:cNvPr id="4" name="PlaceHolder 3"/>
          <p:cNvSpPr>
            <a:spLocks noGrp="1"/>
          </p:cNvSpPr>
          <p:nvPr>
            <p:ph type="sldNum" idx="2"/>
          </p:nvPr>
        </p:nvSpPr>
        <p:spPr/>
        <p:txBody>
          <a:bodyPr/>
          <a:p>
            <a:fld id="{AB0A01C4-B295-45C7-BC88-47B2762A2CA8}"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 descr=""/>
          <p:cNvPicPr/>
          <p:nvPr/>
        </p:nvPicPr>
        <p:blipFill>
          <a:blip r:embed="rId1"/>
          <a:stretch/>
        </p:blipFill>
        <p:spPr>
          <a:xfrm>
            <a:off x="1440000" y="540000"/>
            <a:ext cx="8985600" cy="4679640"/>
          </a:xfrm>
          <a:prstGeom prst="rect">
            <a:avLst/>
          </a:prstGeom>
          <a:ln w="0">
            <a:noFill/>
          </a:ln>
        </p:spPr>
      </p:pic>
      <p:sp>
        <p:nvSpPr>
          <p:cNvPr id="2" name="PlaceHolder 1"/>
          <p:cNvSpPr>
            <a:spLocks noGrp="1"/>
          </p:cNvSpPr>
          <p:nvPr>
            <p:ph type="sldNum" idx="2"/>
          </p:nvPr>
        </p:nvSpPr>
        <p:spPr/>
        <p:txBody>
          <a:bodyPr/>
          <a:p>
            <a:fld id="{B9615B3D-18C5-4A5B-A380-2429D2B784F0}"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 name="" descr=""/>
          <p:cNvPicPr/>
          <p:nvPr/>
        </p:nvPicPr>
        <p:blipFill>
          <a:blip r:embed="rId1"/>
          <a:stretch/>
        </p:blipFill>
        <p:spPr>
          <a:xfrm>
            <a:off x="948240" y="407160"/>
            <a:ext cx="5171400" cy="2832480"/>
          </a:xfrm>
          <a:prstGeom prst="rect">
            <a:avLst/>
          </a:prstGeom>
          <a:ln w="0">
            <a:noFill/>
          </a:ln>
        </p:spPr>
      </p:pic>
      <p:pic>
        <p:nvPicPr>
          <p:cNvPr id="68" name="" descr=""/>
          <p:cNvPicPr/>
          <p:nvPr/>
        </p:nvPicPr>
        <p:blipFill>
          <a:blip r:embed="rId2"/>
          <a:stretch/>
        </p:blipFill>
        <p:spPr>
          <a:xfrm>
            <a:off x="6660000" y="2350800"/>
            <a:ext cx="4499640" cy="3048840"/>
          </a:xfrm>
          <a:prstGeom prst="rect">
            <a:avLst/>
          </a:prstGeom>
          <a:ln w="0">
            <a:noFill/>
          </a:ln>
        </p:spPr>
      </p:pic>
      <p:sp>
        <p:nvSpPr>
          <p:cNvPr id="69" name=""/>
          <p:cNvSpPr/>
          <p:nvPr/>
        </p:nvSpPr>
        <p:spPr>
          <a:xfrm>
            <a:off x="7560000" y="5580000"/>
            <a:ext cx="2339640" cy="5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000000"/>
                </a:solidFill>
                <a:latin typeface="Arial"/>
              </a:rPr>
              <a:t>Block diagram of FPGA</a:t>
            </a:r>
            <a:endParaRPr b="0" lang="en-IN" sz="1500" spc="-1" strike="noStrike">
              <a:solidFill>
                <a:srgbClr val="000000"/>
              </a:solidFill>
              <a:latin typeface="Arial"/>
            </a:endParaRPr>
          </a:p>
        </p:txBody>
      </p:sp>
      <p:sp>
        <p:nvSpPr>
          <p:cNvPr id="70" name=""/>
          <p:cNvSpPr/>
          <p:nvPr/>
        </p:nvSpPr>
        <p:spPr>
          <a:xfrm>
            <a:off x="2909160" y="3727440"/>
            <a:ext cx="1590480" cy="5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000000"/>
                </a:solidFill>
                <a:latin typeface="Arial"/>
              </a:rPr>
              <a:t>Circuit Diagram</a:t>
            </a:r>
            <a:endParaRPr b="0" lang="en-IN" sz="1500" spc="-1" strike="noStrike">
              <a:solidFill>
                <a:srgbClr val="000000"/>
              </a:solidFill>
              <a:latin typeface="Arial"/>
            </a:endParaRPr>
          </a:p>
        </p:txBody>
      </p:sp>
      <p:sp>
        <p:nvSpPr>
          <p:cNvPr id="71" name=""/>
          <p:cNvSpPr/>
          <p:nvPr/>
        </p:nvSpPr>
        <p:spPr>
          <a:xfrm>
            <a:off x="-56232000" y="4972680"/>
            <a:ext cx="8064072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600" spc="-1" strike="noStrike" u="sng">
                <a:solidFill>
                  <a:srgbClr val="0563c1"/>
                </a:solidFill>
                <a:uFillTx/>
                <a:latin typeface="Times New Roman"/>
                <a:hlinkClick r:id="rId3"/>
              </a:rPr>
              <a:t>https://www.google.com/imgres?imgurl=x-raw-image%3A%2F%2F%2F5290b3641881bf1f01cede78c5d475c62a3c7e730e8d6826302fcb783b041574&amp;tbnid=H7-BGGSzkFJrRM&amp;vet=12ahUKEwi8j-P-wZuEAxXTUGwGHWB6DEMQMygYegQIARBv..i&amp;imgrefurl=https%3A%2F%2Fzenodo.org%2Frecord%2F3558431%2Ffiles%2F%25287-10%2529CE%2520IOT%2520Based%2520Temperature%2520Monitoring%2520System-format.pdf&amp;docid=NtsotoxRtmslVM&amp;w=413&amp;h=280&amp;q=Build a Cloud-based Temperature Monitoring system IOT using Spartan3an Starter Kit&amp;ved=2ahUKEwi8j-P-wZuEAxXTUGwGHWB6DEMQMygYegQIARBv</a:t>
            </a:r>
            <a:endParaRPr b="0" lang="en-IN" sz="600" spc="-1" strike="noStrike">
              <a:solidFill>
                <a:srgbClr val="000000"/>
              </a:solidFill>
              <a:latin typeface="Arial"/>
            </a:endParaRPr>
          </a:p>
        </p:txBody>
      </p:sp>
      <p:sp>
        <p:nvSpPr>
          <p:cNvPr id="2" name="PlaceHolder 1"/>
          <p:cNvSpPr>
            <a:spLocks noGrp="1"/>
          </p:cNvSpPr>
          <p:nvPr>
            <p:ph type="sldNum" idx="2"/>
          </p:nvPr>
        </p:nvSpPr>
        <p:spPr/>
        <p:txBody>
          <a:bodyPr/>
          <a:p>
            <a:fld id="{C00F5F68-6803-4F94-8A6B-9F7681FDEF8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smaple</Template>
  <TotalTime>6742</TotalTime>
  <Application>LibreOffice/7.6.2.1$MacOSX_AARCH64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dc:description/>
  <dc:language>en-IN</dc:language>
  <cp:lastModifiedBy/>
  <dcterms:modified xsi:type="dcterms:W3CDTF">2024-02-08T23:25:52Z</dcterms:modified>
  <cp:revision>498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10</vt:r8>
  </property>
</Properties>
</file>