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7" r:id="rId2"/>
    <p:sldId id="256" r:id="rId3"/>
    <p:sldId id="257" r:id="rId4"/>
    <p:sldId id="258" r:id="rId5"/>
    <p:sldId id="279" r:id="rId6"/>
    <p:sldId id="280" r:id="rId7"/>
    <p:sldId id="281" r:id="rId8"/>
    <p:sldId id="282" r:id="rId9"/>
    <p:sldId id="259" r:id="rId10"/>
    <p:sldId id="260" r:id="rId11"/>
    <p:sldId id="261" r:id="rId12"/>
    <p:sldId id="262" r:id="rId13"/>
    <p:sldId id="263" r:id="rId14"/>
    <p:sldId id="278"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691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938628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5305" y="7264554"/>
            <a:ext cx="14635704" cy="52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latin typeface="Times New Roman" panose="02020603050405020304" pitchFamily="18" charset="0"/>
              <a:cs typeface="Times New Roman" panose="02020603050405020304" pitchFamily="18" charset="0"/>
            </a:endParaRPr>
          </a:p>
        </p:txBody>
      </p:sp>
      <p:sp>
        <p:nvSpPr>
          <p:cNvPr id="32" name="Rectangle 31"/>
          <p:cNvSpPr/>
          <p:nvPr/>
        </p:nvSpPr>
        <p:spPr>
          <a:xfrm>
            <a:off x="362637" y="7082383"/>
            <a:ext cx="54863" cy="7366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latin typeface="Times New Roman" panose="02020603050405020304" pitchFamily="18" charset="0"/>
              <a:cs typeface="Times New Roman" panose="02020603050405020304" pitchFamily="18" charset="0"/>
            </a:endParaRPr>
          </a:p>
        </p:txBody>
      </p:sp>
      <p:sp>
        <p:nvSpPr>
          <p:cNvPr id="44" name="Slide Number Placeholder 2"/>
          <p:cNvSpPr txBox="1">
            <a:spLocks/>
          </p:cNvSpPr>
          <p:nvPr/>
        </p:nvSpPr>
        <p:spPr>
          <a:xfrm>
            <a:off x="10515600" y="7810501"/>
            <a:ext cx="3291840" cy="438150"/>
          </a:xfrm>
          <a:prstGeom prst="rect">
            <a:avLst/>
          </a:prstGeom>
        </p:spPr>
        <p:txBody>
          <a:bodyPr vert="horz" lIns="109728" tIns="54864" rIns="109728" bIns="5486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40" dirty="0">
              <a:latin typeface="Times New Roman" panose="02020603050405020304" pitchFamily="18" charset="0"/>
              <a:cs typeface="Times New Roman" panose="02020603050405020304" pitchFamily="18" charset="0"/>
            </a:endParaRPr>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11408229" y="7127856"/>
            <a:ext cx="1550126" cy="1389127"/>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1097280">
              <a:defRPr/>
            </a:pPr>
            <a:endParaRPr lang="en-ID" sz="2160" kern="0">
              <a:solidFill>
                <a:srgbClr val="FFFFFF"/>
              </a:solidFill>
              <a:latin typeface="Times New Roman" panose="02020603050405020304" pitchFamily="18" charset="0"/>
              <a:cs typeface="Times New Roman" panose="02020603050405020304" pitchFamily="18" charset="0"/>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8454525" y="-77952"/>
            <a:ext cx="6175874" cy="7022928"/>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1097280">
              <a:defRPr/>
            </a:pPr>
            <a:endParaRPr lang="en-ID" sz="2160" kern="0">
              <a:solidFill>
                <a:srgbClr val="FFFFFF"/>
              </a:solidFill>
              <a:latin typeface="Times New Roman" panose="02020603050405020304" pitchFamily="18" charset="0"/>
              <a:cs typeface="Times New Roman" panose="02020603050405020304" pitchFamily="18" charset="0"/>
            </a:endParaRPr>
          </a:p>
        </p:txBody>
      </p:sp>
      <p:sp>
        <p:nvSpPr>
          <p:cNvPr id="45" name="Rectangle 44"/>
          <p:cNvSpPr/>
          <p:nvPr/>
        </p:nvSpPr>
        <p:spPr>
          <a:xfrm>
            <a:off x="3237638" y="1771236"/>
            <a:ext cx="8195310" cy="3356684"/>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80" i="1"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lnSpc>
                <a:spcPct val="150000"/>
              </a:lnSpc>
            </a:pPr>
            <a:r>
              <a:rPr lang="en-US" sz="2880" b="1" dirty="0">
                <a:solidFill>
                  <a:srgbClr val="000000"/>
                </a:solidFill>
                <a:latin typeface="Times New Roman" panose="02020603050405020304" pitchFamily="18" charset="0"/>
                <a:cs typeface="Times New Roman" panose="02020603050405020304" pitchFamily="18" charset="0"/>
              </a:rPr>
              <a:t>BACHELOR OF ENGINEERING </a:t>
            </a:r>
            <a:endParaRPr lang="en-US" sz="288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880" i="1" dirty="0">
                <a:solidFill>
                  <a:srgbClr val="000000"/>
                </a:solidFill>
                <a:latin typeface="Times New Roman" panose="02020603050405020304" pitchFamily="18" charset="0"/>
                <a:cs typeface="Times New Roman" panose="02020603050405020304" pitchFamily="18" charset="0"/>
              </a:rPr>
              <a:t> IN</a:t>
            </a:r>
          </a:p>
          <a:p>
            <a:pPr algn="ctr">
              <a:lnSpc>
                <a:spcPct val="150000"/>
              </a:lnSpc>
            </a:pPr>
            <a:r>
              <a:rPr lang="en-US" sz="2880" i="1" dirty="0">
                <a:solidFill>
                  <a:srgbClr val="000000"/>
                </a:solidFill>
                <a:latin typeface="Times New Roman" panose="02020603050405020304" pitchFamily="18" charset="0"/>
                <a:cs typeface="Times New Roman" panose="02020603050405020304" pitchFamily="18" charset="0"/>
              </a:rPr>
              <a:t>Computer science with a specialization in</a:t>
            </a:r>
          </a:p>
          <a:p>
            <a:pPr algn="ctr">
              <a:lnSpc>
                <a:spcPct val="150000"/>
              </a:lnSpc>
            </a:pPr>
            <a:r>
              <a:rPr lang="en-US" sz="2880" i="1" dirty="0">
                <a:solidFill>
                  <a:srgbClr val="000000"/>
                </a:solidFill>
                <a:latin typeface="Times New Roman" panose="02020603050405020304" pitchFamily="18" charset="0"/>
                <a:cs typeface="Times New Roman" panose="02020603050405020304" pitchFamily="18" charset="0"/>
              </a:rPr>
              <a:t> DevOps</a:t>
            </a:r>
          </a:p>
        </p:txBody>
      </p:sp>
      <p:sp>
        <p:nvSpPr>
          <p:cNvPr id="43" name="Right Triangle 42"/>
          <p:cNvSpPr/>
          <p:nvPr/>
        </p:nvSpPr>
        <p:spPr>
          <a:xfrm rot="10800000" flipV="1">
            <a:off x="11795757" y="6400800"/>
            <a:ext cx="2839948" cy="192024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latin typeface="Times New Roman" panose="02020603050405020304" pitchFamily="18" charset="0"/>
              <a:cs typeface="Times New Roman" panose="02020603050405020304" pitchFamily="18" charset="0"/>
            </a:endParaRPr>
          </a:p>
        </p:txBody>
      </p:sp>
      <p:sp>
        <p:nvSpPr>
          <p:cNvPr id="36" name="TextBox 35"/>
          <p:cNvSpPr txBox="1">
            <a:spLocks noChangeArrowheads="1"/>
          </p:cNvSpPr>
          <p:nvPr/>
        </p:nvSpPr>
        <p:spPr bwMode="auto">
          <a:xfrm>
            <a:off x="8257631" y="7223472"/>
            <a:ext cx="5914330" cy="757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400" b="1" dirty="0">
                <a:solidFill>
                  <a:prstClr val="black">
                    <a:lumMod val="65000"/>
                    <a:lumOff val="35000"/>
                  </a:prstClr>
                </a:solidFill>
                <a:latin typeface="Times New Roman" panose="02020603050405020304" pitchFamily="18" charset="0"/>
                <a:ea typeface="Karla" pitchFamily="2" charset="0"/>
                <a:cs typeface="Times New Roman" panose="02020603050405020304" pitchFamily="18" charset="0"/>
              </a:rPr>
              <a:t>DISCOVER . </a:t>
            </a:r>
            <a:r>
              <a:rPr lang="en-US" sz="2400" b="1" dirty="0">
                <a:solidFill>
                  <a:srgbClr val="C00000"/>
                </a:solidFill>
                <a:latin typeface="Times New Roman" panose="02020603050405020304" pitchFamily="18" charset="0"/>
                <a:ea typeface="Karla" pitchFamily="2" charset="0"/>
                <a:cs typeface="Times New Roman" panose="02020603050405020304" pitchFamily="18" charset="0"/>
              </a:rPr>
              <a:t>LEARN</a:t>
            </a:r>
            <a:r>
              <a:rPr lang="en-US" sz="2400" b="1" dirty="0">
                <a:solidFill>
                  <a:prstClr val="black">
                    <a:lumMod val="65000"/>
                    <a:lumOff val="35000"/>
                  </a:prstClr>
                </a:solidFill>
                <a:latin typeface="Times New Roman" panose="02020603050405020304" pitchFamily="18" charset="0"/>
                <a:ea typeface="Karla" pitchFamily="2" charset="0"/>
                <a:cs typeface="Times New Roman" panose="02020603050405020304" pitchFamily="18" charset="0"/>
              </a:rPr>
              <a:t> . EMPOWER</a:t>
            </a:r>
            <a:endParaRPr lang="en-US" sz="1440" b="1" dirty="0">
              <a:solidFill>
                <a:prstClr val="black"/>
              </a:solidFill>
              <a:latin typeface="Times New Roman" panose="02020603050405020304" pitchFamily="18" charset="0"/>
              <a:cs typeface="Times New Roman" panose="02020603050405020304" pitchFamily="18" charset="0"/>
            </a:endParaRPr>
          </a:p>
          <a:p>
            <a:pPr eaLnBrk="1" hangingPunct="1"/>
            <a:endParaRPr lang="en-US" sz="1920" b="1" dirty="0">
              <a:latin typeface="Times New Roman" panose="02020603050405020304" pitchFamily="18" charset="0"/>
              <a:cs typeface="Times New Roman" panose="02020603050405020304" pitchFamily="18" charset="0"/>
            </a:endParaRPr>
          </a:p>
        </p:txBody>
      </p:sp>
      <p:sp>
        <p:nvSpPr>
          <p:cNvPr id="52" name="Rectangle 51"/>
          <p:cNvSpPr/>
          <p:nvPr/>
        </p:nvSpPr>
        <p:spPr>
          <a:xfrm>
            <a:off x="8262937" y="7252375"/>
            <a:ext cx="54863" cy="44474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latin typeface="Times New Roman" panose="02020603050405020304" pitchFamily="18" charset="0"/>
              <a:cs typeface="Times New Roman" panose="02020603050405020304" pitchFamily="18" charset="0"/>
            </a:endParaRPr>
          </a:p>
        </p:txBody>
      </p:sp>
      <p:sp>
        <p:nvSpPr>
          <p:cNvPr id="53" name="TextBox 52"/>
          <p:cNvSpPr txBox="1">
            <a:spLocks noChangeArrowheads="1"/>
          </p:cNvSpPr>
          <p:nvPr/>
        </p:nvSpPr>
        <p:spPr bwMode="auto">
          <a:xfrm>
            <a:off x="532015" y="7216988"/>
            <a:ext cx="7059131" cy="491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746760">
              <a:lnSpc>
                <a:spcPct val="90000"/>
              </a:lnSpc>
              <a:spcBef>
                <a:spcPct val="0"/>
              </a:spcBef>
              <a:spcAft>
                <a:spcPct val="35000"/>
              </a:spcAft>
            </a:pPr>
            <a:r>
              <a:rPr lang="en-US" sz="2880" b="1" dirty="0">
                <a:solidFill>
                  <a:srgbClr val="FF0000"/>
                </a:solidFill>
                <a:latin typeface="Times New Roman" panose="02020603050405020304" pitchFamily="18" charset="0"/>
                <a:cs typeface="Times New Roman" pitchFamily="18" charset="0"/>
              </a:rPr>
              <a:t>Department of AIT-CSE</a:t>
            </a:r>
            <a:endParaRPr lang="en-US" sz="1920" dirty="0">
              <a:solidFill>
                <a:srgbClr val="FF0000"/>
              </a:solidFill>
              <a:latin typeface="Times New Roman" panose="02020603050405020304" pitchFamily="18" charset="0"/>
              <a:cs typeface="Times New Roman" pitchFamily="18" charset="0"/>
            </a:endParaRPr>
          </a:p>
        </p:txBody>
      </p:sp>
      <p:sp>
        <p:nvSpPr>
          <p:cNvPr id="26" name="TextBox 25"/>
          <p:cNvSpPr txBox="1">
            <a:spLocks noChangeArrowheads="1"/>
          </p:cNvSpPr>
          <p:nvPr/>
        </p:nvSpPr>
        <p:spPr bwMode="auto">
          <a:xfrm>
            <a:off x="2120781" y="515183"/>
            <a:ext cx="10172516"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i="0" dirty="0">
                <a:solidFill>
                  <a:srgbClr val="333333"/>
                </a:solidFill>
                <a:effectLst/>
                <a:highlight>
                  <a:srgbClr val="FFFFFF"/>
                </a:highlight>
                <a:latin typeface="Times New Roman" panose="02020603050405020304" pitchFamily="18" charset="0"/>
                <a:cs typeface="Times New Roman" panose="02020603050405020304" pitchFamily="18" charset="0"/>
              </a:rPr>
              <a:t>Responsive Blog Website</a:t>
            </a:r>
            <a:endParaRPr lang="en-US" sz="4400" b="1"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latin typeface="Times New Roman" panose="02020603050405020304" pitchFamily="18" charset="0"/>
                <a:cs typeface="Times New Roman" panose="02020603050405020304" pitchFamily="18" charset="0"/>
              </a:rPr>
              <a:pPr/>
              <a:t>1</a:t>
            </a:fld>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2227441" y="5656133"/>
            <a:ext cx="3732112" cy="1200329"/>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Submitted by: </a:t>
            </a:r>
          </a:p>
          <a:p>
            <a:r>
              <a:rPr lang="en-US" sz="2400" dirty="0">
                <a:latin typeface="Times New Roman" panose="02020603050405020304" pitchFamily="18" charset="0"/>
                <a:cs typeface="Times New Roman" panose="02020603050405020304" pitchFamily="18" charset="0"/>
              </a:rPr>
              <a:t>Aditi Pandey(22BDO10031)</a:t>
            </a:r>
          </a:p>
          <a:p>
            <a:r>
              <a:rPr lang="en-US" sz="2400" dirty="0">
                <a:latin typeface="Times New Roman" panose="02020603050405020304" pitchFamily="18" charset="0"/>
                <a:cs typeface="Times New Roman" panose="02020603050405020304" pitchFamily="18" charset="0"/>
              </a:rPr>
              <a:t>Km Ayushi(22BDO10055)</a:t>
            </a:r>
          </a:p>
        </p:txBody>
      </p:sp>
      <p:sp>
        <p:nvSpPr>
          <p:cNvPr id="6" name="TextBox 5"/>
          <p:cNvSpPr txBox="1"/>
          <p:nvPr/>
        </p:nvSpPr>
        <p:spPr>
          <a:xfrm>
            <a:off x="9217501" y="5670787"/>
            <a:ext cx="3651192"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Under the Supervision of: </a:t>
            </a:r>
            <a:endParaRPr lang="en-US" sz="2400" dirty="0">
              <a:latin typeface="Times New Roman" panose="02020603050405020304" pitchFamily="18" charset="0"/>
              <a:cs typeface="Times New Roman" panose="02020603050405020304" pitchFamily="18" charset="0"/>
            </a:endParaRPr>
          </a:p>
          <a:p>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Rakesh Thakur(E17641)</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758309" y="2063710"/>
            <a:ext cx="8283773" cy="712708"/>
          </a:xfrm>
          <a:prstGeom prst="rect">
            <a:avLst/>
          </a:prstGeom>
          <a:noFill/>
          <a:ln/>
        </p:spPr>
        <p:txBody>
          <a:bodyPr wrap="none" rtlCol="0" anchor="t"/>
          <a:lstStyle/>
          <a:p>
            <a:pPr marL="0" indent="0">
              <a:lnSpc>
                <a:spcPts val="5612"/>
              </a:lnSpc>
              <a:buNone/>
            </a:pPr>
            <a:r>
              <a:rPr lang="en-US" sz="4489" b="1" dirty="0">
                <a:solidFill>
                  <a:srgbClr val="1F1E1E"/>
                </a:solidFill>
                <a:latin typeface="Alexandria" pitchFamily="34" charset="0"/>
                <a:ea typeface="Alexandria" pitchFamily="34" charset="-122"/>
                <a:cs typeface="Alexandria" pitchFamily="34" charset="-120"/>
              </a:rPr>
              <a:t>Clarity of Problem Definition</a:t>
            </a:r>
            <a:endParaRPr lang="en-US" sz="4489" dirty="0"/>
          </a:p>
        </p:txBody>
      </p:sp>
      <p:sp>
        <p:nvSpPr>
          <p:cNvPr id="5" name="Text 3"/>
          <p:cNvSpPr/>
          <p:nvPr/>
        </p:nvSpPr>
        <p:spPr>
          <a:xfrm>
            <a:off x="758309" y="3317915"/>
            <a:ext cx="2850713" cy="356235"/>
          </a:xfrm>
          <a:prstGeom prst="rect">
            <a:avLst/>
          </a:prstGeom>
          <a:noFill/>
          <a:ln/>
        </p:spPr>
        <p:txBody>
          <a:bodyPr wrap="none" rtlCol="0" anchor="t"/>
          <a:lstStyle/>
          <a:p>
            <a:pPr marL="0" indent="0">
              <a:lnSpc>
                <a:spcPts val="2806"/>
              </a:lnSpc>
              <a:buNone/>
            </a:pPr>
            <a:r>
              <a:rPr lang="en-US" sz="2245" b="1" dirty="0">
                <a:solidFill>
                  <a:srgbClr val="1F1E1E"/>
                </a:solidFill>
                <a:latin typeface="Alexandria" pitchFamily="34" charset="0"/>
                <a:ea typeface="Alexandria" pitchFamily="34" charset="-122"/>
                <a:cs typeface="Alexandria" pitchFamily="34" charset="-120"/>
              </a:rPr>
              <a:t>Challenges</a:t>
            </a:r>
            <a:endParaRPr lang="en-US" sz="2245" dirty="0"/>
          </a:p>
        </p:txBody>
      </p:sp>
      <p:sp>
        <p:nvSpPr>
          <p:cNvPr id="6" name="Text 4"/>
          <p:cNvSpPr/>
          <p:nvPr/>
        </p:nvSpPr>
        <p:spPr>
          <a:xfrm>
            <a:off x="758309" y="3890724"/>
            <a:ext cx="4018359" cy="1386840"/>
          </a:xfrm>
          <a:prstGeom prst="rect">
            <a:avLst/>
          </a:prstGeom>
          <a:noFill/>
          <a:ln/>
        </p:spPr>
        <p:txBody>
          <a:bodyPr wrap="squar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The initial challenge was to ensure that the website would provide a consistent and enjoyable user experience across different devices.</a:t>
            </a:r>
            <a:endParaRPr lang="en-US" sz="1706" dirty="0"/>
          </a:p>
        </p:txBody>
      </p:sp>
      <p:sp>
        <p:nvSpPr>
          <p:cNvPr id="7" name="Text 5"/>
          <p:cNvSpPr/>
          <p:nvPr/>
        </p:nvSpPr>
        <p:spPr>
          <a:xfrm>
            <a:off x="5312926" y="3317915"/>
            <a:ext cx="2850713" cy="356235"/>
          </a:xfrm>
          <a:prstGeom prst="rect">
            <a:avLst/>
          </a:prstGeom>
          <a:noFill/>
          <a:ln/>
        </p:spPr>
        <p:txBody>
          <a:bodyPr wrap="none" rtlCol="0" anchor="t"/>
          <a:lstStyle/>
          <a:p>
            <a:pPr marL="0" indent="0">
              <a:lnSpc>
                <a:spcPts val="2806"/>
              </a:lnSpc>
              <a:buNone/>
            </a:pPr>
            <a:r>
              <a:rPr lang="en-US" sz="2245" b="1" dirty="0">
                <a:solidFill>
                  <a:srgbClr val="1F1E1E"/>
                </a:solidFill>
                <a:latin typeface="Alexandria" pitchFamily="34" charset="0"/>
                <a:ea typeface="Alexandria" pitchFamily="34" charset="-122"/>
                <a:cs typeface="Alexandria" pitchFamily="34" charset="-120"/>
              </a:rPr>
              <a:t>Solutions</a:t>
            </a:r>
            <a:endParaRPr lang="en-US" sz="2245" dirty="0"/>
          </a:p>
        </p:txBody>
      </p:sp>
      <p:sp>
        <p:nvSpPr>
          <p:cNvPr id="8" name="Text 6"/>
          <p:cNvSpPr/>
          <p:nvPr/>
        </p:nvSpPr>
        <p:spPr>
          <a:xfrm>
            <a:off x="5312926" y="3890724"/>
            <a:ext cx="4018359" cy="2080260"/>
          </a:xfrm>
          <a:prstGeom prst="rect">
            <a:avLst/>
          </a:prstGeom>
          <a:noFill/>
          <a:ln/>
        </p:spPr>
        <p:txBody>
          <a:bodyPr wrap="squar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The solution involved implementing responsive design principles, using flexible layouts and CSS media queries to adapt the website's layout and content based on the device's screen size.</a:t>
            </a:r>
            <a:endParaRPr lang="en-US" sz="1706" dirty="0"/>
          </a:p>
        </p:txBody>
      </p:sp>
      <p:sp>
        <p:nvSpPr>
          <p:cNvPr id="9" name="Text 7"/>
          <p:cNvSpPr/>
          <p:nvPr/>
        </p:nvSpPr>
        <p:spPr>
          <a:xfrm>
            <a:off x="9867543" y="3317915"/>
            <a:ext cx="2850713" cy="356235"/>
          </a:xfrm>
          <a:prstGeom prst="rect">
            <a:avLst/>
          </a:prstGeom>
          <a:noFill/>
          <a:ln/>
        </p:spPr>
        <p:txBody>
          <a:bodyPr wrap="none" rtlCol="0" anchor="t"/>
          <a:lstStyle/>
          <a:p>
            <a:pPr marL="0" indent="0">
              <a:lnSpc>
                <a:spcPts val="2806"/>
              </a:lnSpc>
              <a:buNone/>
            </a:pPr>
            <a:r>
              <a:rPr lang="en-US" sz="2245" b="1" dirty="0">
                <a:solidFill>
                  <a:srgbClr val="1F1E1E"/>
                </a:solidFill>
                <a:latin typeface="Alexandria" pitchFamily="34" charset="0"/>
                <a:ea typeface="Alexandria" pitchFamily="34" charset="-122"/>
                <a:cs typeface="Alexandria" pitchFamily="34" charset="-120"/>
              </a:rPr>
              <a:t>Outcomes</a:t>
            </a:r>
            <a:endParaRPr lang="en-US" sz="2245" dirty="0"/>
          </a:p>
        </p:txBody>
      </p:sp>
      <p:sp>
        <p:nvSpPr>
          <p:cNvPr id="10" name="Text 8"/>
          <p:cNvSpPr/>
          <p:nvPr/>
        </p:nvSpPr>
        <p:spPr>
          <a:xfrm>
            <a:off x="9867543" y="3890724"/>
            <a:ext cx="4018359" cy="1733550"/>
          </a:xfrm>
          <a:prstGeom prst="rect">
            <a:avLst/>
          </a:prstGeom>
          <a:noFill/>
          <a:ln/>
        </p:spPr>
        <p:txBody>
          <a:bodyPr wrap="squar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The website's responsiveness ensures that users can access and navigate the blog content easily on any device, regardless of their screen size.</a:t>
            </a:r>
            <a:endParaRPr lang="en-US" sz="1706"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70457" y="2699147"/>
            <a:ext cx="5033367" cy="2831306"/>
          </a:xfrm>
          <a:prstGeom prst="rect">
            <a:avLst/>
          </a:prstGeom>
        </p:spPr>
      </p:pic>
      <p:sp>
        <p:nvSpPr>
          <p:cNvPr id="6" name="Text 2"/>
          <p:cNvSpPr/>
          <p:nvPr/>
        </p:nvSpPr>
        <p:spPr>
          <a:xfrm>
            <a:off x="634365" y="686395"/>
            <a:ext cx="4769763" cy="596146"/>
          </a:xfrm>
          <a:prstGeom prst="rect">
            <a:avLst/>
          </a:prstGeom>
          <a:noFill/>
          <a:ln/>
        </p:spPr>
        <p:txBody>
          <a:bodyPr wrap="none" rtlCol="0" anchor="t"/>
          <a:lstStyle/>
          <a:p>
            <a:pPr marL="0" indent="0">
              <a:lnSpc>
                <a:spcPts val="4695"/>
              </a:lnSpc>
              <a:buNone/>
            </a:pPr>
            <a:r>
              <a:rPr lang="en-US" sz="3756" b="1" dirty="0">
                <a:solidFill>
                  <a:srgbClr val="1F1E1E"/>
                </a:solidFill>
                <a:latin typeface="Alexandria" pitchFamily="34" charset="0"/>
                <a:ea typeface="Alexandria" pitchFamily="34" charset="-122"/>
                <a:cs typeface="Alexandria" pitchFamily="34" charset="-120"/>
              </a:rPr>
              <a:t>Block Diagram</a:t>
            </a:r>
            <a:endParaRPr lang="en-US" sz="3756" dirty="0"/>
          </a:p>
        </p:txBody>
      </p:sp>
      <p:pic>
        <p:nvPicPr>
          <p:cNvPr id="7" name="Image 2" descr="preencoded.png"/>
          <p:cNvPicPr>
            <a:picLocks noChangeAspect="1"/>
          </p:cNvPicPr>
          <p:nvPr/>
        </p:nvPicPr>
        <p:blipFill>
          <a:blip r:embed="rId5"/>
          <a:stretch>
            <a:fillRect/>
          </a:stretch>
        </p:blipFill>
        <p:spPr>
          <a:xfrm>
            <a:off x="634365" y="1554361"/>
            <a:ext cx="906185" cy="1449943"/>
          </a:xfrm>
          <a:prstGeom prst="rect">
            <a:avLst/>
          </a:prstGeom>
        </p:spPr>
      </p:pic>
      <p:sp>
        <p:nvSpPr>
          <p:cNvPr id="8" name="Text 3"/>
          <p:cNvSpPr/>
          <p:nvPr/>
        </p:nvSpPr>
        <p:spPr>
          <a:xfrm>
            <a:off x="1812369" y="1735574"/>
            <a:ext cx="2384822" cy="298013"/>
          </a:xfrm>
          <a:prstGeom prst="rect">
            <a:avLst/>
          </a:prstGeom>
          <a:noFill/>
          <a:ln/>
        </p:spPr>
        <p:txBody>
          <a:bodyPr wrap="none" rtlCol="0" anchor="t"/>
          <a:lstStyle/>
          <a:p>
            <a:pPr marL="0" indent="0" algn="l">
              <a:lnSpc>
                <a:spcPts val="2347"/>
              </a:lnSpc>
              <a:buNone/>
            </a:pPr>
            <a:r>
              <a:rPr lang="en-US" sz="1878" b="1" dirty="0">
                <a:solidFill>
                  <a:srgbClr val="3B3535"/>
                </a:solidFill>
                <a:latin typeface="Alexandria" pitchFamily="34" charset="0"/>
                <a:ea typeface="Alexandria" pitchFamily="34" charset="-122"/>
                <a:cs typeface="Alexandria" pitchFamily="34" charset="-120"/>
              </a:rPr>
              <a:t>User Input</a:t>
            </a:r>
            <a:endParaRPr lang="en-US" sz="1878" dirty="0"/>
          </a:p>
        </p:txBody>
      </p:sp>
      <p:sp>
        <p:nvSpPr>
          <p:cNvPr id="9" name="Text 4"/>
          <p:cNvSpPr/>
          <p:nvPr/>
        </p:nvSpPr>
        <p:spPr>
          <a:xfrm>
            <a:off x="1812369" y="2142292"/>
            <a:ext cx="6697266" cy="579834"/>
          </a:xfrm>
          <a:prstGeom prst="rect">
            <a:avLst/>
          </a:prstGeom>
          <a:noFill/>
          <a:ln/>
        </p:spPr>
        <p:txBody>
          <a:bodyPr wrap="square" rtlCol="0" anchor="t"/>
          <a:lstStyle/>
          <a:p>
            <a:pPr marL="0" indent="0" algn="l">
              <a:lnSpc>
                <a:spcPts val="2283"/>
              </a:lnSpc>
              <a:buNone/>
            </a:pPr>
            <a:r>
              <a:rPr lang="en-US" sz="1427" dirty="0">
                <a:solidFill>
                  <a:srgbClr val="3B3535"/>
                </a:solidFill>
                <a:latin typeface="Sora" pitchFamily="34" charset="0"/>
                <a:ea typeface="Sora" pitchFamily="34" charset="-122"/>
                <a:cs typeface="Sora" pitchFamily="34" charset="-120"/>
              </a:rPr>
              <a:t>Users interact with the website through various devices, including desktops, laptops, tablets, and smartphones.</a:t>
            </a:r>
            <a:endParaRPr lang="en-US" sz="1427" dirty="0"/>
          </a:p>
        </p:txBody>
      </p:sp>
      <p:pic>
        <p:nvPicPr>
          <p:cNvPr id="10" name="Image 3" descr="preencoded.png"/>
          <p:cNvPicPr>
            <a:picLocks noChangeAspect="1"/>
          </p:cNvPicPr>
          <p:nvPr/>
        </p:nvPicPr>
        <p:blipFill>
          <a:blip r:embed="rId6"/>
          <a:stretch>
            <a:fillRect/>
          </a:stretch>
        </p:blipFill>
        <p:spPr>
          <a:xfrm>
            <a:off x="634365" y="3004304"/>
            <a:ext cx="906185" cy="1638895"/>
          </a:xfrm>
          <a:prstGeom prst="rect">
            <a:avLst/>
          </a:prstGeom>
        </p:spPr>
      </p:pic>
      <p:sp>
        <p:nvSpPr>
          <p:cNvPr id="11" name="Text 5"/>
          <p:cNvSpPr/>
          <p:nvPr/>
        </p:nvSpPr>
        <p:spPr>
          <a:xfrm>
            <a:off x="1812369" y="3185517"/>
            <a:ext cx="3174325" cy="298013"/>
          </a:xfrm>
          <a:prstGeom prst="rect">
            <a:avLst/>
          </a:prstGeom>
          <a:noFill/>
          <a:ln/>
        </p:spPr>
        <p:txBody>
          <a:bodyPr wrap="none" rtlCol="0" anchor="t"/>
          <a:lstStyle/>
          <a:p>
            <a:pPr marL="0" indent="0" algn="l">
              <a:lnSpc>
                <a:spcPts val="2347"/>
              </a:lnSpc>
              <a:buNone/>
            </a:pPr>
            <a:r>
              <a:rPr lang="en-US" sz="1878" b="1" dirty="0">
                <a:solidFill>
                  <a:srgbClr val="3B3535"/>
                </a:solidFill>
                <a:latin typeface="Alexandria" pitchFamily="34" charset="0"/>
                <a:ea typeface="Alexandria" pitchFamily="34" charset="-122"/>
                <a:cs typeface="Alexandria" pitchFamily="34" charset="-120"/>
              </a:rPr>
              <a:t>Responsive Design Engine</a:t>
            </a:r>
            <a:endParaRPr lang="en-US" sz="1878" dirty="0"/>
          </a:p>
        </p:txBody>
      </p:sp>
      <p:sp>
        <p:nvSpPr>
          <p:cNvPr id="12" name="Text 6"/>
          <p:cNvSpPr/>
          <p:nvPr/>
        </p:nvSpPr>
        <p:spPr>
          <a:xfrm>
            <a:off x="1812369" y="3592235"/>
            <a:ext cx="6697266" cy="869752"/>
          </a:xfrm>
          <a:prstGeom prst="rect">
            <a:avLst/>
          </a:prstGeom>
          <a:noFill/>
          <a:ln/>
        </p:spPr>
        <p:txBody>
          <a:bodyPr wrap="square" rtlCol="0" anchor="t"/>
          <a:lstStyle/>
          <a:p>
            <a:pPr marL="0" indent="0" algn="l">
              <a:lnSpc>
                <a:spcPts val="2283"/>
              </a:lnSpc>
              <a:buNone/>
            </a:pPr>
            <a:r>
              <a:rPr lang="en-US" sz="1427" dirty="0">
                <a:solidFill>
                  <a:srgbClr val="3B3535"/>
                </a:solidFill>
                <a:latin typeface="Sora" pitchFamily="34" charset="0"/>
                <a:ea typeface="Sora" pitchFamily="34" charset="-122"/>
                <a:cs typeface="Sora" pitchFamily="34" charset="-120"/>
              </a:rPr>
              <a:t>The website uses CSS media queries to detect the user's device and dynamically adjust the layout and content to provide an optimal viewing experience.</a:t>
            </a:r>
            <a:endParaRPr lang="en-US" sz="1427" dirty="0"/>
          </a:p>
        </p:txBody>
      </p:sp>
      <p:pic>
        <p:nvPicPr>
          <p:cNvPr id="13" name="Image 4" descr="preencoded.png"/>
          <p:cNvPicPr>
            <a:picLocks noChangeAspect="1"/>
          </p:cNvPicPr>
          <p:nvPr/>
        </p:nvPicPr>
        <p:blipFill>
          <a:blip r:embed="rId7"/>
          <a:stretch>
            <a:fillRect/>
          </a:stretch>
        </p:blipFill>
        <p:spPr>
          <a:xfrm>
            <a:off x="634365" y="4643199"/>
            <a:ext cx="906185" cy="1449943"/>
          </a:xfrm>
          <a:prstGeom prst="rect">
            <a:avLst/>
          </a:prstGeom>
        </p:spPr>
      </p:pic>
      <p:sp>
        <p:nvSpPr>
          <p:cNvPr id="14" name="Text 7"/>
          <p:cNvSpPr/>
          <p:nvPr/>
        </p:nvSpPr>
        <p:spPr>
          <a:xfrm>
            <a:off x="1812369" y="4824413"/>
            <a:ext cx="2384822" cy="298013"/>
          </a:xfrm>
          <a:prstGeom prst="rect">
            <a:avLst/>
          </a:prstGeom>
          <a:noFill/>
          <a:ln/>
        </p:spPr>
        <p:txBody>
          <a:bodyPr wrap="none" rtlCol="0" anchor="t"/>
          <a:lstStyle/>
          <a:p>
            <a:pPr marL="0" indent="0" algn="l">
              <a:lnSpc>
                <a:spcPts val="2347"/>
              </a:lnSpc>
              <a:buNone/>
            </a:pPr>
            <a:r>
              <a:rPr lang="en-US" sz="1878" b="1" dirty="0">
                <a:solidFill>
                  <a:srgbClr val="3B3535"/>
                </a:solidFill>
                <a:latin typeface="Alexandria" pitchFamily="34" charset="0"/>
                <a:ea typeface="Alexandria" pitchFamily="34" charset="-122"/>
                <a:cs typeface="Alexandria" pitchFamily="34" charset="-120"/>
              </a:rPr>
              <a:t>Content Delivery</a:t>
            </a:r>
            <a:endParaRPr lang="en-US" sz="1878" dirty="0"/>
          </a:p>
        </p:txBody>
      </p:sp>
      <p:sp>
        <p:nvSpPr>
          <p:cNvPr id="15" name="Text 8"/>
          <p:cNvSpPr/>
          <p:nvPr/>
        </p:nvSpPr>
        <p:spPr>
          <a:xfrm>
            <a:off x="1812369" y="5231130"/>
            <a:ext cx="6697266" cy="579834"/>
          </a:xfrm>
          <a:prstGeom prst="rect">
            <a:avLst/>
          </a:prstGeom>
          <a:noFill/>
          <a:ln/>
        </p:spPr>
        <p:txBody>
          <a:bodyPr wrap="square" rtlCol="0" anchor="t"/>
          <a:lstStyle/>
          <a:p>
            <a:pPr marL="0" indent="0" algn="l">
              <a:lnSpc>
                <a:spcPts val="2283"/>
              </a:lnSpc>
              <a:buNone/>
            </a:pPr>
            <a:r>
              <a:rPr lang="en-US" sz="1427" dirty="0">
                <a:solidFill>
                  <a:srgbClr val="3B3535"/>
                </a:solidFill>
                <a:latin typeface="Sora" pitchFamily="34" charset="0"/>
                <a:ea typeface="Sora" pitchFamily="34" charset="-122"/>
                <a:cs typeface="Sora" pitchFamily="34" charset="-120"/>
              </a:rPr>
              <a:t>The website delivers relevant content and functionalities based on the detected device, ensuring a seamless user experience.</a:t>
            </a:r>
            <a:endParaRPr lang="en-US" sz="1427" dirty="0"/>
          </a:p>
        </p:txBody>
      </p:sp>
      <p:pic>
        <p:nvPicPr>
          <p:cNvPr id="16" name="Image 5" descr="preencoded.png"/>
          <p:cNvPicPr>
            <a:picLocks noChangeAspect="1"/>
          </p:cNvPicPr>
          <p:nvPr/>
        </p:nvPicPr>
        <p:blipFill>
          <a:blip r:embed="rId8"/>
          <a:stretch>
            <a:fillRect/>
          </a:stretch>
        </p:blipFill>
        <p:spPr>
          <a:xfrm>
            <a:off x="634365" y="6093142"/>
            <a:ext cx="906185" cy="1449943"/>
          </a:xfrm>
          <a:prstGeom prst="rect">
            <a:avLst/>
          </a:prstGeom>
        </p:spPr>
      </p:pic>
      <p:sp>
        <p:nvSpPr>
          <p:cNvPr id="17" name="Text 9"/>
          <p:cNvSpPr/>
          <p:nvPr/>
        </p:nvSpPr>
        <p:spPr>
          <a:xfrm>
            <a:off x="1812369" y="6274356"/>
            <a:ext cx="2384822" cy="298013"/>
          </a:xfrm>
          <a:prstGeom prst="rect">
            <a:avLst/>
          </a:prstGeom>
          <a:noFill/>
          <a:ln/>
        </p:spPr>
        <p:txBody>
          <a:bodyPr wrap="none" rtlCol="0" anchor="t"/>
          <a:lstStyle/>
          <a:p>
            <a:pPr marL="0" indent="0" algn="l">
              <a:lnSpc>
                <a:spcPts val="2347"/>
              </a:lnSpc>
              <a:buNone/>
            </a:pPr>
            <a:r>
              <a:rPr lang="en-US" sz="1878" b="1" dirty="0">
                <a:solidFill>
                  <a:srgbClr val="3B3535"/>
                </a:solidFill>
                <a:latin typeface="Alexandria" pitchFamily="34" charset="0"/>
                <a:ea typeface="Alexandria" pitchFamily="34" charset="-122"/>
                <a:cs typeface="Alexandria" pitchFamily="34" charset="-120"/>
              </a:rPr>
              <a:t>User Feedback</a:t>
            </a:r>
            <a:endParaRPr lang="en-US" sz="1878" dirty="0"/>
          </a:p>
        </p:txBody>
      </p:sp>
      <p:sp>
        <p:nvSpPr>
          <p:cNvPr id="18" name="Text 10"/>
          <p:cNvSpPr/>
          <p:nvPr/>
        </p:nvSpPr>
        <p:spPr>
          <a:xfrm>
            <a:off x="1812369" y="6681073"/>
            <a:ext cx="6697266" cy="579834"/>
          </a:xfrm>
          <a:prstGeom prst="rect">
            <a:avLst/>
          </a:prstGeom>
          <a:noFill/>
          <a:ln/>
        </p:spPr>
        <p:txBody>
          <a:bodyPr wrap="square" rtlCol="0" anchor="t"/>
          <a:lstStyle/>
          <a:p>
            <a:pPr marL="0" indent="0" algn="l">
              <a:lnSpc>
                <a:spcPts val="2283"/>
              </a:lnSpc>
              <a:buNone/>
            </a:pPr>
            <a:r>
              <a:rPr lang="en-US" sz="1427" dirty="0">
                <a:solidFill>
                  <a:srgbClr val="3B3535"/>
                </a:solidFill>
                <a:latin typeface="Sora" pitchFamily="34" charset="0"/>
                <a:ea typeface="Sora" pitchFamily="34" charset="-122"/>
                <a:cs typeface="Sora" pitchFamily="34" charset="-120"/>
              </a:rPr>
              <a:t>User feedback is collected through analytics and usability testing to further improve the website's responsiveness and user experience.</a:t>
            </a:r>
            <a:endParaRPr lang="en-US" sz="1427"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14748" y="2631281"/>
            <a:ext cx="4944785" cy="2966918"/>
          </a:xfrm>
          <a:prstGeom prst="rect">
            <a:avLst/>
          </a:prstGeom>
        </p:spPr>
      </p:pic>
      <p:sp>
        <p:nvSpPr>
          <p:cNvPr id="6" name="Text 2"/>
          <p:cNvSpPr/>
          <p:nvPr/>
        </p:nvSpPr>
        <p:spPr>
          <a:xfrm>
            <a:off x="758309" y="2729151"/>
            <a:ext cx="5701546" cy="712708"/>
          </a:xfrm>
          <a:prstGeom prst="rect">
            <a:avLst/>
          </a:prstGeom>
          <a:noFill/>
          <a:ln/>
        </p:spPr>
        <p:txBody>
          <a:bodyPr wrap="none" rtlCol="0" anchor="t"/>
          <a:lstStyle/>
          <a:p>
            <a:pPr marL="0" indent="0">
              <a:lnSpc>
                <a:spcPts val="5612"/>
              </a:lnSpc>
              <a:buNone/>
            </a:pPr>
            <a:r>
              <a:rPr lang="en-US" sz="4489" b="1" dirty="0">
                <a:solidFill>
                  <a:srgbClr val="1F1E1E"/>
                </a:solidFill>
                <a:latin typeface="Alexandria" pitchFamily="34" charset="0"/>
                <a:ea typeface="Alexandria" pitchFamily="34" charset="-122"/>
                <a:cs typeface="Alexandria" pitchFamily="34" charset="-120"/>
              </a:rPr>
              <a:t>Operating Principle</a:t>
            </a:r>
            <a:endParaRPr lang="en-US" sz="4489" dirty="0"/>
          </a:p>
        </p:txBody>
      </p:sp>
      <p:sp>
        <p:nvSpPr>
          <p:cNvPr id="7" name="Text 3"/>
          <p:cNvSpPr/>
          <p:nvPr/>
        </p:nvSpPr>
        <p:spPr>
          <a:xfrm>
            <a:off x="758309" y="3766780"/>
            <a:ext cx="7627382" cy="1733550"/>
          </a:xfrm>
          <a:prstGeom prst="rect">
            <a:avLst/>
          </a:prstGeom>
          <a:noFill/>
          <a:ln/>
        </p:spPr>
        <p:txBody>
          <a:bodyPr wrap="squar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The website operates on a responsive design principle. This means that the website's layout and content adapt to different screen sizes and resolutions. This is achieved through CSS media queries, which allow the website to apply different styles based on the device's screen width.</a:t>
            </a:r>
            <a:endParaRPr lang="en-US" sz="1706"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5" name="Image 1" descr="preencoded.png"/>
          <p:cNvPicPr>
            <a:picLocks noChangeAspect="1"/>
          </p:cNvPicPr>
          <p:nvPr/>
        </p:nvPicPr>
        <p:blipFill>
          <a:blip r:embed="rId3"/>
          <a:stretch>
            <a:fillRect/>
          </a:stretch>
        </p:blipFill>
        <p:spPr>
          <a:xfrm>
            <a:off x="9406533" y="2731770"/>
            <a:ext cx="4961215" cy="2765941"/>
          </a:xfrm>
          <a:prstGeom prst="rect">
            <a:avLst/>
          </a:prstGeom>
        </p:spPr>
      </p:pic>
      <p:sp>
        <p:nvSpPr>
          <p:cNvPr id="6" name="Text 2"/>
          <p:cNvSpPr/>
          <p:nvPr/>
        </p:nvSpPr>
        <p:spPr>
          <a:xfrm>
            <a:off x="735092" y="578287"/>
            <a:ext cx="5527596" cy="690920"/>
          </a:xfrm>
          <a:prstGeom prst="rect">
            <a:avLst/>
          </a:prstGeom>
          <a:noFill/>
          <a:ln/>
        </p:spPr>
        <p:txBody>
          <a:bodyPr wrap="none" rtlCol="0" anchor="t"/>
          <a:lstStyle/>
          <a:p>
            <a:pPr marL="0" indent="0">
              <a:lnSpc>
                <a:spcPts val="5441"/>
              </a:lnSpc>
              <a:buNone/>
            </a:pPr>
            <a:r>
              <a:rPr lang="en-US" sz="4352" b="1" dirty="0">
                <a:solidFill>
                  <a:srgbClr val="1F1E1E"/>
                </a:solidFill>
                <a:latin typeface="Alexandria" pitchFamily="34" charset="0"/>
                <a:ea typeface="Alexandria" pitchFamily="34" charset="-122"/>
                <a:cs typeface="Alexandria" pitchFamily="34" charset="-120"/>
              </a:rPr>
              <a:t>Future Goals</a:t>
            </a:r>
            <a:endParaRPr lang="en-US" sz="4352" dirty="0"/>
          </a:p>
        </p:txBody>
      </p:sp>
      <p:pic>
        <p:nvPicPr>
          <p:cNvPr id="7" name="Image 2" descr="preencoded.png"/>
          <p:cNvPicPr>
            <a:picLocks noChangeAspect="1"/>
          </p:cNvPicPr>
          <p:nvPr/>
        </p:nvPicPr>
        <p:blipFill>
          <a:blip r:embed="rId4"/>
          <a:stretch>
            <a:fillRect/>
          </a:stretch>
        </p:blipFill>
        <p:spPr>
          <a:xfrm>
            <a:off x="735092" y="1584246"/>
            <a:ext cx="525066" cy="525066"/>
          </a:xfrm>
          <a:prstGeom prst="rect">
            <a:avLst/>
          </a:prstGeom>
        </p:spPr>
      </p:pic>
      <p:sp>
        <p:nvSpPr>
          <p:cNvPr id="8" name="Text 3"/>
          <p:cNvSpPr/>
          <p:nvPr/>
        </p:nvSpPr>
        <p:spPr>
          <a:xfrm>
            <a:off x="735092" y="2319338"/>
            <a:ext cx="2782610" cy="345400"/>
          </a:xfrm>
          <a:prstGeom prst="rect">
            <a:avLst/>
          </a:prstGeom>
          <a:noFill/>
          <a:ln/>
        </p:spPr>
        <p:txBody>
          <a:bodyPr wrap="none" rtlCol="0" anchor="t"/>
          <a:lstStyle/>
          <a:p>
            <a:pPr marL="0" indent="0" algn="l">
              <a:lnSpc>
                <a:spcPts val="2720"/>
              </a:lnSpc>
              <a:buNone/>
            </a:pPr>
            <a:r>
              <a:rPr lang="en-US" sz="2176" b="1" dirty="0">
                <a:solidFill>
                  <a:srgbClr val="3B3535"/>
                </a:solidFill>
                <a:latin typeface="Alexandria" pitchFamily="34" charset="0"/>
                <a:ea typeface="Alexandria" pitchFamily="34" charset="-122"/>
                <a:cs typeface="Alexandria" pitchFamily="34" charset="-120"/>
              </a:rPr>
              <a:t>Enhanced Analytics</a:t>
            </a:r>
            <a:endParaRPr lang="en-US" sz="2176" dirty="0"/>
          </a:p>
        </p:txBody>
      </p:sp>
      <p:sp>
        <p:nvSpPr>
          <p:cNvPr id="9" name="Text 4"/>
          <p:cNvSpPr/>
          <p:nvPr/>
        </p:nvSpPr>
        <p:spPr>
          <a:xfrm>
            <a:off x="735092" y="2790706"/>
            <a:ext cx="3679388" cy="1343978"/>
          </a:xfrm>
          <a:prstGeom prst="rect">
            <a:avLst/>
          </a:prstGeom>
          <a:noFill/>
          <a:ln/>
        </p:spPr>
        <p:txBody>
          <a:bodyPr wrap="square" rtlCol="0" anchor="t"/>
          <a:lstStyle/>
          <a:p>
            <a:pPr marL="0" indent="0" algn="l">
              <a:lnSpc>
                <a:spcPts val="2646"/>
              </a:lnSpc>
              <a:buNone/>
            </a:pPr>
            <a:r>
              <a:rPr lang="en-US" sz="1654" dirty="0">
                <a:solidFill>
                  <a:srgbClr val="3B3535"/>
                </a:solidFill>
                <a:latin typeface="Sora" pitchFamily="34" charset="0"/>
                <a:ea typeface="Sora" pitchFamily="34" charset="-122"/>
                <a:cs typeface="Sora" pitchFamily="34" charset="-120"/>
              </a:rPr>
              <a:t>Implementing advanced analytics tools to track user behavior, website performance, and user engagement.</a:t>
            </a:r>
            <a:endParaRPr lang="en-US" sz="1654" dirty="0"/>
          </a:p>
        </p:txBody>
      </p:sp>
      <p:pic>
        <p:nvPicPr>
          <p:cNvPr id="10" name="Image 3" descr="preencoded.png"/>
          <p:cNvPicPr>
            <a:picLocks noChangeAspect="1"/>
          </p:cNvPicPr>
          <p:nvPr/>
        </p:nvPicPr>
        <p:blipFill>
          <a:blip r:embed="rId5"/>
          <a:stretch>
            <a:fillRect/>
          </a:stretch>
        </p:blipFill>
        <p:spPr>
          <a:xfrm>
            <a:off x="4729520" y="1584246"/>
            <a:ext cx="525066" cy="525066"/>
          </a:xfrm>
          <a:prstGeom prst="rect">
            <a:avLst/>
          </a:prstGeom>
        </p:spPr>
      </p:pic>
      <p:sp>
        <p:nvSpPr>
          <p:cNvPr id="11" name="Text 5"/>
          <p:cNvSpPr/>
          <p:nvPr/>
        </p:nvSpPr>
        <p:spPr>
          <a:xfrm>
            <a:off x="4729520" y="2319338"/>
            <a:ext cx="2763798" cy="345400"/>
          </a:xfrm>
          <a:prstGeom prst="rect">
            <a:avLst/>
          </a:prstGeom>
          <a:noFill/>
          <a:ln/>
        </p:spPr>
        <p:txBody>
          <a:bodyPr wrap="none" rtlCol="0" anchor="t"/>
          <a:lstStyle/>
          <a:p>
            <a:pPr marL="0" indent="0" algn="l">
              <a:lnSpc>
                <a:spcPts val="2720"/>
              </a:lnSpc>
              <a:buNone/>
            </a:pPr>
            <a:r>
              <a:rPr lang="en-US" sz="2176" b="1" dirty="0">
                <a:solidFill>
                  <a:srgbClr val="3B3535"/>
                </a:solidFill>
                <a:latin typeface="Alexandria" pitchFamily="34" charset="0"/>
                <a:ea typeface="Alexandria" pitchFamily="34" charset="-122"/>
                <a:cs typeface="Alexandria" pitchFamily="34" charset="-120"/>
              </a:rPr>
              <a:t>Improved Search</a:t>
            </a:r>
            <a:endParaRPr lang="en-US" sz="2176" dirty="0"/>
          </a:p>
        </p:txBody>
      </p:sp>
      <p:sp>
        <p:nvSpPr>
          <p:cNvPr id="12" name="Text 6"/>
          <p:cNvSpPr/>
          <p:nvPr/>
        </p:nvSpPr>
        <p:spPr>
          <a:xfrm>
            <a:off x="4729520" y="2790706"/>
            <a:ext cx="3679388" cy="1343978"/>
          </a:xfrm>
          <a:prstGeom prst="rect">
            <a:avLst/>
          </a:prstGeom>
          <a:noFill/>
          <a:ln/>
        </p:spPr>
        <p:txBody>
          <a:bodyPr wrap="square" rtlCol="0" anchor="t"/>
          <a:lstStyle/>
          <a:p>
            <a:pPr marL="0" indent="0" algn="l">
              <a:lnSpc>
                <a:spcPts val="2646"/>
              </a:lnSpc>
              <a:buNone/>
            </a:pPr>
            <a:r>
              <a:rPr lang="en-US" sz="1654" dirty="0">
                <a:solidFill>
                  <a:srgbClr val="3B3535"/>
                </a:solidFill>
                <a:latin typeface="Sora" pitchFamily="34" charset="0"/>
                <a:ea typeface="Sora" pitchFamily="34" charset="-122"/>
                <a:cs typeface="Sora" pitchFamily="34" charset="-120"/>
              </a:rPr>
              <a:t>Improving the search functionality to enable users to easily find relevant content within the website.</a:t>
            </a:r>
            <a:endParaRPr lang="en-US" sz="1654" dirty="0"/>
          </a:p>
        </p:txBody>
      </p:sp>
      <p:pic>
        <p:nvPicPr>
          <p:cNvPr id="13" name="Image 4" descr="preencoded.png"/>
          <p:cNvPicPr>
            <a:picLocks noChangeAspect="1"/>
          </p:cNvPicPr>
          <p:nvPr/>
        </p:nvPicPr>
        <p:blipFill>
          <a:blip r:embed="rId6"/>
          <a:stretch>
            <a:fillRect/>
          </a:stretch>
        </p:blipFill>
        <p:spPr>
          <a:xfrm>
            <a:off x="735092" y="4764762"/>
            <a:ext cx="525066" cy="525066"/>
          </a:xfrm>
          <a:prstGeom prst="rect">
            <a:avLst/>
          </a:prstGeom>
        </p:spPr>
      </p:pic>
      <p:sp>
        <p:nvSpPr>
          <p:cNvPr id="14" name="Text 7"/>
          <p:cNvSpPr/>
          <p:nvPr/>
        </p:nvSpPr>
        <p:spPr>
          <a:xfrm>
            <a:off x="735092" y="5499854"/>
            <a:ext cx="2892504" cy="345400"/>
          </a:xfrm>
          <a:prstGeom prst="rect">
            <a:avLst/>
          </a:prstGeom>
          <a:noFill/>
          <a:ln/>
        </p:spPr>
        <p:txBody>
          <a:bodyPr wrap="none" rtlCol="0" anchor="t"/>
          <a:lstStyle/>
          <a:p>
            <a:pPr marL="0" indent="0" algn="l">
              <a:lnSpc>
                <a:spcPts val="2720"/>
              </a:lnSpc>
              <a:buNone/>
            </a:pPr>
            <a:r>
              <a:rPr lang="en-US" sz="2176" b="1" dirty="0">
                <a:solidFill>
                  <a:srgbClr val="3B3535"/>
                </a:solidFill>
                <a:latin typeface="Alexandria" pitchFamily="34" charset="0"/>
                <a:ea typeface="Alexandria" pitchFamily="34" charset="-122"/>
                <a:cs typeface="Alexandria" pitchFamily="34" charset="-120"/>
              </a:rPr>
              <a:t>Mobile Optimization</a:t>
            </a:r>
            <a:endParaRPr lang="en-US" sz="2176" dirty="0"/>
          </a:p>
        </p:txBody>
      </p:sp>
      <p:sp>
        <p:nvSpPr>
          <p:cNvPr id="15" name="Text 8"/>
          <p:cNvSpPr/>
          <p:nvPr/>
        </p:nvSpPr>
        <p:spPr>
          <a:xfrm>
            <a:off x="735092" y="5971223"/>
            <a:ext cx="3679388" cy="1007983"/>
          </a:xfrm>
          <a:prstGeom prst="rect">
            <a:avLst/>
          </a:prstGeom>
          <a:noFill/>
          <a:ln/>
        </p:spPr>
        <p:txBody>
          <a:bodyPr wrap="square" rtlCol="0" anchor="t"/>
          <a:lstStyle/>
          <a:p>
            <a:pPr marL="0" indent="0" algn="l">
              <a:lnSpc>
                <a:spcPts val="2646"/>
              </a:lnSpc>
              <a:buNone/>
            </a:pPr>
            <a:r>
              <a:rPr lang="en-US" sz="1654" dirty="0">
                <a:solidFill>
                  <a:srgbClr val="3B3535"/>
                </a:solidFill>
                <a:latin typeface="Sora" pitchFamily="34" charset="0"/>
                <a:ea typeface="Sora" pitchFamily="34" charset="-122"/>
                <a:cs typeface="Sora" pitchFamily="34" charset="-120"/>
              </a:rPr>
              <a:t>Further optimizing the website for mobile devices, ensuring a smooth and engaging user experience.</a:t>
            </a:r>
            <a:endParaRPr lang="en-US" sz="1654" dirty="0"/>
          </a:p>
        </p:txBody>
      </p:sp>
      <p:pic>
        <p:nvPicPr>
          <p:cNvPr id="16" name="Image 5" descr="preencoded.png"/>
          <p:cNvPicPr>
            <a:picLocks noChangeAspect="1"/>
          </p:cNvPicPr>
          <p:nvPr/>
        </p:nvPicPr>
        <p:blipFill>
          <a:blip r:embed="rId7"/>
          <a:stretch>
            <a:fillRect/>
          </a:stretch>
        </p:blipFill>
        <p:spPr>
          <a:xfrm>
            <a:off x="4729520" y="4764762"/>
            <a:ext cx="525066" cy="525066"/>
          </a:xfrm>
          <a:prstGeom prst="rect">
            <a:avLst/>
          </a:prstGeom>
        </p:spPr>
      </p:pic>
      <p:sp>
        <p:nvSpPr>
          <p:cNvPr id="17" name="Text 9"/>
          <p:cNvSpPr/>
          <p:nvPr/>
        </p:nvSpPr>
        <p:spPr>
          <a:xfrm>
            <a:off x="4729520" y="5499854"/>
            <a:ext cx="2763798" cy="345400"/>
          </a:xfrm>
          <a:prstGeom prst="rect">
            <a:avLst/>
          </a:prstGeom>
          <a:noFill/>
          <a:ln/>
        </p:spPr>
        <p:txBody>
          <a:bodyPr wrap="none" rtlCol="0" anchor="t"/>
          <a:lstStyle/>
          <a:p>
            <a:pPr marL="0" indent="0" algn="l">
              <a:lnSpc>
                <a:spcPts val="2720"/>
              </a:lnSpc>
              <a:buNone/>
            </a:pPr>
            <a:r>
              <a:rPr lang="en-US" sz="2176" b="1" dirty="0">
                <a:solidFill>
                  <a:srgbClr val="3B3535"/>
                </a:solidFill>
                <a:latin typeface="Alexandria" pitchFamily="34" charset="0"/>
                <a:ea typeface="Alexandria" pitchFamily="34" charset="-122"/>
                <a:cs typeface="Alexandria" pitchFamily="34" charset="-120"/>
              </a:rPr>
              <a:t>Accessibility</a:t>
            </a:r>
            <a:endParaRPr lang="en-US" sz="2176" dirty="0"/>
          </a:p>
        </p:txBody>
      </p:sp>
      <p:sp>
        <p:nvSpPr>
          <p:cNvPr id="18" name="Text 10"/>
          <p:cNvSpPr/>
          <p:nvPr/>
        </p:nvSpPr>
        <p:spPr>
          <a:xfrm>
            <a:off x="4729520" y="5971223"/>
            <a:ext cx="3679388" cy="1679972"/>
          </a:xfrm>
          <a:prstGeom prst="rect">
            <a:avLst/>
          </a:prstGeom>
          <a:noFill/>
          <a:ln/>
        </p:spPr>
        <p:txBody>
          <a:bodyPr wrap="square" rtlCol="0" anchor="t"/>
          <a:lstStyle/>
          <a:p>
            <a:pPr marL="0" indent="0" algn="l">
              <a:lnSpc>
                <a:spcPts val="2646"/>
              </a:lnSpc>
              <a:buNone/>
            </a:pPr>
            <a:r>
              <a:rPr lang="en-US" sz="1654" dirty="0">
                <a:solidFill>
                  <a:srgbClr val="3B3535"/>
                </a:solidFill>
                <a:latin typeface="Sora" pitchFamily="34" charset="0"/>
                <a:ea typeface="Sora" pitchFamily="34" charset="-122"/>
                <a:cs typeface="Sora" pitchFamily="34" charset="-120"/>
              </a:rPr>
              <a:t>Enhancing the website's accessibility to ensure that all users, regardless of their abilities, can easily navigate and access the content.</a:t>
            </a:r>
            <a:endParaRPr lang="en-US" sz="1654"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1A30-B275-00EE-64CE-F888C786B3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32069E-1BCE-DCE1-72D9-B252C75A5376}"/>
              </a:ext>
            </a:extLst>
          </p:cNvPr>
          <p:cNvSpPr>
            <a:spLocks noGrp="1"/>
          </p:cNvSpPr>
          <p:nvPr>
            <p:ph idx="1"/>
          </p:nvPr>
        </p:nvSpPr>
        <p:spPr/>
        <p:txBody>
          <a:bodyPr/>
          <a:lstStyle/>
          <a:p>
            <a:endParaRPr lang="en-IN"/>
          </a:p>
        </p:txBody>
      </p:sp>
      <p:sp>
        <p:nvSpPr>
          <p:cNvPr id="4" name="TextBox 3">
            <a:extLst>
              <a:ext uri="{FF2B5EF4-FFF2-40B4-BE49-F238E27FC236}">
                <a16:creationId xmlns:a16="http://schemas.microsoft.com/office/drawing/2014/main" id="{08FBCCD2-9774-183E-BF04-200A58AAA43E}"/>
              </a:ext>
            </a:extLst>
          </p:cNvPr>
          <p:cNvSpPr txBox="1"/>
          <p:nvPr/>
        </p:nvSpPr>
        <p:spPr>
          <a:xfrm>
            <a:off x="4114800" y="3169105"/>
            <a:ext cx="7728155" cy="1569660"/>
          </a:xfrm>
          <a:prstGeom prst="rect">
            <a:avLst/>
          </a:prstGeom>
          <a:noFill/>
        </p:spPr>
        <p:txBody>
          <a:bodyPr wrap="square" rtlCol="0">
            <a:spAutoFit/>
          </a:bodyPr>
          <a:lstStyle/>
          <a:p>
            <a:r>
              <a:rPr lang="en-IN" sz="9600" dirty="0"/>
              <a:t>Thank you….</a:t>
            </a:r>
          </a:p>
        </p:txBody>
      </p:sp>
    </p:spTree>
    <p:extLst>
      <p:ext uri="{BB962C8B-B14F-4D97-AF65-F5344CB8AC3E}">
        <p14:creationId xmlns:p14="http://schemas.microsoft.com/office/powerpoint/2010/main" val="135412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14748" y="2134553"/>
            <a:ext cx="4944785" cy="3960376"/>
          </a:xfrm>
          <a:prstGeom prst="rect">
            <a:avLst/>
          </a:prstGeom>
        </p:spPr>
      </p:pic>
      <p:sp>
        <p:nvSpPr>
          <p:cNvPr id="6" name="Text 2"/>
          <p:cNvSpPr/>
          <p:nvPr/>
        </p:nvSpPr>
        <p:spPr>
          <a:xfrm>
            <a:off x="758309" y="2137172"/>
            <a:ext cx="7627382" cy="1967151"/>
          </a:xfrm>
          <a:prstGeom prst="rect">
            <a:avLst/>
          </a:prstGeom>
          <a:noFill/>
          <a:ln/>
        </p:spPr>
        <p:txBody>
          <a:bodyPr wrap="square" rtlCol="0" anchor="t"/>
          <a:lstStyle/>
          <a:p>
            <a:pPr marL="0" indent="0">
              <a:lnSpc>
                <a:spcPts val="7744"/>
              </a:lnSpc>
              <a:buNone/>
            </a:pPr>
            <a:r>
              <a:rPr lang="en-US" sz="6195" b="1" dirty="0">
                <a:solidFill>
                  <a:srgbClr val="1F1E1E"/>
                </a:solidFill>
                <a:latin typeface="Alexandria" pitchFamily="34" charset="0"/>
                <a:ea typeface="Alexandria" pitchFamily="34" charset="-122"/>
                <a:cs typeface="Alexandria" pitchFamily="34" charset="-120"/>
              </a:rPr>
              <a:t>Responsive Blog Website</a:t>
            </a:r>
            <a:endParaRPr lang="en-US" sz="6195" dirty="0"/>
          </a:p>
        </p:txBody>
      </p:sp>
      <p:sp>
        <p:nvSpPr>
          <p:cNvPr id="7" name="Text 3"/>
          <p:cNvSpPr/>
          <p:nvPr/>
        </p:nvSpPr>
        <p:spPr>
          <a:xfrm>
            <a:off x="758309" y="4429244"/>
            <a:ext cx="7627382" cy="1040130"/>
          </a:xfrm>
          <a:prstGeom prst="rect">
            <a:avLst/>
          </a:prstGeom>
          <a:noFill/>
          <a:ln/>
        </p:spPr>
        <p:txBody>
          <a:bodyPr wrap="squar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This presentation explores the development of a responsive blog website that provides an engaging user experience across various devices.</a:t>
            </a:r>
            <a:endParaRPr lang="en-US" sz="170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97841" y="2627352"/>
            <a:ext cx="4978598" cy="2974777"/>
          </a:xfrm>
          <a:prstGeom prst="rect">
            <a:avLst/>
          </a:prstGeom>
        </p:spPr>
      </p:pic>
      <p:sp>
        <p:nvSpPr>
          <p:cNvPr id="6" name="Text 2"/>
          <p:cNvSpPr/>
          <p:nvPr/>
        </p:nvSpPr>
        <p:spPr>
          <a:xfrm>
            <a:off x="710922" y="1050846"/>
            <a:ext cx="5345192" cy="668060"/>
          </a:xfrm>
          <a:prstGeom prst="rect">
            <a:avLst/>
          </a:prstGeom>
          <a:noFill/>
          <a:ln/>
        </p:spPr>
        <p:txBody>
          <a:bodyPr wrap="none" rtlCol="0" anchor="t"/>
          <a:lstStyle/>
          <a:p>
            <a:pPr marL="0" indent="0">
              <a:lnSpc>
                <a:spcPts val="5261"/>
              </a:lnSpc>
              <a:buNone/>
            </a:pPr>
            <a:r>
              <a:rPr lang="en-US" sz="4209" b="1" dirty="0">
                <a:solidFill>
                  <a:srgbClr val="1F1E1E"/>
                </a:solidFill>
                <a:latin typeface="Alexandria" pitchFamily="34" charset="0"/>
                <a:ea typeface="Alexandria" pitchFamily="34" charset="-122"/>
                <a:cs typeface="Alexandria" pitchFamily="34" charset="-120"/>
              </a:rPr>
              <a:t>Aim and Objectives</a:t>
            </a:r>
            <a:endParaRPr lang="en-US" sz="4209" dirty="0"/>
          </a:p>
        </p:txBody>
      </p:sp>
      <p:sp>
        <p:nvSpPr>
          <p:cNvPr id="7" name="Shape 3"/>
          <p:cNvSpPr/>
          <p:nvPr/>
        </p:nvSpPr>
        <p:spPr>
          <a:xfrm>
            <a:off x="710922" y="2252067"/>
            <a:ext cx="456962" cy="456962"/>
          </a:xfrm>
          <a:prstGeom prst="roundRect">
            <a:avLst>
              <a:gd name="adj" fmla="val 18669"/>
            </a:avLst>
          </a:prstGeom>
          <a:solidFill>
            <a:srgbClr val="D5DCF6"/>
          </a:solidFill>
          <a:ln w="7620">
            <a:solidFill>
              <a:srgbClr val="BBC2DC"/>
            </a:solidFill>
            <a:prstDash val="solid"/>
          </a:ln>
        </p:spPr>
      </p:sp>
      <p:sp>
        <p:nvSpPr>
          <p:cNvPr id="8" name="Text 4"/>
          <p:cNvSpPr/>
          <p:nvPr/>
        </p:nvSpPr>
        <p:spPr>
          <a:xfrm>
            <a:off x="876300" y="2320171"/>
            <a:ext cx="126087" cy="320754"/>
          </a:xfrm>
          <a:prstGeom prst="rect">
            <a:avLst/>
          </a:prstGeom>
          <a:noFill/>
          <a:ln/>
        </p:spPr>
        <p:txBody>
          <a:bodyPr wrap="none" rtlCol="0" anchor="t"/>
          <a:lstStyle/>
          <a:p>
            <a:pPr marL="0" indent="0" algn="ctr">
              <a:lnSpc>
                <a:spcPts val="2525"/>
              </a:lnSpc>
              <a:buNone/>
            </a:pPr>
            <a:r>
              <a:rPr lang="en-US" sz="2525" b="1" dirty="0">
                <a:solidFill>
                  <a:srgbClr val="3B3535"/>
                </a:solidFill>
                <a:latin typeface="Alexandria" pitchFamily="34" charset="0"/>
                <a:ea typeface="Alexandria" pitchFamily="34" charset="-122"/>
                <a:cs typeface="Alexandria" pitchFamily="34" charset="-120"/>
              </a:rPr>
              <a:t>1</a:t>
            </a:r>
            <a:endParaRPr lang="en-US" sz="2525" dirty="0"/>
          </a:p>
        </p:txBody>
      </p:sp>
      <p:sp>
        <p:nvSpPr>
          <p:cNvPr id="9" name="Text 5"/>
          <p:cNvSpPr/>
          <p:nvPr/>
        </p:nvSpPr>
        <p:spPr>
          <a:xfrm>
            <a:off x="1371005" y="2252067"/>
            <a:ext cx="3091815" cy="334089"/>
          </a:xfrm>
          <a:prstGeom prst="rect">
            <a:avLst/>
          </a:prstGeom>
          <a:noFill/>
          <a:ln/>
        </p:spPr>
        <p:txBody>
          <a:bodyPr wrap="none" rtlCol="0" anchor="t"/>
          <a:lstStyle/>
          <a:p>
            <a:pPr marL="0" indent="0">
              <a:lnSpc>
                <a:spcPts val="2631"/>
              </a:lnSpc>
              <a:buNone/>
            </a:pPr>
            <a:r>
              <a:rPr lang="en-US" sz="2104" b="1" dirty="0">
                <a:solidFill>
                  <a:srgbClr val="3B3535"/>
                </a:solidFill>
                <a:latin typeface="Alexandria" pitchFamily="34" charset="0"/>
                <a:ea typeface="Alexandria" pitchFamily="34" charset="-122"/>
                <a:cs typeface="Alexandria" pitchFamily="34" charset="-120"/>
              </a:rPr>
              <a:t>User-Centric Approach</a:t>
            </a:r>
            <a:endParaRPr lang="en-US" sz="2104" dirty="0"/>
          </a:p>
        </p:txBody>
      </p:sp>
      <p:sp>
        <p:nvSpPr>
          <p:cNvPr id="10" name="Text 6"/>
          <p:cNvSpPr/>
          <p:nvPr/>
        </p:nvSpPr>
        <p:spPr>
          <a:xfrm>
            <a:off x="1371005" y="2707958"/>
            <a:ext cx="3099435" cy="1299686"/>
          </a:xfrm>
          <a:prstGeom prst="rect">
            <a:avLst/>
          </a:prstGeom>
          <a:noFill/>
          <a:ln/>
        </p:spPr>
        <p:txBody>
          <a:bodyPr wrap="square" rtlCol="0" anchor="t"/>
          <a:lstStyle/>
          <a:p>
            <a:pPr marL="0" indent="0">
              <a:lnSpc>
                <a:spcPts val="2559"/>
              </a:lnSpc>
              <a:buNone/>
            </a:pPr>
            <a:r>
              <a:rPr lang="en-US" sz="1599" dirty="0">
                <a:solidFill>
                  <a:srgbClr val="3B3535"/>
                </a:solidFill>
                <a:latin typeface="Sora" pitchFamily="34" charset="0"/>
                <a:ea typeface="Sora" pitchFamily="34" charset="-122"/>
                <a:cs typeface="Sora" pitchFamily="34" charset="-120"/>
              </a:rPr>
              <a:t>The primary aim is to create a user-friendly blog platform that caters to diverse user needs and preferences.</a:t>
            </a:r>
            <a:endParaRPr lang="en-US" sz="1599" dirty="0"/>
          </a:p>
        </p:txBody>
      </p:sp>
      <p:sp>
        <p:nvSpPr>
          <p:cNvPr id="11" name="Shape 7"/>
          <p:cNvSpPr/>
          <p:nvPr/>
        </p:nvSpPr>
        <p:spPr>
          <a:xfrm>
            <a:off x="4673560" y="2252067"/>
            <a:ext cx="456962" cy="456962"/>
          </a:xfrm>
          <a:prstGeom prst="roundRect">
            <a:avLst>
              <a:gd name="adj" fmla="val 18669"/>
            </a:avLst>
          </a:prstGeom>
          <a:solidFill>
            <a:srgbClr val="D5DCF6"/>
          </a:solidFill>
          <a:ln w="7620">
            <a:solidFill>
              <a:srgbClr val="BBC2DC"/>
            </a:solidFill>
            <a:prstDash val="solid"/>
          </a:ln>
        </p:spPr>
      </p:sp>
      <p:sp>
        <p:nvSpPr>
          <p:cNvPr id="12" name="Text 8"/>
          <p:cNvSpPr/>
          <p:nvPr/>
        </p:nvSpPr>
        <p:spPr>
          <a:xfrm>
            <a:off x="4806315" y="2320171"/>
            <a:ext cx="191453" cy="320754"/>
          </a:xfrm>
          <a:prstGeom prst="rect">
            <a:avLst/>
          </a:prstGeom>
          <a:noFill/>
          <a:ln/>
        </p:spPr>
        <p:txBody>
          <a:bodyPr wrap="none" rtlCol="0" anchor="t"/>
          <a:lstStyle/>
          <a:p>
            <a:pPr marL="0" indent="0" algn="ctr">
              <a:lnSpc>
                <a:spcPts val="2525"/>
              </a:lnSpc>
              <a:buNone/>
            </a:pPr>
            <a:r>
              <a:rPr lang="en-US" sz="2525" b="1" dirty="0">
                <a:solidFill>
                  <a:srgbClr val="3B3535"/>
                </a:solidFill>
                <a:latin typeface="Alexandria" pitchFamily="34" charset="0"/>
                <a:ea typeface="Alexandria" pitchFamily="34" charset="-122"/>
                <a:cs typeface="Alexandria" pitchFamily="34" charset="-120"/>
              </a:rPr>
              <a:t>2</a:t>
            </a:r>
            <a:endParaRPr lang="en-US" sz="2525" dirty="0"/>
          </a:p>
        </p:txBody>
      </p:sp>
      <p:sp>
        <p:nvSpPr>
          <p:cNvPr id="13" name="Text 9"/>
          <p:cNvSpPr/>
          <p:nvPr/>
        </p:nvSpPr>
        <p:spPr>
          <a:xfrm>
            <a:off x="5333643" y="2252067"/>
            <a:ext cx="2819043" cy="334089"/>
          </a:xfrm>
          <a:prstGeom prst="rect">
            <a:avLst/>
          </a:prstGeom>
          <a:noFill/>
          <a:ln/>
        </p:spPr>
        <p:txBody>
          <a:bodyPr wrap="none" rtlCol="0" anchor="t"/>
          <a:lstStyle/>
          <a:p>
            <a:pPr marL="0" indent="0">
              <a:lnSpc>
                <a:spcPts val="2631"/>
              </a:lnSpc>
              <a:buNone/>
            </a:pPr>
            <a:r>
              <a:rPr lang="en-US" sz="2104" b="1" dirty="0">
                <a:solidFill>
                  <a:srgbClr val="3B3535"/>
                </a:solidFill>
                <a:latin typeface="Alexandria" pitchFamily="34" charset="0"/>
                <a:ea typeface="Alexandria" pitchFamily="34" charset="-122"/>
                <a:cs typeface="Alexandria" pitchFamily="34" charset="-120"/>
              </a:rPr>
              <a:t>Seamless Navigation</a:t>
            </a:r>
            <a:endParaRPr lang="en-US" sz="2104" dirty="0"/>
          </a:p>
        </p:txBody>
      </p:sp>
      <p:sp>
        <p:nvSpPr>
          <p:cNvPr id="14" name="Text 10"/>
          <p:cNvSpPr/>
          <p:nvPr/>
        </p:nvSpPr>
        <p:spPr>
          <a:xfrm>
            <a:off x="5333643" y="2707958"/>
            <a:ext cx="3099435" cy="1299686"/>
          </a:xfrm>
          <a:prstGeom prst="rect">
            <a:avLst/>
          </a:prstGeom>
          <a:noFill/>
          <a:ln/>
        </p:spPr>
        <p:txBody>
          <a:bodyPr wrap="square" rtlCol="0" anchor="t"/>
          <a:lstStyle/>
          <a:p>
            <a:pPr marL="0" indent="0">
              <a:lnSpc>
                <a:spcPts val="2559"/>
              </a:lnSpc>
              <a:buNone/>
            </a:pPr>
            <a:r>
              <a:rPr lang="en-US" sz="1599" dirty="0">
                <a:solidFill>
                  <a:srgbClr val="3B3535"/>
                </a:solidFill>
                <a:latin typeface="Sora" pitchFamily="34" charset="0"/>
                <a:ea typeface="Sora" pitchFamily="34" charset="-122"/>
                <a:cs typeface="Sora" pitchFamily="34" charset="-120"/>
              </a:rPr>
              <a:t>The website should offer smooth navigation, intuitive search functionality, and easy access to relevant content.</a:t>
            </a:r>
            <a:endParaRPr lang="en-US" sz="1599" dirty="0"/>
          </a:p>
        </p:txBody>
      </p:sp>
      <p:sp>
        <p:nvSpPr>
          <p:cNvPr id="15" name="Shape 11"/>
          <p:cNvSpPr/>
          <p:nvPr/>
        </p:nvSpPr>
        <p:spPr>
          <a:xfrm>
            <a:off x="710922" y="4439245"/>
            <a:ext cx="456962" cy="456962"/>
          </a:xfrm>
          <a:prstGeom prst="roundRect">
            <a:avLst>
              <a:gd name="adj" fmla="val 18669"/>
            </a:avLst>
          </a:prstGeom>
          <a:solidFill>
            <a:srgbClr val="D5DCF6"/>
          </a:solidFill>
          <a:ln w="7620">
            <a:solidFill>
              <a:srgbClr val="BBC2DC"/>
            </a:solidFill>
            <a:prstDash val="solid"/>
          </a:ln>
        </p:spPr>
      </p:sp>
      <p:sp>
        <p:nvSpPr>
          <p:cNvPr id="16" name="Text 12"/>
          <p:cNvSpPr/>
          <p:nvPr/>
        </p:nvSpPr>
        <p:spPr>
          <a:xfrm>
            <a:off x="843439" y="4507349"/>
            <a:ext cx="191810" cy="320754"/>
          </a:xfrm>
          <a:prstGeom prst="rect">
            <a:avLst/>
          </a:prstGeom>
          <a:noFill/>
          <a:ln/>
        </p:spPr>
        <p:txBody>
          <a:bodyPr wrap="none" rtlCol="0" anchor="t"/>
          <a:lstStyle/>
          <a:p>
            <a:pPr marL="0" indent="0" algn="ctr">
              <a:lnSpc>
                <a:spcPts val="2525"/>
              </a:lnSpc>
              <a:buNone/>
            </a:pPr>
            <a:r>
              <a:rPr lang="en-US" sz="2525" b="1" dirty="0">
                <a:solidFill>
                  <a:srgbClr val="3B3535"/>
                </a:solidFill>
                <a:latin typeface="Alexandria" pitchFamily="34" charset="0"/>
                <a:ea typeface="Alexandria" pitchFamily="34" charset="-122"/>
                <a:cs typeface="Alexandria" pitchFamily="34" charset="-120"/>
              </a:rPr>
              <a:t>3</a:t>
            </a:r>
            <a:endParaRPr lang="en-US" sz="2525" dirty="0"/>
          </a:p>
        </p:txBody>
      </p:sp>
      <p:sp>
        <p:nvSpPr>
          <p:cNvPr id="17" name="Text 13"/>
          <p:cNvSpPr/>
          <p:nvPr/>
        </p:nvSpPr>
        <p:spPr>
          <a:xfrm>
            <a:off x="1371005" y="4439245"/>
            <a:ext cx="2672596" cy="334089"/>
          </a:xfrm>
          <a:prstGeom prst="rect">
            <a:avLst/>
          </a:prstGeom>
          <a:noFill/>
          <a:ln/>
        </p:spPr>
        <p:txBody>
          <a:bodyPr wrap="none" rtlCol="0" anchor="t"/>
          <a:lstStyle/>
          <a:p>
            <a:pPr marL="0" indent="0">
              <a:lnSpc>
                <a:spcPts val="2631"/>
              </a:lnSpc>
              <a:buNone/>
            </a:pPr>
            <a:r>
              <a:rPr lang="en-US" sz="2104" b="1" dirty="0">
                <a:solidFill>
                  <a:srgbClr val="3B3535"/>
                </a:solidFill>
                <a:latin typeface="Alexandria" pitchFamily="34" charset="0"/>
                <a:ea typeface="Alexandria" pitchFamily="34" charset="-122"/>
                <a:cs typeface="Alexandria" pitchFamily="34" charset="-120"/>
              </a:rPr>
              <a:t>Visual Appeal</a:t>
            </a:r>
            <a:endParaRPr lang="en-US" sz="2104" dirty="0"/>
          </a:p>
        </p:txBody>
      </p:sp>
      <p:sp>
        <p:nvSpPr>
          <p:cNvPr id="18" name="Text 14"/>
          <p:cNvSpPr/>
          <p:nvPr/>
        </p:nvSpPr>
        <p:spPr>
          <a:xfrm>
            <a:off x="1371005" y="4895136"/>
            <a:ext cx="3099435" cy="1299686"/>
          </a:xfrm>
          <a:prstGeom prst="rect">
            <a:avLst/>
          </a:prstGeom>
          <a:noFill/>
          <a:ln/>
        </p:spPr>
        <p:txBody>
          <a:bodyPr wrap="square" rtlCol="0" anchor="t"/>
          <a:lstStyle/>
          <a:p>
            <a:pPr marL="0" indent="0">
              <a:lnSpc>
                <a:spcPts val="2559"/>
              </a:lnSpc>
              <a:buNone/>
            </a:pPr>
            <a:r>
              <a:rPr lang="en-US" sz="1599" dirty="0">
                <a:solidFill>
                  <a:srgbClr val="3B3535"/>
                </a:solidFill>
                <a:latin typeface="Sora" pitchFamily="34" charset="0"/>
                <a:ea typeface="Sora" pitchFamily="34" charset="-122"/>
                <a:cs typeface="Sora" pitchFamily="34" charset="-120"/>
              </a:rPr>
              <a:t>A visually appealing design is essential for enhancing user engagement and attracting a wider audience.</a:t>
            </a:r>
            <a:endParaRPr lang="en-US" sz="1599" dirty="0"/>
          </a:p>
        </p:txBody>
      </p:sp>
      <p:sp>
        <p:nvSpPr>
          <p:cNvPr id="19" name="Shape 15"/>
          <p:cNvSpPr/>
          <p:nvPr/>
        </p:nvSpPr>
        <p:spPr>
          <a:xfrm>
            <a:off x="4673560" y="4439245"/>
            <a:ext cx="456962" cy="456962"/>
          </a:xfrm>
          <a:prstGeom prst="roundRect">
            <a:avLst>
              <a:gd name="adj" fmla="val 18669"/>
            </a:avLst>
          </a:prstGeom>
          <a:solidFill>
            <a:srgbClr val="D5DCF6"/>
          </a:solidFill>
          <a:ln w="7620">
            <a:solidFill>
              <a:srgbClr val="BBC2DC"/>
            </a:solidFill>
            <a:prstDash val="solid"/>
          </a:ln>
        </p:spPr>
      </p:sp>
      <p:sp>
        <p:nvSpPr>
          <p:cNvPr id="20" name="Text 16"/>
          <p:cNvSpPr/>
          <p:nvPr/>
        </p:nvSpPr>
        <p:spPr>
          <a:xfrm>
            <a:off x="4805363" y="4507349"/>
            <a:ext cx="193358" cy="320754"/>
          </a:xfrm>
          <a:prstGeom prst="rect">
            <a:avLst/>
          </a:prstGeom>
          <a:noFill/>
          <a:ln/>
        </p:spPr>
        <p:txBody>
          <a:bodyPr wrap="none" rtlCol="0" anchor="t"/>
          <a:lstStyle/>
          <a:p>
            <a:pPr marL="0" indent="0" algn="ctr">
              <a:lnSpc>
                <a:spcPts val="2525"/>
              </a:lnSpc>
              <a:buNone/>
            </a:pPr>
            <a:r>
              <a:rPr lang="en-US" sz="2525" b="1" dirty="0">
                <a:solidFill>
                  <a:srgbClr val="3B3535"/>
                </a:solidFill>
                <a:latin typeface="Alexandria" pitchFamily="34" charset="0"/>
                <a:ea typeface="Alexandria" pitchFamily="34" charset="-122"/>
                <a:cs typeface="Alexandria" pitchFamily="34" charset="-120"/>
              </a:rPr>
              <a:t>4</a:t>
            </a:r>
            <a:endParaRPr lang="en-US" sz="2525" dirty="0"/>
          </a:p>
        </p:txBody>
      </p:sp>
      <p:sp>
        <p:nvSpPr>
          <p:cNvPr id="21" name="Text 17"/>
          <p:cNvSpPr/>
          <p:nvPr/>
        </p:nvSpPr>
        <p:spPr>
          <a:xfrm>
            <a:off x="5333643" y="4439245"/>
            <a:ext cx="3099435" cy="668179"/>
          </a:xfrm>
          <a:prstGeom prst="rect">
            <a:avLst/>
          </a:prstGeom>
          <a:noFill/>
          <a:ln/>
        </p:spPr>
        <p:txBody>
          <a:bodyPr wrap="square" rtlCol="0" anchor="t"/>
          <a:lstStyle/>
          <a:p>
            <a:pPr marL="0" indent="0">
              <a:lnSpc>
                <a:spcPts val="2631"/>
              </a:lnSpc>
              <a:buNone/>
            </a:pPr>
            <a:r>
              <a:rPr lang="en-US" sz="2104" b="1" dirty="0">
                <a:solidFill>
                  <a:srgbClr val="3B3535"/>
                </a:solidFill>
                <a:latin typeface="Alexandria" pitchFamily="34" charset="0"/>
                <a:ea typeface="Alexandria" pitchFamily="34" charset="-122"/>
                <a:cs typeface="Alexandria" pitchFamily="34" charset="-120"/>
              </a:rPr>
              <a:t>Cross-Device Compatibility</a:t>
            </a:r>
            <a:endParaRPr lang="en-US" sz="2104" dirty="0"/>
          </a:p>
        </p:txBody>
      </p:sp>
      <p:sp>
        <p:nvSpPr>
          <p:cNvPr id="22" name="Text 18"/>
          <p:cNvSpPr/>
          <p:nvPr/>
        </p:nvSpPr>
        <p:spPr>
          <a:xfrm>
            <a:off x="5333643" y="5229225"/>
            <a:ext cx="3099435" cy="1949529"/>
          </a:xfrm>
          <a:prstGeom prst="rect">
            <a:avLst/>
          </a:prstGeom>
          <a:noFill/>
          <a:ln/>
        </p:spPr>
        <p:txBody>
          <a:bodyPr wrap="square" rtlCol="0" anchor="t"/>
          <a:lstStyle/>
          <a:p>
            <a:pPr marL="0" indent="0">
              <a:lnSpc>
                <a:spcPts val="2559"/>
              </a:lnSpc>
              <a:buNone/>
            </a:pPr>
            <a:r>
              <a:rPr lang="en-US" sz="1599" dirty="0">
                <a:solidFill>
                  <a:srgbClr val="3B3535"/>
                </a:solidFill>
                <a:latin typeface="Sora" pitchFamily="34" charset="0"/>
                <a:ea typeface="Sora" pitchFamily="34" charset="-122"/>
                <a:cs typeface="Sora" pitchFamily="34" charset="-120"/>
              </a:rPr>
              <a:t>The website must adapt seamlessly to different screen sizes and resolutions, ensuring optimal viewing on desktops, laptops, tablets, and smartphones.</a:t>
            </a:r>
            <a:endParaRPr lang="en-US" sz="159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22409" y="2434233"/>
            <a:ext cx="5041463" cy="3361015"/>
          </a:xfrm>
          <a:prstGeom prst="rect">
            <a:avLst/>
          </a:prstGeom>
        </p:spPr>
      </p:pic>
      <p:sp>
        <p:nvSpPr>
          <p:cNvPr id="6" name="Text 2"/>
          <p:cNvSpPr/>
          <p:nvPr/>
        </p:nvSpPr>
        <p:spPr>
          <a:xfrm>
            <a:off x="6109097" y="772716"/>
            <a:ext cx="4682609" cy="585311"/>
          </a:xfrm>
          <a:prstGeom prst="rect">
            <a:avLst/>
          </a:prstGeom>
          <a:noFill/>
          <a:ln/>
        </p:spPr>
        <p:txBody>
          <a:bodyPr wrap="none" rtlCol="0" anchor="t"/>
          <a:lstStyle/>
          <a:p>
            <a:pPr marL="0" indent="0">
              <a:lnSpc>
                <a:spcPts val="4609"/>
              </a:lnSpc>
              <a:buNone/>
            </a:pPr>
            <a:r>
              <a:rPr lang="en-US" sz="3687" b="1" dirty="0">
                <a:solidFill>
                  <a:srgbClr val="1F1E1E"/>
                </a:solidFill>
                <a:latin typeface="Alexandria" pitchFamily="34" charset="0"/>
                <a:ea typeface="Alexandria" pitchFamily="34" charset="-122"/>
                <a:cs typeface="Alexandria" pitchFamily="34" charset="-120"/>
              </a:rPr>
              <a:t>Methodology</a:t>
            </a:r>
            <a:endParaRPr lang="en-US" sz="3687" dirty="0"/>
          </a:p>
        </p:txBody>
      </p:sp>
      <p:sp>
        <p:nvSpPr>
          <p:cNvPr id="7" name="Shape 3"/>
          <p:cNvSpPr/>
          <p:nvPr/>
        </p:nvSpPr>
        <p:spPr>
          <a:xfrm>
            <a:off x="6364486" y="1624846"/>
            <a:ext cx="22860" cy="5831919"/>
          </a:xfrm>
          <a:prstGeom prst="roundRect">
            <a:avLst>
              <a:gd name="adj" fmla="val 326930"/>
            </a:avLst>
          </a:prstGeom>
          <a:solidFill>
            <a:srgbClr val="BBC2DC"/>
          </a:solidFill>
          <a:ln/>
        </p:spPr>
      </p:sp>
      <p:sp>
        <p:nvSpPr>
          <p:cNvPr id="8" name="Shape 4"/>
          <p:cNvSpPr/>
          <p:nvPr/>
        </p:nvSpPr>
        <p:spPr>
          <a:xfrm>
            <a:off x="6553200" y="2013704"/>
            <a:ext cx="622697" cy="22860"/>
          </a:xfrm>
          <a:prstGeom prst="roundRect">
            <a:avLst>
              <a:gd name="adj" fmla="val 326930"/>
            </a:avLst>
          </a:prstGeom>
          <a:solidFill>
            <a:srgbClr val="BBC2DC"/>
          </a:solidFill>
          <a:ln/>
        </p:spPr>
      </p:sp>
      <p:sp>
        <p:nvSpPr>
          <p:cNvPr id="9" name="Shape 5"/>
          <p:cNvSpPr/>
          <p:nvPr/>
        </p:nvSpPr>
        <p:spPr>
          <a:xfrm>
            <a:off x="6175772" y="1824990"/>
            <a:ext cx="400288" cy="400288"/>
          </a:xfrm>
          <a:prstGeom prst="roundRect">
            <a:avLst>
              <a:gd name="adj" fmla="val 18671"/>
            </a:avLst>
          </a:prstGeom>
          <a:solidFill>
            <a:srgbClr val="D5DCF6"/>
          </a:solidFill>
          <a:ln w="7620">
            <a:solidFill>
              <a:srgbClr val="BBC2DC"/>
            </a:solidFill>
            <a:prstDash val="solid"/>
          </a:ln>
        </p:spPr>
      </p:sp>
      <p:sp>
        <p:nvSpPr>
          <p:cNvPr id="10" name="Text 6"/>
          <p:cNvSpPr/>
          <p:nvPr/>
        </p:nvSpPr>
        <p:spPr>
          <a:xfrm>
            <a:off x="6320671" y="1884640"/>
            <a:ext cx="110490" cy="280988"/>
          </a:xfrm>
          <a:prstGeom prst="rect">
            <a:avLst/>
          </a:prstGeom>
          <a:noFill/>
          <a:ln/>
        </p:spPr>
        <p:txBody>
          <a:bodyPr wrap="none" rtlCol="0" anchor="t"/>
          <a:lstStyle/>
          <a:p>
            <a:pPr marL="0" indent="0" algn="ctr">
              <a:lnSpc>
                <a:spcPts val="2212"/>
              </a:lnSpc>
              <a:buNone/>
            </a:pPr>
            <a:r>
              <a:rPr lang="en-US" sz="2212" b="1" dirty="0">
                <a:solidFill>
                  <a:srgbClr val="3B3535"/>
                </a:solidFill>
                <a:latin typeface="Alexandria" pitchFamily="34" charset="0"/>
                <a:ea typeface="Alexandria" pitchFamily="34" charset="-122"/>
                <a:cs typeface="Alexandria" pitchFamily="34" charset="-120"/>
              </a:rPr>
              <a:t>1</a:t>
            </a:r>
            <a:endParaRPr lang="en-US" sz="2212" dirty="0"/>
          </a:p>
        </p:txBody>
      </p:sp>
      <p:sp>
        <p:nvSpPr>
          <p:cNvPr id="11" name="Text 7"/>
          <p:cNvSpPr/>
          <p:nvPr/>
        </p:nvSpPr>
        <p:spPr>
          <a:xfrm>
            <a:off x="7354491" y="1802725"/>
            <a:ext cx="2341245" cy="292537"/>
          </a:xfrm>
          <a:prstGeom prst="rect">
            <a:avLst/>
          </a:prstGeom>
          <a:noFill/>
          <a:ln/>
        </p:spPr>
        <p:txBody>
          <a:bodyPr wrap="none" rtlCol="0" anchor="t"/>
          <a:lstStyle/>
          <a:p>
            <a:pPr marL="0" indent="0" algn="l">
              <a:lnSpc>
                <a:spcPts val="2304"/>
              </a:lnSpc>
              <a:buNone/>
            </a:pPr>
            <a:r>
              <a:rPr lang="en-US" sz="1844" b="1" dirty="0">
                <a:solidFill>
                  <a:srgbClr val="3B3535"/>
                </a:solidFill>
                <a:latin typeface="Alexandria" pitchFamily="34" charset="0"/>
                <a:ea typeface="Alexandria" pitchFamily="34" charset="-122"/>
                <a:cs typeface="Alexandria" pitchFamily="34" charset="-120"/>
              </a:rPr>
              <a:t>User Research</a:t>
            </a:r>
            <a:endParaRPr lang="en-US" sz="1844" dirty="0"/>
          </a:p>
        </p:txBody>
      </p:sp>
      <p:sp>
        <p:nvSpPr>
          <p:cNvPr id="12" name="Text 8"/>
          <p:cNvSpPr/>
          <p:nvPr/>
        </p:nvSpPr>
        <p:spPr>
          <a:xfrm>
            <a:off x="7354491" y="2201942"/>
            <a:ext cx="6653212" cy="569595"/>
          </a:xfrm>
          <a:prstGeom prst="rect">
            <a:avLst/>
          </a:prstGeom>
          <a:noFill/>
          <a:ln/>
        </p:spPr>
        <p:txBody>
          <a:bodyPr wrap="square" rtlCol="0" anchor="t"/>
          <a:lstStyle/>
          <a:p>
            <a:pPr marL="0" indent="0" algn="l">
              <a:lnSpc>
                <a:spcPts val="2242"/>
              </a:lnSpc>
              <a:buNone/>
            </a:pPr>
            <a:r>
              <a:rPr lang="en-US" sz="1401" dirty="0">
                <a:solidFill>
                  <a:srgbClr val="3B3535"/>
                </a:solidFill>
                <a:latin typeface="Sora" pitchFamily="34" charset="0"/>
                <a:ea typeface="Sora" pitchFamily="34" charset="-122"/>
                <a:cs typeface="Sora" pitchFamily="34" charset="-120"/>
              </a:rPr>
              <a:t>Understanding user requirements and preferences through surveys, interviews, and user testing.</a:t>
            </a:r>
            <a:endParaRPr lang="en-US" sz="1401" dirty="0"/>
          </a:p>
        </p:txBody>
      </p:sp>
      <p:sp>
        <p:nvSpPr>
          <p:cNvPr id="13" name="Shape 9"/>
          <p:cNvSpPr/>
          <p:nvPr/>
        </p:nvSpPr>
        <p:spPr>
          <a:xfrm>
            <a:off x="6553200" y="3516154"/>
            <a:ext cx="622697" cy="22860"/>
          </a:xfrm>
          <a:prstGeom prst="roundRect">
            <a:avLst>
              <a:gd name="adj" fmla="val 326930"/>
            </a:avLst>
          </a:prstGeom>
          <a:solidFill>
            <a:srgbClr val="BBC2DC"/>
          </a:solidFill>
          <a:ln/>
        </p:spPr>
      </p:sp>
      <p:sp>
        <p:nvSpPr>
          <p:cNvPr id="14" name="Shape 10"/>
          <p:cNvSpPr/>
          <p:nvPr/>
        </p:nvSpPr>
        <p:spPr>
          <a:xfrm>
            <a:off x="6175772" y="3327440"/>
            <a:ext cx="400288" cy="400288"/>
          </a:xfrm>
          <a:prstGeom prst="roundRect">
            <a:avLst>
              <a:gd name="adj" fmla="val 18671"/>
            </a:avLst>
          </a:prstGeom>
          <a:solidFill>
            <a:srgbClr val="D5DCF6"/>
          </a:solidFill>
          <a:ln w="7620">
            <a:solidFill>
              <a:srgbClr val="BBC2DC"/>
            </a:solidFill>
            <a:prstDash val="solid"/>
          </a:ln>
        </p:spPr>
      </p:sp>
      <p:sp>
        <p:nvSpPr>
          <p:cNvPr id="15" name="Text 11"/>
          <p:cNvSpPr/>
          <p:nvPr/>
        </p:nvSpPr>
        <p:spPr>
          <a:xfrm>
            <a:off x="6291977" y="3387090"/>
            <a:ext cx="167759" cy="280988"/>
          </a:xfrm>
          <a:prstGeom prst="rect">
            <a:avLst/>
          </a:prstGeom>
          <a:noFill/>
          <a:ln/>
        </p:spPr>
        <p:txBody>
          <a:bodyPr wrap="none" rtlCol="0" anchor="t"/>
          <a:lstStyle/>
          <a:p>
            <a:pPr marL="0" indent="0" algn="ctr">
              <a:lnSpc>
                <a:spcPts val="2212"/>
              </a:lnSpc>
              <a:buNone/>
            </a:pPr>
            <a:r>
              <a:rPr lang="en-US" sz="2212" b="1" dirty="0">
                <a:solidFill>
                  <a:srgbClr val="3B3535"/>
                </a:solidFill>
                <a:latin typeface="Alexandria" pitchFamily="34" charset="0"/>
                <a:ea typeface="Alexandria" pitchFamily="34" charset="-122"/>
                <a:cs typeface="Alexandria" pitchFamily="34" charset="-120"/>
              </a:rPr>
              <a:t>2</a:t>
            </a:r>
            <a:endParaRPr lang="en-US" sz="2212" dirty="0"/>
          </a:p>
        </p:txBody>
      </p:sp>
      <p:sp>
        <p:nvSpPr>
          <p:cNvPr id="16" name="Text 12"/>
          <p:cNvSpPr/>
          <p:nvPr/>
        </p:nvSpPr>
        <p:spPr>
          <a:xfrm>
            <a:off x="7354491" y="3305175"/>
            <a:ext cx="2341245" cy="292537"/>
          </a:xfrm>
          <a:prstGeom prst="rect">
            <a:avLst/>
          </a:prstGeom>
          <a:noFill/>
          <a:ln/>
        </p:spPr>
        <p:txBody>
          <a:bodyPr wrap="none" rtlCol="0" anchor="t"/>
          <a:lstStyle/>
          <a:p>
            <a:pPr marL="0" indent="0" algn="l">
              <a:lnSpc>
                <a:spcPts val="2304"/>
              </a:lnSpc>
              <a:buNone/>
            </a:pPr>
            <a:r>
              <a:rPr lang="en-US" sz="1844" b="1" dirty="0">
                <a:solidFill>
                  <a:srgbClr val="3B3535"/>
                </a:solidFill>
                <a:latin typeface="Alexandria" pitchFamily="34" charset="0"/>
                <a:ea typeface="Alexandria" pitchFamily="34" charset="-122"/>
                <a:cs typeface="Alexandria" pitchFamily="34" charset="-120"/>
              </a:rPr>
              <a:t>Design Phase</a:t>
            </a:r>
            <a:endParaRPr lang="en-US" sz="1844" dirty="0"/>
          </a:p>
        </p:txBody>
      </p:sp>
      <p:sp>
        <p:nvSpPr>
          <p:cNvPr id="17" name="Text 13"/>
          <p:cNvSpPr/>
          <p:nvPr/>
        </p:nvSpPr>
        <p:spPr>
          <a:xfrm>
            <a:off x="7354491" y="3704392"/>
            <a:ext cx="6653212" cy="569595"/>
          </a:xfrm>
          <a:prstGeom prst="rect">
            <a:avLst/>
          </a:prstGeom>
          <a:noFill/>
          <a:ln/>
        </p:spPr>
        <p:txBody>
          <a:bodyPr wrap="square" rtlCol="0" anchor="t"/>
          <a:lstStyle/>
          <a:p>
            <a:pPr marL="0" indent="0" algn="l">
              <a:lnSpc>
                <a:spcPts val="2242"/>
              </a:lnSpc>
              <a:buNone/>
            </a:pPr>
            <a:r>
              <a:rPr lang="en-US" sz="1401" dirty="0">
                <a:solidFill>
                  <a:srgbClr val="3B3535"/>
                </a:solidFill>
                <a:latin typeface="Sora" pitchFamily="34" charset="0"/>
                <a:ea typeface="Sora" pitchFamily="34" charset="-122"/>
                <a:cs typeface="Sora" pitchFamily="34" charset="-120"/>
              </a:rPr>
              <a:t>Creating wireframes, mockups, and prototypes to visualize the website's layout and functionality.</a:t>
            </a:r>
            <a:endParaRPr lang="en-US" sz="1401" dirty="0"/>
          </a:p>
        </p:txBody>
      </p:sp>
      <p:sp>
        <p:nvSpPr>
          <p:cNvPr id="18" name="Shape 14"/>
          <p:cNvSpPr/>
          <p:nvPr/>
        </p:nvSpPr>
        <p:spPr>
          <a:xfrm>
            <a:off x="6553200" y="5018603"/>
            <a:ext cx="622697" cy="22860"/>
          </a:xfrm>
          <a:prstGeom prst="roundRect">
            <a:avLst>
              <a:gd name="adj" fmla="val 326930"/>
            </a:avLst>
          </a:prstGeom>
          <a:solidFill>
            <a:srgbClr val="BBC2DC"/>
          </a:solidFill>
          <a:ln/>
        </p:spPr>
      </p:sp>
      <p:sp>
        <p:nvSpPr>
          <p:cNvPr id="19" name="Shape 15"/>
          <p:cNvSpPr/>
          <p:nvPr/>
        </p:nvSpPr>
        <p:spPr>
          <a:xfrm>
            <a:off x="6175772" y="4829889"/>
            <a:ext cx="400288" cy="400288"/>
          </a:xfrm>
          <a:prstGeom prst="roundRect">
            <a:avLst>
              <a:gd name="adj" fmla="val 18671"/>
            </a:avLst>
          </a:prstGeom>
          <a:solidFill>
            <a:srgbClr val="D5DCF6"/>
          </a:solidFill>
          <a:ln w="7620">
            <a:solidFill>
              <a:srgbClr val="BBC2DC"/>
            </a:solidFill>
            <a:prstDash val="solid"/>
          </a:ln>
        </p:spPr>
      </p:sp>
      <p:sp>
        <p:nvSpPr>
          <p:cNvPr id="20" name="Text 16"/>
          <p:cNvSpPr/>
          <p:nvPr/>
        </p:nvSpPr>
        <p:spPr>
          <a:xfrm>
            <a:off x="6291858" y="4889540"/>
            <a:ext cx="167997" cy="280988"/>
          </a:xfrm>
          <a:prstGeom prst="rect">
            <a:avLst/>
          </a:prstGeom>
          <a:noFill/>
          <a:ln/>
        </p:spPr>
        <p:txBody>
          <a:bodyPr wrap="none" rtlCol="0" anchor="t"/>
          <a:lstStyle/>
          <a:p>
            <a:pPr marL="0" indent="0" algn="ctr">
              <a:lnSpc>
                <a:spcPts val="2212"/>
              </a:lnSpc>
              <a:buNone/>
            </a:pPr>
            <a:r>
              <a:rPr lang="en-US" sz="2212" b="1" dirty="0">
                <a:solidFill>
                  <a:srgbClr val="3B3535"/>
                </a:solidFill>
                <a:latin typeface="Alexandria" pitchFamily="34" charset="0"/>
                <a:ea typeface="Alexandria" pitchFamily="34" charset="-122"/>
                <a:cs typeface="Alexandria" pitchFamily="34" charset="-120"/>
              </a:rPr>
              <a:t>3</a:t>
            </a:r>
            <a:endParaRPr lang="en-US" sz="2212" dirty="0"/>
          </a:p>
        </p:txBody>
      </p:sp>
      <p:sp>
        <p:nvSpPr>
          <p:cNvPr id="21" name="Text 17"/>
          <p:cNvSpPr/>
          <p:nvPr/>
        </p:nvSpPr>
        <p:spPr>
          <a:xfrm>
            <a:off x="7354491" y="4807625"/>
            <a:ext cx="2341245" cy="292537"/>
          </a:xfrm>
          <a:prstGeom prst="rect">
            <a:avLst/>
          </a:prstGeom>
          <a:noFill/>
          <a:ln/>
        </p:spPr>
        <p:txBody>
          <a:bodyPr wrap="none" rtlCol="0" anchor="t"/>
          <a:lstStyle/>
          <a:p>
            <a:pPr marL="0" indent="0" algn="l">
              <a:lnSpc>
                <a:spcPts val="2304"/>
              </a:lnSpc>
              <a:buNone/>
            </a:pPr>
            <a:r>
              <a:rPr lang="en-US" sz="1844" b="1" dirty="0">
                <a:solidFill>
                  <a:srgbClr val="3B3535"/>
                </a:solidFill>
                <a:latin typeface="Alexandria" pitchFamily="34" charset="0"/>
                <a:ea typeface="Alexandria" pitchFamily="34" charset="-122"/>
                <a:cs typeface="Alexandria" pitchFamily="34" charset="-120"/>
              </a:rPr>
              <a:t>Development</a:t>
            </a:r>
            <a:endParaRPr lang="en-US" sz="1844" dirty="0"/>
          </a:p>
        </p:txBody>
      </p:sp>
      <p:sp>
        <p:nvSpPr>
          <p:cNvPr id="22" name="Text 18"/>
          <p:cNvSpPr/>
          <p:nvPr/>
        </p:nvSpPr>
        <p:spPr>
          <a:xfrm>
            <a:off x="7354491" y="5206841"/>
            <a:ext cx="6653212" cy="569595"/>
          </a:xfrm>
          <a:prstGeom prst="rect">
            <a:avLst/>
          </a:prstGeom>
          <a:noFill/>
          <a:ln/>
        </p:spPr>
        <p:txBody>
          <a:bodyPr wrap="square" rtlCol="0" anchor="t"/>
          <a:lstStyle/>
          <a:p>
            <a:pPr marL="0" indent="0" algn="l">
              <a:lnSpc>
                <a:spcPts val="2242"/>
              </a:lnSpc>
              <a:buNone/>
            </a:pPr>
            <a:r>
              <a:rPr lang="en-US" sz="1401" dirty="0">
                <a:solidFill>
                  <a:srgbClr val="3B3535"/>
                </a:solidFill>
                <a:latin typeface="Sora" pitchFamily="34" charset="0"/>
                <a:ea typeface="Sora" pitchFamily="34" charset="-122"/>
                <a:cs typeface="Sora" pitchFamily="34" charset="-120"/>
              </a:rPr>
              <a:t>Building the website using HTML, CSS, and JavaScript, incorporating responsive design principles for optimal device compatibility.</a:t>
            </a:r>
            <a:endParaRPr lang="en-US" sz="1401" dirty="0"/>
          </a:p>
        </p:txBody>
      </p:sp>
      <p:sp>
        <p:nvSpPr>
          <p:cNvPr id="23" name="Shape 19"/>
          <p:cNvSpPr/>
          <p:nvPr/>
        </p:nvSpPr>
        <p:spPr>
          <a:xfrm>
            <a:off x="6553200" y="6521053"/>
            <a:ext cx="622697" cy="22860"/>
          </a:xfrm>
          <a:prstGeom prst="roundRect">
            <a:avLst>
              <a:gd name="adj" fmla="val 326930"/>
            </a:avLst>
          </a:prstGeom>
          <a:solidFill>
            <a:srgbClr val="BBC2DC"/>
          </a:solidFill>
          <a:ln/>
        </p:spPr>
      </p:sp>
      <p:sp>
        <p:nvSpPr>
          <p:cNvPr id="24" name="Shape 20"/>
          <p:cNvSpPr/>
          <p:nvPr/>
        </p:nvSpPr>
        <p:spPr>
          <a:xfrm>
            <a:off x="6175772" y="6332339"/>
            <a:ext cx="400288" cy="400288"/>
          </a:xfrm>
          <a:prstGeom prst="roundRect">
            <a:avLst>
              <a:gd name="adj" fmla="val 18671"/>
            </a:avLst>
          </a:prstGeom>
          <a:solidFill>
            <a:srgbClr val="D5DCF6"/>
          </a:solidFill>
          <a:ln w="7620">
            <a:solidFill>
              <a:srgbClr val="BBC2DC"/>
            </a:solidFill>
            <a:prstDash val="solid"/>
          </a:ln>
        </p:spPr>
      </p:sp>
      <p:sp>
        <p:nvSpPr>
          <p:cNvPr id="25" name="Text 21"/>
          <p:cNvSpPr/>
          <p:nvPr/>
        </p:nvSpPr>
        <p:spPr>
          <a:xfrm>
            <a:off x="6291143" y="6391989"/>
            <a:ext cx="169426" cy="280988"/>
          </a:xfrm>
          <a:prstGeom prst="rect">
            <a:avLst/>
          </a:prstGeom>
          <a:noFill/>
          <a:ln/>
        </p:spPr>
        <p:txBody>
          <a:bodyPr wrap="none" rtlCol="0" anchor="t"/>
          <a:lstStyle/>
          <a:p>
            <a:pPr marL="0" indent="0" algn="ctr">
              <a:lnSpc>
                <a:spcPts val="2212"/>
              </a:lnSpc>
              <a:buNone/>
            </a:pPr>
            <a:r>
              <a:rPr lang="en-US" sz="2212" b="1" dirty="0">
                <a:solidFill>
                  <a:srgbClr val="3B3535"/>
                </a:solidFill>
                <a:latin typeface="Alexandria" pitchFamily="34" charset="0"/>
                <a:ea typeface="Alexandria" pitchFamily="34" charset="-122"/>
                <a:cs typeface="Alexandria" pitchFamily="34" charset="-120"/>
              </a:rPr>
              <a:t>4</a:t>
            </a:r>
            <a:endParaRPr lang="en-US" sz="2212" dirty="0"/>
          </a:p>
        </p:txBody>
      </p:sp>
      <p:sp>
        <p:nvSpPr>
          <p:cNvPr id="26" name="Text 22"/>
          <p:cNvSpPr/>
          <p:nvPr/>
        </p:nvSpPr>
        <p:spPr>
          <a:xfrm>
            <a:off x="7354491" y="6310074"/>
            <a:ext cx="3017996" cy="292537"/>
          </a:xfrm>
          <a:prstGeom prst="rect">
            <a:avLst/>
          </a:prstGeom>
          <a:noFill/>
          <a:ln/>
        </p:spPr>
        <p:txBody>
          <a:bodyPr wrap="none" rtlCol="0" anchor="t"/>
          <a:lstStyle/>
          <a:p>
            <a:pPr marL="0" indent="0" algn="l">
              <a:lnSpc>
                <a:spcPts val="2304"/>
              </a:lnSpc>
              <a:buNone/>
            </a:pPr>
            <a:r>
              <a:rPr lang="en-US" sz="1844" b="1" dirty="0">
                <a:solidFill>
                  <a:srgbClr val="3B3535"/>
                </a:solidFill>
                <a:latin typeface="Alexandria" pitchFamily="34" charset="0"/>
                <a:ea typeface="Alexandria" pitchFamily="34" charset="-122"/>
                <a:cs typeface="Alexandria" pitchFamily="34" charset="-120"/>
              </a:rPr>
              <a:t>Testing and Optimization</a:t>
            </a:r>
            <a:endParaRPr lang="en-US" sz="1844" dirty="0"/>
          </a:p>
        </p:txBody>
      </p:sp>
      <p:sp>
        <p:nvSpPr>
          <p:cNvPr id="27" name="Text 23"/>
          <p:cNvSpPr/>
          <p:nvPr/>
        </p:nvSpPr>
        <p:spPr>
          <a:xfrm>
            <a:off x="7354491" y="6709291"/>
            <a:ext cx="6653212" cy="569595"/>
          </a:xfrm>
          <a:prstGeom prst="rect">
            <a:avLst/>
          </a:prstGeom>
          <a:noFill/>
          <a:ln/>
        </p:spPr>
        <p:txBody>
          <a:bodyPr wrap="square" rtlCol="0" anchor="t"/>
          <a:lstStyle/>
          <a:p>
            <a:pPr marL="0" indent="0" algn="l">
              <a:lnSpc>
                <a:spcPts val="2242"/>
              </a:lnSpc>
              <a:buNone/>
            </a:pPr>
            <a:r>
              <a:rPr lang="en-US" sz="1401" dirty="0">
                <a:solidFill>
                  <a:srgbClr val="3B3535"/>
                </a:solidFill>
                <a:latin typeface="Sora" pitchFamily="34" charset="0"/>
                <a:ea typeface="Sora" pitchFamily="34" charset="-122"/>
                <a:cs typeface="Sora" pitchFamily="34" charset="-120"/>
              </a:rPr>
              <a:t>Thorough testing across various devices and browsers to ensure functionality, responsiveness, and performance.</a:t>
            </a:r>
            <a:endParaRPr lang="en-US" sz="140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27488" y="1655088"/>
            <a:ext cx="4919424" cy="4919424"/>
          </a:xfrm>
          <a:prstGeom prst="rect">
            <a:avLst/>
          </a:prstGeom>
        </p:spPr>
      </p:pic>
      <p:sp>
        <p:nvSpPr>
          <p:cNvPr id="6" name="Text 1"/>
          <p:cNvSpPr/>
          <p:nvPr/>
        </p:nvSpPr>
        <p:spPr>
          <a:xfrm>
            <a:off x="793790" y="1428869"/>
            <a:ext cx="6703457" cy="708779"/>
          </a:xfrm>
          <a:prstGeom prst="rect">
            <a:avLst/>
          </a:prstGeom>
          <a:noFill/>
          <a:ln/>
        </p:spPr>
        <p:txBody>
          <a:bodyPr wrap="none" rtlCol="0" anchor="t"/>
          <a:lstStyle/>
          <a:p>
            <a:pPr marL="0" indent="0">
              <a:lnSpc>
                <a:spcPts val="5581"/>
              </a:lnSpc>
              <a:buNone/>
            </a:pPr>
            <a:r>
              <a:rPr lang="en-US" sz="4465" dirty="0">
                <a:solidFill>
                  <a:srgbClr val="5C4E3D"/>
                </a:solidFill>
                <a:latin typeface="Libre Baskerville" pitchFamily="34" charset="0"/>
                <a:ea typeface="Libre Baskerville" pitchFamily="34" charset="-122"/>
                <a:cs typeface="Libre Baskerville" pitchFamily="34" charset="-120"/>
              </a:rPr>
              <a:t>Frontend Technologies</a:t>
            </a:r>
            <a:endParaRPr lang="en-US" sz="4465" dirty="0"/>
          </a:p>
        </p:txBody>
      </p:sp>
      <p:sp>
        <p:nvSpPr>
          <p:cNvPr id="7" name="Shape 2"/>
          <p:cNvSpPr/>
          <p:nvPr/>
        </p:nvSpPr>
        <p:spPr>
          <a:xfrm>
            <a:off x="793790" y="2477810"/>
            <a:ext cx="3664863" cy="2047994"/>
          </a:xfrm>
          <a:prstGeom prst="roundRect">
            <a:avLst>
              <a:gd name="adj" fmla="val 4652"/>
            </a:avLst>
          </a:prstGeom>
          <a:solidFill>
            <a:srgbClr val="F7EDD4"/>
          </a:solidFill>
          <a:ln w="7620">
            <a:solidFill>
              <a:srgbClr val="DDD3BA"/>
            </a:solidFill>
            <a:prstDash val="solid"/>
          </a:ln>
        </p:spPr>
      </p:sp>
      <p:sp>
        <p:nvSpPr>
          <p:cNvPr id="8" name="Text 3"/>
          <p:cNvSpPr/>
          <p:nvPr/>
        </p:nvSpPr>
        <p:spPr>
          <a:xfrm>
            <a:off x="1028224" y="2712244"/>
            <a:ext cx="2835235" cy="354330"/>
          </a:xfrm>
          <a:prstGeom prst="rect">
            <a:avLst/>
          </a:prstGeom>
          <a:noFill/>
          <a:ln/>
        </p:spPr>
        <p:txBody>
          <a:bodyPr wrap="none" rtlCol="0" anchor="t"/>
          <a:lstStyle/>
          <a:p>
            <a:pPr marL="0" indent="0">
              <a:lnSpc>
                <a:spcPts val="2791"/>
              </a:lnSpc>
              <a:buNone/>
            </a:pPr>
            <a:r>
              <a:rPr lang="en-US" sz="2233" dirty="0">
                <a:solidFill>
                  <a:srgbClr val="454240"/>
                </a:solidFill>
                <a:latin typeface="Libre Baskerville" pitchFamily="34" charset="0"/>
                <a:ea typeface="Libre Baskerville" pitchFamily="34" charset="-122"/>
                <a:cs typeface="Libre Baskerville" pitchFamily="34" charset="-120"/>
              </a:rPr>
              <a:t>HTML</a:t>
            </a:r>
            <a:endParaRPr lang="en-US" sz="2233" dirty="0"/>
          </a:p>
        </p:txBody>
      </p:sp>
      <p:sp>
        <p:nvSpPr>
          <p:cNvPr id="9" name="Text 4"/>
          <p:cNvSpPr/>
          <p:nvPr/>
        </p:nvSpPr>
        <p:spPr>
          <a:xfrm>
            <a:off x="1028224" y="3202662"/>
            <a:ext cx="3195995" cy="1088708"/>
          </a:xfrm>
          <a:prstGeom prst="rect">
            <a:avLst/>
          </a:prstGeom>
          <a:noFill/>
          <a:ln/>
        </p:spPr>
        <p:txBody>
          <a:bodyPr wrap="square" rtlCol="0" anchor="t"/>
          <a:lstStyle/>
          <a:p>
            <a:pPr marL="0" indent="0">
              <a:lnSpc>
                <a:spcPts val="2858"/>
              </a:lnSpc>
              <a:buNone/>
            </a:pPr>
            <a:r>
              <a:rPr lang="en-US" sz="1786" dirty="0">
                <a:solidFill>
                  <a:srgbClr val="454240"/>
                </a:solidFill>
                <a:latin typeface="DM Sans" pitchFamily="34" charset="0"/>
                <a:ea typeface="DM Sans" pitchFamily="34" charset="-122"/>
                <a:cs typeface="DM Sans" pitchFamily="34" charset="-120"/>
              </a:rPr>
              <a:t>The foundation of the website, defining the structure and content.</a:t>
            </a:r>
            <a:endParaRPr lang="en-US" sz="1786" dirty="0"/>
          </a:p>
        </p:txBody>
      </p:sp>
      <p:sp>
        <p:nvSpPr>
          <p:cNvPr id="10" name="Shape 5"/>
          <p:cNvSpPr/>
          <p:nvPr/>
        </p:nvSpPr>
        <p:spPr>
          <a:xfrm>
            <a:off x="4685467" y="2477810"/>
            <a:ext cx="3664863" cy="2047994"/>
          </a:xfrm>
          <a:prstGeom prst="roundRect">
            <a:avLst>
              <a:gd name="adj" fmla="val 4652"/>
            </a:avLst>
          </a:prstGeom>
          <a:solidFill>
            <a:srgbClr val="F7EDD4"/>
          </a:solidFill>
          <a:ln w="7620">
            <a:solidFill>
              <a:srgbClr val="DDD3BA"/>
            </a:solidFill>
            <a:prstDash val="solid"/>
          </a:ln>
        </p:spPr>
      </p:sp>
      <p:sp>
        <p:nvSpPr>
          <p:cNvPr id="11" name="Text 6"/>
          <p:cNvSpPr/>
          <p:nvPr/>
        </p:nvSpPr>
        <p:spPr>
          <a:xfrm>
            <a:off x="4919901" y="2712244"/>
            <a:ext cx="2835235" cy="354330"/>
          </a:xfrm>
          <a:prstGeom prst="rect">
            <a:avLst/>
          </a:prstGeom>
          <a:noFill/>
          <a:ln/>
        </p:spPr>
        <p:txBody>
          <a:bodyPr wrap="none" rtlCol="0" anchor="t"/>
          <a:lstStyle/>
          <a:p>
            <a:pPr marL="0" indent="0">
              <a:lnSpc>
                <a:spcPts val="2791"/>
              </a:lnSpc>
              <a:buNone/>
            </a:pPr>
            <a:r>
              <a:rPr lang="en-US" sz="2233" dirty="0">
                <a:solidFill>
                  <a:srgbClr val="454240"/>
                </a:solidFill>
                <a:latin typeface="Libre Baskerville" pitchFamily="34" charset="0"/>
                <a:ea typeface="Libre Baskerville" pitchFamily="34" charset="-122"/>
                <a:cs typeface="Libre Baskerville" pitchFamily="34" charset="-120"/>
              </a:rPr>
              <a:t>CSS</a:t>
            </a:r>
            <a:endParaRPr lang="en-US" sz="2233" dirty="0"/>
          </a:p>
        </p:txBody>
      </p:sp>
      <p:sp>
        <p:nvSpPr>
          <p:cNvPr id="12" name="Text 7"/>
          <p:cNvSpPr/>
          <p:nvPr/>
        </p:nvSpPr>
        <p:spPr>
          <a:xfrm>
            <a:off x="4919901" y="3202662"/>
            <a:ext cx="3195995" cy="1088708"/>
          </a:xfrm>
          <a:prstGeom prst="rect">
            <a:avLst/>
          </a:prstGeom>
          <a:noFill/>
          <a:ln/>
        </p:spPr>
        <p:txBody>
          <a:bodyPr wrap="square" rtlCol="0" anchor="t"/>
          <a:lstStyle/>
          <a:p>
            <a:pPr marL="0" indent="0">
              <a:lnSpc>
                <a:spcPts val="2858"/>
              </a:lnSpc>
              <a:buNone/>
            </a:pPr>
            <a:r>
              <a:rPr lang="en-US" sz="1786" dirty="0">
                <a:solidFill>
                  <a:srgbClr val="454240"/>
                </a:solidFill>
                <a:latin typeface="DM Sans" pitchFamily="34" charset="0"/>
                <a:ea typeface="DM Sans" pitchFamily="34" charset="-122"/>
                <a:cs typeface="DM Sans" pitchFamily="34" charset="-120"/>
              </a:rPr>
              <a:t>Styling the website to create a visually appealing and user-friendly experience.</a:t>
            </a:r>
            <a:endParaRPr lang="en-US" sz="1786" dirty="0"/>
          </a:p>
        </p:txBody>
      </p:sp>
      <p:sp>
        <p:nvSpPr>
          <p:cNvPr id="13" name="Shape 8"/>
          <p:cNvSpPr/>
          <p:nvPr/>
        </p:nvSpPr>
        <p:spPr>
          <a:xfrm>
            <a:off x="793790" y="4752618"/>
            <a:ext cx="3664863" cy="2047994"/>
          </a:xfrm>
          <a:prstGeom prst="roundRect">
            <a:avLst>
              <a:gd name="adj" fmla="val 4652"/>
            </a:avLst>
          </a:prstGeom>
          <a:solidFill>
            <a:srgbClr val="F7EDD4"/>
          </a:solidFill>
          <a:ln w="7620">
            <a:solidFill>
              <a:srgbClr val="DDD3BA"/>
            </a:solidFill>
            <a:prstDash val="solid"/>
          </a:ln>
        </p:spPr>
      </p:sp>
      <p:sp>
        <p:nvSpPr>
          <p:cNvPr id="14" name="Text 9"/>
          <p:cNvSpPr/>
          <p:nvPr/>
        </p:nvSpPr>
        <p:spPr>
          <a:xfrm>
            <a:off x="1028224" y="4987052"/>
            <a:ext cx="2835235" cy="354330"/>
          </a:xfrm>
          <a:prstGeom prst="rect">
            <a:avLst/>
          </a:prstGeom>
          <a:noFill/>
          <a:ln/>
        </p:spPr>
        <p:txBody>
          <a:bodyPr wrap="none" rtlCol="0" anchor="t"/>
          <a:lstStyle/>
          <a:p>
            <a:pPr marL="0" indent="0">
              <a:lnSpc>
                <a:spcPts val="2791"/>
              </a:lnSpc>
              <a:buNone/>
            </a:pPr>
            <a:r>
              <a:rPr lang="en-US" sz="2233" dirty="0">
                <a:solidFill>
                  <a:srgbClr val="454240"/>
                </a:solidFill>
                <a:latin typeface="Libre Baskerville" pitchFamily="34" charset="0"/>
                <a:ea typeface="Libre Baskerville" pitchFamily="34" charset="-122"/>
                <a:cs typeface="Libre Baskerville" pitchFamily="34" charset="-120"/>
              </a:rPr>
              <a:t>JavaScript</a:t>
            </a:r>
            <a:endParaRPr lang="en-US" sz="2233" dirty="0"/>
          </a:p>
        </p:txBody>
      </p:sp>
      <p:sp>
        <p:nvSpPr>
          <p:cNvPr id="15" name="Text 10"/>
          <p:cNvSpPr/>
          <p:nvPr/>
        </p:nvSpPr>
        <p:spPr>
          <a:xfrm>
            <a:off x="1028224" y="5477470"/>
            <a:ext cx="3195995" cy="1088708"/>
          </a:xfrm>
          <a:prstGeom prst="rect">
            <a:avLst/>
          </a:prstGeom>
          <a:noFill/>
          <a:ln/>
        </p:spPr>
        <p:txBody>
          <a:bodyPr wrap="square" rtlCol="0" anchor="t"/>
          <a:lstStyle/>
          <a:p>
            <a:pPr marL="0" indent="0">
              <a:lnSpc>
                <a:spcPts val="2858"/>
              </a:lnSpc>
              <a:buNone/>
            </a:pPr>
            <a:r>
              <a:rPr lang="en-US" sz="1786" dirty="0">
                <a:solidFill>
                  <a:srgbClr val="454240"/>
                </a:solidFill>
                <a:latin typeface="DM Sans" pitchFamily="34" charset="0"/>
                <a:ea typeface="DM Sans" pitchFamily="34" charset="-122"/>
                <a:cs typeface="DM Sans" pitchFamily="34" charset="-120"/>
              </a:rPr>
              <a:t>Adding interactivity and dynamic functionality to the website.</a:t>
            </a:r>
            <a:endParaRPr lang="en-US" sz="1786" dirty="0"/>
          </a:p>
        </p:txBody>
      </p:sp>
      <p:sp>
        <p:nvSpPr>
          <p:cNvPr id="16" name="Shape 11"/>
          <p:cNvSpPr/>
          <p:nvPr/>
        </p:nvSpPr>
        <p:spPr>
          <a:xfrm>
            <a:off x="4685467" y="4752618"/>
            <a:ext cx="3664863" cy="2047994"/>
          </a:xfrm>
          <a:prstGeom prst="roundRect">
            <a:avLst>
              <a:gd name="adj" fmla="val 4652"/>
            </a:avLst>
          </a:prstGeom>
          <a:solidFill>
            <a:srgbClr val="F7EDD4"/>
          </a:solidFill>
          <a:ln w="7620">
            <a:solidFill>
              <a:srgbClr val="DDD3BA"/>
            </a:solidFill>
            <a:prstDash val="solid"/>
          </a:ln>
        </p:spPr>
      </p:sp>
      <p:sp>
        <p:nvSpPr>
          <p:cNvPr id="17" name="Text 12"/>
          <p:cNvSpPr/>
          <p:nvPr/>
        </p:nvSpPr>
        <p:spPr>
          <a:xfrm>
            <a:off x="4919901" y="4987052"/>
            <a:ext cx="2835235" cy="354330"/>
          </a:xfrm>
          <a:prstGeom prst="rect">
            <a:avLst/>
          </a:prstGeom>
          <a:noFill/>
          <a:ln/>
        </p:spPr>
        <p:txBody>
          <a:bodyPr wrap="none" rtlCol="0" anchor="t"/>
          <a:lstStyle/>
          <a:p>
            <a:pPr marL="0" indent="0">
              <a:lnSpc>
                <a:spcPts val="2791"/>
              </a:lnSpc>
              <a:buNone/>
            </a:pPr>
            <a:r>
              <a:rPr lang="en-US" sz="2233" dirty="0">
                <a:solidFill>
                  <a:srgbClr val="454240"/>
                </a:solidFill>
                <a:latin typeface="Libre Baskerville" pitchFamily="34" charset="0"/>
                <a:ea typeface="Libre Baskerville" pitchFamily="34" charset="-122"/>
                <a:cs typeface="Libre Baskerville" pitchFamily="34" charset="-120"/>
              </a:rPr>
              <a:t>React JS</a:t>
            </a:r>
            <a:endParaRPr lang="en-US" sz="2233" dirty="0"/>
          </a:p>
        </p:txBody>
      </p:sp>
      <p:sp>
        <p:nvSpPr>
          <p:cNvPr id="18" name="Text 13"/>
          <p:cNvSpPr/>
          <p:nvPr/>
        </p:nvSpPr>
        <p:spPr>
          <a:xfrm>
            <a:off x="4919901" y="5477470"/>
            <a:ext cx="3195995" cy="1088708"/>
          </a:xfrm>
          <a:prstGeom prst="rect">
            <a:avLst/>
          </a:prstGeom>
          <a:noFill/>
          <a:ln/>
        </p:spPr>
        <p:txBody>
          <a:bodyPr wrap="square" rtlCol="0" anchor="t"/>
          <a:lstStyle/>
          <a:p>
            <a:pPr marL="0" indent="0">
              <a:lnSpc>
                <a:spcPts val="2858"/>
              </a:lnSpc>
              <a:buNone/>
            </a:pPr>
            <a:r>
              <a:rPr lang="en-US" sz="1786" dirty="0">
                <a:solidFill>
                  <a:srgbClr val="454240"/>
                </a:solidFill>
                <a:latin typeface="DM Sans" pitchFamily="34" charset="0"/>
                <a:ea typeface="DM Sans" pitchFamily="34" charset="-122"/>
                <a:cs typeface="DM Sans" pitchFamily="34" charset="-120"/>
              </a:rPr>
              <a:t>A popular JavaScript library used to build interactive user interfaces.</a:t>
            </a:r>
            <a:endParaRPr lang="en-US" sz="178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
        <p:nvSpPr>
          <p:cNvPr id="4" name="Text 1"/>
          <p:cNvSpPr/>
          <p:nvPr/>
        </p:nvSpPr>
        <p:spPr>
          <a:xfrm>
            <a:off x="793790" y="2539960"/>
            <a:ext cx="6469856" cy="708779"/>
          </a:xfrm>
          <a:prstGeom prst="rect">
            <a:avLst/>
          </a:prstGeom>
          <a:noFill/>
          <a:ln/>
        </p:spPr>
        <p:txBody>
          <a:bodyPr wrap="none" rtlCol="0" anchor="t"/>
          <a:lstStyle/>
          <a:p>
            <a:pPr marL="0" indent="0">
              <a:lnSpc>
                <a:spcPts val="5581"/>
              </a:lnSpc>
              <a:buNone/>
            </a:pPr>
            <a:r>
              <a:rPr lang="en-US" sz="4465" dirty="0">
                <a:solidFill>
                  <a:srgbClr val="5C4E3D"/>
                </a:solidFill>
                <a:latin typeface="Libre Baskerville" pitchFamily="34" charset="0"/>
                <a:ea typeface="Libre Baskerville" pitchFamily="34" charset="-122"/>
                <a:cs typeface="Libre Baskerville" pitchFamily="34" charset="-120"/>
              </a:rPr>
              <a:t>Backend Technologies</a:t>
            </a:r>
            <a:endParaRPr lang="en-US" sz="4465" dirty="0"/>
          </a:p>
        </p:txBody>
      </p:sp>
      <p:sp>
        <p:nvSpPr>
          <p:cNvPr id="5" name="Text 2"/>
          <p:cNvSpPr/>
          <p:nvPr/>
        </p:nvSpPr>
        <p:spPr>
          <a:xfrm>
            <a:off x="793790" y="3815715"/>
            <a:ext cx="2835235" cy="354330"/>
          </a:xfrm>
          <a:prstGeom prst="rect">
            <a:avLst/>
          </a:prstGeom>
          <a:noFill/>
          <a:ln/>
        </p:spPr>
        <p:txBody>
          <a:bodyPr wrap="none" rtlCol="0" anchor="t"/>
          <a:lstStyle/>
          <a:p>
            <a:pPr marL="0" indent="0">
              <a:lnSpc>
                <a:spcPts val="2791"/>
              </a:lnSpc>
              <a:buNone/>
            </a:pPr>
            <a:r>
              <a:rPr lang="en-US" sz="2233" dirty="0">
                <a:solidFill>
                  <a:srgbClr val="5C4E3D"/>
                </a:solidFill>
                <a:latin typeface="Libre Baskerville" pitchFamily="34" charset="0"/>
                <a:ea typeface="Libre Baskerville" pitchFamily="34" charset="-122"/>
                <a:cs typeface="Libre Baskerville" pitchFamily="34" charset="-120"/>
              </a:rPr>
              <a:t>Node.js</a:t>
            </a:r>
            <a:endParaRPr lang="en-US" sz="2233" dirty="0"/>
          </a:p>
        </p:txBody>
      </p:sp>
      <p:sp>
        <p:nvSpPr>
          <p:cNvPr id="6" name="Text 3"/>
          <p:cNvSpPr/>
          <p:nvPr/>
        </p:nvSpPr>
        <p:spPr>
          <a:xfrm>
            <a:off x="793790" y="4396859"/>
            <a:ext cx="11826835" cy="725805"/>
          </a:xfrm>
          <a:prstGeom prst="rect">
            <a:avLst/>
          </a:prstGeom>
          <a:noFill/>
          <a:ln/>
        </p:spPr>
        <p:txBody>
          <a:bodyPr wrap="square" rtlCol="0" anchor="t"/>
          <a:lstStyle/>
          <a:p>
            <a:pPr marL="0" indent="0">
              <a:lnSpc>
                <a:spcPts val="2858"/>
              </a:lnSpc>
              <a:buNone/>
            </a:pPr>
            <a:r>
              <a:rPr lang="en-US" sz="1786" dirty="0">
                <a:solidFill>
                  <a:srgbClr val="454240"/>
                </a:solidFill>
                <a:latin typeface="DM Sans" pitchFamily="34" charset="0"/>
                <a:ea typeface="DM Sans" pitchFamily="34" charset="-122"/>
                <a:cs typeface="DM Sans" pitchFamily="34" charset="-120"/>
              </a:rPr>
              <a:t>A JavaScript runtime environment that provides a powerful platform for backend development.</a:t>
            </a:r>
            <a:endParaRPr lang="en-US" sz="1786" dirty="0"/>
          </a:p>
        </p:txBody>
      </p:sp>
      <p:sp>
        <p:nvSpPr>
          <p:cNvPr id="8" name="Text 5"/>
          <p:cNvSpPr/>
          <p:nvPr/>
        </p:nvSpPr>
        <p:spPr>
          <a:xfrm>
            <a:off x="7599521" y="4396859"/>
            <a:ext cx="6244709" cy="1088708"/>
          </a:xfrm>
          <a:prstGeom prst="rect">
            <a:avLst/>
          </a:prstGeom>
          <a:noFill/>
          <a:ln/>
        </p:spPr>
        <p:txBody>
          <a:bodyPr wrap="square" rtlCol="0" anchor="t"/>
          <a:lstStyle/>
          <a:p>
            <a:pPr marL="0" indent="0">
              <a:lnSpc>
                <a:spcPts val="2858"/>
              </a:lnSpc>
              <a:buNone/>
            </a:pPr>
            <a:endParaRPr lang="en-US" sz="178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27488" y="2460665"/>
            <a:ext cx="4919305" cy="3308271"/>
          </a:xfrm>
          <a:prstGeom prst="rect">
            <a:avLst/>
          </a:prstGeom>
        </p:spPr>
      </p:pic>
      <p:sp>
        <p:nvSpPr>
          <p:cNvPr id="6" name="Text 1"/>
          <p:cNvSpPr/>
          <p:nvPr/>
        </p:nvSpPr>
        <p:spPr>
          <a:xfrm>
            <a:off x="793790" y="1666637"/>
            <a:ext cx="5670590" cy="708779"/>
          </a:xfrm>
          <a:prstGeom prst="rect">
            <a:avLst/>
          </a:prstGeom>
          <a:noFill/>
          <a:ln/>
        </p:spPr>
        <p:txBody>
          <a:bodyPr wrap="none" rtlCol="0" anchor="t"/>
          <a:lstStyle/>
          <a:p>
            <a:pPr marL="0" indent="0">
              <a:lnSpc>
                <a:spcPts val="5581"/>
              </a:lnSpc>
              <a:buNone/>
            </a:pPr>
            <a:r>
              <a:rPr lang="en-US" sz="4465" dirty="0">
                <a:solidFill>
                  <a:srgbClr val="5C4E3D"/>
                </a:solidFill>
                <a:latin typeface="Libre Baskerville" pitchFamily="34" charset="0"/>
                <a:ea typeface="Libre Baskerville" pitchFamily="34" charset="-122"/>
                <a:cs typeface="Libre Baskerville" pitchFamily="34" charset="-120"/>
              </a:rPr>
              <a:t>APIs and Database</a:t>
            </a:r>
            <a:endParaRPr lang="en-US" sz="4465" dirty="0"/>
          </a:p>
        </p:txBody>
      </p:sp>
      <p:pic>
        <p:nvPicPr>
          <p:cNvPr id="7" name="Image 3" descr="preencoded.png"/>
          <p:cNvPicPr>
            <a:picLocks noChangeAspect="1"/>
          </p:cNvPicPr>
          <p:nvPr/>
        </p:nvPicPr>
        <p:blipFill>
          <a:blip r:embed="rId6"/>
          <a:stretch>
            <a:fillRect/>
          </a:stretch>
        </p:blipFill>
        <p:spPr>
          <a:xfrm>
            <a:off x="793790" y="2715578"/>
            <a:ext cx="1134070" cy="1814513"/>
          </a:xfrm>
          <a:prstGeom prst="rect">
            <a:avLst/>
          </a:prstGeom>
        </p:spPr>
      </p:pic>
      <p:sp>
        <p:nvSpPr>
          <p:cNvPr id="8" name="Text 2"/>
          <p:cNvSpPr/>
          <p:nvPr/>
        </p:nvSpPr>
        <p:spPr>
          <a:xfrm>
            <a:off x="2268022" y="2942392"/>
            <a:ext cx="2835235" cy="354330"/>
          </a:xfrm>
          <a:prstGeom prst="rect">
            <a:avLst/>
          </a:prstGeom>
          <a:noFill/>
          <a:ln/>
        </p:spPr>
        <p:txBody>
          <a:bodyPr wrap="none" rtlCol="0" anchor="t"/>
          <a:lstStyle/>
          <a:p>
            <a:pPr marL="0" indent="0" algn="l">
              <a:lnSpc>
                <a:spcPts val="2791"/>
              </a:lnSpc>
              <a:buNone/>
            </a:pPr>
            <a:r>
              <a:rPr lang="en-US" sz="2233" dirty="0">
                <a:solidFill>
                  <a:srgbClr val="454240"/>
                </a:solidFill>
                <a:latin typeface="Libre Baskerville" pitchFamily="34" charset="0"/>
                <a:ea typeface="Libre Baskerville" pitchFamily="34" charset="-122"/>
                <a:cs typeface="Libre Baskerville" pitchFamily="34" charset="-120"/>
              </a:rPr>
              <a:t>RESTful APIs</a:t>
            </a:r>
            <a:endParaRPr lang="en-US" sz="2233" dirty="0"/>
          </a:p>
        </p:txBody>
      </p:sp>
      <p:sp>
        <p:nvSpPr>
          <p:cNvPr id="9" name="Text 3"/>
          <p:cNvSpPr/>
          <p:nvPr/>
        </p:nvSpPr>
        <p:spPr>
          <a:xfrm>
            <a:off x="2268022" y="3432810"/>
            <a:ext cx="6082189" cy="725805"/>
          </a:xfrm>
          <a:prstGeom prst="rect">
            <a:avLst/>
          </a:prstGeom>
          <a:noFill/>
          <a:ln/>
        </p:spPr>
        <p:txBody>
          <a:bodyPr wrap="square" rtlCol="0" anchor="t"/>
          <a:lstStyle/>
          <a:p>
            <a:pPr marL="0" indent="0" algn="l">
              <a:lnSpc>
                <a:spcPts val="2858"/>
              </a:lnSpc>
              <a:buNone/>
            </a:pPr>
            <a:r>
              <a:rPr lang="en-US" sz="1786" dirty="0">
                <a:solidFill>
                  <a:srgbClr val="454240"/>
                </a:solidFill>
                <a:latin typeface="DM Sans" pitchFamily="34" charset="0"/>
                <a:ea typeface="DM Sans" pitchFamily="34" charset="-122"/>
                <a:cs typeface="DM Sans" pitchFamily="34" charset="-120"/>
              </a:rPr>
              <a:t>To connect the frontend and backend, enabling data exchange and communication.</a:t>
            </a:r>
            <a:endParaRPr lang="en-US" sz="1786" dirty="0"/>
          </a:p>
        </p:txBody>
      </p:sp>
      <p:pic>
        <p:nvPicPr>
          <p:cNvPr id="10" name="Image 4" descr="preencoded.png"/>
          <p:cNvPicPr>
            <a:picLocks noChangeAspect="1"/>
          </p:cNvPicPr>
          <p:nvPr/>
        </p:nvPicPr>
        <p:blipFill>
          <a:blip r:embed="rId7"/>
          <a:stretch>
            <a:fillRect/>
          </a:stretch>
        </p:blipFill>
        <p:spPr>
          <a:xfrm>
            <a:off x="793790" y="4530090"/>
            <a:ext cx="1134070" cy="2032754"/>
          </a:xfrm>
          <a:prstGeom prst="rect">
            <a:avLst/>
          </a:prstGeom>
        </p:spPr>
      </p:pic>
      <p:sp>
        <p:nvSpPr>
          <p:cNvPr id="11" name="Text 4"/>
          <p:cNvSpPr/>
          <p:nvPr/>
        </p:nvSpPr>
        <p:spPr>
          <a:xfrm>
            <a:off x="2268022" y="4756904"/>
            <a:ext cx="2835235" cy="354330"/>
          </a:xfrm>
          <a:prstGeom prst="rect">
            <a:avLst/>
          </a:prstGeom>
          <a:noFill/>
          <a:ln/>
        </p:spPr>
        <p:txBody>
          <a:bodyPr wrap="none" rtlCol="0" anchor="t"/>
          <a:lstStyle/>
          <a:p>
            <a:pPr marL="0" indent="0" algn="l">
              <a:lnSpc>
                <a:spcPts val="2791"/>
              </a:lnSpc>
              <a:buNone/>
            </a:pPr>
            <a:r>
              <a:rPr lang="en-US" sz="2233" dirty="0">
                <a:solidFill>
                  <a:srgbClr val="454240"/>
                </a:solidFill>
                <a:latin typeface="Libre Baskerville" pitchFamily="34" charset="0"/>
                <a:ea typeface="Libre Baskerville" pitchFamily="34" charset="-122"/>
                <a:cs typeface="Libre Baskerville" pitchFamily="34" charset="-120"/>
              </a:rPr>
              <a:t>Database</a:t>
            </a:r>
            <a:endParaRPr lang="en-US" sz="2233" dirty="0"/>
          </a:p>
        </p:txBody>
      </p:sp>
      <p:sp>
        <p:nvSpPr>
          <p:cNvPr id="12" name="Text 5"/>
          <p:cNvSpPr/>
          <p:nvPr/>
        </p:nvSpPr>
        <p:spPr>
          <a:xfrm>
            <a:off x="2268022" y="5247323"/>
            <a:ext cx="6082189" cy="1088708"/>
          </a:xfrm>
          <a:prstGeom prst="rect">
            <a:avLst/>
          </a:prstGeom>
          <a:noFill/>
          <a:ln/>
        </p:spPr>
        <p:txBody>
          <a:bodyPr wrap="square" rtlCol="0" anchor="t"/>
          <a:lstStyle/>
          <a:p>
            <a:pPr marL="0" indent="0" algn="l">
              <a:lnSpc>
                <a:spcPts val="2858"/>
              </a:lnSpc>
              <a:buNone/>
            </a:pPr>
            <a:r>
              <a:rPr lang="en-US" sz="1786" dirty="0">
                <a:solidFill>
                  <a:srgbClr val="454240"/>
                </a:solidFill>
                <a:latin typeface="DM Sans" pitchFamily="34" charset="0"/>
                <a:ea typeface="DM Sans" pitchFamily="34" charset="-122"/>
                <a:cs typeface="DM Sans" pitchFamily="34" charset="-120"/>
              </a:rPr>
              <a:t>To store and manage data effectively, providing a secure and reliable system for storing user information, blog posts, and comments.</a:t>
            </a:r>
            <a:endParaRPr lang="en-US" sz="178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68433" y="2748320"/>
            <a:ext cx="5037415" cy="2732842"/>
          </a:xfrm>
          <a:prstGeom prst="rect">
            <a:avLst/>
          </a:prstGeom>
        </p:spPr>
      </p:pic>
      <p:sp>
        <p:nvSpPr>
          <p:cNvPr id="6" name="Text 1"/>
          <p:cNvSpPr/>
          <p:nvPr/>
        </p:nvSpPr>
        <p:spPr>
          <a:xfrm>
            <a:off x="628531" y="1204674"/>
            <a:ext cx="7727275" cy="561142"/>
          </a:xfrm>
          <a:prstGeom prst="rect">
            <a:avLst/>
          </a:prstGeom>
          <a:noFill/>
          <a:ln/>
        </p:spPr>
        <p:txBody>
          <a:bodyPr wrap="none" rtlCol="0" anchor="t"/>
          <a:lstStyle/>
          <a:p>
            <a:pPr marL="0" indent="0">
              <a:lnSpc>
                <a:spcPts val="4419"/>
              </a:lnSpc>
              <a:buNone/>
            </a:pPr>
            <a:r>
              <a:rPr lang="en-US" sz="3535" dirty="0">
                <a:solidFill>
                  <a:srgbClr val="5C4E3D"/>
                </a:solidFill>
                <a:latin typeface="Libre Baskerville" pitchFamily="34" charset="0"/>
                <a:ea typeface="Libre Baskerville" pitchFamily="34" charset="-122"/>
                <a:cs typeface="Libre Baskerville" pitchFamily="34" charset="-120"/>
              </a:rPr>
              <a:t>User Interaction and Engagement</a:t>
            </a:r>
            <a:endParaRPr lang="en-US" sz="3535" dirty="0"/>
          </a:p>
        </p:txBody>
      </p:sp>
      <p:pic>
        <p:nvPicPr>
          <p:cNvPr id="7" name="Image 3" descr="preencoded.png"/>
          <p:cNvPicPr>
            <a:picLocks noChangeAspect="1"/>
          </p:cNvPicPr>
          <p:nvPr/>
        </p:nvPicPr>
        <p:blipFill>
          <a:blip r:embed="rId6"/>
          <a:stretch>
            <a:fillRect/>
          </a:stretch>
        </p:blipFill>
        <p:spPr>
          <a:xfrm>
            <a:off x="628531" y="2035135"/>
            <a:ext cx="448985" cy="448985"/>
          </a:xfrm>
          <a:prstGeom prst="rect">
            <a:avLst/>
          </a:prstGeom>
        </p:spPr>
      </p:pic>
      <p:sp>
        <p:nvSpPr>
          <p:cNvPr id="8" name="Text 2"/>
          <p:cNvSpPr/>
          <p:nvPr/>
        </p:nvSpPr>
        <p:spPr>
          <a:xfrm>
            <a:off x="628531" y="2663666"/>
            <a:ext cx="2440781" cy="280630"/>
          </a:xfrm>
          <a:prstGeom prst="rect">
            <a:avLst/>
          </a:prstGeom>
          <a:noFill/>
          <a:ln/>
        </p:spPr>
        <p:txBody>
          <a:bodyPr wrap="none" rtlCol="0" anchor="t"/>
          <a:lstStyle/>
          <a:p>
            <a:pPr marL="0" indent="0" algn="l">
              <a:lnSpc>
                <a:spcPts val="2210"/>
              </a:lnSpc>
              <a:buNone/>
            </a:pPr>
            <a:r>
              <a:rPr lang="en-US" sz="1768" dirty="0">
                <a:solidFill>
                  <a:srgbClr val="454240"/>
                </a:solidFill>
                <a:latin typeface="Libre Baskerville" pitchFamily="34" charset="0"/>
                <a:ea typeface="Libre Baskerville" pitchFamily="34" charset="-122"/>
                <a:cs typeface="Libre Baskerville" pitchFamily="34" charset="-120"/>
              </a:rPr>
              <a:t>Commenting System</a:t>
            </a:r>
            <a:endParaRPr lang="en-US" sz="1768" dirty="0"/>
          </a:p>
        </p:txBody>
      </p:sp>
      <p:sp>
        <p:nvSpPr>
          <p:cNvPr id="9" name="Text 3"/>
          <p:cNvSpPr/>
          <p:nvPr/>
        </p:nvSpPr>
        <p:spPr>
          <a:xfrm>
            <a:off x="628531" y="3052048"/>
            <a:ext cx="7886938" cy="287179"/>
          </a:xfrm>
          <a:prstGeom prst="rect">
            <a:avLst/>
          </a:prstGeom>
          <a:noFill/>
          <a:ln/>
        </p:spPr>
        <p:txBody>
          <a:bodyPr wrap="none" rtlCol="0" anchor="t"/>
          <a:lstStyle/>
          <a:p>
            <a:pPr marL="0" indent="0" algn="l">
              <a:lnSpc>
                <a:spcPts val="2263"/>
              </a:lnSpc>
              <a:buNone/>
            </a:pPr>
            <a:r>
              <a:rPr lang="en-US" sz="1414" dirty="0">
                <a:solidFill>
                  <a:srgbClr val="454240"/>
                </a:solidFill>
                <a:latin typeface="DM Sans" pitchFamily="34" charset="0"/>
                <a:ea typeface="DM Sans" pitchFamily="34" charset="-122"/>
                <a:cs typeface="DM Sans" pitchFamily="34" charset="-120"/>
              </a:rPr>
              <a:t>A user-friendly commenting system allowing users to engage with the content and each other.</a:t>
            </a:r>
            <a:endParaRPr lang="en-US" sz="1414" dirty="0"/>
          </a:p>
        </p:txBody>
      </p:sp>
      <p:pic>
        <p:nvPicPr>
          <p:cNvPr id="10" name="Image 4" descr="preencoded.png"/>
          <p:cNvPicPr>
            <a:picLocks noChangeAspect="1"/>
          </p:cNvPicPr>
          <p:nvPr/>
        </p:nvPicPr>
        <p:blipFill>
          <a:blip r:embed="rId7"/>
          <a:stretch>
            <a:fillRect/>
          </a:stretch>
        </p:blipFill>
        <p:spPr>
          <a:xfrm>
            <a:off x="628531" y="3877985"/>
            <a:ext cx="448985" cy="448985"/>
          </a:xfrm>
          <a:prstGeom prst="rect">
            <a:avLst/>
          </a:prstGeom>
        </p:spPr>
      </p:pic>
      <p:sp>
        <p:nvSpPr>
          <p:cNvPr id="11" name="Text 4"/>
          <p:cNvSpPr/>
          <p:nvPr/>
        </p:nvSpPr>
        <p:spPr>
          <a:xfrm>
            <a:off x="628531" y="4506516"/>
            <a:ext cx="2272665" cy="280630"/>
          </a:xfrm>
          <a:prstGeom prst="rect">
            <a:avLst/>
          </a:prstGeom>
          <a:noFill/>
          <a:ln/>
        </p:spPr>
        <p:txBody>
          <a:bodyPr wrap="none" rtlCol="0" anchor="t"/>
          <a:lstStyle/>
          <a:p>
            <a:pPr marL="0" indent="0" algn="l">
              <a:lnSpc>
                <a:spcPts val="2210"/>
              </a:lnSpc>
              <a:buNone/>
            </a:pPr>
            <a:r>
              <a:rPr lang="en-US" sz="1768" dirty="0">
                <a:solidFill>
                  <a:srgbClr val="454240"/>
                </a:solidFill>
                <a:latin typeface="Libre Baskerville" pitchFamily="34" charset="0"/>
                <a:ea typeface="Libre Baskerville" pitchFamily="34" charset="-122"/>
                <a:cs typeface="Libre Baskerville" pitchFamily="34" charset="-120"/>
              </a:rPr>
              <a:t>Likes and Reactions</a:t>
            </a:r>
            <a:endParaRPr lang="en-US" sz="1768" dirty="0"/>
          </a:p>
        </p:txBody>
      </p:sp>
      <p:sp>
        <p:nvSpPr>
          <p:cNvPr id="12" name="Text 5"/>
          <p:cNvSpPr/>
          <p:nvPr/>
        </p:nvSpPr>
        <p:spPr>
          <a:xfrm>
            <a:off x="628531" y="4894897"/>
            <a:ext cx="7886938" cy="287179"/>
          </a:xfrm>
          <a:prstGeom prst="rect">
            <a:avLst/>
          </a:prstGeom>
          <a:noFill/>
          <a:ln/>
        </p:spPr>
        <p:txBody>
          <a:bodyPr wrap="none" rtlCol="0" anchor="t"/>
          <a:lstStyle/>
          <a:p>
            <a:pPr marL="0" indent="0" algn="l">
              <a:lnSpc>
                <a:spcPts val="2263"/>
              </a:lnSpc>
              <a:buNone/>
            </a:pPr>
            <a:r>
              <a:rPr lang="en-US" sz="1414" dirty="0">
                <a:solidFill>
                  <a:srgbClr val="454240"/>
                </a:solidFill>
                <a:latin typeface="DM Sans" pitchFamily="34" charset="0"/>
                <a:ea typeface="DM Sans" pitchFamily="34" charset="-122"/>
                <a:cs typeface="DM Sans" pitchFamily="34" charset="-120"/>
              </a:rPr>
              <a:t>Allowing users to express their appreciation for the content, fostering community engagement.</a:t>
            </a:r>
            <a:endParaRPr lang="en-US" sz="1414" dirty="0"/>
          </a:p>
        </p:txBody>
      </p:sp>
      <p:pic>
        <p:nvPicPr>
          <p:cNvPr id="13" name="Image 5" descr="preencoded.png"/>
          <p:cNvPicPr>
            <a:picLocks noChangeAspect="1"/>
          </p:cNvPicPr>
          <p:nvPr/>
        </p:nvPicPr>
        <p:blipFill>
          <a:blip r:embed="rId8"/>
          <a:stretch>
            <a:fillRect/>
          </a:stretch>
        </p:blipFill>
        <p:spPr>
          <a:xfrm>
            <a:off x="628531" y="5720834"/>
            <a:ext cx="448985" cy="448985"/>
          </a:xfrm>
          <a:prstGeom prst="rect">
            <a:avLst/>
          </a:prstGeom>
        </p:spPr>
      </p:pic>
      <p:sp>
        <p:nvSpPr>
          <p:cNvPr id="14" name="Text 6"/>
          <p:cNvSpPr/>
          <p:nvPr/>
        </p:nvSpPr>
        <p:spPr>
          <a:xfrm>
            <a:off x="628531" y="6349365"/>
            <a:ext cx="2244923" cy="280630"/>
          </a:xfrm>
          <a:prstGeom prst="rect">
            <a:avLst/>
          </a:prstGeom>
          <a:noFill/>
          <a:ln/>
        </p:spPr>
        <p:txBody>
          <a:bodyPr wrap="none" rtlCol="0" anchor="t"/>
          <a:lstStyle/>
          <a:p>
            <a:pPr marL="0" indent="0" algn="l">
              <a:lnSpc>
                <a:spcPts val="2210"/>
              </a:lnSpc>
              <a:buNone/>
            </a:pPr>
            <a:r>
              <a:rPr lang="en-US" sz="1768" dirty="0">
                <a:solidFill>
                  <a:srgbClr val="454240"/>
                </a:solidFill>
                <a:latin typeface="Libre Baskerville" pitchFamily="34" charset="0"/>
                <a:ea typeface="Libre Baskerville" pitchFamily="34" charset="-122"/>
                <a:cs typeface="Libre Baskerville" pitchFamily="34" charset="-120"/>
              </a:rPr>
              <a:t>Social Sharing</a:t>
            </a:r>
            <a:endParaRPr lang="en-US" sz="1768" dirty="0"/>
          </a:p>
        </p:txBody>
      </p:sp>
      <p:sp>
        <p:nvSpPr>
          <p:cNvPr id="15" name="Text 7"/>
          <p:cNvSpPr/>
          <p:nvPr/>
        </p:nvSpPr>
        <p:spPr>
          <a:xfrm>
            <a:off x="628531" y="6737747"/>
            <a:ext cx="7886938" cy="287179"/>
          </a:xfrm>
          <a:prstGeom prst="rect">
            <a:avLst/>
          </a:prstGeom>
          <a:noFill/>
          <a:ln/>
        </p:spPr>
        <p:txBody>
          <a:bodyPr wrap="none" rtlCol="0" anchor="t"/>
          <a:lstStyle/>
          <a:p>
            <a:pPr marL="0" indent="0" algn="l">
              <a:lnSpc>
                <a:spcPts val="2263"/>
              </a:lnSpc>
              <a:buNone/>
            </a:pPr>
            <a:r>
              <a:rPr lang="en-US" sz="1414" dirty="0">
                <a:solidFill>
                  <a:srgbClr val="454240"/>
                </a:solidFill>
                <a:latin typeface="DM Sans" pitchFamily="34" charset="0"/>
                <a:ea typeface="DM Sans" pitchFamily="34" charset="-122"/>
                <a:cs typeface="DM Sans" pitchFamily="34" charset="-120"/>
              </a:rPr>
              <a:t>Enabling users to share content on social media platforms, expanding reach and engagement.</a:t>
            </a:r>
            <a:endParaRPr lang="en-US" sz="141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14867" y="2112169"/>
            <a:ext cx="4944666" cy="4005263"/>
          </a:xfrm>
          <a:prstGeom prst="rect">
            <a:avLst/>
          </a:prstGeom>
        </p:spPr>
      </p:pic>
      <p:sp>
        <p:nvSpPr>
          <p:cNvPr id="6" name="Text 2"/>
          <p:cNvSpPr/>
          <p:nvPr/>
        </p:nvSpPr>
        <p:spPr>
          <a:xfrm>
            <a:off x="758309" y="1549718"/>
            <a:ext cx="5701546" cy="712708"/>
          </a:xfrm>
          <a:prstGeom prst="rect">
            <a:avLst/>
          </a:prstGeom>
          <a:noFill/>
          <a:ln/>
        </p:spPr>
        <p:txBody>
          <a:bodyPr wrap="none" rtlCol="0" anchor="t"/>
          <a:lstStyle/>
          <a:p>
            <a:pPr marL="0" indent="0">
              <a:lnSpc>
                <a:spcPts val="5612"/>
              </a:lnSpc>
              <a:buNone/>
            </a:pPr>
            <a:r>
              <a:rPr lang="en-US" sz="4489" b="1" dirty="0">
                <a:solidFill>
                  <a:srgbClr val="1F1E1E"/>
                </a:solidFill>
                <a:latin typeface="Alexandria" pitchFamily="34" charset="0"/>
                <a:ea typeface="Alexandria" pitchFamily="34" charset="-122"/>
                <a:cs typeface="Alexandria" pitchFamily="34" charset="-120"/>
              </a:rPr>
              <a:t>Preliminary Results</a:t>
            </a:r>
            <a:endParaRPr lang="en-US" sz="4489" dirty="0"/>
          </a:p>
        </p:txBody>
      </p:sp>
      <p:sp>
        <p:nvSpPr>
          <p:cNvPr id="7" name="Shape 3"/>
          <p:cNvSpPr/>
          <p:nvPr/>
        </p:nvSpPr>
        <p:spPr>
          <a:xfrm>
            <a:off x="758309" y="2587347"/>
            <a:ext cx="7627382" cy="4092416"/>
          </a:xfrm>
          <a:prstGeom prst="roundRect">
            <a:avLst>
              <a:gd name="adj" fmla="val 2224"/>
            </a:avLst>
          </a:prstGeom>
          <a:noFill/>
          <a:ln w="7620">
            <a:solidFill>
              <a:srgbClr val="000000">
                <a:alpha val="8000"/>
              </a:srgbClr>
            </a:solidFill>
            <a:prstDash val="solid"/>
          </a:ln>
        </p:spPr>
      </p:sp>
      <p:sp>
        <p:nvSpPr>
          <p:cNvPr id="8" name="Shape 4"/>
          <p:cNvSpPr/>
          <p:nvPr/>
        </p:nvSpPr>
        <p:spPr>
          <a:xfrm>
            <a:off x="765929" y="2594967"/>
            <a:ext cx="7612142" cy="621744"/>
          </a:xfrm>
          <a:prstGeom prst="rect">
            <a:avLst/>
          </a:prstGeom>
          <a:solidFill>
            <a:srgbClr val="FFFFFF">
              <a:alpha val="4000"/>
            </a:srgbClr>
          </a:solidFill>
          <a:ln/>
        </p:spPr>
      </p:sp>
      <p:sp>
        <p:nvSpPr>
          <p:cNvPr id="9" name="Text 5"/>
          <p:cNvSpPr/>
          <p:nvPr/>
        </p:nvSpPr>
        <p:spPr>
          <a:xfrm>
            <a:off x="982504" y="2732484"/>
            <a:ext cx="3369112" cy="346710"/>
          </a:xfrm>
          <a:prstGeom prst="rect">
            <a:avLst/>
          </a:prstGeom>
          <a:noFill/>
          <a:ln/>
        </p:spPr>
        <p:txBody>
          <a:bodyPr wrap="non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Feature</a:t>
            </a:r>
            <a:endParaRPr lang="en-US" sz="1706" dirty="0"/>
          </a:p>
        </p:txBody>
      </p:sp>
      <p:sp>
        <p:nvSpPr>
          <p:cNvPr id="10" name="Text 6"/>
          <p:cNvSpPr/>
          <p:nvPr/>
        </p:nvSpPr>
        <p:spPr>
          <a:xfrm>
            <a:off x="4792385" y="2732484"/>
            <a:ext cx="3369112" cy="346710"/>
          </a:xfrm>
          <a:prstGeom prst="rect">
            <a:avLst/>
          </a:prstGeom>
          <a:noFill/>
          <a:ln/>
        </p:spPr>
        <p:txBody>
          <a:bodyPr wrap="non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Status</a:t>
            </a:r>
            <a:endParaRPr lang="en-US" sz="1706" dirty="0"/>
          </a:p>
        </p:txBody>
      </p:sp>
      <p:sp>
        <p:nvSpPr>
          <p:cNvPr id="11" name="Shape 7"/>
          <p:cNvSpPr/>
          <p:nvPr/>
        </p:nvSpPr>
        <p:spPr>
          <a:xfrm>
            <a:off x="765929" y="3216712"/>
            <a:ext cx="7612142" cy="621744"/>
          </a:xfrm>
          <a:prstGeom prst="rect">
            <a:avLst/>
          </a:prstGeom>
          <a:solidFill>
            <a:srgbClr val="000000">
              <a:alpha val="4000"/>
            </a:srgbClr>
          </a:solidFill>
          <a:ln/>
        </p:spPr>
      </p:sp>
      <p:sp>
        <p:nvSpPr>
          <p:cNvPr id="12" name="Text 8"/>
          <p:cNvSpPr/>
          <p:nvPr/>
        </p:nvSpPr>
        <p:spPr>
          <a:xfrm>
            <a:off x="982504" y="3354229"/>
            <a:ext cx="3369112" cy="346710"/>
          </a:xfrm>
          <a:prstGeom prst="rect">
            <a:avLst/>
          </a:prstGeom>
          <a:noFill/>
          <a:ln/>
        </p:spPr>
        <p:txBody>
          <a:bodyPr wrap="non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Responsive Design</a:t>
            </a:r>
            <a:endParaRPr lang="en-US" sz="1706" dirty="0"/>
          </a:p>
        </p:txBody>
      </p:sp>
      <p:sp>
        <p:nvSpPr>
          <p:cNvPr id="13" name="Text 9"/>
          <p:cNvSpPr/>
          <p:nvPr/>
        </p:nvSpPr>
        <p:spPr>
          <a:xfrm>
            <a:off x="4792385" y="3354229"/>
            <a:ext cx="3369112" cy="346710"/>
          </a:xfrm>
          <a:prstGeom prst="rect">
            <a:avLst/>
          </a:prstGeom>
          <a:noFill/>
          <a:ln/>
        </p:spPr>
        <p:txBody>
          <a:bodyPr wrap="non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Completed</a:t>
            </a:r>
            <a:endParaRPr lang="en-US" sz="1706" dirty="0"/>
          </a:p>
        </p:txBody>
      </p:sp>
      <p:sp>
        <p:nvSpPr>
          <p:cNvPr id="14" name="Shape 10"/>
          <p:cNvSpPr/>
          <p:nvPr/>
        </p:nvSpPr>
        <p:spPr>
          <a:xfrm>
            <a:off x="765929" y="3838456"/>
            <a:ext cx="7612142" cy="621744"/>
          </a:xfrm>
          <a:prstGeom prst="rect">
            <a:avLst/>
          </a:prstGeom>
          <a:solidFill>
            <a:srgbClr val="FFFFFF">
              <a:alpha val="4000"/>
            </a:srgbClr>
          </a:solidFill>
          <a:ln/>
        </p:spPr>
      </p:sp>
      <p:sp>
        <p:nvSpPr>
          <p:cNvPr id="15" name="Text 11"/>
          <p:cNvSpPr/>
          <p:nvPr/>
        </p:nvSpPr>
        <p:spPr>
          <a:xfrm>
            <a:off x="982504" y="3975973"/>
            <a:ext cx="3369112" cy="346710"/>
          </a:xfrm>
          <a:prstGeom prst="rect">
            <a:avLst/>
          </a:prstGeom>
          <a:noFill/>
          <a:ln/>
        </p:spPr>
        <p:txBody>
          <a:bodyPr wrap="non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Navigation Menu</a:t>
            </a:r>
            <a:endParaRPr lang="en-US" sz="1706" dirty="0"/>
          </a:p>
        </p:txBody>
      </p:sp>
      <p:sp>
        <p:nvSpPr>
          <p:cNvPr id="16" name="Text 12"/>
          <p:cNvSpPr/>
          <p:nvPr/>
        </p:nvSpPr>
        <p:spPr>
          <a:xfrm>
            <a:off x="4792385" y="3975973"/>
            <a:ext cx="3369112" cy="346710"/>
          </a:xfrm>
          <a:prstGeom prst="rect">
            <a:avLst/>
          </a:prstGeom>
          <a:noFill/>
          <a:ln/>
        </p:spPr>
        <p:txBody>
          <a:bodyPr wrap="non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Implemented</a:t>
            </a:r>
            <a:endParaRPr lang="en-US" sz="1706" dirty="0"/>
          </a:p>
        </p:txBody>
      </p:sp>
      <p:sp>
        <p:nvSpPr>
          <p:cNvPr id="17" name="Shape 13"/>
          <p:cNvSpPr/>
          <p:nvPr/>
        </p:nvSpPr>
        <p:spPr>
          <a:xfrm>
            <a:off x="765929" y="4460200"/>
            <a:ext cx="7612142" cy="968454"/>
          </a:xfrm>
          <a:prstGeom prst="rect">
            <a:avLst/>
          </a:prstGeom>
          <a:solidFill>
            <a:srgbClr val="000000">
              <a:alpha val="4000"/>
            </a:srgbClr>
          </a:solidFill>
          <a:ln/>
        </p:spPr>
      </p:sp>
      <p:sp>
        <p:nvSpPr>
          <p:cNvPr id="18" name="Text 14"/>
          <p:cNvSpPr/>
          <p:nvPr/>
        </p:nvSpPr>
        <p:spPr>
          <a:xfrm>
            <a:off x="982504" y="4597718"/>
            <a:ext cx="3369112" cy="693420"/>
          </a:xfrm>
          <a:prstGeom prst="rect">
            <a:avLst/>
          </a:prstGeom>
          <a:noFill/>
          <a:ln/>
        </p:spPr>
        <p:txBody>
          <a:bodyPr wrap="squar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Content Management System (CMS)</a:t>
            </a:r>
            <a:endParaRPr lang="en-US" sz="1706" dirty="0"/>
          </a:p>
        </p:txBody>
      </p:sp>
      <p:sp>
        <p:nvSpPr>
          <p:cNvPr id="19" name="Text 15"/>
          <p:cNvSpPr/>
          <p:nvPr/>
        </p:nvSpPr>
        <p:spPr>
          <a:xfrm>
            <a:off x="4792385" y="4597718"/>
            <a:ext cx="3369112" cy="346710"/>
          </a:xfrm>
          <a:prstGeom prst="rect">
            <a:avLst/>
          </a:prstGeom>
          <a:noFill/>
          <a:ln/>
        </p:spPr>
        <p:txBody>
          <a:bodyPr wrap="non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In Progress</a:t>
            </a:r>
            <a:endParaRPr lang="en-US" sz="1706" dirty="0"/>
          </a:p>
        </p:txBody>
      </p:sp>
      <p:sp>
        <p:nvSpPr>
          <p:cNvPr id="20" name="Shape 16"/>
          <p:cNvSpPr/>
          <p:nvPr/>
        </p:nvSpPr>
        <p:spPr>
          <a:xfrm>
            <a:off x="765929" y="5428655"/>
            <a:ext cx="7612142" cy="621744"/>
          </a:xfrm>
          <a:prstGeom prst="rect">
            <a:avLst/>
          </a:prstGeom>
          <a:solidFill>
            <a:srgbClr val="FFFFFF">
              <a:alpha val="4000"/>
            </a:srgbClr>
          </a:solidFill>
          <a:ln/>
        </p:spPr>
      </p:sp>
      <p:sp>
        <p:nvSpPr>
          <p:cNvPr id="21" name="Text 17"/>
          <p:cNvSpPr/>
          <p:nvPr/>
        </p:nvSpPr>
        <p:spPr>
          <a:xfrm>
            <a:off x="982504" y="5566172"/>
            <a:ext cx="3369112" cy="346710"/>
          </a:xfrm>
          <a:prstGeom prst="rect">
            <a:avLst/>
          </a:prstGeom>
          <a:noFill/>
          <a:ln/>
        </p:spPr>
        <p:txBody>
          <a:bodyPr wrap="non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Search Functionality</a:t>
            </a:r>
            <a:endParaRPr lang="en-US" sz="1706" dirty="0"/>
          </a:p>
        </p:txBody>
      </p:sp>
      <p:sp>
        <p:nvSpPr>
          <p:cNvPr id="22" name="Text 18"/>
          <p:cNvSpPr/>
          <p:nvPr/>
        </p:nvSpPr>
        <p:spPr>
          <a:xfrm>
            <a:off x="4792385" y="5566172"/>
            <a:ext cx="3369112" cy="346710"/>
          </a:xfrm>
          <a:prstGeom prst="rect">
            <a:avLst/>
          </a:prstGeom>
          <a:noFill/>
          <a:ln/>
        </p:spPr>
        <p:txBody>
          <a:bodyPr wrap="non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To Be Implemented</a:t>
            </a:r>
            <a:endParaRPr lang="en-US" sz="1706" dirty="0"/>
          </a:p>
        </p:txBody>
      </p:sp>
      <p:sp>
        <p:nvSpPr>
          <p:cNvPr id="23" name="Shape 19"/>
          <p:cNvSpPr/>
          <p:nvPr/>
        </p:nvSpPr>
        <p:spPr>
          <a:xfrm>
            <a:off x="765929" y="6050399"/>
            <a:ext cx="7612142" cy="621744"/>
          </a:xfrm>
          <a:prstGeom prst="rect">
            <a:avLst/>
          </a:prstGeom>
          <a:solidFill>
            <a:srgbClr val="000000">
              <a:alpha val="4000"/>
            </a:srgbClr>
          </a:solidFill>
          <a:ln/>
        </p:spPr>
      </p:sp>
      <p:sp>
        <p:nvSpPr>
          <p:cNvPr id="24" name="Text 20"/>
          <p:cNvSpPr/>
          <p:nvPr/>
        </p:nvSpPr>
        <p:spPr>
          <a:xfrm>
            <a:off x="982504" y="6187916"/>
            <a:ext cx="3369112" cy="346710"/>
          </a:xfrm>
          <a:prstGeom prst="rect">
            <a:avLst/>
          </a:prstGeom>
          <a:noFill/>
          <a:ln/>
        </p:spPr>
        <p:txBody>
          <a:bodyPr wrap="non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Social Media Integration</a:t>
            </a:r>
            <a:endParaRPr lang="en-US" sz="1706" dirty="0"/>
          </a:p>
        </p:txBody>
      </p:sp>
      <p:sp>
        <p:nvSpPr>
          <p:cNvPr id="25" name="Text 21"/>
          <p:cNvSpPr/>
          <p:nvPr/>
        </p:nvSpPr>
        <p:spPr>
          <a:xfrm>
            <a:off x="4792385" y="6187916"/>
            <a:ext cx="3369112" cy="346710"/>
          </a:xfrm>
          <a:prstGeom prst="rect">
            <a:avLst/>
          </a:prstGeom>
          <a:noFill/>
          <a:ln/>
        </p:spPr>
        <p:txBody>
          <a:bodyPr wrap="none" rtlCol="0" anchor="t"/>
          <a:lstStyle/>
          <a:p>
            <a:pPr marL="0" indent="0">
              <a:lnSpc>
                <a:spcPts val="2730"/>
              </a:lnSpc>
              <a:buNone/>
            </a:pPr>
            <a:r>
              <a:rPr lang="en-US" sz="1706" dirty="0">
                <a:solidFill>
                  <a:srgbClr val="3B3535"/>
                </a:solidFill>
                <a:latin typeface="Sora" pitchFamily="34" charset="0"/>
                <a:ea typeface="Sora" pitchFamily="34" charset="-122"/>
                <a:cs typeface="Sora" pitchFamily="34" charset="-120"/>
              </a:rPr>
              <a:t>Planned</a:t>
            </a:r>
            <a:endParaRPr lang="en-US" sz="170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767</Words>
  <Application>Microsoft Office PowerPoint</Application>
  <PresentationFormat>Custom</PresentationFormat>
  <Paragraphs>119</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Alexandria</vt:lpstr>
      <vt:lpstr>Arial</vt:lpstr>
      <vt:lpstr>DM Sans</vt:lpstr>
      <vt:lpstr>Libre Baskerville</vt:lpstr>
      <vt:lpstr>Sora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Ayushi Verma</cp:lastModifiedBy>
  <cp:revision>2</cp:revision>
  <dcterms:created xsi:type="dcterms:W3CDTF">2024-08-24T07:41:51Z</dcterms:created>
  <dcterms:modified xsi:type="dcterms:W3CDTF">2024-08-24T07:46:52Z</dcterms:modified>
</cp:coreProperties>
</file>