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2"/>
  </p:notesMasterIdLst>
  <p:handoutMasterIdLst>
    <p:handoutMasterId r:id="rId13"/>
  </p:handoutMasterIdLst>
  <p:sldIdLst>
    <p:sldId id="458" r:id="rId2"/>
    <p:sldId id="459" r:id="rId3"/>
    <p:sldId id="460" r:id="rId4"/>
    <p:sldId id="434" r:id="rId5"/>
    <p:sldId id="454" r:id="rId6"/>
    <p:sldId id="455" r:id="rId7"/>
    <p:sldId id="456" r:id="rId8"/>
    <p:sldId id="457" r:id="rId9"/>
    <p:sldId id="442" r:id="rId10"/>
    <p:sldId id="399" r:id="rId11"/>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0" autoAdjust="0"/>
    <p:restoredTop sz="86913" autoAdjust="0"/>
  </p:normalViewPr>
  <p:slideViewPr>
    <p:cSldViewPr>
      <p:cViewPr varScale="1">
        <p:scale>
          <a:sx n="44" d="100"/>
          <a:sy n="44" d="100"/>
        </p:scale>
        <p:origin x="79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6582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3902429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hyperlink" Target="https://www.mygreatlearning.com/blog/importance-of-design-thinking/" TargetMode="External"/><Relationship Id="rId1" Type="http://schemas.openxmlformats.org/officeDocument/2006/relationships/slideLayout" Target="../slideLayouts/slideLayout2.xml"/><Relationship Id="rId4" Type="http://schemas.openxmlformats.org/officeDocument/2006/relationships/hyperlink" Target="https://en.wikipedia.org/wiki/Design_think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0685" y="4927757"/>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1750649" y="5283740"/>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8096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4144" y="5312161"/>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1591" y="3198541"/>
          <a:ext cx="2477292" cy="2361044"/>
        </p:xfrm>
        <a:graphic>
          <a:graphicData uri="http://schemas.openxmlformats.org/presentationml/2006/ole">
            <mc:AlternateContent xmlns:mc="http://schemas.openxmlformats.org/markup-compatibility/2006">
              <mc:Choice xmlns:v="urn:schemas-microsoft-com:vml" Requires="v">
                <p:oleObj spid="_x0000_s1027"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1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808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3117057" y="2376395"/>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5">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3079" y="875627"/>
            <a:ext cx="2894815" cy="1153691"/>
          </a:xfrm>
          <a:prstGeom prst="rect">
            <a:avLst/>
          </a:prstGeom>
        </p:spPr>
      </p:pic>
      <p:sp>
        <p:nvSpPr>
          <p:cNvPr id="43" name="Right Triangle 42"/>
          <p:cNvSpPr/>
          <p:nvPr/>
        </p:nvSpPr>
        <p:spPr>
          <a:xfrm rot="10800000" flipV="1">
            <a:off x="8896349" y="4857751"/>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6685019" y="5371922"/>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6688337" y="5389986"/>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1815924" y="5338474"/>
            <a:ext cx="482403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100" b="1">
                <a:latin typeface="Times New Roman" pitchFamily="18" charset="0"/>
                <a:cs typeface="Times New Roman" pitchFamily="18" charset="0"/>
              </a:rPr>
              <a:t>Lecture </a:t>
            </a:r>
            <a:r>
              <a:rPr lang="en-US" sz="2100" b="1" smtClean="0">
                <a:latin typeface="Times New Roman" pitchFamily="18" charset="0"/>
                <a:cs typeface="Times New Roman" pitchFamily="18" charset="0"/>
              </a:rPr>
              <a:t>1.2.4 :story </a:t>
            </a:r>
            <a:r>
              <a:rPr lang="en-US" sz="2100" b="1" dirty="0" smtClean="0">
                <a:latin typeface="Times New Roman" pitchFamily="18" charset="0"/>
                <a:cs typeface="Times New Roman" pitchFamily="18" charset="0"/>
              </a:rPr>
              <a:t>board</a:t>
            </a:r>
            <a:endParaRPr lang="en-US" sz="2100" b="1" dirty="0">
              <a:latin typeface="Times New Roman" pitchFamily="18" charset="0"/>
              <a:cs typeface="Times New Roman" pitchFamily="18" charset="0"/>
            </a:endParaRPr>
          </a:p>
        </p:txBody>
      </p:sp>
      <p:sp>
        <p:nvSpPr>
          <p:cNvPr id="26" name="TextBox 25"/>
          <p:cNvSpPr txBox="1">
            <a:spLocks noChangeArrowheads="1"/>
          </p:cNvSpPr>
          <p:nvPr/>
        </p:nvSpPr>
        <p:spPr bwMode="auto">
          <a:xfrm>
            <a:off x="1955075" y="2040370"/>
            <a:ext cx="8327570" cy="302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300" b="1" dirty="0">
                <a:latin typeface="Casper Bold"/>
              </a:rPr>
              <a:t>APEX INSTITUTE OF TECHNOLOGY</a:t>
            </a:r>
            <a:endParaRPr lang="en-US" sz="3300" dirty="0">
              <a:latin typeface="Casper Bold"/>
            </a:endParaRPr>
          </a:p>
          <a:p>
            <a:pPr algn="ctr"/>
            <a:endParaRPr lang="en-IN" sz="2100" b="1" dirty="0">
              <a:latin typeface="Casper Bold"/>
            </a:endParaRPr>
          </a:p>
          <a:p>
            <a:pPr algn="ctr"/>
            <a:r>
              <a:rPr lang="en-IN" sz="2100" b="1" dirty="0">
                <a:latin typeface="Casper Bold"/>
              </a:rPr>
              <a:t>DEPARTMENT OF COMPUTER SCIENCE &amp; ENGINEERING</a:t>
            </a:r>
          </a:p>
          <a:p>
            <a:pPr algn="ctr"/>
            <a:endParaRPr lang="en-US" sz="2100" dirty="0">
              <a:latin typeface="Casper Bold"/>
            </a:endParaRPr>
          </a:p>
          <a:p>
            <a:pPr algn="ctr" defTabSz="466725">
              <a:lnSpc>
                <a:spcPct val="90000"/>
              </a:lnSpc>
              <a:spcBef>
                <a:spcPct val="0"/>
              </a:spcBef>
              <a:spcAft>
                <a:spcPct val="35000"/>
              </a:spcAft>
            </a:pPr>
            <a:endParaRPr lang="en-US" sz="3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Agile Practices (22CSH-292)</a:t>
            </a:r>
            <a:r>
              <a:rPr lang="en-US" sz="2800" dirty="0">
                <a:latin typeface="Casper Bold"/>
              </a:rPr>
              <a:t> </a:t>
            </a:r>
          </a:p>
          <a:p>
            <a:pPr algn="ctr" defTabSz="466725">
              <a:lnSpc>
                <a:spcPct val="90000"/>
              </a:lnSpc>
              <a:spcBef>
                <a:spcPct val="0"/>
              </a:spcBef>
              <a:spcAft>
                <a:spcPct val="35000"/>
              </a:spcAft>
            </a:pPr>
            <a:r>
              <a:rPr lang="en-US" dirty="0">
                <a:latin typeface="Casper Bold"/>
              </a:rPr>
              <a:t>                           </a:t>
            </a:r>
          </a:p>
          <a:p>
            <a:pPr algn="ctr" defTabSz="466725">
              <a:lnSpc>
                <a:spcPct val="90000"/>
              </a:lnSpc>
              <a:spcBef>
                <a:spcPct val="0"/>
              </a:spcBef>
              <a:spcAft>
                <a:spcPct val="35000"/>
              </a:spcAft>
            </a:pPr>
            <a:r>
              <a:rPr lang="en-US" dirty="0">
                <a:latin typeface="Casper Bold"/>
              </a:rPr>
              <a:t>Faculty: </a:t>
            </a:r>
            <a:r>
              <a:rPr lang="en-US" dirty="0" err="1">
                <a:latin typeface="Casper Bold"/>
              </a:rPr>
              <a:t>Mamta</a:t>
            </a:r>
            <a:r>
              <a:rPr lang="en-US" dirty="0">
                <a:latin typeface="Casper Bold"/>
              </a:rPr>
              <a:t> Sharma(E15565)</a:t>
            </a:r>
            <a:endParaRPr lang="en-US" dirty="0">
              <a:latin typeface="Raleway ExtraBold" pitchFamily="34" charset="-52"/>
            </a:endParaRPr>
          </a:p>
          <a:p>
            <a:pPr algn="ctr" defTabSz="466725">
              <a:lnSpc>
                <a:spcPct val="90000"/>
              </a:lnSpc>
              <a:spcBef>
                <a:spcPct val="0"/>
              </a:spcBef>
              <a:spcAft>
                <a:spcPct val="35000"/>
              </a:spcAft>
            </a:pPr>
            <a:endParaRPr lang="en-US" sz="1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16" name="Footer Placeholder 15"/>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55894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4114005" y="5394447"/>
            <a:ext cx="5061001"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smtClean="0">
                <a:latin typeface="Times New Roman" pitchFamily="18" charset="0"/>
                <a:cs typeface="Times New Roman" pitchFamily="18" charset="0"/>
              </a:rPr>
              <a:t>pavandeep.e15947@cumail.in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Learning Outcome of this lecture</a:t>
            </a:r>
            <a:endParaRPr lang="en-US" dirty="0"/>
          </a:p>
        </p:txBody>
      </p:sp>
      <p:graphicFrame>
        <p:nvGraphicFramePr>
          <p:cNvPr id="7" name="Content Placeholder 6"/>
          <p:cNvGraphicFramePr>
            <a:graphicFrameLocks noGrp="1"/>
          </p:cNvGraphicFramePr>
          <p:nvPr>
            <p:ph idx="1"/>
            <p:extLst/>
          </p:nvPr>
        </p:nvGraphicFramePr>
        <p:xfrm>
          <a:off x="2267756" y="2054984"/>
          <a:ext cx="7679029" cy="3176896"/>
        </p:xfrm>
        <a:graphic>
          <a:graphicData uri="http://schemas.openxmlformats.org/drawingml/2006/table">
            <a:tbl>
              <a:tblPr bandRow="1"/>
              <a:tblGrid>
                <a:gridCol w="669446"/>
                <a:gridCol w="7009583"/>
              </a:tblGrid>
              <a:tr h="489204">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Understand the Agile Methodology and comparing various other software development models with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Examine Scrum and test driven development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Apply the various tools available to agile teams to facilitate the project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184">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Analyze the method to improve results for a specific circumstance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4666">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Evaluate likely successes and formulate plans to manage likely risks or problems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APEX INSTITUTE OF TECHNOLOGY CSE INFORMATION SECURITY</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149956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841" y="957264"/>
            <a:ext cx="7585472" cy="657225"/>
          </a:xfrm>
        </p:spPr>
        <p:txBody>
          <a:bodyPr>
            <a:normAutofit/>
          </a:bodyPr>
          <a:lstStyle/>
          <a:p>
            <a:pPr algn="ctr"/>
            <a:r>
              <a:rPr lang="en-US" sz="3300" b="1" dirty="0"/>
              <a:t>Learning Outcome of this lecture</a:t>
            </a:r>
          </a:p>
        </p:txBody>
      </p:sp>
      <p:sp>
        <p:nvSpPr>
          <p:cNvPr id="4" name="Text Placeholder 3"/>
          <p:cNvSpPr>
            <a:spLocks noGrp="1"/>
          </p:cNvSpPr>
          <p:nvPr>
            <p:ph type="body" sz="half" idx="2"/>
          </p:nvPr>
        </p:nvSpPr>
        <p:spPr>
          <a:xfrm>
            <a:off x="1766888" y="1771651"/>
            <a:ext cx="8615363" cy="4029075"/>
          </a:xfrm>
        </p:spPr>
        <p:txBody>
          <a:bodyPr>
            <a:normAutofit/>
          </a:bodyPr>
          <a:lstStyle/>
          <a:p>
            <a:pPr lvl="0">
              <a:buFont typeface="Arial" pitchFamily="34" charset="0"/>
              <a:buChar char="•"/>
            </a:pPr>
            <a:r>
              <a:rPr lang="en-US" sz="2100" dirty="0"/>
              <a:t>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extLst/>
          </p:nvPr>
        </p:nvGraphicFramePr>
        <p:xfrm>
          <a:off x="1766888" y="1689347"/>
          <a:ext cx="7894750" cy="3470267"/>
        </p:xfrm>
        <a:graphic>
          <a:graphicData uri="http://schemas.openxmlformats.org/drawingml/2006/table">
            <a:tbl>
              <a:tblPr/>
              <a:tblGrid>
                <a:gridCol w="800720">
                  <a:extLst>
                    <a:ext uri="{9D8B030D-6E8A-4147-A177-3AD203B41FA5}">
                      <a16:colId xmlns="" xmlns:a16="http://schemas.microsoft.com/office/drawing/2014/main" val="20000"/>
                    </a:ext>
                  </a:extLst>
                </a:gridCol>
                <a:gridCol w="1702494">
                  <a:extLst>
                    <a:ext uri="{9D8B030D-6E8A-4147-A177-3AD203B41FA5}">
                      <a16:colId xmlns="" xmlns:a16="http://schemas.microsoft.com/office/drawing/2014/main" val="20001"/>
                    </a:ext>
                  </a:extLst>
                </a:gridCol>
                <a:gridCol w="5391536">
                  <a:extLst>
                    <a:ext uri="{9D8B030D-6E8A-4147-A177-3AD203B41FA5}">
                      <a16:colId xmlns="" xmlns:a16="http://schemas.microsoft.com/office/drawing/2014/main" val="20002"/>
                    </a:ext>
                  </a:extLst>
                </a:gridCol>
              </a:tblGrid>
              <a:tr h="736092">
                <a:tc>
                  <a:txBody>
                    <a:bodyPr/>
                    <a:lstStyle/>
                    <a:p>
                      <a:pPr marL="0" marR="0" algn="ctr">
                        <a:lnSpc>
                          <a:spcPct val="115000"/>
                        </a:lnSpc>
                        <a:spcBef>
                          <a:spcPts val="0"/>
                        </a:spcBef>
                        <a:spcAft>
                          <a:spcPts val="0"/>
                        </a:spcAft>
                      </a:pPr>
                      <a:r>
                        <a:rPr lang="en-US" sz="2100" b="1" dirty="0">
                          <a:latin typeface="+mn-lt"/>
                          <a:ea typeface="Calibri"/>
                          <a:cs typeface="Times New Roman"/>
                        </a:rPr>
                        <a:t>Unit</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Name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Outcome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0000"/>
                  </a:ext>
                </a:extLst>
              </a:tr>
              <a:tr h="832604">
                <a:tc>
                  <a:txBody>
                    <a:bodyPr/>
                    <a:lstStyle/>
                    <a:p>
                      <a:pPr marL="0" marR="0">
                        <a:lnSpc>
                          <a:spcPct val="115000"/>
                        </a:lnSpc>
                        <a:spcBef>
                          <a:spcPts val="0"/>
                        </a:spcBef>
                        <a:spcAft>
                          <a:spcPts val="0"/>
                        </a:spcAft>
                      </a:pPr>
                      <a:r>
                        <a:rPr lang="en-US" sz="2100" baseline="0" dirty="0">
                          <a:latin typeface="+mn-lt"/>
                          <a:ea typeface="Calibri"/>
                          <a:cs typeface="Times New Roman"/>
                        </a:rPr>
                        <a:t> </a:t>
                      </a:r>
                      <a:r>
                        <a:rPr lang="en-US" sz="2100" baseline="0" dirty="0" smtClean="0">
                          <a:latin typeface="+mn-lt"/>
                          <a:ea typeface="Calibri"/>
                          <a:cs typeface="Times New Roman"/>
                        </a:rPr>
                        <a:t>  I</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kern="1200" dirty="0" smtClean="0">
                          <a:solidFill>
                            <a:schemeClr val="tx1"/>
                          </a:solidFill>
                          <a:effectLst/>
                          <a:latin typeface="+mn-lt"/>
                          <a:ea typeface="+mn-ea"/>
                          <a:cs typeface="+mn-cs"/>
                        </a:rPr>
                        <a:t>Understanding common Agile Practices in </a:t>
                      </a:r>
                      <a:r>
                        <a:rPr lang="en-IN" sz="1400" b="1" kern="1200" dirty="0" err="1" smtClean="0">
                          <a:solidFill>
                            <a:schemeClr val="tx1"/>
                          </a:solidFill>
                          <a:effectLst/>
                          <a:latin typeface="+mn-lt"/>
                          <a:ea typeface="+mn-ea"/>
                          <a:cs typeface="+mn-cs"/>
                        </a:rPr>
                        <a:t>DevOps</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defTabSz="685800" rtl="0" eaLnBrk="1" fontAlgn="auto" latinLnBrk="0" hangingPunct="1">
                        <a:lnSpc>
                          <a:spcPct val="115000"/>
                        </a:lnSpc>
                        <a:spcBef>
                          <a:spcPts val="0"/>
                        </a:spcBef>
                        <a:spcAft>
                          <a:spcPts val="0"/>
                        </a:spcAft>
                        <a:buClrTx/>
                        <a:buSzTx/>
                        <a:buFont typeface="Symbol"/>
                        <a:buChar char=""/>
                        <a:tabLst/>
                        <a:defRPr/>
                      </a:pPr>
                      <a:r>
                        <a:rPr lang="en-IN" sz="1350" kern="1200" dirty="0" smtClean="0">
                          <a:solidFill>
                            <a:schemeClr val="tx1"/>
                          </a:solidFill>
                          <a:effectLst/>
                          <a:latin typeface="+mn-lt"/>
                          <a:ea typeface="+mn-ea"/>
                          <a:cs typeface="+mn-cs"/>
                        </a:rPr>
                        <a:t>Introduction to Product Management, Product Design and Requirement gathering, Product Design Challenges, UX Design, Product Development Methodologies, Product Marketing and Presentation, Traditional Software Development Methodologies, Problem/issues with traditional approach, Agile Development, Agile Manifesto, Scrum Model, Agile Estimations and Planning, Soft skills in agile</a:t>
                      </a:r>
                      <a:endParaRPr lang="en-US" sz="1350" kern="1200" dirty="0" smtClean="0">
                        <a:solidFill>
                          <a:schemeClr val="tx1"/>
                        </a:solidFill>
                        <a:effectLst/>
                        <a:latin typeface="+mn-lt"/>
                        <a:ea typeface="+mn-ea"/>
                        <a:cs typeface="+mn-cs"/>
                      </a:endParaRPr>
                    </a:p>
                    <a:p>
                      <a:pPr marL="342900" marR="0" lvl="0" indent="-342900" algn="just">
                        <a:lnSpc>
                          <a:spcPct val="115000"/>
                        </a:lnSpc>
                        <a:spcBef>
                          <a:spcPts val="0"/>
                        </a:spcBef>
                        <a:spcAft>
                          <a:spcPts val="0"/>
                        </a:spcAft>
                        <a:buFont typeface="Symbol"/>
                        <a:buChar char=""/>
                      </a:pPr>
                      <a:r>
                        <a:rPr lang="en-IN" sz="1400" kern="1200" dirty="0" smtClean="0">
                          <a:solidFill>
                            <a:schemeClr val="tx1"/>
                          </a:solidFill>
                          <a:effectLst/>
                          <a:latin typeface="+mn-lt"/>
                          <a:ea typeface="+mn-ea"/>
                          <a:cs typeface="+mn-cs"/>
                        </a:rPr>
                        <a:t> </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32604">
                <a:tc gridSpan="3">
                  <a:txBody>
                    <a:bodyPr/>
                    <a:lstStyle/>
                    <a:p>
                      <a:pPr marL="0" marR="0">
                        <a:lnSpc>
                          <a:spcPct val="115000"/>
                        </a:lnSpc>
                        <a:spcBef>
                          <a:spcPts val="0"/>
                        </a:spcBef>
                        <a:spcAft>
                          <a:spcPts val="0"/>
                        </a:spcAft>
                      </a:pPr>
                      <a:r>
                        <a:rPr lang="en-US" sz="1400" b="0" i="0" kern="1200" dirty="0" smtClean="0">
                          <a:solidFill>
                            <a:schemeClr val="tx1"/>
                          </a:solidFill>
                          <a:effectLst/>
                          <a:latin typeface="+mn-lt"/>
                          <a:ea typeface="+mn-ea"/>
                          <a:cs typeface="+mn-cs"/>
                        </a:rPr>
                        <a:t>CO</a:t>
                      </a:r>
                      <a:r>
                        <a:rPr lang="en-US" sz="1400" b="0" i="0" kern="1200" baseline="0" dirty="0" smtClean="0">
                          <a:solidFill>
                            <a:schemeClr val="tx1"/>
                          </a:solidFill>
                          <a:effectLst/>
                          <a:latin typeface="+mn-lt"/>
                          <a:ea typeface="+mn-ea"/>
                          <a:cs typeface="+mn-cs"/>
                        </a:rPr>
                        <a:t> 1  </a:t>
                      </a:r>
                      <a:r>
                        <a:rPr lang="en-US" sz="1400" b="0" i="0" kern="1200" dirty="0" smtClean="0">
                          <a:solidFill>
                            <a:schemeClr val="tx1"/>
                          </a:solidFill>
                          <a:effectLst/>
                          <a:latin typeface="+mn-lt"/>
                          <a:ea typeface="+mn-ea"/>
                          <a:cs typeface="+mn-cs"/>
                        </a:rPr>
                        <a:t>Apply the Agile Methodology and comparing various other software development models with agile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buFont typeface="Arial" pitchFamily="34" charset="0"/>
                        <a:buChar char="•"/>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455189707"/>
                  </a:ext>
                </a:extLst>
              </a:tr>
            </a:tbl>
          </a:graphicData>
        </a:graphic>
      </p:graphicFrame>
      <p:sp>
        <p:nvSpPr>
          <p:cNvPr id="7" name="Footer Placeholder 6"/>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55760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US" dirty="0"/>
          </a:p>
        </p:txBody>
      </p:sp>
      <p:sp>
        <p:nvSpPr>
          <p:cNvPr id="3" name="Content Placeholder 2"/>
          <p:cNvSpPr>
            <a:spLocks noGrp="1"/>
          </p:cNvSpPr>
          <p:nvPr>
            <p:ph idx="1"/>
          </p:nvPr>
        </p:nvSpPr>
        <p:spPr>
          <a:xfrm>
            <a:off x="809588" y="1571612"/>
            <a:ext cx="10515600" cy="4351338"/>
          </a:xfrm>
        </p:spPr>
        <p:txBody>
          <a:bodyPr/>
          <a:lstStyle/>
          <a:p>
            <a:pPr>
              <a:lnSpc>
                <a:spcPct val="150000"/>
              </a:lnSpc>
              <a:buFont typeface="Wingdings" pitchFamily="2" charset="2"/>
              <a:buChar char="Ø"/>
            </a:pPr>
            <a:r>
              <a:rPr lang="en-IN" dirty="0" smtClean="0"/>
              <a:t>Prioritization Grid</a:t>
            </a:r>
          </a:p>
          <a:p>
            <a:pPr>
              <a:lnSpc>
                <a:spcPct val="150000"/>
              </a:lnSpc>
              <a:buFont typeface="Wingdings" pitchFamily="2" charset="2"/>
              <a:buChar char="Ø"/>
            </a:pPr>
            <a:r>
              <a:rPr lang="en-IN" dirty="0" smtClean="0"/>
              <a:t>Need Statements</a:t>
            </a:r>
          </a:p>
          <a:p>
            <a:pPr>
              <a:lnSpc>
                <a:spcPct val="150000"/>
              </a:lnSpc>
              <a:buFont typeface="Wingdings" pitchFamily="2" charset="2"/>
              <a:buChar char="Ø"/>
            </a:pPr>
            <a:r>
              <a:rPr lang="en-IN" dirty="0" smtClean="0"/>
              <a:t>Ideation Activity</a:t>
            </a:r>
          </a:p>
          <a:p>
            <a:pPr>
              <a:lnSpc>
                <a:spcPct val="150000"/>
              </a:lnSpc>
              <a:buFont typeface="Wingdings" pitchFamily="2" charset="2"/>
              <a:buChar char="Ø"/>
            </a:pPr>
            <a:r>
              <a:rPr lang="en-IN" dirty="0" smtClean="0"/>
              <a:t>Story boards</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
        <p:nvSpPr>
          <p:cNvPr id="6" name="TextBox 5"/>
          <p:cNvSpPr txBox="1"/>
          <p:nvPr/>
        </p:nvSpPr>
        <p:spPr>
          <a:xfrm>
            <a:off x="1023902" y="500042"/>
            <a:ext cx="3084499" cy="523220"/>
          </a:xfrm>
          <a:prstGeom prst="rect">
            <a:avLst/>
          </a:prstGeom>
          <a:noFill/>
        </p:spPr>
        <p:txBody>
          <a:bodyPr wrap="none" rtlCol="0">
            <a:spAutoFit/>
          </a:bodyPr>
          <a:lstStyle/>
          <a:p>
            <a:r>
              <a:rPr lang="en-US" sz="2800" b="1" dirty="0" smtClean="0"/>
              <a:t>Prioritization Grid</a:t>
            </a:r>
            <a:endParaRPr lang="en-US" sz="2800" b="1" dirty="0"/>
          </a:p>
        </p:txBody>
      </p:sp>
      <p:sp>
        <p:nvSpPr>
          <p:cNvPr id="7" name="Rectangle 6"/>
          <p:cNvSpPr/>
          <p:nvPr/>
        </p:nvSpPr>
        <p:spPr>
          <a:xfrm>
            <a:off x="1095340" y="1428736"/>
            <a:ext cx="10572824" cy="3293209"/>
          </a:xfrm>
          <a:prstGeom prst="rect">
            <a:avLst/>
          </a:prstGeom>
        </p:spPr>
        <p:txBody>
          <a:bodyPr wrap="square">
            <a:spAutoFit/>
          </a:bodyPr>
          <a:lstStyle/>
          <a:p>
            <a:pPr marL="457200" indent="-457200" algn="just">
              <a:buFont typeface="+mj-lt"/>
              <a:buAutoNum type="arabicPeriod"/>
            </a:pPr>
            <a:r>
              <a:rPr lang="en-US" sz="2000" b="1" dirty="0" smtClean="0"/>
              <a:t>Come prepared with ideas</a:t>
            </a:r>
            <a:r>
              <a:rPr lang="en-US" sz="2000" dirty="0" smtClean="0"/>
              <a:t> Prioritization is only as valuable as the ideas you bring to the table, so make sure you have a strong set of ideas to prioritize (for example, from a Big-Idea Vignettes activity or User Stories in your backlog).</a:t>
            </a:r>
          </a:p>
          <a:p>
            <a:pPr marL="457200" indent="-457200" algn="just">
              <a:buFont typeface="+mj-lt"/>
              <a:buAutoNum type="arabicPeriod"/>
            </a:pPr>
            <a:r>
              <a:rPr lang="en-US" sz="2000" b="1" dirty="0" smtClean="0"/>
              <a:t>Set up the activity </a:t>
            </a:r>
            <a:r>
              <a:rPr lang="en-US" sz="2000" dirty="0" smtClean="0"/>
              <a:t>On your whiteboard, large sticky pad, or virtual whiteboard, draw two axes: “Importance to the user” (low to high) and “Feasibility for the team” (difficult to easy).</a:t>
            </a:r>
          </a:p>
          <a:p>
            <a:pPr marL="457200" indent="-457200" algn="just">
              <a:buFont typeface="+mj-lt"/>
              <a:buAutoNum type="arabicPeriod"/>
            </a:pPr>
            <a:r>
              <a:rPr lang="en-US" sz="2000" b="1" dirty="0" smtClean="0"/>
              <a:t>Evaluate ideas </a:t>
            </a:r>
            <a:r>
              <a:rPr lang="en-US" sz="2000" dirty="0" smtClean="0"/>
              <a:t>Have everyone quickly evaluate each idea on their own, and roughly plot them on the grid where they make sense. Once many items are on the grid, start discussing with your teammates and reposition them in relation to each other.</a:t>
            </a:r>
          </a:p>
          <a:p>
            <a:pPr marL="457200" indent="-457200" algn="just">
              <a:buFont typeface="+mj-lt"/>
              <a:buAutoNum type="arabicPeriod"/>
            </a:pPr>
            <a:r>
              <a:rPr lang="en-US" sz="2000" b="1" dirty="0" smtClean="0"/>
              <a:t>Focus the discussions </a:t>
            </a:r>
            <a:r>
              <a:rPr lang="en-US" sz="2000" dirty="0" smtClean="0"/>
              <a:t>Label the upper right-hand quadrant “No Brainers,” the center-right area “Utilities,” and the center-top area “Big Bets.”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sp>
        <p:nvSpPr>
          <p:cNvPr id="6" name="TextBox 5"/>
          <p:cNvSpPr txBox="1"/>
          <p:nvPr/>
        </p:nvSpPr>
        <p:spPr>
          <a:xfrm>
            <a:off x="1023902" y="500042"/>
            <a:ext cx="2749471" cy="523220"/>
          </a:xfrm>
          <a:prstGeom prst="rect">
            <a:avLst/>
          </a:prstGeom>
          <a:noFill/>
        </p:spPr>
        <p:txBody>
          <a:bodyPr wrap="none" rtlCol="0">
            <a:spAutoFit/>
          </a:bodyPr>
          <a:lstStyle/>
          <a:p>
            <a:r>
              <a:rPr lang="en-US" sz="2800" b="1" dirty="0" smtClean="0"/>
              <a:t>Need Statements</a:t>
            </a:r>
            <a:endParaRPr lang="en-US" sz="2800" b="1" dirty="0"/>
          </a:p>
        </p:txBody>
      </p:sp>
      <p:sp>
        <p:nvSpPr>
          <p:cNvPr id="7" name="Rectangle 6"/>
          <p:cNvSpPr/>
          <p:nvPr/>
        </p:nvSpPr>
        <p:spPr>
          <a:xfrm>
            <a:off x="1095340" y="1428736"/>
            <a:ext cx="10572824" cy="2862322"/>
          </a:xfrm>
          <a:prstGeom prst="rect">
            <a:avLst/>
          </a:prstGeom>
        </p:spPr>
        <p:txBody>
          <a:bodyPr wrap="square">
            <a:spAutoFit/>
          </a:bodyPr>
          <a:lstStyle/>
          <a:p>
            <a:pPr marL="457200" indent="-457200" algn="just">
              <a:buFont typeface="+mj-lt"/>
              <a:buAutoNum type="arabicPeriod"/>
            </a:pPr>
            <a:r>
              <a:rPr lang="en-US" sz="2000" b="1" dirty="0" smtClean="0"/>
              <a:t>Come prepared </a:t>
            </a:r>
            <a:r>
              <a:rPr lang="en-US" sz="2000" dirty="0" smtClean="0"/>
              <a:t>Needs statements are only as reliable as the data you have, so make sure you have defensible data based on real observation (for example, from an Interview or Contextual Inquiry). When you can, feel free to invite users or Sponsor Users to participate.</a:t>
            </a:r>
          </a:p>
          <a:p>
            <a:pPr marL="457200" indent="-457200" algn="just">
              <a:buFont typeface="+mj-lt"/>
              <a:buAutoNum type="arabicPeriod"/>
            </a:pPr>
            <a:r>
              <a:rPr lang="en-US" sz="2000" b="1" dirty="0" smtClean="0"/>
              <a:t>Uncover needs </a:t>
            </a:r>
            <a:r>
              <a:rPr lang="en-US" sz="2000" dirty="0" smtClean="0"/>
              <a:t>Have everyone diverge around the needs and benefits they believe they’re solving for to fill out the prompt. Stay away from writing features as best as you can. If an idea is expressed in terms of the machine (“dashboard,” “click,” “log in,” “export,” and so on), that’s a clue that it’s a feature—not a user need.</a:t>
            </a:r>
          </a:p>
          <a:p>
            <a:pPr marL="457200" indent="-457200" algn="just">
              <a:buFont typeface="+mj-lt"/>
              <a:buAutoNum type="arabicPeriod"/>
            </a:pPr>
            <a:r>
              <a:rPr lang="en-US" sz="2000" b="1" dirty="0" smtClean="0"/>
              <a:t>Cluster similar ideas and discuss </a:t>
            </a:r>
            <a:r>
              <a:rPr lang="en-US" sz="2000" dirty="0" smtClean="0"/>
              <a:t>As you converge, try writing a few needs statements that represent key elements. Make sure you use the same format as the original prompt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
        <p:nvSpPr>
          <p:cNvPr id="6" name="TextBox 5"/>
          <p:cNvSpPr txBox="1"/>
          <p:nvPr/>
        </p:nvSpPr>
        <p:spPr>
          <a:xfrm>
            <a:off x="1166778" y="714356"/>
            <a:ext cx="2209259" cy="523220"/>
          </a:xfrm>
          <a:prstGeom prst="rect">
            <a:avLst/>
          </a:prstGeom>
          <a:noFill/>
        </p:spPr>
        <p:txBody>
          <a:bodyPr wrap="none" rtlCol="0">
            <a:spAutoFit/>
          </a:bodyPr>
          <a:lstStyle/>
          <a:p>
            <a:r>
              <a:rPr lang="en-US" sz="2800" b="1" dirty="0" smtClean="0"/>
              <a:t>Story Boards</a:t>
            </a:r>
            <a:endParaRPr lang="en-US" sz="2800" b="1" dirty="0"/>
          </a:p>
        </p:txBody>
      </p:sp>
      <p:sp>
        <p:nvSpPr>
          <p:cNvPr id="5" name="Rectangle 4"/>
          <p:cNvSpPr/>
          <p:nvPr/>
        </p:nvSpPr>
        <p:spPr>
          <a:xfrm>
            <a:off x="1166778" y="1720840"/>
            <a:ext cx="9858444" cy="2677656"/>
          </a:xfrm>
          <a:prstGeom prst="rect">
            <a:avLst/>
          </a:prstGeom>
        </p:spPr>
        <p:txBody>
          <a:bodyPr wrap="square">
            <a:spAutoFit/>
          </a:bodyPr>
          <a:lstStyle/>
          <a:p>
            <a:pPr algn="just"/>
            <a:r>
              <a:rPr lang="en-US" dirty="0" smtClean="0"/>
              <a:t>You can use Storyboards once you know the problem you’re trying to solve and for whom. Note that storyboarding isn’t the same as </a:t>
            </a:r>
            <a:r>
              <a:rPr lang="en-US" b="1" dirty="0" err="1" smtClean="0"/>
              <a:t>wireframing</a:t>
            </a:r>
            <a:r>
              <a:rPr lang="en-US" dirty="0" smtClean="0"/>
              <a:t>. </a:t>
            </a:r>
          </a:p>
          <a:p>
            <a:pPr algn="just"/>
            <a:endParaRPr lang="en-US" dirty="0" smtClean="0"/>
          </a:p>
          <a:p>
            <a:pPr algn="just"/>
            <a:r>
              <a:rPr lang="en-US" dirty="0" smtClean="0"/>
              <a:t>Instead, you use Storyboards to create a low-fidelity narrative that focuses on people and their actions, thoughts, goals, emotions, and relationships. While you can include user interfaces as props in your story, avoid drawing too many screens.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
        <p:nvSpPr>
          <p:cNvPr id="6" name="TextBox 5"/>
          <p:cNvSpPr txBox="1"/>
          <p:nvPr/>
        </p:nvSpPr>
        <p:spPr>
          <a:xfrm>
            <a:off x="1023902" y="500042"/>
            <a:ext cx="2209259" cy="523220"/>
          </a:xfrm>
          <a:prstGeom prst="rect">
            <a:avLst/>
          </a:prstGeom>
          <a:noFill/>
        </p:spPr>
        <p:txBody>
          <a:bodyPr wrap="none" rtlCol="0">
            <a:spAutoFit/>
          </a:bodyPr>
          <a:lstStyle/>
          <a:p>
            <a:r>
              <a:rPr lang="en-US" sz="2800" b="1" dirty="0" smtClean="0"/>
              <a:t>Story Boards</a:t>
            </a:r>
            <a:endParaRPr lang="en-US" sz="2800" b="1" dirty="0"/>
          </a:p>
        </p:txBody>
      </p:sp>
      <p:sp>
        <p:nvSpPr>
          <p:cNvPr id="7" name="Rectangle 6"/>
          <p:cNvSpPr/>
          <p:nvPr/>
        </p:nvSpPr>
        <p:spPr>
          <a:xfrm>
            <a:off x="1095340" y="1428736"/>
            <a:ext cx="9929882" cy="2246769"/>
          </a:xfrm>
          <a:prstGeom prst="rect">
            <a:avLst/>
          </a:prstGeom>
        </p:spPr>
        <p:txBody>
          <a:bodyPr wrap="square">
            <a:spAutoFit/>
          </a:bodyPr>
          <a:lstStyle/>
          <a:p>
            <a:pPr marL="457200" indent="-457200" algn="just">
              <a:buFont typeface="+mj-lt"/>
              <a:buAutoNum type="arabicPeriod"/>
            </a:pPr>
            <a:r>
              <a:rPr lang="en-US" sz="2000" b="1" dirty="0" smtClean="0"/>
              <a:t>Start with a story </a:t>
            </a:r>
            <a:r>
              <a:rPr lang="en-US" sz="2000" dirty="0" smtClean="0"/>
              <a:t>Identify a character, a setting, and a plot. Then pick scenes that show the plot developing from start to finish. </a:t>
            </a:r>
          </a:p>
          <a:p>
            <a:pPr marL="457200" indent="-457200" algn="just">
              <a:buFont typeface="+mj-lt"/>
              <a:buAutoNum type="arabicPeriod"/>
            </a:pPr>
            <a:r>
              <a:rPr lang="en-US" sz="2000" b="1" dirty="0" smtClean="0"/>
              <a:t>Illustrate your story</a:t>
            </a:r>
            <a:r>
              <a:rPr lang="en-US" sz="2000" dirty="0" smtClean="0"/>
              <a:t> Try thinking of your storyboard like a comic strip. Combine quick sketches with speech and thought bubbles, action bursts, captions, and narration</a:t>
            </a:r>
          </a:p>
          <a:p>
            <a:pPr marL="457200" indent="-457200" algn="just">
              <a:buFont typeface="+mj-lt"/>
              <a:buAutoNum type="arabicPeriod"/>
            </a:pPr>
            <a:r>
              <a:rPr lang="en-US" sz="2000" b="1" dirty="0" smtClean="0"/>
              <a:t>Play back and discuss </a:t>
            </a:r>
            <a:r>
              <a:rPr lang="en-US" sz="2000" dirty="0" smtClean="0"/>
              <a:t>Share the story you’ve just created with your team—but first, remind everyone that the goal is not to judge drawing ability, but to communicate an idea in detail</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pPr>
              <a:lnSpc>
                <a:spcPct val="150000"/>
              </a:lnSpc>
            </a:pPr>
            <a:r>
              <a:rPr lang="en-US" dirty="0" smtClean="0">
                <a:hlinkClick r:id="rId2"/>
              </a:rPr>
              <a:t>https://www.mygreatlearning.com/blog/importance-of-design-thinking/</a:t>
            </a:r>
            <a:endParaRPr lang="en-US" dirty="0" smtClean="0"/>
          </a:p>
          <a:p>
            <a:pPr>
              <a:lnSpc>
                <a:spcPct val="150000"/>
              </a:lnSpc>
            </a:pPr>
            <a:r>
              <a:rPr lang="en-US" dirty="0" smtClean="0">
                <a:hlinkClick r:id="rId3"/>
              </a:rPr>
              <a:t>https://www.interaction-design.org/literature/article/5-stages-in-the-design-thinking-process</a:t>
            </a:r>
            <a:endParaRPr lang="en-US" dirty="0" smtClean="0"/>
          </a:p>
          <a:p>
            <a:pPr>
              <a:lnSpc>
                <a:spcPct val="150000"/>
              </a:lnSpc>
            </a:pPr>
            <a:r>
              <a:rPr lang="en-US" dirty="0" smtClean="0">
                <a:hlinkClick r:id="rId4"/>
              </a:rPr>
              <a:t>https://en.wikipedia.org/wiki/Design_thinking</a:t>
            </a:r>
            <a:endParaRPr lang="en-US"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7782</TotalTime>
  <Words>726</Words>
  <Application>Microsoft Office PowerPoint</Application>
  <PresentationFormat>Widescreen</PresentationFormat>
  <Paragraphs>74</Paragraphs>
  <Slides>10</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4" baseType="lpstr">
      <vt:lpstr>Arial</vt:lpstr>
      <vt:lpstr>Calibri</vt:lpstr>
      <vt:lpstr>Calibri Light</vt:lpstr>
      <vt:lpstr>Casper</vt:lpstr>
      <vt:lpstr>Casper Bold</vt:lpstr>
      <vt:lpstr>Karla</vt:lpstr>
      <vt:lpstr>Raleway ExtraBold</vt:lpstr>
      <vt:lpstr>Segoe UI</vt:lpstr>
      <vt:lpstr>Symbol</vt:lpstr>
      <vt:lpstr>Times New Roman</vt:lpstr>
      <vt:lpstr>Times New Roman (Hebrew)</vt:lpstr>
      <vt:lpstr>Wingdings</vt:lpstr>
      <vt:lpstr>1_Office Theme</vt:lpstr>
      <vt:lpstr>CorelDRAW</vt:lpstr>
      <vt:lpstr>PowerPoint Presentation</vt:lpstr>
      <vt:lpstr>Learning Outcome of this lecture</vt:lpstr>
      <vt:lpstr>Learning Outcome of this lecture</vt:lpstr>
      <vt:lpstr>Outline</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shubham</cp:lastModifiedBy>
  <cp:revision>1255</cp:revision>
  <cp:lastPrinted>2001-10-14T15:01:40Z</cp:lastPrinted>
  <dcterms:created xsi:type="dcterms:W3CDTF">2000-03-09T23:15:43Z</dcterms:created>
  <dcterms:modified xsi:type="dcterms:W3CDTF">2023-12-28T17:41:44Z</dcterms:modified>
</cp:coreProperties>
</file>