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468" r:id="rId2"/>
    <p:sldId id="469" r:id="rId3"/>
    <p:sldId id="470" r:id="rId4"/>
    <p:sldId id="434" r:id="rId5"/>
    <p:sldId id="453" r:id="rId6"/>
    <p:sldId id="467" r:id="rId7"/>
    <p:sldId id="458" r:id="rId8"/>
    <p:sldId id="459" r:id="rId9"/>
    <p:sldId id="460" r:id="rId10"/>
    <p:sldId id="461" r:id="rId11"/>
    <p:sldId id="462" r:id="rId12"/>
    <p:sldId id="471" r:id="rId13"/>
    <p:sldId id="442" r:id="rId14"/>
    <p:sldId id="399" r:id="rId15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80" autoAdjust="0"/>
    <p:restoredTop sz="86913" autoAdjust="0"/>
  </p:normalViewPr>
  <p:slideViewPr>
    <p:cSldViewPr>
      <p:cViewPr varScale="1">
        <p:scale>
          <a:sx n="44" d="100"/>
          <a:sy n="44" d="100"/>
        </p:scale>
        <p:origin x="79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08" tIns="46454" rIns="92908" bIns="4645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08" tIns="46454" rIns="92908" bIns="4645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08" tIns="46454" rIns="92908" bIns="4645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08" tIns="46454" rIns="92908" bIns="46454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fld id="{B6278A19-792B-EC43-9765-D7D8F4786A67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82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347" tIns="48674" rIns="97347" bIns="48674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347" tIns="48674" rIns="97347" bIns="48674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347" tIns="48674" rIns="97347" bIns="48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022725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347" tIns="48674" rIns="97347" bIns="48674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347" tIns="48674" rIns="97347" bIns="48674" numCol="1" anchor="b" anchorCtr="0" compatLnSpc="1">
            <a:prstTxWarp prst="textNoShape">
              <a:avLst/>
            </a:prstTxWarp>
          </a:bodyPr>
          <a:lstStyle>
            <a:lvl1pPr defTabSz="973138">
              <a:defRPr sz="1300"/>
            </a:lvl1pPr>
          </a:lstStyle>
          <a:p>
            <a:fld id="{9A503EA0-C788-D447-B8B6-EF9D00D7B489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429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96FBF-0231-3944-A19B-DA9938B8EF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34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1ACB7-F173-414A-8C5B-D1F7977F17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48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61B57-3A2B-434A-918A-E2098BEFB1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734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sz="1800">
              <a:solidFill>
                <a:srgbClr val="FFFFFF"/>
              </a:solidFill>
              <a:cs typeface="Times New Roman (Hebrew)" charset="-79"/>
            </a:endParaRPr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800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sz="1800">
              <a:solidFill>
                <a:srgbClr val="FFFFFF"/>
              </a:solidFill>
              <a:cs typeface="Times New Roman (Hebrew)" charset="-79"/>
            </a:endParaRPr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1" y="2819400"/>
            <a:ext cx="8496300" cy="28003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8661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4D36D-60F8-0547-9CD4-56091D03A8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09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748C1-214E-5A42-AFB0-AA37B5C491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3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55E35D-D080-9D43-BCE4-5A106A58B0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96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7A226-5A77-1A40-8408-B0EC59A36D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6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C4FDB-5A15-FC48-80C1-516ECA52FB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72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E3646-C7BB-1F48-A25B-82DB0742CF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91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DBA60-9564-364E-8704-584B8B458C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80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A91DC9-7965-FB48-9385-20B56B4847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54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F6158-C9C4-ED45-92F5-7D2651961B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54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898989"/>
                </a:solidFill>
                <a:latin typeface="Times New Roman" pitchFamily="18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898989"/>
                </a:solidFill>
                <a:latin typeface="Times New Roman" pitchFamily="18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F860C29-4E9B-B342-9379-1439BCA07FF6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0943713" y="635635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action-design.org/literature/article/5-stages-in-the-design-thinking-process" TargetMode="External"/><Relationship Id="rId2" Type="http://schemas.openxmlformats.org/officeDocument/2006/relationships/hyperlink" Target="https://www.mygreatlearning.com/blog/importance-of-design-think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esign_thinki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20685" y="4927757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1750649" y="5283740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096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8654144" y="5312161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1591" y="3198541"/>
          <a:ext cx="2477292" cy="23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591" y="3198541"/>
                        <a:ext cx="2477292" cy="2361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6808078" y="80853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17057" y="2376395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79" y="875627"/>
            <a:ext cx="2894815" cy="1153691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8896349" y="4857751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85019" y="5371922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8337" y="5389986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815924" y="5338474"/>
            <a:ext cx="4824032" cy="38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Lecture1.3.3: </a:t>
            </a:r>
            <a:r>
              <a:rPr lang="en-US" sz="2100" b="1" dirty="0" err="1" smtClean="0">
                <a:latin typeface="Times New Roman" pitchFamily="18" charset="0"/>
                <a:cs typeface="Times New Roman" pitchFamily="18" charset="0"/>
              </a:rPr>
              <a:t>scenio</a:t>
            </a:r>
            <a:endParaRPr lang="en-US" sz="2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55075" y="2040370"/>
            <a:ext cx="8327570" cy="302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300" b="1" dirty="0">
                <a:latin typeface="Casper Bold"/>
              </a:rPr>
              <a:t>APEX INSTITUTE OF TECHNOLOGY</a:t>
            </a:r>
            <a:endParaRPr lang="en-US" sz="3300" dirty="0">
              <a:latin typeface="Casper Bold"/>
            </a:endParaRPr>
          </a:p>
          <a:p>
            <a:pPr algn="ctr"/>
            <a:endParaRPr lang="en-IN" sz="2100" b="1" dirty="0">
              <a:latin typeface="Casper Bold"/>
            </a:endParaRPr>
          </a:p>
          <a:p>
            <a:pPr algn="ctr"/>
            <a:r>
              <a:rPr lang="en-IN" sz="2100" b="1" dirty="0">
                <a:latin typeface="Casper Bold"/>
              </a:rPr>
              <a:t>DEPARTMENT OF COMPUTER SCIENCE &amp; ENGINEERING</a:t>
            </a:r>
          </a:p>
          <a:p>
            <a:pPr algn="ctr"/>
            <a:endParaRPr lang="en-US" sz="2100" dirty="0">
              <a:latin typeface="Casper Bold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Agile Practices (22CSH-292)</a:t>
            </a:r>
            <a:r>
              <a:rPr lang="en-US" sz="2800" dirty="0">
                <a:latin typeface="Casper Bold"/>
              </a:rPr>
              <a:t>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latin typeface="Casper Bold"/>
              </a:rPr>
              <a:t>                          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latin typeface="Casper Bold"/>
              </a:rPr>
              <a:t>Faculty: </a:t>
            </a:r>
            <a:r>
              <a:rPr lang="en-US" dirty="0" err="1">
                <a:latin typeface="Casper Bold"/>
              </a:rPr>
              <a:t>Mamta</a:t>
            </a:r>
            <a:r>
              <a:rPr lang="en-US" dirty="0">
                <a:latin typeface="Casper Bold"/>
              </a:rPr>
              <a:t> Sharma(E15565)</a:t>
            </a:r>
            <a:endParaRPr lang="en-US" dirty="0">
              <a:latin typeface="Raleway ExtraBold" pitchFamily="34" charset="-52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APEX INSTITUTE OF TECHNOLOGY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93730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61" y="357166"/>
            <a:ext cx="10972800" cy="1000132"/>
          </a:xfrm>
        </p:spPr>
        <p:txBody>
          <a:bodyPr/>
          <a:lstStyle/>
          <a:p>
            <a:r>
              <a:rPr lang="en-US" dirty="0" smtClean="0"/>
              <a:t>To be scenario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62" y="1571612"/>
            <a:ext cx="10763325" cy="428628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Review and identify phases </a:t>
            </a:r>
          </a:p>
          <a:p>
            <a:pPr algn="l"/>
            <a:r>
              <a:rPr lang="en-US" sz="2400" dirty="0" smtClean="0"/>
              <a:t>Cluster similar </a:t>
            </a:r>
            <a:r>
              <a:rPr lang="en-US" sz="2400" dirty="0" err="1" smtClean="0"/>
              <a:t>stickies</a:t>
            </a:r>
            <a:r>
              <a:rPr lang="en-US" sz="2400" dirty="0" smtClean="0"/>
              <a:t> and refine the order, draw rough columns that represent the unique phases of your user’s future experience.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61" y="357166"/>
            <a:ext cx="10972800" cy="1000132"/>
          </a:xfrm>
        </p:spPr>
        <p:txBody>
          <a:bodyPr/>
          <a:lstStyle/>
          <a:p>
            <a:r>
              <a:rPr lang="en-US" dirty="0" smtClean="0"/>
              <a:t>To be scenario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62" y="1571612"/>
            <a:ext cx="10763325" cy="4286280"/>
          </a:xfrm>
        </p:spPr>
        <p:txBody>
          <a:bodyPr>
            <a:normAutofit/>
          </a:bodyPr>
          <a:lstStyle/>
          <a:p>
            <a:r>
              <a:rPr lang="en-US" dirty="0" smtClean="0"/>
              <a:t>Review and identify phases </a:t>
            </a:r>
          </a:p>
          <a:p>
            <a:r>
              <a:rPr lang="en-US" dirty="0" smtClean="0"/>
              <a:t>Cluster similar </a:t>
            </a:r>
            <a:r>
              <a:rPr lang="en-US" dirty="0" err="1" smtClean="0"/>
              <a:t>stickies</a:t>
            </a:r>
            <a:r>
              <a:rPr lang="en-US" dirty="0" smtClean="0"/>
              <a:t> and refine the order, draw rough columns that represent the unique phases of your user’s future experience.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61" y="1500175"/>
            <a:ext cx="1066807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dirty="0" smtClean="0"/>
              <a:t>Books and </a:t>
            </a:r>
            <a:r>
              <a:rPr lang="en-US" dirty="0"/>
              <a:t>Reference Books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T1 </a:t>
            </a:r>
            <a:r>
              <a:rPr lang="en-US" dirty="0"/>
              <a:t>Agile Project Management with </a:t>
            </a:r>
            <a:r>
              <a:rPr lang="en-US" dirty="0" err="1"/>
              <a:t>Kanban</a:t>
            </a:r>
            <a:r>
              <a:rPr lang="en-US" dirty="0"/>
              <a:t> - Book by Eric </a:t>
            </a:r>
            <a:r>
              <a:rPr lang="en-US" dirty="0" err="1"/>
              <a:t>Brechner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T2 Agile Foundations: Principles, Practices and Frameworks – Peter </a:t>
            </a:r>
            <a:r>
              <a:rPr lang="en-US" dirty="0" err="1"/>
              <a:t>Measey</a:t>
            </a:r>
            <a:endParaRPr lang="en-US" dirty="0"/>
          </a:p>
          <a:p>
            <a:endParaRPr lang="en-US" dirty="0"/>
          </a:p>
          <a:p>
            <a:r>
              <a:rPr lang="en-US" dirty="0"/>
              <a:t>Reference Books</a:t>
            </a:r>
            <a:r>
              <a:rPr lang="en-US" dirty="0" smtClean="0"/>
              <a:t>:</a:t>
            </a:r>
            <a:r>
              <a:rPr lang="en-US" dirty="0"/>
              <a:t>	 </a:t>
            </a:r>
          </a:p>
          <a:p>
            <a:pPr marL="0" indent="0">
              <a:buNone/>
            </a:pPr>
            <a:r>
              <a:rPr lang="en-US" dirty="0"/>
              <a:t>1	Agile Project Management with </a:t>
            </a:r>
            <a:r>
              <a:rPr lang="en-US" dirty="0" err="1"/>
              <a:t>Kanban</a:t>
            </a:r>
            <a:r>
              <a:rPr lang="en-US" dirty="0"/>
              <a:t>	Eric </a:t>
            </a:r>
            <a:r>
              <a:rPr lang="en-US" dirty="0" err="1"/>
              <a:t>Brechner</a:t>
            </a:r>
            <a:r>
              <a:rPr lang="en-US" dirty="0"/>
              <a:t>	2nd	Microsoft Press	2021	</a:t>
            </a:r>
          </a:p>
          <a:p>
            <a:pPr marL="0" indent="0">
              <a:buNone/>
            </a:pPr>
            <a:r>
              <a:rPr lang="en-US" dirty="0" smtClean="0"/>
              <a:t>2	Agile </a:t>
            </a:r>
            <a:r>
              <a:rPr lang="en-US" dirty="0"/>
              <a:t>Foundations	Peter </a:t>
            </a:r>
            <a:r>
              <a:rPr lang="en-US" dirty="0" err="1" smtClean="0"/>
              <a:t>Measey</a:t>
            </a:r>
            <a:r>
              <a:rPr lang="en-US" dirty="0" smtClean="0"/>
              <a:t>(4th</a:t>
            </a:r>
            <a:r>
              <a:rPr lang="en-US" dirty="0"/>
              <a:t>	BCS</a:t>
            </a:r>
            <a:r>
              <a:rPr lang="en-US" dirty="0" smtClean="0"/>
              <a:t>,) </a:t>
            </a:r>
            <a:r>
              <a:rPr lang="en-US" dirty="0"/>
              <a:t>The Chartered </a:t>
            </a:r>
            <a:r>
              <a:rPr lang="en-US" dirty="0" smtClean="0"/>
              <a:t>  Institute </a:t>
            </a:r>
            <a:r>
              <a:rPr lang="en-US" dirty="0"/>
              <a:t>for </a:t>
            </a:r>
            <a:r>
              <a:rPr lang="en-US" dirty="0" smtClean="0"/>
              <a:t>IT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Pramod Vishwakarma (E9758)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hlinkClick r:id="rId2"/>
              </a:rPr>
              <a:t>https://www.mygreatlearning.com/blog/importance-of-design-thinking/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3"/>
              </a:rPr>
              <a:t>https://www.interaction-design.org/literature/article/5-stages-in-the-design-thinking-process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4"/>
              </a:rPr>
              <a:t>https://en.wikipedia.org/wiki/Design_thinking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4114005" y="5394447"/>
            <a:ext cx="44871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ea typeface="Segoe UI" panose="020B0502040204020203" pitchFamily="34" charset="0"/>
                <a:cs typeface="Times New Roman" pitchFamily="18" charset="0"/>
              </a:rPr>
              <a:t>For queries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Email:mamta.e15565@cumail.in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Learning Outcome of this lecture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2267756" y="2054984"/>
          <a:ext cx="7679029" cy="3176896"/>
        </p:xfrm>
        <a:graphic>
          <a:graphicData uri="http://schemas.openxmlformats.org/drawingml/2006/table">
            <a:tbl>
              <a:tblPr bandRow="1"/>
              <a:tblGrid>
                <a:gridCol w="669446"/>
                <a:gridCol w="7009583"/>
              </a:tblGrid>
              <a:tr h="489204">
                <a:tc>
                  <a:txBody>
                    <a:bodyPr/>
                    <a:lstStyle/>
                    <a:p>
                      <a:pPr marL="0" marR="5397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Understand the Agile Methodology and comparing various other software development models with agile.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921">
                <a:tc>
                  <a:txBody>
                    <a:bodyPr/>
                    <a:lstStyle/>
                    <a:p>
                      <a:pPr marL="0" marR="5397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Examine Scrum and test driven development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921">
                <a:tc>
                  <a:txBody>
                    <a:bodyPr/>
                    <a:lstStyle/>
                    <a:p>
                      <a:pPr marL="0" marR="5397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1D212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Apply the various tools available to agile teams to facilitate the project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184">
                <a:tc>
                  <a:txBody>
                    <a:bodyPr/>
                    <a:lstStyle/>
                    <a:p>
                      <a:pPr marL="0" marR="5397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1D212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Analyze the method to improve results for a specific circumstance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1D212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4666">
                <a:tc>
                  <a:txBody>
                    <a:bodyPr/>
                    <a:lstStyle/>
                    <a:p>
                      <a:pPr marL="0" marR="5397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1D212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Evaluate likely successes and formulate plans to manage likely risks or problems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1D212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APEX INSTITUTE OF TECHNOLOGY CSE INFORMATION 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4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841" y="957264"/>
            <a:ext cx="7585472" cy="657225"/>
          </a:xfrm>
        </p:spPr>
        <p:txBody>
          <a:bodyPr>
            <a:normAutofit/>
          </a:bodyPr>
          <a:lstStyle/>
          <a:p>
            <a:pPr algn="ctr"/>
            <a:r>
              <a:rPr lang="en-US" sz="3300" b="1" dirty="0"/>
              <a:t>Learning Outcome of this lecture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6888" y="1771651"/>
            <a:ext cx="8615363" cy="4029075"/>
          </a:xfrm>
        </p:spPr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100" dirty="0"/>
              <a:t>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766888" y="1689347"/>
          <a:ext cx="7894750" cy="3470267"/>
        </p:xfrm>
        <a:graphic>
          <a:graphicData uri="http://schemas.openxmlformats.org/drawingml/2006/table">
            <a:tbl>
              <a:tblPr/>
              <a:tblGrid>
                <a:gridCol w="800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24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915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360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latin typeface="+mn-lt"/>
                          <a:ea typeface="Calibri"/>
                          <a:cs typeface="Times New Roman"/>
                        </a:rPr>
                        <a:t>Unit</a:t>
                      </a:r>
                      <a:endParaRPr lang="en-US" sz="2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latin typeface="+mn-lt"/>
                          <a:ea typeface="Calibri"/>
                          <a:cs typeface="Times New Roman"/>
                        </a:rPr>
                        <a:t>Name</a:t>
                      </a:r>
                      <a:endParaRPr lang="en-US" sz="2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latin typeface="+mn-lt"/>
                          <a:ea typeface="Calibri"/>
                          <a:cs typeface="Times New Roman"/>
                        </a:rPr>
                        <a:t>Outcome</a:t>
                      </a:r>
                      <a:endParaRPr lang="en-US" sz="2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2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aseline="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100" baseline="0" dirty="0" smtClean="0">
                          <a:latin typeface="+mn-lt"/>
                          <a:ea typeface="Calibri"/>
                          <a:cs typeface="Times New Roman"/>
                        </a:rPr>
                        <a:t>  I</a:t>
                      </a:r>
                      <a:endParaRPr lang="en-US" sz="2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Understanding common Agile Practices in </a:t>
                      </a:r>
                      <a:r>
                        <a:rPr lang="en-IN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DevOps</a:t>
                      </a:r>
                      <a:endParaRPr lang="en-US" sz="2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IN" sz="13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Product Management, Product Design and Requirement gathering, Product Design Challenges, UX Design, Product Development Methodologies, Product Marketing and Presentation, Traditional Software Development Methodologies, Problem/issues with traditional approach, Agile Development, Agile Manifesto, Scrum Model, Agile Estimations and Planning, Soft skills in agile</a:t>
                      </a:r>
                      <a:endParaRPr lang="en-US" sz="13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260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 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 the Agile Methodology and comparing various other software development models with agile</a:t>
                      </a:r>
                      <a:endParaRPr lang="en-US" sz="2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55189707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APEX INSTITUTE OF TECHNOLOGY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53273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588" y="157161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Playbacks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To be Scenario Map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Sponsor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61" y="357166"/>
            <a:ext cx="10972800" cy="1000132"/>
          </a:xfrm>
        </p:spPr>
        <p:txBody>
          <a:bodyPr/>
          <a:lstStyle/>
          <a:p>
            <a:r>
              <a:rPr lang="en-US" dirty="0" smtClean="0"/>
              <a:t>Playback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62" y="1571612"/>
            <a:ext cx="10763325" cy="428628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 smtClean="0"/>
              <a:t>Playbacks are regular check-ins that bring users, stakeholders and teams together to tell stories and exchange feedback. They allow us to measure progress on a regular basis while uncovering and addressing any misalignment that may exist. </a:t>
            </a:r>
          </a:p>
          <a:p>
            <a:pPr algn="just"/>
            <a:r>
              <a:rPr lang="en-US" sz="2400" b="1" dirty="0" smtClean="0"/>
              <a:t>The value of playbacks </a:t>
            </a:r>
          </a:p>
          <a:p>
            <a:pPr algn="just"/>
            <a:r>
              <a:rPr lang="en-US" sz="2400" dirty="0" smtClean="0"/>
              <a:t>Playbacks help ensure that the team is aligned on the personas that will use the service and the scenarios that will be included to satisfy the MVP. </a:t>
            </a:r>
          </a:p>
          <a:p>
            <a:pPr algn="just"/>
            <a:r>
              <a:rPr lang="en-US" sz="2400" b="1" dirty="0" smtClean="0"/>
              <a:t>Playbacks in practice </a:t>
            </a:r>
          </a:p>
          <a:p>
            <a:pPr algn="just"/>
            <a:r>
              <a:rPr lang="en-US" sz="2400" dirty="0" smtClean="0"/>
              <a:t>Effective playbacks incorporate these practices: </a:t>
            </a:r>
          </a:p>
          <a:p>
            <a:pPr algn="just"/>
            <a:r>
              <a:rPr lang="en-US" sz="2400" dirty="0" smtClean="0"/>
              <a:t>• Being concise </a:t>
            </a:r>
          </a:p>
          <a:p>
            <a:pPr algn="just"/>
            <a:r>
              <a:rPr lang="en-US" sz="2400" dirty="0" smtClean="0"/>
              <a:t>• Scheduling enough time to listen to stakeholder feedback </a:t>
            </a:r>
          </a:p>
          <a:p>
            <a:pPr algn="just"/>
            <a:r>
              <a:rPr lang="en-US" sz="2400" dirty="0" smtClean="0"/>
              <a:t>• Focusing on the value of the scenario rather than the technical implementation details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61" y="357166"/>
            <a:ext cx="10972800" cy="1000132"/>
          </a:xfrm>
        </p:spPr>
        <p:txBody>
          <a:bodyPr/>
          <a:lstStyle/>
          <a:p>
            <a:r>
              <a:rPr lang="en-US" dirty="0" smtClean="0"/>
              <a:t>Playback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62" y="1571612"/>
            <a:ext cx="10763325" cy="428628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Client playbacks </a:t>
            </a:r>
          </a:p>
          <a:p>
            <a:pPr algn="just"/>
            <a:r>
              <a:rPr lang="en-US" sz="2400" dirty="0" smtClean="0"/>
              <a:t>Internal playbacks are valuable, but it is also important to get direct client feedback. </a:t>
            </a:r>
          </a:p>
          <a:p>
            <a:pPr algn="just"/>
            <a:r>
              <a:rPr lang="en-US" sz="2400" dirty="0" smtClean="0"/>
              <a:t>Throughout the project, the product manager and design lead might want to hold playback meetings with clients who represent the personas that will use the service or product. </a:t>
            </a:r>
          </a:p>
          <a:p>
            <a:pPr algn="just"/>
            <a:r>
              <a:rPr lang="en-US" sz="2400" dirty="0" smtClean="0"/>
              <a:t>Through these playbacks, the team obtains feedback that it can use to improve the product and focus on what the customer really wants.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61" y="357166"/>
            <a:ext cx="10972800" cy="1000132"/>
          </a:xfrm>
        </p:spPr>
        <p:txBody>
          <a:bodyPr/>
          <a:lstStyle/>
          <a:p>
            <a:r>
              <a:rPr lang="en-US" dirty="0" smtClean="0"/>
              <a:t>To be scenario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62" y="1571612"/>
            <a:ext cx="10763325" cy="428628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To-be Scenario Maps can help you envision a better future for your users. 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2400" dirty="0" smtClean="0"/>
              <a:t>Use them as you’re coming up with potential solutions to see how your ideas would fit within your user’s world, and how they might address their needs. A To-be Scenario Map is a great artifact to put in front of stakeholders and users to align on your team’s intent.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61" y="357166"/>
            <a:ext cx="10972800" cy="1000132"/>
          </a:xfrm>
        </p:spPr>
        <p:txBody>
          <a:bodyPr/>
          <a:lstStyle/>
          <a:p>
            <a:r>
              <a:rPr lang="en-US" dirty="0" smtClean="0"/>
              <a:t>To be scenario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62" y="1571612"/>
            <a:ext cx="10763325" cy="428628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Set up the activity </a:t>
            </a:r>
          </a:p>
          <a:p>
            <a:pPr algn="just"/>
            <a:r>
              <a:rPr lang="en-US" sz="2400" dirty="0" smtClean="0"/>
              <a:t>Draw four rows and label them: Phases, Doing, Thinking, and Feeling. 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61" y="2714620"/>
            <a:ext cx="10572824" cy="400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61" y="357166"/>
            <a:ext cx="10972800" cy="1000132"/>
          </a:xfrm>
        </p:spPr>
        <p:txBody>
          <a:bodyPr/>
          <a:lstStyle/>
          <a:p>
            <a:r>
              <a:rPr lang="en-US" dirty="0" smtClean="0"/>
              <a:t>To be scenario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62" y="1571612"/>
            <a:ext cx="10763325" cy="428628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Brainstorm individually </a:t>
            </a:r>
          </a:p>
          <a:p>
            <a:pPr algn="l"/>
            <a:r>
              <a:rPr lang="en-US" sz="2000" dirty="0" smtClean="0"/>
              <a:t>Imagine your ideas exist in reality. Fill in the corresponding rows, using one sticky note per answer. </a:t>
            </a:r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62" y="2928934"/>
            <a:ext cx="11049077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7801</TotalTime>
  <Words>630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Calibri</vt:lpstr>
      <vt:lpstr>Calibri Light</vt:lpstr>
      <vt:lpstr>Casper</vt:lpstr>
      <vt:lpstr>Casper Bold</vt:lpstr>
      <vt:lpstr>Karla</vt:lpstr>
      <vt:lpstr>Raleway ExtraBold</vt:lpstr>
      <vt:lpstr>Segoe UI</vt:lpstr>
      <vt:lpstr>Symbol</vt:lpstr>
      <vt:lpstr>Times New Roman</vt:lpstr>
      <vt:lpstr>Times New Roman (Hebrew)</vt:lpstr>
      <vt:lpstr>Wingdings</vt:lpstr>
      <vt:lpstr>1_Office Theme</vt:lpstr>
      <vt:lpstr>CorelDRAW</vt:lpstr>
      <vt:lpstr>PowerPoint Presentation</vt:lpstr>
      <vt:lpstr>Learning Outcome of this lecture</vt:lpstr>
      <vt:lpstr>Learning Outcome of this lecture</vt:lpstr>
      <vt:lpstr>Outline</vt:lpstr>
      <vt:lpstr>Playback</vt:lpstr>
      <vt:lpstr>Playback</vt:lpstr>
      <vt:lpstr>To be scenario</vt:lpstr>
      <vt:lpstr>To be scenario</vt:lpstr>
      <vt:lpstr>To be scenario</vt:lpstr>
      <vt:lpstr>To be scenario</vt:lpstr>
      <vt:lpstr>To be scenario</vt:lpstr>
      <vt:lpstr>Text Books and Reference Books 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shubham</cp:lastModifiedBy>
  <cp:revision>1280</cp:revision>
  <cp:lastPrinted>2001-10-14T15:01:40Z</cp:lastPrinted>
  <dcterms:created xsi:type="dcterms:W3CDTF">2000-03-09T23:15:43Z</dcterms:created>
  <dcterms:modified xsi:type="dcterms:W3CDTF">2023-12-28T17:32:17Z</dcterms:modified>
</cp:coreProperties>
</file>