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83" r:id="rId2"/>
    <p:sldId id="280" r:id="rId3"/>
    <p:sldId id="281" r:id="rId4"/>
    <p:sldId id="273" r:id="rId5"/>
    <p:sldId id="257" r:id="rId6"/>
    <p:sldId id="259" r:id="rId7"/>
    <p:sldId id="258" r:id="rId8"/>
    <p:sldId id="261" r:id="rId9"/>
    <p:sldId id="277" r:id="rId10"/>
    <p:sldId id="276" r:id="rId11"/>
    <p:sldId id="262" r:id="rId12"/>
    <p:sldId id="263" r:id="rId13"/>
    <p:sldId id="264" r:id="rId14"/>
    <p:sldId id="284" r:id="rId15"/>
    <p:sldId id="275"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BD9202-0751-4109-9DF3-BCE3C8268A03}" type="datetimeFigureOut">
              <a:rPr lang="en-US" smtClean="0"/>
              <a:pPr/>
              <a:t>2/12/2024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5B5392-A095-4D80-9010-D5F8766EF85D}" type="slidenum">
              <a:rPr lang="en-US" smtClean="0"/>
              <a:pPr/>
              <a:t>‹#›</a:t>
            </a:fld>
            <a:endParaRPr lang="en-US"/>
          </a:p>
        </p:txBody>
      </p:sp>
    </p:spTree>
    <p:extLst>
      <p:ext uri="{BB962C8B-B14F-4D97-AF65-F5344CB8AC3E}">
        <p14:creationId xmlns:p14="http://schemas.microsoft.com/office/powerpoint/2010/main" val="4189743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2/12/2024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2/12/2024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2/12/2024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385888" y="2819400"/>
            <a:ext cx="6372225" cy="2800350"/>
          </a:xfrm>
          <a:prstGeom prst="rect">
            <a:avLst/>
          </a:prstGeom>
        </p:spPr>
        <p:txBody>
          <a:bodyPr rtlCol="0">
            <a:normAutofit/>
          </a:bodyPr>
          <a:lstStyle/>
          <a:p>
            <a:pPr lvl="0"/>
            <a:r>
              <a:rPr lang="en-US" noProof="0"/>
              <a:t>Click icon to add picture</a:t>
            </a:r>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3EFFCC-5565-4370-9B6F-F01D01FFBF22}" type="datetimeFigureOut">
              <a:rPr lang="en-US" smtClean="0"/>
              <a:pPr/>
              <a:t>2/12/2024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2/12/2024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C93EFFCC-5565-4370-9B6F-F01D01FFBF22}" type="datetimeFigureOut">
              <a:rPr lang="en-US" smtClean="0"/>
              <a:pPr/>
              <a:t>2/12/2024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93EFFCC-5565-4370-9B6F-F01D01FFBF22}" type="datetimeFigureOut">
              <a:rPr lang="en-US" smtClean="0"/>
              <a:pPr/>
              <a:t>2/12/2024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93EFFCC-5565-4370-9B6F-F01D01FFBF22}" type="datetimeFigureOut">
              <a:rPr lang="en-US" smtClean="0"/>
              <a:pPr/>
              <a:t>2/12/2024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93EFFCC-5565-4370-9B6F-F01D01FFBF22}" type="datetimeFigureOut">
              <a:rPr lang="en-US" smtClean="0"/>
              <a:pPr/>
              <a:t>2/12/2024</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3EFFCC-5565-4370-9B6F-F01D01FFBF22}" type="datetimeFigureOut">
              <a:rPr lang="en-US" smtClean="0"/>
              <a:pPr/>
              <a:t>2/12/2024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93EFFCC-5565-4370-9B6F-F01D01FFBF22}" type="datetimeFigureOut">
              <a:rPr lang="en-US" smtClean="0"/>
              <a:pPr/>
              <a:t>2/12/2024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93EFFCC-5565-4370-9B6F-F01D01FFBF22}" type="datetimeFigureOut">
              <a:rPr lang="en-US" smtClean="0"/>
              <a:pPr/>
              <a:t>2/12/2024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596E709-8914-4C99-BB23-6108ACD4929F}" type="slidenum">
              <a:rPr lang="en-US" smtClean="0"/>
              <a:pPr/>
              <a:t>‹#›</a:t>
            </a:fld>
            <a:endParaRPr 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6"/>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fld id="{C93EFFCC-5565-4370-9B6F-F01D01FFBF22}" type="datetimeFigureOut">
              <a:rPr lang="en-US" smtClean="0"/>
              <a:pPr/>
              <a:t>2/12/2024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596E709-8914-4C99-BB23-6108ACD4929F}" type="slidenum">
              <a:rPr lang="en-US" smtClean="0"/>
              <a:pPr/>
              <a:t>‹#›</a:t>
            </a:fld>
            <a:endParaRPr lang="en-US"/>
          </a:p>
        </p:txBody>
      </p:sp>
      <p:sp>
        <p:nvSpPr>
          <p:cNvPr id="7" name="Oval 6"/>
          <p:cNvSpPr/>
          <p:nvPr/>
        </p:nvSpPr>
        <p:spPr>
          <a:xfrm>
            <a:off x="8207785" y="6356351"/>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defTabSz="685800" rtl="0" eaLnBrk="1" fontAlgn="base" hangingPunct="1">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1" fontAlgn="base" hangingPunct="1">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1" fontAlgn="base" hangingPunct="1">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1" fontAlgn="base" hangingPunct="1">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1" fontAlgn="base" hangingPunct="1">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hyperlink" Target="https://www.mygreatlearning.com/blog/importance-of-design-thinking/" TargetMode="External"/><Relationship Id="rId1" Type="http://schemas.openxmlformats.org/officeDocument/2006/relationships/slideLayout" Target="../slideLayouts/slideLayout2.xml"/><Relationship Id="rId4" Type="http://schemas.openxmlformats.org/officeDocument/2006/relationships/hyperlink" Target="https://en.wikipedia.org/wiki/Design_think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4">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9078" y="875626"/>
            <a:ext cx="2894815" cy="1153691"/>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291924" y="5338474"/>
            <a:ext cx="4824032" cy="38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100" b="1">
                <a:latin typeface="Times New Roman" pitchFamily="18" charset="0"/>
                <a:cs typeface="Times New Roman" pitchFamily="18" charset="0"/>
              </a:rPr>
              <a:t>Lecture1.1</a:t>
            </a:r>
            <a:r>
              <a:rPr lang="en-US" sz="2100" b="1" dirty="0">
                <a:latin typeface="Times New Roman" pitchFamily="18" charset="0"/>
                <a:cs typeface="Times New Roman" pitchFamily="18" charset="0"/>
              </a:rPr>
              <a:t>: Agile Development</a:t>
            </a:r>
          </a:p>
        </p:txBody>
      </p:sp>
      <p:sp>
        <p:nvSpPr>
          <p:cNvPr id="26" name="TextBox 25"/>
          <p:cNvSpPr txBox="1">
            <a:spLocks noChangeArrowheads="1"/>
          </p:cNvSpPr>
          <p:nvPr/>
        </p:nvSpPr>
        <p:spPr bwMode="auto">
          <a:xfrm>
            <a:off x="431075" y="2040370"/>
            <a:ext cx="8327570" cy="302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300" b="1" dirty="0">
                <a:latin typeface="Casper Bold"/>
              </a:rPr>
              <a:t>APEX INSTITUTE OF TECHNOLOGY</a:t>
            </a:r>
            <a:endParaRPr lang="en-US" sz="3300" dirty="0">
              <a:latin typeface="Casper Bold"/>
            </a:endParaRPr>
          </a:p>
          <a:p>
            <a:pPr algn="ctr"/>
            <a:endParaRPr lang="en-IN" sz="2100" b="1" dirty="0">
              <a:latin typeface="Casper Bold"/>
            </a:endParaRPr>
          </a:p>
          <a:p>
            <a:pPr algn="ctr"/>
            <a:r>
              <a:rPr lang="en-IN" sz="2100" b="1" dirty="0">
                <a:latin typeface="Casper Bold"/>
              </a:rPr>
              <a:t>DEPARTMENT OF COMPUTER SCIENCE &amp; ENGINEERING</a:t>
            </a:r>
          </a:p>
          <a:p>
            <a:pPr algn="ctr"/>
            <a:endParaRPr lang="en-US" sz="2100" dirty="0">
              <a:latin typeface="Casper Bold"/>
            </a:endParaRPr>
          </a:p>
          <a:p>
            <a:pPr algn="ctr" defTabSz="466725">
              <a:lnSpc>
                <a:spcPct val="90000"/>
              </a:lnSpc>
              <a:spcBef>
                <a:spcPct val="0"/>
              </a:spcBef>
              <a:spcAft>
                <a:spcPct val="35000"/>
              </a:spcAft>
            </a:pPr>
            <a:endParaRPr lang="en-US" sz="3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466725">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Agile Practices (22CSH-292)</a:t>
            </a:r>
            <a:r>
              <a:rPr lang="en-US" sz="2800" dirty="0">
                <a:latin typeface="Casper Bold"/>
              </a:rPr>
              <a:t> </a:t>
            </a:r>
          </a:p>
          <a:p>
            <a:pPr algn="ctr" defTabSz="466725">
              <a:lnSpc>
                <a:spcPct val="90000"/>
              </a:lnSpc>
              <a:spcBef>
                <a:spcPct val="0"/>
              </a:spcBef>
              <a:spcAft>
                <a:spcPct val="35000"/>
              </a:spcAft>
            </a:pPr>
            <a:r>
              <a:rPr lang="en-US" dirty="0">
                <a:latin typeface="Casper Bold"/>
              </a:rPr>
              <a:t>                           </a:t>
            </a:r>
          </a:p>
          <a:p>
            <a:pPr algn="ctr" defTabSz="466725">
              <a:lnSpc>
                <a:spcPct val="90000"/>
              </a:lnSpc>
              <a:spcBef>
                <a:spcPct val="0"/>
              </a:spcBef>
              <a:spcAft>
                <a:spcPct val="35000"/>
              </a:spcAft>
            </a:pPr>
            <a:r>
              <a:rPr lang="en-US" dirty="0">
                <a:latin typeface="Casper Bold"/>
              </a:rPr>
              <a:t>Faculty: </a:t>
            </a:r>
            <a:r>
              <a:rPr lang="en-US" dirty="0" err="1">
                <a:latin typeface="Casper Bold"/>
              </a:rPr>
              <a:t>Mamta</a:t>
            </a:r>
            <a:r>
              <a:rPr lang="en-US" dirty="0">
                <a:latin typeface="Casper Bold"/>
              </a:rPr>
              <a:t> Sharma(E15565)</a:t>
            </a:r>
            <a:endParaRPr lang="en-US" dirty="0">
              <a:latin typeface="Raleway ExtraBold" pitchFamily="34" charset="-52"/>
            </a:endParaRPr>
          </a:p>
          <a:p>
            <a:pPr algn="ctr" defTabSz="466725">
              <a:lnSpc>
                <a:spcPct val="90000"/>
              </a:lnSpc>
              <a:spcBef>
                <a:spcPct val="0"/>
              </a:spcBef>
              <a:spcAft>
                <a:spcPct val="35000"/>
              </a:spcAft>
            </a:pPr>
            <a:endParaRPr lang="en-US" sz="12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16" name="Footer Placeholder 15"/>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2233477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642942"/>
          </a:xfrm>
        </p:spPr>
        <p:txBody>
          <a:bodyPr/>
          <a:lstStyle/>
          <a:p>
            <a:r>
              <a:rPr lang="en-US" dirty="0"/>
              <a:t>When to use design thinking</a:t>
            </a:r>
          </a:p>
        </p:txBody>
      </p:sp>
      <p:sp>
        <p:nvSpPr>
          <p:cNvPr id="3" name="Subtitle 2"/>
          <p:cNvSpPr>
            <a:spLocks noGrp="1"/>
          </p:cNvSpPr>
          <p:nvPr>
            <p:ph type="subTitle" idx="1"/>
          </p:nvPr>
        </p:nvSpPr>
        <p:spPr>
          <a:xfrm>
            <a:off x="428596" y="1142984"/>
            <a:ext cx="8429684" cy="4286280"/>
          </a:xfrm>
        </p:spPr>
        <p:txBody>
          <a:bodyPr/>
          <a:lstStyle/>
          <a:p>
            <a:pPr algn="just"/>
            <a:r>
              <a:rPr lang="en-US" dirty="0"/>
              <a:t>Now, let's understand design thinking with a classroom example. </a:t>
            </a:r>
          </a:p>
          <a:p>
            <a:pPr algn="just"/>
            <a:endParaRPr lang="en-US" sz="800" b="1" dirty="0"/>
          </a:p>
          <a:p>
            <a:pPr algn="just"/>
            <a:r>
              <a:rPr lang="en-US" b="1" dirty="0"/>
              <a:t>Problem statement:</a:t>
            </a:r>
          </a:p>
          <a:p>
            <a:pPr algn="just"/>
            <a:r>
              <a:rPr lang="en-US" dirty="0"/>
              <a:t>How would you redesign a classroom to meet students’ needs?</a:t>
            </a:r>
          </a:p>
          <a:p>
            <a:pPr algn="just"/>
            <a:endParaRPr lang="en-US" sz="600" b="1" dirty="0"/>
          </a:p>
          <a:p>
            <a:pPr algn="just"/>
            <a:r>
              <a:rPr lang="en-US" b="1" dirty="0"/>
              <a:t>Solution:</a:t>
            </a:r>
          </a:p>
          <a:p>
            <a:pPr algn="just"/>
            <a:r>
              <a:rPr lang="en-US" dirty="0"/>
              <a:t>Ms. Monica is the class teacher for 1st-grade, and she prefers to talk to students directly and figure out the best interior design for the environment (classroom). </a:t>
            </a:r>
          </a:p>
          <a:p>
            <a:pPr algn="just"/>
            <a:r>
              <a:rPr lang="en-US" dirty="0"/>
              <a:t>After discussing with the students, she implemented the technique of design thinking. </a:t>
            </a:r>
          </a:p>
          <a:p>
            <a:pPr algn="just"/>
            <a:r>
              <a:rPr lang="en-US" dirty="0"/>
              <a:t>However, she got excellent results, which are: </a:t>
            </a:r>
          </a:p>
          <a:p>
            <a:pPr lvl="0" algn="just">
              <a:buFont typeface="Wingdings" pitchFamily="2" charset="2"/>
              <a:buChar char="ü"/>
            </a:pPr>
            <a:r>
              <a:rPr lang="en-US" dirty="0"/>
              <a:t>Students liked to stay in the classroom</a:t>
            </a:r>
          </a:p>
          <a:p>
            <a:pPr lvl="0" algn="just">
              <a:buFont typeface="Wingdings" pitchFamily="2" charset="2"/>
              <a:buChar char="ü"/>
            </a:pPr>
            <a:r>
              <a:rPr lang="en-US" dirty="0"/>
              <a:t>The students showed wonderful improvement in terms of interaction with the teacher </a:t>
            </a:r>
          </a:p>
          <a:p>
            <a:pPr lvl="0" algn="just">
              <a:buFont typeface="Wingdings" pitchFamily="2" charset="2"/>
              <a:buChar char="ü"/>
            </a:pPr>
            <a:r>
              <a:rPr lang="en-US" dirty="0"/>
              <a:t>Students could move freely in the classroom</a:t>
            </a:r>
          </a:p>
          <a:p>
            <a:pPr lvl="0" algn="just">
              <a:buFont typeface="Wingdings" pitchFamily="2" charset="2"/>
              <a:buChar char="ü"/>
            </a:pPr>
            <a:r>
              <a:rPr lang="en-US" dirty="0"/>
              <a:t>During class hours, they showed more interest in learning</a:t>
            </a:r>
          </a:p>
          <a:p>
            <a:pPr algn="just"/>
            <a:r>
              <a:rPr lang="en-US" dirty="0"/>
              <a:t>Isn't it great? Of course, it is!</a:t>
            </a:r>
          </a:p>
          <a:p>
            <a:pPr algn="just"/>
            <a:r>
              <a:rPr lang="en-US" dirty="0"/>
              <a:t>Next comes the important topic, the Design thinking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1000132"/>
          </a:xfrm>
        </p:spPr>
        <p:txBody>
          <a:bodyPr>
            <a:normAutofit/>
          </a:bodyPr>
          <a:lstStyle/>
          <a:p>
            <a:r>
              <a:rPr lang="en-US" dirty="0"/>
              <a:t>Importance of Design Thinking</a:t>
            </a:r>
          </a:p>
        </p:txBody>
      </p:sp>
      <p:sp>
        <p:nvSpPr>
          <p:cNvPr id="3" name="Subtitle 2"/>
          <p:cNvSpPr>
            <a:spLocks noGrp="1"/>
          </p:cNvSpPr>
          <p:nvPr>
            <p:ph type="subTitle" idx="1"/>
          </p:nvPr>
        </p:nvSpPr>
        <p:spPr>
          <a:xfrm>
            <a:off x="428596" y="1571612"/>
            <a:ext cx="8072494" cy="4286280"/>
          </a:xfrm>
        </p:spPr>
        <p:txBody>
          <a:bodyPr/>
          <a:lstStyle/>
          <a:p>
            <a:pPr algn="just">
              <a:lnSpc>
                <a:spcPct val="150000"/>
              </a:lnSpc>
              <a:buFont typeface="Arial" pitchFamily="34" charset="0"/>
              <a:buChar char="•"/>
            </a:pPr>
            <a:r>
              <a:rPr lang="en-US" sz="2400" dirty="0"/>
              <a:t>The main objective is to solve the customer’s requirements</a:t>
            </a:r>
          </a:p>
          <a:p>
            <a:pPr algn="just">
              <a:lnSpc>
                <a:spcPct val="150000"/>
              </a:lnSpc>
              <a:buFont typeface="Arial" pitchFamily="34" charset="0"/>
              <a:buChar char="•"/>
            </a:pPr>
            <a:r>
              <a:rPr lang="en-US" sz="2400" dirty="0"/>
              <a:t>Helps in tackling ambiguous and challenging problems</a:t>
            </a:r>
          </a:p>
          <a:p>
            <a:pPr algn="just">
              <a:lnSpc>
                <a:spcPct val="150000"/>
              </a:lnSpc>
              <a:buFont typeface="Arial" pitchFamily="34" charset="0"/>
              <a:buChar char="•"/>
            </a:pPr>
            <a:r>
              <a:rPr lang="en-US" sz="2400" dirty="0"/>
              <a:t>Drives people to create innovative solutions</a:t>
            </a:r>
          </a:p>
          <a:p>
            <a:pPr algn="just">
              <a:lnSpc>
                <a:spcPct val="150000"/>
              </a:lnSpc>
              <a:buFont typeface="Arial" pitchFamily="34" charset="0"/>
              <a:buChar char="•"/>
            </a:pPr>
            <a:r>
              <a:rPr lang="en-US" sz="2400" dirty="0"/>
              <a:t>It helps </a:t>
            </a:r>
            <a:r>
              <a:rPr lang="en-US" sz="2400" dirty="0" err="1"/>
              <a:t>organisations</a:t>
            </a:r>
            <a:r>
              <a:rPr lang="en-US" sz="2400" dirty="0"/>
              <a:t> to run faster with more efficiency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1000132"/>
          </a:xfrm>
        </p:spPr>
        <p:txBody>
          <a:bodyPr>
            <a:normAutofit/>
          </a:bodyPr>
          <a:lstStyle/>
          <a:p>
            <a:r>
              <a:rPr lang="en-US" dirty="0"/>
              <a:t>Importance of Design Thinking</a:t>
            </a:r>
          </a:p>
        </p:txBody>
      </p:sp>
      <p:sp>
        <p:nvSpPr>
          <p:cNvPr id="3" name="Subtitle 2"/>
          <p:cNvSpPr>
            <a:spLocks noGrp="1"/>
          </p:cNvSpPr>
          <p:nvPr>
            <p:ph type="subTitle" idx="1"/>
          </p:nvPr>
        </p:nvSpPr>
        <p:spPr>
          <a:xfrm>
            <a:off x="428596" y="1571612"/>
            <a:ext cx="8072494" cy="4286280"/>
          </a:xfrm>
        </p:spPr>
        <p:txBody>
          <a:bodyPr/>
          <a:lstStyle/>
          <a:p>
            <a:pPr algn="just"/>
            <a:r>
              <a:rPr lang="en-US" sz="2000" dirty="0"/>
              <a:t>The chart displayed below indicates that the design-centric companies have outperformed the S&amp;P 500 by a massive 211%. </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p:txBody>
      </p:sp>
      <p:pic>
        <p:nvPicPr>
          <p:cNvPr id="2050" name="Picture 2"/>
          <p:cNvPicPr>
            <a:picLocks noChangeAspect="1" noChangeArrowheads="1"/>
          </p:cNvPicPr>
          <p:nvPr/>
        </p:nvPicPr>
        <p:blipFill>
          <a:blip r:embed="rId2"/>
          <a:srcRect/>
          <a:stretch>
            <a:fillRect/>
          </a:stretch>
        </p:blipFill>
        <p:spPr bwMode="auto">
          <a:xfrm>
            <a:off x="428596" y="2428868"/>
            <a:ext cx="8215370" cy="414337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1000132"/>
          </a:xfrm>
        </p:spPr>
        <p:txBody>
          <a:bodyPr>
            <a:normAutofit/>
          </a:bodyPr>
          <a:lstStyle/>
          <a:p>
            <a:r>
              <a:rPr lang="en-US" dirty="0"/>
              <a:t>Benefits of Design Thinking</a:t>
            </a:r>
          </a:p>
        </p:txBody>
      </p:sp>
      <p:sp>
        <p:nvSpPr>
          <p:cNvPr id="3" name="Subtitle 2"/>
          <p:cNvSpPr>
            <a:spLocks noGrp="1"/>
          </p:cNvSpPr>
          <p:nvPr>
            <p:ph type="subTitle" idx="1"/>
          </p:nvPr>
        </p:nvSpPr>
        <p:spPr>
          <a:xfrm>
            <a:off x="251520" y="1571612"/>
            <a:ext cx="8463884" cy="4286280"/>
          </a:xfrm>
        </p:spPr>
        <p:txBody>
          <a:bodyPr/>
          <a:lstStyle/>
          <a:p>
            <a:pPr algn="just">
              <a:lnSpc>
                <a:spcPct val="100000"/>
              </a:lnSpc>
            </a:pPr>
            <a:r>
              <a:rPr lang="en-US" sz="2200" b="1" dirty="0"/>
              <a:t>It helps to overcome the creative challenges: </a:t>
            </a:r>
            <a:r>
              <a:rPr lang="en-US" sz="2200" dirty="0"/>
              <a:t>Design Thinking provides you with the freedom to have a look at problems from several perspectives. It involves a lot of brainwork to bring out the best ideas, which helps broaden the learner’s knowledge. </a:t>
            </a:r>
          </a:p>
          <a:p>
            <a:pPr algn="just">
              <a:lnSpc>
                <a:spcPct val="100000"/>
              </a:lnSpc>
            </a:pPr>
            <a:r>
              <a:rPr lang="en-US" sz="2200" b="1" dirty="0"/>
              <a:t>It helps to effectively meet the customers’ requirements: </a:t>
            </a:r>
            <a:r>
              <a:rPr lang="en-US" sz="2200" dirty="0"/>
              <a:t>As we discussed earlier, design thinking involves developing prototypes where you perform testing and implement the customer’s feedback iteratively for quality assurance. By following the design thinking approach effectively, your product will eventually meet the customers’ requirements.</a:t>
            </a:r>
          </a:p>
          <a:p>
            <a:pPr algn="just">
              <a:lnSpc>
                <a:spcPct val="100000"/>
              </a:lnSpc>
            </a:pPr>
            <a:r>
              <a:rPr lang="en-US" sz="2200" b="1" dirty="0"/>
              <a:t>It helps broaden your knowledge of Design Thinking: </a:t>
            </a:r>
            <a:r>
              <a:rPr lang="en-US" sz="2200" dirty="0"/>
              <a:t>You will perform numerous evaluations in the design thinking process. You will always try to improvise your model by implementing the customer’s feedback to ensure that the customer is satisfied. </a:t>
            </a:r>
          </a:p>
          <a:p>
            <a:pPr algn="just">
              <a:lnSpc>
                <a:spcPct val="100000"/>
              </a:lnSpc>
            </a:pPr>
            <a:endParaRPr lang="en-US" sz="2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Books and Reference Books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T1 Agile Project Management with </a:t>
            </a:r>
            <a:r>
              <a:rPr lang="en-US" dirty="0" err="1"/>
              <a:t>Kanban</a:t>
            </a:r>
            <a:r>
              <a:rPr lang="en-US" dirty="0"/>
              <a:t> - Book by Eric </a:t>
            </a:r>
            <a:r>
              <a:rPr lang="en-US" dirty="0" err="1"/>
              <a:t>Brechner</a:t>
            </a:r>
            <a:endParaRPr lang="en-US" dirty="0"/>
          </a:p>
          <a:p>
            <a:pPr marL="0" indent="0">
              <a:buNone/>
            </a:pPr>
            <a:r>
              <a:rPr lang="en-US" dirty="0"/>
              <a:t> T2 Agile Foundations: Principles, Practices and Frameworks – Peter </a:t>
            </a:r>
            <a:r>
              <a:rPr lang="en-US" dirty="0" err="1"/>
              <a:t>Measey</a:t>
            </a:r>
            <a:endParaRPr lang="en-US" dirty="0"/>
          </a:p>
          <a:p>
            <a:endParaRPr lang="en-US" dirty="0"/>
          </a:p>
          <a:p>
            <a:r>
              <a:rPr lang="en-US" dirty="0"/>
              <a:t>Reference Books:	 </a:t>
            </a:r>
          </a:p>
          <a:p>
            <a:pPr marL="0" indent="0">
              <a:buNone/>
            </a:pPr>
            <a:r>
              <a:rPr lang="en-US" dirty="0"/>
              <a:t>1	Agile Project Management with </a:t>
            </a:r>
            <a:r>
              <a:rPr lang="en-US" dirty="0" err="1"/>
              <a:t>Kanban</a:t>
            </a:r>
            <a:r>
              <a:rPr lang="en-US" dirty="0"/>
              <a:t>	Eric </a:t>
            </a:r>
            <a:r>
              <a:rPr lang="en-US" dirty="0" err="1"/>
              <a:t>Brechner</a:t>
            </a:r>
            <a:r>
              <a:rPr lang="en-US" dirty="0"/>
              <a:t>	2nd	Microsoft Press	2021	</a:t>
            </a:r>
          </a:p>
          <a:p>
            <a:pPr marL="0" indent="0">
              <a:buNone/>
            </a:pPr>
            <a:r>
              <a:rPr lang="en-US" dirty="0"/>
              <a:t>2	Agile Foundations	Peter </a:t>
            </a:r>
            <a:r>
              <a:rPr lang="en-US" dirty="0" err="1"/>
              <a:t>Measey</a:t>
            </a:r>
            <a:r>
              <a:rPr lang="en-US" dirty="0"/>
              <a:t>(4th	BCS,) The Chartered   Institute for IT 2015</a:t>
            </a:r>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34680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US" dirty="0"/>
          </a:p>
        </p:txBody>
      </p:sp>
      <p:sp>
        <p:nvSpPr>
          <p:cNvPr id="3" name="Content Placeholder 2"/>
          <p:cNvSpPr>
            <a:spLocks noGrp="1"/>
          </p:cNvSpPr>
          <p:nvPr>
            <p:ph idx="1"/>
          </p:nvPr>
        </p:nvSpPr>
        <p:spPr/>
        <p:txBody>
          <a:bodyPr/>
          <a:lstStyle/>
          <a:p>
            <a:r>
              <a:rPr lang="en-US" dirty="0">
                <a:hlinkClick r:id="rId2"/>
              </a:rPr>
              <a:t>https://www.mygreatlearning.com/blog/importance-of-design-thinking/</a:t>
            </a:r>
            <a:endParaRPr lang="en-US" dirty="0"/>
          </a:p>
          <a:p>
            <a:r>
              <a:rPr lang="en-US" dirty="0">
                <a:hlinkClick r:id="rId3"/>
              </a:rPr>
              <a:t>https://www.interaction-design.org/literature/article/5-stages-in-the-design-thinking-process</a:t>
            </a:r>
            <a:endParaRPr lang="en-US" dirty="0"/>
          </a:p>
          <a:p>
            <a:r>
              <a:rPr lang="en-US" dirty="0">
                <a:hlinkClick r:id="rId4"/>
              </a:rPr>
              <a:t>https://en.wikipedia.org/wiki/Design_thinking</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178141" y="152400"/>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1981200" y="5347514"/>
            <a:ext cx="3528530" cy="646331"/>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err="1">
                <a:latin typeface="Times New Roman" pitchFamily="18" charset="0"/>
                <a:cs typeface="Times New Roman" pitchFamily="18" charset="0"/>
              </a:rPr>
              <a:t>mamta</a:t>
            </a:r>
            <a:r>
              <a:rPr lang="en-US" b="1" dirty="0">
                <a:latin typeface="Times New Roman" pitchFamily="18" charset="0"/>
                <a:cs typeface="Times New Roman" pitchFamily="18" charset="0"/>
              </a:rPr>
              <a:t> .e15565@cumail.in</a:t>
            </a:r>
          </a:p>
        </p:txBody>
      </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Learning Outcome of this lecture</a:t>
            </a:r>
            <a:endParaRPr lang="en-US" dirty="0"/>
          </a:p>
        </p:txBody>
      </p:sp>
      <p:graphicFrame>
        <p:nvGraphicFramePr>
          <p:cNvPr id="7" name="Content Placeholder 6"/>
          <p:cNvGraphicFramePr>
            <a:graphicFrameLocks noGrp="1"/>
          </p:cNvGraphicFramePr>
          <p:nvPr>
            <p:ph idx="1"/>
          </p:nvPr>
        </p:nvGraphicFramePr>
        <p:xfrm>
          <a:off x="743755" y="2054984"/>
          <a:ext cx="7679029" cy="3176896"/>
        </p:xfrm>
        <a:graphic>
          <a:graphicData uri="http://schemas.openxmlformats.org/drawingml/2006/table">
            <a:tbl>
              <a:tblPr bandRow="1"/>
              <a:tblGrid>
                <a:gridCol w="669446">
                  <a:extLst>
                    <a:ext uri="{9D8B030D-6E8A-4147-A177-3AD203B41FA5}">
                      <a16:colId xmlns:a16="http://schemas.microsoft.com/office/drawing/2014/main" val="20000"/>
                    </a:ext>
                  </a:extLst>
                </a:gridCol>
                <a:gridCol w="7009583">
                  <a:extLst>
                    <a:ext uri="{9D8B030D-6E8A-4147-A177-3AD203B41FA5}">
                      <a16:colId xmlns:a16="http://schemas.microsoft.com/office/drawing/2014/main" val="20001"/>
                    </a:ext>
                  </a:extLst>
                </a:gridCol>
              </a:tblGrid>
              <a:tr h="489204">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Understand the Agile Methodology and comparing various other software development models with agile.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Examine Scrum and test driven development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Apply the various tools available to agile teams to facilitate the project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85184">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Analyze the method to improve results for a specific circumstance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34666">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Evaluate likely successes and formulate plans to manage likely risks or problems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a:t>APEX INSTITUTE OF TECHNOLOGY CSE INFORMATION SECURITY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32887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957263"/>
            <a:ext cx="7585472" cy="657225"/>
          </a:xfrm>
        </p:spPr>
        <p:txBody>
          <a:bodyPr>
            <a:normAutofit/>
          </a:bodyPr>
          <a:lstStyle/>
          <a:p>
            <a:pPr algn="ctr"/>
            <a:r>
              <a:rPr lang="en-US" sz="3300" b="1" dirty="0"/>
              <a:t>Learning Outcome of this lecture</a:t>
            </a:r>
          </a:p>
        </p:txBody>
      </p:sp>
      <p:sp>
        <p:nvSpPr>
          <p:cNvPr id="4" name="Text Placeholder 3"/>
          <p:cNvSpPr>
            <a:spLocks noGrp="1"/>
          </p:cNvSpPr>
          <p:nvPr>
            <p:ph type="body" sz="half" idx="2"/>
          </p:nvPr>
        </p:nvSpPr>
        <p:spPr>
          <a:xfrm>
            <a:off x="242887" y="1771650"/>
            <a:ext cx="8615363" cy="4029075"/>
          </a:xfrm>
        </p:spPr>
        <p:txBody>
          <a:bodyPr>
            <a:normAutofit/>
          </a:bodyPr>
          <a:lstStyle/>
          <a:p>
            <a:pPr lvl="0">
              <a:buFont typeface="Arial" pitchFamily="34" charset="0"/>
              <a:buChar char="•"/>
            </a:pPr>
            <a:r>
              <a:rPr lang="en-US" sz="2100" dirty="0"/>
              <a:t>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85207204"/>
              </p:ext>
            </p:extLst>
          </p:nvPr>
        </p:nvGraphicFramePr>
        <p:xfrm>
          <a:off x="242888" y="1689346"/>
          <a:ext cx="7894750" cy="3455853"/>
        </p:xfrm>
        <a:graphic>
          <a:graphicData uri="http://schemas.openxmlformats.org/drawingml/2006/table">
            <a:tbl>
              <a:tblPr/>
              <a:tblGrid>
                <a:gridCol w="800720">
                  <a:extLst>
                    <a:ext uri="{9D8B030D-6E8A-4147-A177-3AD203B41FA5}">
                      <a16:colId xmlns:a16="http://schemas.microsoft.com/office/drawing/2014/main" val="20000"/>
                    </a:ext>
                  </a:extLst>
                </a:gridCol>
                <a:gridCol w="1702494">
                  <a:extLst>
                    <a:ext uri="{9D8B030D-6E8A-4147-A177-3AD203B41FA5}">
                      <a16:colId xmlns:a16="http://schemas.microsoft.com/office/drawing/2014/main" val="20001"/>
                    </a:ext>
                  </a:extLst>
                </a:gridCol>
                <a:gridCol w="5391536">
                  <a:extLst>
                    <a:ext uri="{9D8B030D-6E8A-4147-A177-3AD203B41FA5}">
                      <a16:colId xmlns:a16="http://schemas.microsoft.com/office/drawing/2014/main" val="20002"/>
                    </a:ext>
                  </a:extLst>
                </a:gridCol>
              </a:tblGrid>
              <a:tr h="736092">
                <a:tc>
                  <a:txBody>
                    <a:bodyPr/>
                    <a:lstStyle/>
                    <a:p>
                      <a:pPr marL="0" marR="0" algn="ctr">
                        <a:lnSpc>
                          <a:spcPct val="115000"/>
                        </a:lnSpc>
                        <a:spcBef>
                          <a:spcPts val="0"/>
                        </a:spcBef>
                        <a:spcAft>
                          <a:spcPts val="0"/>
                        </a:spcAft>
                      </a:pPr>
                      <a:r>
                        <a:rPr lang="en-US" sz="2100" b="1" dirty="0">
                          <a:latin typeface="+mn-lt"/>
                          <a:ea typeface="Calibri"/>
                          <a:cs typeface="Times New Roman"/>
                        </a:rPr>
                        <a:t>Unit</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Name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Outcome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832604">
                <a:tc>
                  <a:txBody>
                    <a:bodyPr/>
                    <a:lstStyle/>
                    <a:p>
                      <a:pPr marL="0" marR="0">
                        <a:lnSpc>
                          <a:spcPct val="115000"/>
                        </a:lnSpc>
                        <a:spcBef>
                          <a:spcPts val="0"/>
                        </a:spcBef>
                        <a:spcAft>
                          <a:spcPts val="0"/>
                        </a:spcAft>
                      </a:pPr>
                      <a:r>
                        <a:rPr lang="en-US" sz="2100" baseline="0" dirty="0">
                          <a:latin typeface="+mn-lt"/>
                          <a:ea typeface="Calibri"/>
                          <a:cs typeface="Times New Roman"/>
                        </a:rPr>
                        <a:t>   I</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kern="1200" dirty="0">
                          <a:solidFill>
                            <a:schemeClr val="tx1"/>
                          </a:solidFill>
                          <a:effectLst/>
                          <a:latin typeface="+mn-lt"/>
                          <a:ea typeface="+mn-ea"/>
                          <a:cs typeface="+mn-cs"/>
                        </a:rPr>
                        <a:t>Understanding common Agile Practices in </a:t>
                      </a:r>
                      <a:r>
                        <a:rPr lang="en-IN" sz="1400" b="1" kern="1200" dirty="0" err="1">
                          <a:solidFill>
                            <a:schemeClr val="tx1"/>
                          </a:solidFill>
                          <a:effectLst/>
                          <a:latin typeface="+mn-lt"/>
                          <a:ea typeface="+mn-ea"/>
                          <a:cs typeface="+mn-cs"/>
                        </a:rPr>
                        <a:t>DevOps</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defTabSz="685800" rtl="0" eaLnBrk="1" fontAlgn="auto" latinLnBrk="0" hangingPunct="1">
                        <a:lnSpc>
                          <a:spcPct val="115000"/>
                        </a:lnSpc>
                        <a:spcBef>
                          <a:spcPts val="0"/>
                        </a:spcBef>
                        <a:spcAft>
                          <a:spcPts val="0"/>
                        </a:spcAft>
                        <a:buClrTx/>
                        <a:buSzTx/>
                        <a:buFont typeface="Symbol"/>
                        <a:buChar char=""/>
                        <a:tabLst/>
                        <a:defRPr/>
                      </a:pPr>
                      <a:r>
                        <a:rPr lang="en-IN" sz="1350" kern="1200" dirty="0">
                          <a:solidFill>
                            <a:schemeClr val="tx1"/>
                          </a:solidFill>
                          <a:effectLst/>
                          <a:latin typeface="+mn-lt"/>
                          <a:ea typeface="+mn-ea"/>
                          <a:cs typeface="+mn-cs"/>
                        </a:rPr>
                        <a:t>Introduction to Product Management, Product Design and Requirement gathering, Product Design Challenges, UX Design, Product Development Methodologies, Product Marketing and Presentation, Traditional Software Development Methodologies, Problem/issues with traditional approach, Agile Development, Agile Manifesto, Scrum Model, Agile Estimations and Planning, Soft skills in agile</a:t>
                      </a:r>
                      <a:endParaRPr lang="en-US" sz="1350" kern="1200" dirty="0">
                        <a:solidFill>
                          <a:schemeClr val="tx1"/>
                        </a:solidFill>
                        <a:effectLst/>
                        <a:latin typeface="+mn-lt"/>
                        <a:ea typeface="+mn-ea"/>
                        <a:cs typeface="+mn-cs"/>
                      </a:endParaRPr>
                    </a:p>
                    <a:p>
                      <a:pPr marL="342900" marR="0" lvl="0" indent="-342900" algn="just">
                        <a:lnSpc>
                          <a:spcPct val="115000"/>
                        </a:lnSpc>
                        <a:spcBef>
                          <a:spcPts val="0"/>
                        </a:spcBef>
                        <a:spcAft>
                          <a:spcPts val="0"/>
                        </a:spcAft>
                        <a:buFont typeface="Symbol"/>
                        <a:buChar char=""/>
                      </a:pPr>
                      <a:r>
                        <a:rPr lang="en-IN" sz="1400" kern="1200" dirty="0">
                          <a:solidFill>
                            <a:schemeClr val="tx1"/>
                          </a:solidFill>
                          <a:effectLst/>
                          <a:latin typeface="+mn-lt"/>
                          <a:ea typeface="+mn-ea"/>
                          <a:cs typeface="+mn-cs"/>
                        </a:rPr>
                        <a:t> </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2604">
                <a:tc gridSpan="3">
                  <a:txBody>
                    <a:bodyPr/>
                    <a:lstStyle/>
                    <a:p>
                      <a:pPr marL="0" marR="0">
                        <a:lnSpc>
                          <a:spcPct val="115000"/>
                        </a:lnSpc>
                        <a:spcBef>
                          <a:spcPts val="0"/>
                        </a:spcBef>
                        <a:spcAft>
                          <a:spcPts val="0"/>
                        </a:spcAft>
                      </a:pPr>
                      <a:r>
                        <a:rPr lang="en-US" sz="1400" b="0" i="0" kern="1200" dirty="0">
                          <a:solidFill>
                            <a:schemeClr val="tx1"/>
                          </a:solidFill>
                          <a:effectLst/>
                          <a:latin typeface="+mn-lt"/>
                          <a:ea typeface="+mn-ea"/>
                          <a:cs typeface="+mn-cs"/>
                        </a:rPr>
                        <a:t>CO</a:t>
                      </a:r>
                      <a:r>
                        <a:rPr lang="en-US" sz="1400" b="0" i="0" kern="1200" baseline="0" dirty="0">
                          <a:solidFill>
                            <a:schemeClr val="tx1"/>
                          </a:solidFill>
                          <a:effectLst/>
                          <a:latin typeface="+mn-lt"/>
                          <a:ea typeface="+mn-ea"/>
                          <a:cs typeface="+mn-cs"/>
                        </a:rPr>
                        <a:t> 1  </a:t>
                      </a:r>
                      <a:r>
                        <a:rPr lang="en-US" sz="1400" b="0" i="0" kern="1200" dirty="0">
                          <a:solidFill>
                            <a:schemeClr val="tx1"/>
                          </a:solidFill>
                          <a:effectLst/>
                          <a:latin typeface="+mn-lt"/>
                          <a:ea typeface="+mn-ea"/>
                          <a:cs typeface="+mn-cs"/>
                        </a:rPr>
                        <a:t>Apply the Agile Methodology and comparing various other software development models with agile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15000"/>
                        </a:lnSpc>
                        <a:spcBef>
                          <a:spcPts val="0"/>
                        </a:spcBef>
                        <a:spcAft>
                          <a:spcPts val="0"/>
                        </a:spcAft>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buFont typeface="Arial" pitchFamily="34" charset="0"/>
                        <a:buChar char="•"/>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5189707"/>
                  </a:ext>
                </a:extLst>
              </a:tr>
            </a:tbl>
          </a:graphicData>
        </a:graphic>
      </p:graphicFrame>
      <p:sp>
        <p:nvSpPr>
          <p:cNvPr id="7" name="Footer Placeholder 6"/>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275726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a:t>
            </a:r>
            <a:endParaRPr lang="en-US" dirty="0"/>
          </a:p>
        </p:txBody>
      </p:sp>
      <p:sp>
        <p:nvSpPr>
          <p:cNvPr id="3" name="Content Placeholder 2"/>
          <p:cNvSpPr>
            <a:spLocks noGrp="1"/>
          </p:cNvSpPr>
          <p:nvPr>
            <p:ph idx="1"/>
          </p:nvPr>
        </p:nvSpPr>
        <p:spPr>
          <a:xfrm>
            <a:off x="607191" y="1571612"/>
            <a:ext cx="7886700" cy="4351338"/>
          </a:xfrm>
        </p:spPr>
        <p:txBody>
          <a:bodyPr/>
          <a:lstStyle/>
          <a:p>
            <a:pPr>
              <a:buFont typeface="Wingdings" pitchFamily="2" charset="2"/>
              <a:buChar char="Ø"/>
            </a:pPr>
            <a:r>
              <a:rPr lang="en-IN" sz="2400" dirty="0"/>
              <a:t>What is Design Thinking?</a:t>
            </a:r>
          </a:p>
          <a:p>
            <a:pPr>
              <a:buFont typeface="Wingdings" pitchFamily="2" charset="2"/>
              <a:buChar char="Ø"/>
            </a:pPr>
            <a:r>
              <a:rPr lang="en-IN" sz="2400" dirty="0"/>
              <a:t>When to use Design Thinking?</a:t>
            </a:r>
          </a:p>
          <a:p>
            <a:pPr>
              <a:buFont typeface="Wingdings" pitchFamily="2" charset="2"/>
              <a:buChar char="Ø"/>
            </a:pPr>
            <a:r>
              <a:rPr lang="en-IN" sz="2400" dirty="0"/>
              <a:t>Importance of Design Thinking</a:t>
            </a:r>
          </a:p>
          <a:p>
            <a:pPr>
              <a:buFont typeface="Wingdings" pitchFamily="2" charset="2"/>
              <a:buChar char="Ø"/>
            </a:pPr>
            <a:r>
              <a:rPr lang="en-IN" sz="2400" dirty="0"/>
              <a:t>Benefits of Design Thinking</a:t>
            </a:r>
          </a:p>
          <a:p>
            <a:pPr>
              <a:buFont typeface="Wingdings" pitchFamily="2" charset="2"/>
              <a:buChar char="Ø"/>
            </a:pPr>
            <a:r>
              <a:rPr lang="en-IN" sz="2400" dirty="0"/>
              <a:t>References</a:t>
            </a:r>
          </a:p>
          <a:p>
            <a:pPr>
              <a:buFont typeface="Wingdings" pitchFamily="2" charset="2"/>
              <a:buChar char="Ø"/>
            </a:pPr>
            <a:endParaRPr lang="en-US" sz="2400" dirty="0"/>
          </a:p>
          <a:p>
            <a:pPr>
              <a:buFont typeface="Wingdings" pitchFamily="2" charset="2"/>
              <a:buChar char="Ø"/>
            </a:pPr>
            <a:endParaRPr lang="en-US" sz="2400" dirty="0"/>
          </a:p>
          <a:p>
            <a:pPr>
              <a:buFont typeface="Wingdings" pitchFamily="2" charset="2"/>
              <a:buChar char="Ø"/>
            </a:pPr>
            <a:endParaRPr lang="en-US" sz="2400" dirty="0"/>
          </a:p>
          <a:p>
            <a:pPr>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1000132"/>
          </a:xfrm>
        </p:spPr>
        <p:txBody>
          <a:bodyPr/>
          <a:lstStyle/>
          <a:p>
            <a:r>
              <a:rPr lang="en-US" dirty="0"/>
              <a:t>What is Design Thinking</a:t>
            </a:r>
          </a:p>
        </p:txBody>
      </p:sp>
      <p:sp>
        <p:nvSpPr>
          <p:cNvPr id="3" name="Subtitle 2"/>
          <p:cNvSpPr>
            <a:spLocks noGrp="1"/>
          </p:cNvSpPr>
          <p:nvPr>
            <p:ph type="subTitle" idx="1"/>
          </p:nvPr>
        </p:nvSpPr>
        <p:spPr>
          <a:xfrm>
            <a:off x="428596" y="1571612"/>
            <a:ext cx="8358246" cy="4286280"/>
          </a:xfrm>
        </p:spPr>
        <p:txBody>
          <a:bodyPr/>
          <a:lstStyle/>
          <a:p>
            <a:pPr algn="just">
              <a:buFont typeface="Wingdings" pitchFamily="2" charset="2"/>
              <a:buChar char="Ø"/>
            </a:pPr>
            <a:r>
              <a:rPr lang="en-US" sz="2000" dirty="0"/>
              <a:t>Design Thinking is both an ideology and a process, focused on resolving complex problems in a highly user-centric way. </a:t>
            </a:r>
          </a:p>
          <a:p>
            <a:pPr algn="just"/>
            <a:endParaRPr lang="en-US" dirty="0"/>
          </a:p>
          <a:p>
            <a:pPr algn="just">
              <a:buFont typeface="Wingdings" pitchFamily="2" charset="2"/>
              <a:buChar char="Ø"/>
            </a:pPr>
            <a:r>
              <a:rPr lang="en-US" sz="2000" dirty="0"/>
              <a:t>It is an approach used for practical and creative problem-solving. It is based heavily on the methods and processes that designers use, but it has evolved from a range of different fields — including architecture, engineering and business.</a:t>
            </a:r>
          </a:p>
          <a:p>
            <a:pPr algn="just"/>
            <a:r>
              <a:rPr lang="en-US" sz="2000" dirty="0"/>
              <a:t> </a:t>
            </a:r>
            <a:endParaRPr lang="en-IN" sz="2000" dirty="0"/>
          </a:p>
          <a:p>
            <a:pPr algn="just">
              <a:buFont typeface="Wingdings" pitchFamily="2" charset="2"/>
              <a:buChar char="Ø"/>
            </a:pPr>
            <a:r>
              <a:rPr lang="en-US" sz="2000" dirty="0"/>
              <a:t>Design Thinking focuses on humans first, seeking to understand people’s needs and come up with effective solutions to meet their needs. It is what we call a solution-based approach to problem-solving.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428596" y="1428736"/>
            <a:ext cx="8286808" cy="4643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1000132"/>
          </a:xfrm>
        </p:spPr>
        <p:txBody>
          <a:bodyPr/>
          <a:lstStyle/>
          <a:p>
            <a:r>
              <a:rPr lang="en-US" dirty="0"/>
              <a:t>What is Design Thinking</a:t>
            </a:r>
          </a:p>
        </p:txBody>
      </p:sp>
      <p:sp>
        <p:nvSpPr>
          <p:cNvPr id="3" name="Subtitle 2"/>
          <p:cNvSpPr>
            <a:spLocks noGrp="1"/>
          </p:cNvSpPr>
          <p:nvPr>
            <p:ph type="subTitle" idx="1"/>
          </p:nvPr>
        </p:nvSpPr>
        <p:spPr>
          <a:xfrm>
            <a:off x="428596" y="1571612"/>
            <a:ext cx="8501122" cy="4286280"/>
          </a:xfrm>
        </p:spPr>
        <p:txBody>
          <a:bodyPr/>
          <a:lstStyle/>
          <a:p>
            <a:pPr algn="l"/>
            <a:r>
              <a:rPr lang="en-US" sz="2000" dirty="0"/>
              <a:t>Design thinking focuses on human First, seeking to understand human needs.</a:t>
            </a:r>
          </a:p>
          <a:p>
            <a:pPr algn="l"/>
            <a:endParaRPr lang="en-US" sz="2000" dirty="0"/>
          </a:p>
          <a:p>
            <a:pPr algn="l"/>
            <a:r>
              <a:rPr lang="en-US" sz="2000" dirty="0"/>
              <a:t>It investigates human needs while studying feasibility and economics.</a:t>
            </a:r>
          </a:p>
          <a:p>
            <a:pPr algn="l"/>
            <a:endParaRPr lang="en-US" sz="2000" dirty="0"/>
          </a:p>
          <a:p>
            <a:pPr algn="l"/>
            <a:r>
              <a:rPr lang="en-US" sz="2000" b="1" dirty="0">
                <a:latin typeface="Times New Roman" pitchFamily="18" charset="0"/>
                <a:cs typeface="Times New Roman" pitchFamily="18" charset="0"/>
              </a:rPr>
              <a:t>Design Thinking is: </a:t>
            </a:r>
          </a:p>
          <a:p>
            <a:pPr algn="l"/>
            <a:r>
              <a:rPr lang="en-US" sz="2000" dirty="0"/>
              <a:t>• Iterative </a:t>
            </a:r>
          </a:p>
          <a:p>
            <a:pPr algn="l"/>
            <a:r>
              <a:rPr lang="en-US" sz="2000" dirty="0"/>
              <a:t>• Democratic </a:t>
            </a:r>
          </a:p>
          <a:p>
            <a:pPr algn="l"/>
            <a:r>
              <a:rPr lang="en-US" sz="2000" dirty="0"/>
              <a:t>• Collaborative </a:t>
            </a:r>
          </a:p>
          <a:p>
            <a:pPr algn="l"/>
            <a:r>
              <a:rPr lang="en-US" sz="2000" dirty="0"/>
              <a:t>• Inclusive </a:t>
            </a:r>
          </a:p>
          <a:p>
            <a:pPr algn="l"/>
            <a:r>
              <a:rPr lang="en-US" sz="2000" dirty="0"/>
              <a:t>• Interdisciplinary </a:t>
            </a:r>
          </a:p>
          <a:p>
            <a:pPr algn="l"/>
            <a:endParaRPr lang="en-US" sz="2000" dirty="0">
              <a:latin typeface="Times New Roman" pitchFamily="18" charset="0"/>
              <a:cs typeface="Times New Roman" pitchFamily="18" charset="0"/>
            </a:endParaRPr>
          </a:p>
          <a:p>
            <a:pPr algn="l"/>
            <a:r>
              <a:rPr lang="en-US" sz="2000" dirty="0"/>
              <a:t> </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357166"/>
            <a:ext cx="8229600" cy="1000132"/>
          </a:xfrm>
        </p:spPr>
        <p:txBody>
          <a:bodyPr/>
          <a:lstStyle/>
          <a:p>
            <a:r>
              <a:rPr lang="en-US" dirty="0"/>
              <a:t>When to use design thinking</a:t>
            </a:r>
          </a:p>
        </p:txBody>
      </p:sp>
      <p:sp>
        <p:nvSpPr>
          <p:cNvPr id="3" name="Subtitle 2"/>
          <p:cNvSpPr>
            <a:spLocks noGrp="1"/>
          </p:cNvSpPr>
          <p:nvPr>
            <p:ph type="subTitle" idx="1"/>
          </p:nvPr>
        </p:nvSpPr>
        <p:spPr>
          <a:xfrm>
            <a:off x="428596" y="1142984"/>
            <a:ext cx="8072494" cy="4286280"/>
          </a:xfrm>
        </p:spPr>
        <p:txBody>
          <a:bodyPr/>
          <a:lstStyle/>
          <a:p>
            <a:pPr algn="l">
              <a:lnSpc>
                <a:spcPct val="150000"/>
              </a:lnSpc>
            </a:pPr>
            <a:endParaRPr lang="en-US" sz="2400" dirty="0"/>
          </a:p>
          <a:p>
            <a:pPr algn="l">
              <a:lnSpc>
                <a:spcPct val="150000"/>
              </a:lnSpc>
            </a:pPr>
            <a:r>
              <a:rPr lang="en-US" sz="2400" dirty="0"/>
              <a:t>• Design products or services with people's needs in mind </a:t>
            </a:r>
          </a:p>
          <a:p>
            <a:pPr algn="l">
              <a:lnSpc>
                <a:spcPct val="150000"/>
              </a:lnSpc>
            </a:pPr>
            <a:r>
              <a:rPr lang="en-US" sz="2400" dirty="0"/>
              <a:t>• Introduce empathy into problem-solving </a:t>
            </a:r>
          </a:p>
          <a:p>
            <a:pPr algn="l">
              <a:lnSpc>
                <a:spcPct val="150000"/>
              </a:lnSpc>
            </a:pPr>
            <a:r>
              <a:rPr lang="en-US" sz="2400" dirty="0"/>
              <a:t>• Prototype ideas early and gather feedback </a:t>
            </a:r>
          </a:p>
          <a:p>
            <a:pPr algn="l">
              <a:lnSpc>
                <a:spcPct val="150000"/>
              </a:lnSpc>
            </a:pPr>
            <a:r>
              <a:rPr lang="en-US" sz="2400" dirty="0"/>
              <a:t>• Collaborate with others to unravel complex problems </a:t>
            </a:r>
          </a:p>
          <a:p>
            <a:pPr algn="l">
              <a:lnSpc>
                <a:spcPct val="150000"/>
              </a:lnSpc>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cdn-images-1.medium.com/max/1600/1*4vavWSKA46fRRrKi0ZORxw.jpeg"/>
          <p:cNvPicPr>
            <a:picLocks noChangeAspect="1" noChangeArrowheads="1"/>
          </p:cNvPicPr>
          <p:nvPr/>
        </p:nvPicPr>
        <p:blipFill>
          <a:blip r:embed="rId2"/>
          <a:srcRect/>
          <a:stretch>
            <a:fillRect/>
          </a:stretch>
        </p:blipFill>
        <p:spPr bwMode="auto">
          <a:xfrm>
            <a:off x="642910" y="142852"/>
            <a:ext cx="8072494" cy="6715148"/>
          </a:xfrm>
          <a:prstGeom prst="rect">
            <a:avLst/>
          </a:prstGeom>
          <a:noFill/>
        </p:spPr>
      </p:pic>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254</TotalTime>
  <Words>895</Words>
  <Application>Microsoft Office PowerPoint</Application>
  <PresentationFormat>On-screen Show (4:3)</PresentationFormat>
  <Paragraphs>122</Paragraphs>
  <Slides>16</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8" baseType="lpstr">
      <vt:lpstr>Arial</vt:lpstr>
      <vt:lpstr>Calibri</vt:lpstr>
      <vt:lpstr>Calibri Light</vt:lpstr>
      <vt:lpstr>Casper</vt:lpstr>
      <vt:lpstr>Casper Bold</vt:lpstr>
      <vt:lpstr>Raleway ExtraBold</vt:lpstr>
      <vt:lpstr>Symbol</vt:lpstr>
      <vt:lpstr>Times New Roman</vt:lpstr>
      <vt:lpstr>Times New Roman (Hebrew)</vt:lpstr>
      <vt:lpstr>Wingdings</vt:lpstr>
      <vt:lpstr>Theme1</vt:lpstr>
      <vt:lpstr>CorelDRAW</vt:lpstr>
      <vt:lpstr>PowerPoint Presentation</vt:lpstr>
      <vt:lpstr>Learning Outcome of this lecture</vt:lpstr>
      <vt:lpstr>Learning Outcome of this lecture</vt:lpstr>
      <vt:lpstr>Outline</vt:lpstr>
      <vt:lpstr>What is Design Thinking</vt:lpstr>
      <vt:lpstr>PowerPoint Presentation</vt:lpstr>
      <vt:lpstr>What is Design Thinking</vt:lpstr>
      <vt:lpstr>When to use design thinking</vt:lpstr>
      <vt:lpstr>PowerPoint Presentation</vt:lpstr>
      <vt:lpstr>When to use design thinking</vt:lpstr>
      <vt:lpstr>Importance of Design Thinking</vt:lpstr>
      <vt:lpstr>Importance of Design Thinking</vt:lpstr>
      <vt:lpstr>Benefits of Design Thinking</vt:lpstr>
      <vt:lpstr>Text Books and Reference Books </vt:lpstr>
      <vt:lpstr>References</vt:lpstr>
      <vt:lpstr>PowerPoint Presentation</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dc:title>
  <dc:creator>Tasawwur</dc:creator>
  <cp:lastModifiedBy>Ayushi Verma</cp:lastModifiedBy>
  <cp:revision>44</cp:revision>
  <dcterms:created xsi:type="dcterms:W3CDTF">2019-07-21T16:22:12Z</dcterms:created>
  <dcterms:modified xsi:type="dcterms:W3CDTF">2024-02-12T04:24:22Z</dcterms:modified>
</cp:coreProperties>
</file>