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531" r:id="rId3"/>
    <p:sldId id="532" r:id="rId4"/>
    <p:sldId id="533" r:id="rId5"/>
    <p:sldId id="526" r:id="rId6"/>
    <p:sldId id="527" r:id="rId7"/>
    <p:sldId id="528" r:id="rId8"/>
    <p:sldId id="529" r:id="rId9"/>
    <p:sldId id="530" r:id="rId10"/>
    <p:sldId id="534" r:id="rId11"/>
    <p:sldId id="535" r:id="rId12"/>
    <p:sldId id="5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article/5-stages-in-the-design-thinking-process" TargetMode="External"/><Relationship Id="rId2" Type="http://schemas.openxmlformats.org/officeDocument/2006/relationships/hyperlink" Target="https://www.mygreatlearning.com/blog/importance-of-design-think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saurabh.e12800@cumail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0685" y="4927757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1750649" y="5283740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4144" y="5312161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808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7057" y="2376395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79" y="875627"/>
            <a:ext cx="2894815" cy="1153691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6349" y="4857751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5019" y="5371922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337" y="5389986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815924" y="5338474"/>
            <a:ext cx="48240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b="1">
                <a:latin typeface="Times New Roman" pitchFamily="18" charset="0"/>
                <a:cs typeface="Times New Roman" pitchFamily="18" charset="0"/>
              </a:rPr>
              <a:t>Lecture 1.2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: product design Development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55075" y="2040370"/>
            <a:ext cx="8327570" cy="302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300" b="1" dirty="0">
                <a:latin typeface="Casper Bold"/>
              </a:rPr>
              <a:t>APEX INSTITUTE OF TECHNOLOGY</a:t>
            </a:r>
            <a:endParaRPr lang="en-US" sz="3300" dirty="0">
              <a:latin typeface="Casper Bold"/>
            </a:endParaRPr>
          </a:p>
          <a:p>
            <a:pPr algn="ctr"/>
            <a:endParaRPr lang="en-IN" sz="2100" b="1" dirty="0">
              <a:latin typeface="Casper Bold"/>
            </a:endParaRPr>
          </a:p>
          <a:p>
            <a:pPr algn="ctr"/>
            <a:r>
              <a:rPr lang="en-IN" sz="2100" b="1" dirty="0">
                <a:latin typeface="Casper Bold"/>
              </a:rPr>
              <a:t>DEPARTMENT OF COMPUTER SCIENCE &amp; ENGINEERING</a:t>
            </a:r>
          </a:p>
          <a:p>
            <a:pPr algn="ctr"/>
            <a:endParaRPr lang="en-US" sz="2100" dirty="0">
              <a:latin typeface="Casper Bold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Practices (22CSH-292)</a:t>
            </a:r>
            <a:r>
              <a:rPr lang="en-US" sz="2800" dirty="0">
                <a:latin typeface="Casper Bold"/>
              </a:rPr>
              <a:t>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Casper Bold"/>
              </a:rPr>
              <a:t>                          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Casper Bold"/>
              </a:rPr>
              <a:t>Faculty: </a:t>
            </a:r>
            <a:r>
              <a:rPr lang="en-US" dirty="0" err="1">
                <a:latin typeface="Casper Bold"/>
              </a:rPr>
              <a:t>Mamta</a:t>
            </a:r>
            <a:r>
              <a:rPr lang="en-US" dirty="0">
                <a:latin typeface="Casper Bold"/>
              </a:rPr>
              <a:t> Sharma(E15565)</a:t>
            </a:r>
            <a:endParaRPr lang="en-US" dirty="0">
              <a:latin typeface="Raleway ExtraBold" pitchFamily="34" charset="-52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APEX INSTITUTE OF TECHNOLOGY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0037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https://www.mygreatlearning.com/blog/importance-of-design-thinking/</a:t>
            </a:r>
            <a:endParaRPr lang="en-US" dirty="0"/>
          </a:p>
          <a:p>
            <a:r>
              <a:rPr lang="en-US" dirty="0">
                <a:hlinkClick r:id="rId3"/>
              </a:rPr>
              <a:t>https://www.interaction-design.org/literature/article/5-stages-in-the-design-thinking-process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4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112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mamta.e15565 </a:t>
            </a:r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  <a:hlinkClick r:id="rId4"/>
              </a:rPr>
              <a:t>@cumail.in</a:t>
            </a:r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Learning Outcome of this lecture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67756" y="2054984"/>
          <a:ext cx="7679029" cy="3176896"/>
        </p:xfrm>
        <a:graphic>
          <a:graphicData uri="http://schemas.openxmlformats.org/drawingml/2006/table">
            <a:tbl>
              <a:tblPr bandRow="1"/>
              <a:tblGrid>
                <a:gridCol w="669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204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Understand the Agile Methodology and comparing various other software development models with agile.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Examine Scrum and test driven development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21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Apply the various tools available to agile teams to facilitate the 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184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Analyze the method to improve results for a specific circumstance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666">
                <a:tc>
                  <a:txBody>
                    <a:bodyPr/>
                    <a:lstStyle/>
                    <a:p>
                      <a:pPr marL="0" marR="5397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Evaluate likely successes and formulate plans to manage likely risks or problems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1D2125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APEX INSTITUTE OF TECHNOLOGY CSE INFORMATION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841" y="957264"/>
            <a:ext cx="7585472" cy="657225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Learning Outcome of this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6888" y="1771651"/>
            <a:ext cx="8615363" cy="4029075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100" dirty="0"/>
              <a:t>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66888" y="1689347"/>
          <a:ext cx="7894750" cy="3455853"/>
        </p:xfrm>
        <a:graphic>
          <a:graphicData uri="http://schemas.openxmlformats.org/drawingml/2006/table">
            <a:tbl>
              <a:tblPr/>
              <a:tblGrid>
                <a:gridCol w="80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+mn-lt"/>
                          <a:ea typeface="Calibri"/>
                          <a:cs typeface="Times New Roman"/>
                        </a:rPr>
                        <a:t>Unit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+mn-lt"/>
                          <a:ea typeface="Calibri"/>
                          <a:cs typeface="Times New Roman"/>
                        </a:rPr>
                        <a:t>Name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+mn-lt"/>
                          <a:ea typeface="Calibri"/>
                          <a:cs typeface="Times New Roman"/>
                        </a:rPr>
                        <a:t>Outcome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aseline="0" dirty="0">
                          <a:latin typeface="+mn-lt"/>
                          <a:ea typeface="Calibri"/>
                          <a:cs typeface="Times New Roman"/>
                        </a:rPr>
                        <a:t>   I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common Agile Practices in </a:t>
                      </a:r>
                      <a:r>
                        <a:rPr lang="en-IN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I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Product Management, Product Design and Requirement gathering, Product Design Challenges, UX Design, Product Development Methodologies, Product Marketing and Presentation, Traditional Software Development Methodologies, Problem/issues with traditional approach, Agile Development, Agile Manifesto, Scrum Model, Agile Estimations and Planning, Soft skills in agile</a:t>
                      </a:r>
                      <a:endParaRPr 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60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Agile Methodology and comparing various other software development models with agile</a:t>
                      </a:r>
                      <a:endParaRPr lang="en-US" sz="2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189707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APEX INSTITUTE OF TECHNOLOGY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850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Project Management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938098"/>
          </a:xfrm>
        </p:spPr>
        <p:txBody>
          <a:bodyPr>
            <a:normAutofit/>
          </a:bodyPr>
          <a:lstStyle/>
          <a:p>
            <a:r>
              <a:rPr lang="en-US" sz="3000" dirty="0"/>
              <a:t>**Agile Principles**: Agile estimation and planning are rooted in the core principles of Agile project management, emphasizing flexibility, collaboration, and responsiveness to change.</a:t>
            </a:r>
          </a:p>
          <a:p>
            <a:r>
              <a:rPr lang="en-US" sz="3000" dirty="0"/>
              <a:t>**Iterative Development**: Agile estimation supports iterative development, allowing for continuous improvement and adaptation to evolving project requirements.</a:t>
            </a:r>
          </a:p>
          <a:p>
            <a:r>
              <a:rPr lang="en-US" sz="3000" dirty="0"/>
              <a:t>**Customer Collaboration**: Agile estimation involves close collaboration with customers to understand their needs and deliver value-driven solutions.</a:t>
            </a:r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**Relative Sizing**: Agile estimation techniques such as Planning Poker and Story Points enable teams to use relative sizing to estimate the effort and complexity of user stories.</a:t>
            </a:r>
          </a:p>
          <a:p>
            <a:r>
              <a:rPr lang="en-US" dirty="0"/>
              <a:t>**Velocity Tracking**: Velocity tracking helps teams measure their capacity and predict the amount of work they can complete in each iteration, facilitating better planning and forecasting.</a:t>
            </a:r>
          </a:p>
          <a:p>
            <a:r>
              <a:rPr lang="en-US" dirty="0"/>
              <a:t>**Probabilistic Forecasting**: Agile estimation involves probabilistic forecasting to account for uncertainty and variability in project delivery, enhancing predictability and risk management.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SWOT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Strengths**: Agile estimation empowers teams to adapt to changing requirements and deliver incremental value, fostering customer satisfaction and project success.</a:t>
            </a:r>
          </a:p>
          <a:p>
            <a:r>
              <a:rPr lang="en-US" dirty="0"/>
              <a:t>**Weaknesses**: Over-reliance on historical data for estimation may lead to inaccuracies, especially in complex and innovative projects.</a:t>
            </a:r>
          </a:p>
          <a:p>
            <a:r>
              <a:rPr lang="en-US" dirty="0"/>
              <a:t>**Opportunities**: Agile estimation presents opportunities for continuous improvement, fostering a culture of learning and adaptability within the team.</a:t>
            </a:r>
          </a:p>
          <a:p>
            <a:r>
              <a:rPr lang="en-US" dirty="0"/>
              <a:t>**Threats**: Inaccurate estimation may lead to project delays, cost overruns, and diminished stakeholder trust, impacting project outcomes.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Planning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**Adaptive Planning**: Agile planning emphasizes adaptability and responsiveness to change, enabling teams to adjust their plans based on evolving priorities and feedback.</a:t>
            </a:r>
          </a:p>
          <a:p>
            <a:r>
              <a:rPr lang="en-US" dirty="0"/>
              <a:t>**Incremental Delivery**: Agile planning focuses on incremental delivery, allowing teams to deliver value early and frequently, mitigating risks and maximizing customer satisfaction.</a:t>
            </a:r>
          </a:p>
          <a:p>
            <a:r>
              <a:rPr lang="en-US" dirty="0"/>
              <a:t>**Collaborative Planning**: Agile planning involves collaborative sessions such as Sprint Planning and Release Planning, fostering alignment and shared understanding among team members.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Release Planning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**Product Roadmap**: Release planning involves creating a product roadmap that outlines the high-level features and delivery milestones, providing a strategic view of the project.</a:t>
            </a:r>
          </a:p>
          <a:p>
            <a:r>
              <a:rPr lang="en-US" dirty="0"/>
              <a:t>**Feature Prioritization**: Teams use feature prioritization techniques such as </a:t>
            </a:r>
            <a:r>
              <a:rPr lang="en-US" dirty="0" err="1"/>
              <a:t>MoSCoW</a:t>
            </a:r>
            <a:r>
              <a:rPr lang="en-US" dirty="0"/>
              <a:t> (Must have, Should have, Could have, Won't have) to align on the most critical features for each release.</a:t>
            </a:r>
          </a:p>
          <a:p>
            <a:r>
              <a:rPr lang="en-US" dirty="0"/>
              <a:t>**Risk Assessment**: Release planning includes risk assessment to identify potential obstacles and dependencies, enabling proactive risk mitigation strategies.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Books and Reference Books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T1 Agile Project Management with </a:t>
            </a:r>
            <a:r>
              <a:rPr lang="en-US" dirty="0" err="1"/>
              <a:t>Kanban</a:t>
            </a:r>
            <a:r>
              <a:rPr lang="en-US" dirty="0"/>
              <a:t> - Book by Eric </a:t>
            </a:r>
            <a:r>
              <a:rPr lang="en-US" dirty="0" err="1"/>
              <a:t>Brechner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T2 Agile Foundations: Principles, Practices and Frameworks – Peter </a:t>
            </a:r>
            <a:r>
              <a:rPr lang="en-US" dirty="0" err="1"/>
              <a:t>Measey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Reference Books:	 </a:t>
            </a:r>
          </a:p>
          <a:p>
            <a:pPr marL="0" indent="0">
              <a:buNone/>
            </a:pPr>
            <a:r>
              <a:rPr lang="en-US" dirty="0"/>
              <a:t>1	Agile Project Management with </a:t>
            </a:r>
            <a:r>
              <a:rPr lang="en-US" dirty="0" err="1"/>
              <a:t>Kanban</a:t>
            </a:r>
            <a:r>
              <a:rPr lang="en-US" dirty="0"/>
              <a:t>	Eric </a:t>
            </a:r>
            <a:r>
              <a:rPr lang="en-US" dirty="0" err="1"/>
              <a:t>Brechner</a:t>
            </a:r>
            <a:r>
              <a:rPr lang="en-US" dirty="0"/>
              <a:t>	2nd	Microsoft Press	2021	</a:t>
            </a:r>
          </a:p>
          <a:p>
            <a:pPr marL="0" indent="0">
              <a:buNone/>
            </a:pPr>
            <a:r>
              <a:rPr lang="en-US" dirty="0"/>
              <a:t>2	Agile Foundations	Peter </a:t>
            </a:r>
            <a:r>
              <a:rPr lang="en-US" dirty="0" err="1"/>
              <a:t>Measey</a:t>
            </a:r>
            <a:r>
              <a:rPr lang="en-US" dirty="0"/>
              <a:t>(4th	BCS,) The Chartered   Institute for IT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72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1599</TotalTime>
  <Words>801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Casper</vt:lpstr>
      <vt:lpstr>Casper Bold</vt:lpstr>
      <vt:lpstr>Raleway ExtraBold</vt:lpstr>
      <vt:lpstr>Symbol</vt:lpstr>
      <vt:lpstr>Times New Roman</vt:lpstr>
      <vt:lpstr>1_Office Theme</vt:lpstr>
      <vt:lpstr>Contents Slide Master</vt:lpstr>
      <vt:lpstr>CorelDRAW</vt:lpstr>
      <vt:lpstr>PowerPoint Presentation</vt:lpstr>
      <vt:lpstr>Learning Outcome of this lecture</vt:lpstr>
      <vt:lpstr>Learning Outcome of this lecture</vt:lpstr>
      <vt:lpstr>Agile Project Management </vt:lpstr>
      <vt:lpstr>Estimation Techniques</vt:lpstr>
      <vt:lpstr>SWOT Analysis </vt:lpstr>
      <vt:lpstr>Agile Planning </vt:lpstr>
      <vt:lpstr>Release Planning </vt:lpstr>
      <vt:lpstr>Text Books and Reference Books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Ayushi Verma</cp:lastModifiedBy>
  <cp:revision>175</cp:revision>
  <dcterms:created xsi:type="dcterms:W3CDTF">2019-01-09T10:33:58Z</dcterms:created>
  <dcterms:modified xsi:type="dcterms:W3CDTF">2024-02-12T05:26:14Z</dcterms:modified>
</cp:coreProperties>
</file>