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470" r:id="rId3"/>
    <p:sldId id="471" r:id="rId4"/>
    <p:sldId id="472" r:id="rId5"/>
    <p:sldId id="464" r:id="rId6"/>
    <p:sldId id="465" r:id="rId7"/>
    <p:sldId id="466" r:id="rId8"/>
    <p:sldId id="467" r:id="rId9"/>
    <p:sldId id="468" r:id="rId10"/>
    <p:sldId id="469" r:id="rId11"/>
    <p:sldId id="473" r:id="rId12"/>
    <p:sldId id="459" r:id="rId13"/>
    <p:sldId id="4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APEX INSTITUTE OF TECHNOLOGY CSE INFORMATION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4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APEX INSTITUTE OF TECHNOLOGY CSE INFORMATION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#:~:text=Agile%20isn't%20defined%20by,or%20an%20ideal%20team%20size" TargetMode="External"/><Relationship Id="rId2" Type="http://schemas.openxmlformats.org/officeDocument/2006/relationships/hyperlink" Target="https://www.simplilearn.com/tutorials/devops/tutorial/continuous-delivery-and-continuous-deployment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0685" y="4927757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1750649" y="5283740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4144" y="5312161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808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7057" y="2376395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79" y="875627"/>
            <a:ext cx="2894815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6349" y="4857751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5019" y="5371922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337" y="5389986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815924" y="5338474"/>
            <a:ext cx="48240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b="1" smtClean="0">
                <a:latin typeface="Times New Roman" pitchFamily="18" charset="0"/>
                <a:cs typeface="Times New Roman" pitchFamily="18" charset="0"/>
              </a:rPr>
              <a:t>Lecture1.3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Agile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Estimations and planning</a:t>
            </a: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55075" y="2040370"/>
            <a:ext cx="8327570" cy="302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300" b="1" dirty="0">
                <a:latin typeface="Casper Bold"/>
              </a:rPr>
              <a:t>APEX INSTITUTE OF TECHNOLOGY</a:t>
            </a:r>
            <a:endParaRPr lang="en-US" sz="3300" dirty="0">
              <a:latin typeface="Casper Bold"/>
            </a:endParaRPr>
          </a:p>
          <a:p>
            <a:pPr algn="ctr"/>
            <a:endParaRPr lang="en-IN" sz="2100" b="1" dirty="0">
              <a:latin typeface="Casper Bold"/>
            </a:endParaRPr>
          </a:p>
          <a:p>
            <a:pPr algn="ctr"/>
            <a:r>
              <a:rPr lang="en-IN" sz="2100" b="1" dirty="0">
                <a:latin typeface="Casper Bold"/>
              </a:rPr>
              <a:t>DEPARTMENT OF COMPUTER SCIENCE &amp; ENGINEERING</a:t>
            </a:r>
          </a:p>
          <a:p>
            <a:pPr algn="ctr"/>
            <a:endParaRPr lang="en-US" sz="2100" dirty="0">
              <a:latin typeface="Casper Bold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Practices (22CSH-292)</a:t>
            </a:r>
            <a:r>
              <a:rPr lang="en-US" sz="2800" dirty="0">
                <a:latin typeface="Casper Bold"/>
              </a:rPr>
              <a:t>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Casper Bold"/>
              </a:rPr>
              <a:t>                          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Casper Bold"/>
              </a:rPr>
              <a:t>Faculty: </a:t>
            </a:r>
            <a:r>
              <a:rPr lang="en-US" dirty="0" err="1">
                <a:latin typeface="Casper Bold"/>
              </a:rPr>
              <a:t>Mamta</a:t>
            </a:r>
            <a:r>
              <a:rPr lang="en-US" dirty="0">
                <a:latin typeface="Casper Bold"/>
              </a:rPr>
              <a:t> Sharma(E15565)</a:t>
            </a:r>
            <a:endParaRPr lang="en-US" dirty="0">
              <a:latin typeface="Raleway ExtraBold" pitchFamily="34" charset="-52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APEX INSTITUTE OF TECHNOLOGY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61746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Books and </a:t>
            </a:r>
            <a:r>
              <a:rPr lang="en-US" dirty="0"/>
              <a:t>Reference Books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T1 </a:t>
            </a:r>
            <a:r>
              <a:rPr lang="en-US" dirty="0"/>
              <a:t>Agile Project Management with </a:t>
            </a:r>
            <a:r>
              <a:rPr lang="en-US" dirty="0" err="1"/>
              <a:t>Kanban</a:t>
            </a:r>
            <a:r>
              <a:rPr lang="en-US" dirty="0"/>
              <a:t> - Book by Eric </a:t>
            </a:r>
            <a:r>
              <a:rPr lang="en-US" dirty="0" err="1"/>
              <a:t>Brechner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T2 Agile Foundations: Principles, Practices and Frameworks – Peter </a:t>
            </a:r>
            <a:r>
              <a:rPr lang="en-US" dirty="0" err="1"/>
              <a:t>Measey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Reference Books</a:t>
            </a:r>
            <a:r>
              <a:rPr lang="en-US" dirty="0" smtClean="0"/>
              <a:t>:</a:t>
            </a: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dirty="0"/>
              <a:t>1	Agile Project Management with </a:t>
            </a:r>
            <a:r>
              <a:rPr lang="en-US" dirty="0" err="1"/>
              <a:t>Kanban</a:t>
            </a:r>
            <a:r>
              <a:rPr lang="en-US" dirty="0"/>
              <a:t>	Eric </a:t>
            </a:r>
            <a:r>
              <a:rPr lang="en-US" dirty="0" err="1"/>
              <a:t>Brechner</a:t>
            </a:r>
            <a:r>
              <a:rPr lang="en-US" dirty="0"/>
              <a:t>	2nd	Microsoft Press	2021	</a:t>
            </a:r>
          </a:p>
          <a:p>
            <a:pPr marL="0" indent="0">
              <a:buNone/>
            </a:pPr>
            <a:r>
              <a:rPr lang="en-US" dirty="0" smtClean="0"/>
              <a:t>2	Agile </a:t>
            </a:r>
            <a:r>
              <a:rPr lang="en-US" dirty="0"/>
              <a:t>Foundations	Peter </a:t>
            </a:r>
            <a:r>
              <a:rPr lang="en-US" dirty="0" err="1" smtClean="0"/>
              <a:t>Measey</a:t>
            </a:r>
            <a:r>
              <a:rPr lang="en-US" dirty="0" smtClean="0"/>
              <a:t>(4th</a:t>
            </a:r>
            <a:r>
              <a:rPr lang="en-US" dirty="0"/>
              <a:t>	BCS</a:t>
            </a:r>
            <a:r>
              <a:rPr lang="en-US" dirty="0" smtClean="0"/>
              <a:t>,) </a:t>
            </a:r>
            <a:r>
              <a:rPr lang="en-US" dirty="0"/>
              <a:t>The Chartered </a:t>
            </a:r>
            <a:r>
              <a:rPr lang="en-US" dirty="0" smtClean="0"/>
              <a:t>  Institute </a:t>
            </a:r>
            <a:r>
              <a:rPr lang="en-US" dirty="0"/>
              <a:t>for </a:t>
            </a:r>
            <a:r>
              <a:rPr lang="en-US" dirty="0" smtClean="0"/>
              <a:t>IT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Pramod Vishwakarma (E9758)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5407" y="1761685"/>
            <a:ext cx="11054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www.simplilearn.com/tutorials/devops/tutorial/continuous-delivery-and-continuous-deployment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5407" y="2266683"/>
            <a:ext cx="103460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https://www.atlassian.com/agile#:~:</a:t>
            </a:r>
            <a:r>
              <a:rPr lang="en-US" dirty="0" smtClean="0">
                <a:hlinkClick r:id="rId3"/>
              </a:rPr>
              <a:t>text=Agile%20isn't%20defined%20by,or%20an%20ideal%20team%20size</a:t>
            </a:r>
            <a:endParaRPr lang="en-US" dirty="0" smtClean="0"/>
          </a:p>
          <a:p>
            <a:endParaRPr lang="en-IN" b="1" dirty="0"/>
          </a:p>
          <a:p>
            <a:r>
              <a:rPr lang="en-IN" b="1" dirty="0" smtClean="0"/>
              <a:t> </a:t>
            </a:r>
            <a:r>
              <a:rPr lang="en-IN" dirty="0"/>
              <a:t>What is </a:t>
            </a:r>
            <a:r>
              <a:rPr lang="en-IN" dirty="0" err="1"/>
              <a:t>DevOps</a:t>
            </a:r>
            <a:r>
              <a:rPr lang="en-IN" dirty="0"/>
              <a:t>? - by Mike </a:t>
            </a:r>
            <a:r>
              <a:rPr lang="en-IN" dirty="0" err="1" smtClean="0"/>
              <a:t>Loukides</a:t>
            </a:r>
            <a:endParaRPr lang="en-IN" dirty="0" smtClean="0"/>
          </a:p>
          <a:p>
            <a:endParaRPr lang="en-US" dirty="0"/>
          </a:p>
          <a:p>
            <a:r>
              <a:rPr lang="en-IN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APEX INSTITUTE OF TECHNOLOGY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58138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Learning Outcome of this lecture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267756" y="2054984"/>
          <a:ext cx="7679029" cy="3176896"/>
        </p:xfrm>
        <a:graphic>
          <a:graphicData uri="http://schemas.openxmlformats.org/drawingml/2006/table">
            <a:tbl>
              <a:tblPr bandRow="1"/>
              <a:tblGrid>
                <a:gridCol w="669446"/>
                <a:gridCol w="7009583"/>
              </a:tblGrid>
              <a:tr h="489204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Understand the Agile Methodology and comparing various other software development models with agile.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21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Examine Scrum and test driven development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21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Apply the various tools available to agile teams to facilitate the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184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Analyze the method to improve results for a specific circumstance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666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Evaluate likely successes and formulate plans to manage likely risks or problems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APEX INSTITUTE OF TECHNOLOGY CSE INFORMATION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1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957264"/>
            <a:ext cx="7585472" cy="657225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Learning Outcome of this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6888" y="1771651"/>
            <a:ext cx="8615363" cy="4029075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100" dirty="0"/>
              <a:t>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66888" y="1689347"/>
          <a:ext cx="7894750" cy="3470267"/>
        </p:xfrm>
        <a:graphic>
          <a:graphicData uri="http://schemas.openxmlformats.org/drawingml/2006/table">
            <a:tbl>
              <a:tblPr/>
              <a:tblGrid>
                <a:gridCol w="800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024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915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36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+mn-lt"/>
                          <a:ea typeface="Calibri"/>
                          <a:cs typeface="Times New Roman"/>
                        </a:rPr>
                        <a:t>Unit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+mn-lt"/>
                          <a:ea typeface="Calibri"/>
                          <a:cs typeface="Times New Roman"/>
                        </a:rPr>
                        <a:t>Name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+mn-lt"/>
                          <a:ea typeface="Calibri"/>
                          <a:cs typeface="Times New Roman"/>
                        </a:rPr>
                        <a:t>Outcome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aseline="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100" baseline="0" dirty="0" smtClean="0">
                          <a:latin typeface="+mn-lt"/>
                          <a:ea typeface="Calibri"/>
                          <a:cs typeface="Times New Roman"/>
                        </a:rPr>
                        <a:t>  I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common Agile Practices in </a:t>
                      </a:r>
                      <a:r>
                        <a:rPr lang="en-IN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IN" sz="13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Product Management, Product Design and Requirement gathering, Product Design Challenges, UX Design, Product Development Methodologies, Product Marketing and Presentation, Traditional Software Development Methodologies, Problem/issues with traditional approach, Agile Development, Agile Manifesto, Scrum Model, Agile Estimations and Planning, Soft skills in agile</a:t>
                      </a:r>
                      <a:endParaRPr lang="en-US" sz="13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26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Agile Methodology and comparing various other software development models with agile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5189707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APEX INSTITUTE OF TECHNOLOGY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9494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Product Design Landscape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*Diverse Challenges**: Product design encompasses a wide range of challenges, including ideation, market viability, workflow management, and user experience optimization.</a:t>
            </a:r>
          </a:p>
          <a:p>
            <a:r>
              <a:rPr lang="en-US" dirty="0"/>
              <a:t>**Complexity and Innovation**: Innovative product designs often face the challenge of balancing creativity with practicality and cost-effectiveness.</a:t>
            </a:r>
          </a:p>
          <a:p>
            <a:r>
              <a:rPr lang="en-US" dirty="0"/>
              <a:t>**User-Centric Focus**: Understanding user needs and preferences presents a fundamental challenge in product design, requiring empathy and user research.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APEX INSTITUTE OF TECHNOLOGY CSE INFORMATION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Design Hurdles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**Scope Definition**: Defining the scope of a product design challenge is crucial for setting clear objectives and aligning the design process with business goals.</a:t>
            </a:r>
          </a:p>
          <a:p>
            <a:r>
              <a:rPr lang="en-US" dirty="0"/>
              <a:t>**Ideation and Innovation**: Generating creative and viable ideas to address design challenges is a critical aspect of the product design process.</a:t>
            </a:r>
          </a:p>
          <a:p>
            <a:r>
              <a:rPr lang="en-US" dirty="0"/>
              <a:t>**Prototyping and Testing**: The process of prototyping and testing solutions presents challenges in ensuring the effectiveness and usability of the design.</a:t>
            </a:r>
          </a:p>
          <a:p>
            <a:r>
              <a:rPr lang="en-US" b="1" dirty="0"/>
              <a:t>Page 1.3: SWOT Analysis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APEX INSTITUTE OF TECHNOLOGY CSE INFORMATION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SWOT </a:t>
            </a:r>
            <a:r>
              <a:rPr lang="en-US" b="1" dirty="0"/>
              <a:t>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**Strengths**: Product design challenges foster innovation, creativity, and problem-solving skills, driving the development of impactful and user-centric solutions.</a:t>
            </a:r>
          </a:p>
          <a:p>
            <a:r>
              <a:rPr lang="en-US" dirty="0"/>
              <a:t>**Weaknesses**: Overlooking user needs and preferences can lead to design solutions that fail to resonate with the target audience, resulting in suboptimal outcomes.</a:t>
            </a:r>
          </a:p>
          <a:p>
            <a:r>
              <a:rPr lang="en-US" dirty="0"/>
              <a:t>**Opportunities**: Product design challenges provide opportunities for continuous improvement, learning, and the exploration of new design methodologies and technologies.</a:t>
            </a:r>
          </a:p>
          <a:p>
            <a:r>
              <a:rPr lang="en-US" dirty="0"/>
              <a:t>**Threats**: Failing to address design challenges effectively can lead to product failure, loss of market competitiveness, and diminished user satisfaction.</a:t>
            </a:r>
          </a:p>
          <a:p>
            <a:r>
              <a:rPr lang="en-US" b="1" dirty="0"/>
              <a:t>Page 1.4: Strategic Design Planning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APEX INSTITUTE OF TECHNOLOGY CSE INFORMATION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Strategic </a:t>
            </a:r>
            <a:r>
              <a:rPr lang="en-US" b="1" dirty="0"/>
              <a:t>Design Planning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**Holistic Approach**: Strategic design planning involves a holistic consideration of user needs, market dynamics, and technological constraints to address design challenges effectively.</a:t>
            </a:r>
          </a:p>
          <a:p>
            <a:r>
              <a:rPr lang="en-US" dirty="0"/>
              <a:t>**Collaborative Workflows**: Effective planning requires collaborative workflows that integrate cross-functional expertise, ensuring a comprehensive approach to design problem-solving.</a:t>
            </a:r>
          </a:p>
          <a:p>
            <a:r>
              <a:rPr lang="en-US" dirty="0"/>
              <a:t>**Iterative Optimization**: Embracing iterative optimization in design planning enables teams to adapt to evolving challenges and refine design solutions based on feedback and insights.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APEX INSTITUTE OF TECHNOLOGY CSE INFORMATION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Innovative Solutions to Design Challenges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*ice </a:t>
            </a:r>
            <a:r>
              <a:rPr lang="en-US" dirty="0"/>
              <a:t>Ideation and Prototyping</a:t>
            </a:r>
          </a:p>
          <a:p>
            <a:r>
              <a:rPr lang="en-US" dirty="0"/>
              <a:t>**Design Thinking**: Creative ideation techniques such as design thinking facilitate the generation of innovative solutions to complex design challenges.</a:t>
            </a:r>
          </a:p>
          <a:p>
            <a:r>
              <a:rPr lang="en-US" dirty="0"/>
              <a:t>**Rapid Prototyping**: Overcoming design challenges requires rapid prototyping to test and validate design concepts, enabling quick iterations and refinement.</a:t>
            </a:r>
          </a:p>
          <a:p>
            <a:r>
              <a:rPr lang="en-US" dirty="0"/>
              <a:t>**Iterative Feedback Loop**: The feedback loop in ideation and prototyping is crucial for addressing design challenges effectively, ensuring that solutions align with user needs and expectations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APEX INSTITUTE OF TECHNOLOGY CSE INFORMATION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</a:t>
            </a:r>
            <a:r>
              <a:rPr lang="en-US" b="1" dirty="0"/>
              <a:t>Validation and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**Usability Testing**: Design validation involves rigorous usability testing to ensure that design solutions effectively address user needs and pain points.</a:t>
            </a:r>
          </a:p>
          <a:p>
            <a:r>
              <a:rPr lang="en-US" dirty="0"/>
              <a:t>**A/B Testing**: Overcoming design challenges requires A/B testing to compare and optimize design variations, refining solutions based on user feedback and performance metrics.</a:t>
            </a:r>
          </a:p>
          <a:p>
            <a:r>
              <a:rPr lang="en-US" dirty="0"/>
              <a:t>**Iterative Refinement**: The iterative refinement of design solutions based on testing outcomes is essential for addressing design challenges and delivering impactful user experiences.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APEX INSTITUTE OF TECHNOLOGY CSE INFORMATION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38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Casper</vt:lpstr>
      <vt:lpstr>Casper Bold</vt:lpstr>
      <vt:lpstr>Karla</vt:lpstr>
      <vt:lpstr>Raleway ExtraBold</vt:lpstr>
      <vt:lpstr>Segoe UI</vt:lpstr>
      <vt:lpstr>Symbol</vt:lpstr>
      <vt:lpstr>Times New Roman</vt:lpstr>
      <vt:lpstr>1_Office Theme</vt:lpstr>
      <vt:lpstr>Contents Slide Master</vt:lpstr>
      <vt:lpstr>CorelDRAW</vt:lpstr>
      <vt:lpstr>PowerPoint Presentation</vt:lpstr>
      <vt:lpstr>Learning Outcome of this lecture</vt:lpstr>
      <vt:lpstr>Learning Outcome of this lecture</vt:lpstr>
      <vt:lpstr> Product Design Landscape </vt:lpstr>
      <vt:lpstr>Identifying Design Hurdles </vt:lpstr>
      <vt:lpstr>SWOT Analysis </vt:lpstr>
      <vt:lpstr>Strategic Design Planning </vt:lpstr>
      <vt:lpstr>Innovative Solutions to Design Challenges </vt:lpstr>
      <vt:lpstr>Design Validation and Testing </vt:lpstr>
      <vt:lpstr>Text Books and Reference Books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shubham</cp:lastModifiedBy>
  <cp:revision>21</cp:revision>
  <dcterms:modified xsi:type="dcterms:W3CDTF">2023-12-28T17:11:45Z</dcterms:modified>
</cp:coreProperties>
</file>