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6"/>
  </p:notesMasterIdLst>
  <p:handoutMasterIdLst>
    <p:handoutMasterId r:id="rId17"/>
  </p:handoutMasterIdLst>
  <p:sldIdLst>
    <p:sldId id="446" r:id="rId2"/>
    <p:sldId id="447" r:id="rId3"/>
    <p:sldId id="448" r:id="rId4"/>
    <p:sldId id="434" r:id="rId5"/>
    <p:sldId id="438" r:id="rId6"/>
    <p:sldId id="439" r:id="rId7"/>
    <p:sldId id="444" r:id="rId8"/>
    <p:sldId id="440" r:id="rId9"/>
    <p:sldId id="441" r:id="rId10"/>
    <p:sldId id="442" r:id="rId11"/>
    <p:sldId id="443" r:id="rId12"/>
    <p:sldId id="449" r:id="rId13"/>
    <p:sldId id="450" r:id="rId14"/>
    <p:sldId id="451" r:id="rId15"/>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80" autoAdjust="0"/>
    <p:restoredTop sz="86913" autoAdjust="0"/>
  </p:normalViewPr>
  <p:slideViewPr>
    <p:cSldViewPr>
      <p:cViewPr varScale="1">
        <p:scale>
          <a:sx n="44" d="100"/>
          <a:sy n="44" d="100"/>
        </p:scale>
        <p:origin x="798"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6582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3902429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hyperlink" Target="https://www.mygreatlearning.com/blog/importance-of-design-thinking/" TargetMode="External"/><Relationship Id="rId1" Type="http://schemas.openxmlformats.org/officeDocument/2006/relationships/slideLayout" Target="../slideLayouts/slideLayout2.xml"/><Relationship Id="rId4" Type="http://schemas.openxmlformats.org/officeDocument/2006/relationships/hyperlink" Target="https://en.wikipedia.org/wiki/Design_think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20685" y="4927757"/>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1750649" y="5283740"/>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8096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8654144" y="5312161"/>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581591" y="3198541"/>
          <a:ext cx="2477292" cy="2361044"/>
        </p:xfrm>
        <a:graphic>
          <a:graphicData uri="http://schemas.openxmlformats.org/presentationml/2006/ole">
            <mc:AlternateContent xmlns:mc="http://schemas.openxmlformats.org/markup-compatibility/2006">
              <mc:Choice xmlns:v="urn:schemas-microsoft-com:vml" Requires="v">
                <p:oleObj spid="_x0000_s1030"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1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6808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3117057" y="2376395"/>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5">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73277" y="114398"/>
            <a:ext cx="2894815" cy="1153691"/>
          </a:xfrm>
          <a:prstGeom prst="rect">
            <a:avLst/>
          </a:prstGeom>
        </p:spPr>
      </p:pic>
      <p:sp>
        <p:nvSpPr>
          <p:cNvPr id="43" name="Right Triangle 42"/>
          <p:cNvSpPr/>
          <p:nvPr/>
        </p:nvSpPr>
        <p:spPr>
          <a:xfrm rot="10800000" flipV="1">
            <a:off x="8896349" y="4857751"/>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6685019" y="5371922"/>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6688337" y="5389986"/>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1815924" y="5338474"/>
            <a:ext cx="4824032"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Aft>
                <a:spcPct val="35000"/>
              </a:spcAft>
            </a:pPr>
            <a:r>
              <a:rPr lang="en-US" sz="2100" b="1" dirty="0">
                <a:latin typeface="Times New Roman" pitchFamily="18" charset="0"/>
                <a:cs typeface="Times New Roman" pitchFamily="18" charset="0"/>
              </a:rPr>
              <a:t>Lecture </a:t>
            </a:r>
            <a:r>
              <a:rPr lang="en-US" sz="2100" b="1" dirty="0" smtClean="0">
                <a:latin typeface="Times New Roman" pitchFamily="18" charset="0"/>
                <a:cs typeface="Times New Roman" pitchFamily="18" charset="0"/>
              </a:rPr>
              <a:t>1.4</a:t>
            </a:r>
            <a:r>
              <a:rPr lang="en-US" sz="2100" b="1" dirty="0" smtClean="0">
                <a:latin typeface="Times New Roman" pitchFamily="18" charset="0"/>
                <a:cs typeface="Times New Roman" pitchFamily="18" charset="0"/>
              </a:rPr>
              <a:t>: product design </a:t>
            </a:r>
            <a:r>
              <a:rPr lang="en-US" sz="2100" b="1" dirty="0" err="1" smtClean="0">
                <a:latin typeface="Times New Roman" pitchFamily="18" charset="0"/>
                <a:cs typeface="Times New Roman" pitchFamily="18" charset="0"/>
              </a:rPr>
              <a:t>challeneges</a:t>
            </a:r>
            <a:endParaRPr lang="en-US" sz="2100" b="1" dirty="0">
              <a:latin typeface="Times New Roman" pitchFamily="18" charset="0"/>
              <a:cs typeface="Times New Roman" pitchFamily="18" charset="0"/>
            </a:endParaRPr>
          </a:p>
        </p:txBody>
      </p:sp>
      <p:sp>
        <p:nvSpPr>
          <p:cNvPr id="26" name="TextBox 25"/>
          <p:cNvSpPr txBox="1">
            <a:spLocks noChangeArrowheads="1"/>
          </p:cNvSpPr>
          <p:nvPr/>
        </p:nvSpPr>
        <p:spPr bwMode="auto">
          <a:xfrm>
            <a:off x="1955075" y="2040371"/>
            <a:ext cx="8327570" cy="325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300" b="1" dirty="0">
                <a:latin typeface="Casper Bold"/>
              </a:rPr>
              <a:t>APEX INSTITUTE OF TECHNOLOGY</a:t>
            </a:r>
            <a:endParaRPr lang="en-US" sz="3300" dirty="0">
              <a:latin typeface="Casper Bold"/>
            </a:endParaRPr>
          </a:p>
          <a:p>
            <a:pPr algn="ctr"/>
            <a:endParaRPr lang="en-IN" sz="2100" b="1" dirty="0">
              <a:latin typeface="Casper Bold"/>
            </a:endParaRPr>
          </a:p>
          <a:p>
            <a:pPr algn="ctr"/>
            <a:r>
              <a:rPr lang="en-IN" sz="2100" b="1" dirty="0">
                <a:latin typeface="Casper Bold"/>
              </a:rPr>
              <a:t>DEPARTMENT OF COMPUTER SCIENCE &amp; ENGINEERING</a:t>
            </a:r>
          </a:p>
          <a:p>
            <a:pPr algn="ctr"/>
            <a:endParaRPr lang="en-US" sz="2100" dirty="0">
              <a:latin typeface="Casper Bold"/>
            </a:endParaRPr>
          </a:p>
          <a:p>
            <a:pPr algn="ctr" defTabSz="466725">
              <a:lnSpc>
                <a:spcPct val="90000"/>
              </a:lnSpc>
              <a:spcAft>
                <a:spcPct val="35000"/>
              </a:spcAft>
            </a:pPr>
            <a:endParaRPr lang="en-US" sz="3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Agile Practices (22CSH-292)</a:t>
            </a:r>
            <a:r>
              <a:rPr lang="en-US" sz="2800" dirty="0">
                <a:latin typeface="Casper Bold"/>
              </a:rPr>
              <a:t> </a:t>
            </a:r>
          </a:p>
          <a:p>
            <a:pPr algn="ctr" defTabSz="466725">
              <a:lnSpc>
                <a:spcPct val="90000"/>
              </a:lnSpc>
              <a:spcAft>
                <a:spcPct val="35000"/>
              </a:spcAft>
            </a:pPr>
            <a:r>
              <a:rPr lang="en-US" dirty="0">
                <a:latin typeface="Casper Bold"/>
              </a:rPr>
              <a:t>                           </a:t>
            </a:r>
          </a:p>
          <a:p>
            <a:pPr algn="ctr" defTabSz="466725">
              <a:lnSpc>
                <a:spcPct val="90000"/>
              </a:lnSpc>
              <a:spcAft>
                <a:spcPct val="35000"/>
              </a:spcAft>
            </a:pPr>
            <a:r>
              <a:rPr lang="en-US" dirty="0">
                <a:latin typeface="Casper Bold"/>
              </a:rPr>
              <a:t>Faculty: </a:t>
            </a:r>
            <a:r>
              <a:rPr lang="en-US" dirty="0" err="1">
                <a:latin typeface="Casper Bold"/>
              </a:rPr>
              <a:t>Mamta</a:t>
            </a:r>
            <a:r>
              <a:rPr lang="en-US" dirty="0">
                <a:latin typeface="Casper Bold"/>
              </a:rPr>
              <a:t> Sharma(E15565)</a:t>
            </a:r>
            <a:endParaRPr lang="en-US" dirty="0">
              <a:latin typeface="Raleway ExtraBold" pitchFamily="34" charset="-52"/>
            </a:endParaRPr>
          </a:p>
          <a:p>
            <a:pPr algn="ctr" defTabSz="466725">
              <a:lnSpc>
                <a:spcPct val="90000"/>
              </a:lnSpc>
              <a:spcAft>
                <a:spcPct val="35000"/>
              </a:spcAft>
            </a:pPr>
            <a:endParaRPr lang="en-US" sz="12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16" name="Footer Placeholder 15"/>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275578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normAutofit/>
          </a:bodyPr>
          <a:lstStyle/>
          <a:p>
            <a:endParaRPr lang="en-US" dirty="0"/>
          </a:p>
        </p:txBody>
      </p:sp>
      <p:sp>
        <p:nvSpPr>
          <p:cNvPr id="3" name="Subtitle 2"/>
          <p:cNvSpPr>
            <a:spLocks noGrp="1"/>
          </p:cNvSpPr>
          <p:nvPr>
            <p:ph type="subTitle" idx="1"/>
          </p:nvPr>
        </p:nvSpPr>
        <p:spPr>
          <a:xfrm>
            <a:off x="571462" y="1571612"/>
            <a:ext cx="10763325" cy="4286280"/>
          </a:xfrm>
        </p:spPr>
        <p:txBody>
          <a:bodyPr/>
          <a:lstStyle/>
          <a:p>
            <a:endParaRPr lang="en-US" b="1" dirty="0"/>
          </a:p>
        </p:txBody>
      </p:sp>
      <p:pic>
        <p:nvPicPr>
          <p:cNvPr id="4098" name="Picture 2"/>
          <p:cNvPicPr>
            <a:picLocks noChangeAspect="1" noChangeArrowheads="1"/>
          </p:cNvPicPr>
          <p:nvPr/>
        </p:nvPicPr>
        <p:blipFill>
          <a:blip r:embed="rId2"/>
          <a:srcRect/>
          <a:stretch>
            <a:fillRect/>
          </a:stretch>
        </p:blipFill>
        <p:spPr bwMode="auto">
          <a:xfrm>
            <a:off x="1" y="80964"/>
            <a:ext cx="12192000" cy="6696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normAutofit/>
          </a:bodyPr>
          <a:lstStyle/>
          <a:p>
            <a:r>
              <a:rPr lang="en-US" dirty="0" smtClean="0"/>
              <a:t>IBM Design thinking framework</a:t>
            </a:r>
            <a:endParaRPr lang="en-US" dirty="0"/>
          </a:p>
        </p:txBody>
      </p:sp>
      <p:sp>
        <p:nvSpPr>
          <p:cNvPr id="3" name="Subtitle 2"/>
          <p:cNvSpPr>
            <a:spLocks noGrp="1"/>
          </p:cNvSpPr>
          <p:nvPr>
            <p:ph type="subTitle" idx="1"/>
          </p:nvPr>
        </p:nvSpPr>
        <p:spPr>
          <a:xfrm>
            <a:off x="571462" y="1571612"/>
            <a:ext cx="10763325" cy="4286280"/>
          </a:xfrm>
        </p:spPr>
        <p:txBody>
          <a:bodyPr/>
          <a:lstStyle/>
          <a:p>
            <a:pPr algn="just">
              <a:lnSpc>
                <a:spcPct val="150000"/>
              </a:lnSpc>
            </a:pPr>
            <a:r>
              <a:rPr lang="en-US" sz="2000" dirty="0" smtClean="0"/>
              <a:t>IBM Design Thinking framework is placing end users at the center of innovation when tackling problems and developing solutions. </a:t>
            </a:r>
          </a:p>
          <a:p>
            <a:pPr algn="just">
              <a:lnSpc>
                <a:spcPct val="150000"/>
              </a:lnSpc>
            </a:pPr>
            <a:r>
              <a:rPr lang="en-US" sz="2000" dirty="0" smtClean="0"/>
              <a:t>Bringing technologists together with executives, analysts and customer-facing financial advisors ingrains customer centricity in the innovation process, helping companies pivot quickly when market conditions change.</a:t>
            </a:r>
            <a:endParaRPr lang="en-US" sz="2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t>
            </a:r>
            <a:r>
              <a:rPr lang="en-US" dirty="0" smtClean="0"/>
              <a:t>Books and </a:t>
            </a:r>
            <a:r>
              <a:rPr lang="en-US" dirty="0"/>
              <a:t>Reference Books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T1 </a:t>
            </a:r>
            <a:r>
              <a:rPr lang="en-US" dirty="0"/>
              <a:t>Agile Project Management with </a:t>
            </a:r>
            <a:r>
              <a:rPr lang="en-US" dirty="0" err="1"/>
              <a:t>Kanban</a:t>
            </a:r>
            <a:r>
              <a:rPr lang="en-US" dirty="0"/>
              <a:t> - Book by Eric </a:t>
            </a:r>
            <a:r>
              <a:rPr lang="en-US" dirty="0" err="1"/>
              <a:t>Brechner</a:t>
            </a:r>
            <a:endParaRPr lang="en-US" dirty="0"/>
          </a:p>
          <a:p>
            <a:pPr marL="0" indent="0">
              <a:buNone/>
            </a:pPr>
            <a:r>
              <a:rPr lang="en-US" dirty="0" smtClean="0"/>
              <a:t> </a:t>
            </a:r>
            <a:r>
              <a:rPr lang="en-US" dirty="0"/>
              <a:t>T2 Agile Foundations: Principles, Practices and Frameworks – Peter </a:t>
            </a:r>
            <a:r>
              <a:rPr lang="en-US" dirty="0" err="1"/>
              <a:t>Measey</a:t>
            </a:r>
            <a:endParaRPr lang="en-US" dirty="0"/>
          </a:p>
          <a:p>
            <a:endParaRPr lang="en-US" dirty="0"/>
          </a:p>
          <a:p>
            <a:r>
              <a:rPr lang="en-US" dirty="0"/>
              <a:t>Reference Books</a:t>
            </a:r>
            <a:r>
              <a:rPr lang="en-US" dirty="0" smtClean="0"/>
              <a:t>:</a:t>
            </a:r>
            <a:r>
              <a:rPr lang="en-US" dirty="0"/>
              <a:t>	 </a:t>
            </a:r>
          </a:p>
          <a:p>
            <a:pPr marL="0" indent="0">
              <a:buNone/>
            </a:pPr>
            <a:r>
              <a:rPr lang="en-US" dirty="0"/>
              <a:t>1	Agile Project Management with </a:t>
            </a:r>
            <a:r>
              <a:rPr lang="en-US" dirty="0" err="1"/>
              <a:t>Kanban</a:t>
            </a:r>
            <a:r>
              <a:rPr lang="en-US" dirty="0"/>
              <a:t>	Eric </a:t>
            </a:r>
            <a:r>
              <a:rPr lang="en-US" dirty="0" err="1"/>
              <a:t>Brechner</a:t>
            </a:r>
            <a:r>
              <a:rPr lang="en-US" dirty="0"/>
              <a:t>	2nd	Microsoft Press	2021	</a:t>
            </a:r>
          </a:p>
          <a:p>
            <a:pPr marL="0" indent="0">
              <a:buNone/>
            </a:pPr>
            <a:r>
              <a:rPr lang="en-US" dirty="0" smtClean="0"/>
              <a:t>2	Agile </a:t>
            </a:r>
            <a:r>
              <a:rPr lang="en-US" dirty="0"/>
              <a:t>Foundations	Peter </a:t>
            </a:r>
            <a:r>
              <a:rPr lang="en-US" dirty="0" err="1" smtClean="0"/>
              <a:t>Measey</a:t>
            </a:r>
            <a:r>
              <a:rPr lang="en-US" dirty="0" smtClean="0"/>
              <a:t>(4th</a:t>
            </a:r>
            <a:r>
              <a:rPr lang="en-US" dirty="0"/>
              <a:t>	BCS</a:t>
            </a:r>
            <a:r>
              <a:rPr lang="en-US" dirty="0" smtClean="0"/>
              <a:t>,) </a:t>
            </a:r>
            <a:r>
              <a:rPr lang="en-US" dirty="0"/>
              <a:t>The Chartered </a:t>
            </a:r>
            <a:r>
              <a:rPr lang="en-US" dirty="0" smtClean="0"/>
              <a:t>  Institute </a:t>
            </a:r>
            <a:r>
              <a:rPr lang="en-US" dirty="0"/>
              <a:t>for </a:t>
            </a:r>
            <a:r>
              <a:rPr lang="en-US" dirty="0" smtClean="0"/>
              <a:t>IT 2015</a:t>
            </a:r>
            <a:endParaRPr lang="en-US" dirty="0"/>
          </a:p>
        </p:txBody>
      </p:sp>
      <p:sp>
        <p:nvSpPr>
          <p:cNvPr id="4" name="Footer Placeholder 3"/>
          <p:cNvSpPr>
            <a:spLocks noGrp="1"/>
          </p:cNvSpPr>
          <p:nvPr>
            <p:ph type="ftr" sz="quarter" idx="11"/>
          </p:nvPr>
        </p:nvSpPr>
        <p:spPr/>
        <p:txBody>
          <a:bodyPr/>
          <a:lstStyle/>
          <a:p>
            <a:r>
              <a:rPr lang="en-US" smtClean="0"/>
              <a:t>By: Pramod Vishwakarma (E9758)</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45082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https://www.mygreatlearning.com/blog/importance-of-design-thinking/</a:t>
            </a:r>
            <a:endParaRPr lang="en-US" dirty="0" smtClean="0"/>
          </a:p>
          <a:p>
            <a:r>
              <a:rPr lang="en-US" dirty="0" smtClean="0">
                <a:hlinkClick r:id="rId3"/>
              </a:rPr>
              <a:t>https://www.interaction-design.org/literature/article/5-stages-in-the-design-thinking-process</a:t>
            </a:r>
            <a:endParaRPr lang="en-US" dirty="0" smtClean="0"/>
          </a:p>
          <a:p>
            <a:r>
              <a:rPr lang="en-US" dirty="0" smtClean="0">
                <a:hlinkClick r:id="rId4"/>
              </a:rPr>
              <a:t>https://en.wikipedia.org/wiki/Design_thinking</a:t>
            </a:r>
            <a:endParaRPr lang="en-US" dirty="0" smtClean="0"/>
          </a:p>
          <a:p>
            <a:endParaRPr lang="en-US" dirty="0"/>
          </a:p>
        </p:txBody>
      </p:sp>
    </p:spTree>
    <p:extLst>
      <p:ext uri="{BB962C8B-B14F-4D97-AF65-F5344CB8AC3E}">
        <p14:creationId xmlns:p14="http://schemas.microsoft.com/office/powerpoint/2010/main" val="152581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152400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algn="ctr" eaLnBrk="1" fontAlgn="auto" hangingPunct="1">
              <a:spcBef>
                <a:spcPts val="0"/>
              </a:spcBef>
              <a:spcAft>
                <a:spcPts val="0"/>
              </a:spcAft>
              <a:defRPr/>
            </a:pPr>
            <a:r>
              <a:rPr lang="en-US" sz="1800" dirty="0">
                <a:solidFill>
                  <a:prstClr val="white"/>
                </a:solidFill>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8534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9150847"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2074071" y="6294599"/>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1816896" y="5129691"/>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2638428"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lnSpc>
                <a:spcPct val="100000"/>
              </a:lnSpc>
              <a:spcAft>
                <a:spcPts val="0"/>
              </a:spcAft>
              <a:defRPr/>
            </a:pPr>
            <a:r>
              <a:rPr lang="en-US" sz="8000" dirty="0">
                <a:solidFill>
                  <a:prstClr val="white"/>
                </a:solidFill>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350520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algn="ctr" eaLnBrk="1" fontAlgn="auto" hangingPunct="1">
              <a:spcBef>
                <a:spcPts val="0"/>
              </a:spcBef>
              <a:spcAft>
                <a:spcPts val="0"/>
              </a:spcAft>
              <a:defRPr/>
            </a:pPr>
            <a:endParaRPr lang="en-US" sz="1800">
              <a:solidFill>
                <a:prstClr val="white"/>
              </a:solidFill>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3698082"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algn="ctr" eaLnBrk="1" fontAlgn="auto" hangingPunct="1">
              <a:spcBef>
                <a:spcPts val="0"/>
              </a:spcBef>
              <a:spcAft>
                <a:spcPts val="0"/>
              </a:spcAft>
              <a:defRPr/>
            </a:pPr>
            <a:endParaRPr lang="en-US" sz="1800">
              <a:solidFill>
                <a:prstClr val="white"/>
              </a:solidFill>
              <a:latin typeface="Calibri Light"/>
            </a:endParaRPr>
          </a:p>
        </p:txBody>
      </p:sp>
      <p:grpSp>
        <p:nvGrpSpPr>
          <p:cNvPr id="3" name="Group 28"/>
          <p:cNvGrpSpPr/>
          <p:nvPr/>
        </p:nvGrpSpPr>
        <p:grpSpPr>
          <a:xfrm>
            <a:off x="1702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3505200" y="5347515"/>
            <a:ext cx="4641014"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err="1">
                <a:latin typeface="Times New Roman" pitchFamily="18" charset="0"/>
                <a:cs typeface="Times New Roman" pitchFamily="18" charset="0"/>
              </a:rPr>
              <a:t>mamta</a:t>
            </a:r>
            <a:r>
              <a:rPr lang="en-US" b="1" dirty="0">
                <a:latin typeface="Times New Roman" pitchFamily="18" charset="0"/>
                <a:cs typeface="Times New Roman" pitchFamily="18" charset="0"/>
              </a:rPr>
              <a:t> .e15565@cumail.in</a:t>
            </a:r>
          </a:p>
        </p:txBody>
      </p:sp>
    </p:spTree>
    <p:extLst>
      <p:ext uri="{BB962C8B-B14F-4D97-AF65-F5344CB8AC3E}">
        <p14:creationId xmlns:p14="http://schemas.microsoft.com/office/powerpoint/2010/main" val="2150727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Learning Outcome of this lecture</a:t>
            </a:r>
            <a:endParaRPr lang="en-US" dirty="0"/>
          </a:p>
        </p:txBody>
      </p:sp>
      <p:graphicFrame>
        <p:nvGraphicFramePr>
          <p:cNvPr id="7" name="Content Placeholder 6"/>
          <p:cNvGraphicFramePr>
            <a:graphicFrameLocks noGrp="1"/>
          </p:cNvGraphicFramePr>
          <p:nvPr>
            <p:ph idx="1"/>
            <p:extLst/>
          </p:nvPr>
        </p:nvGraphicFramePr>
        <p:xfrm>
          <a:off x="2267756" y="2054984"/>
          <a:ext cx="7679029" cy="3176896"/>
        </p:xfrm>
        <a:graphic>
          <a:graphicData uri="http://schemas.openxmlformats.org/drawingml/2006/table">
            <a:tbl>
              <a:tblPr bandRow="1"/>
              <a:tblGrid>
                <a:gridCol w="669446"/>
                <a:gridCol w="7009583"/>
              </a:tblGrid>
              <a:tr h="489204">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Understand the Agile Methodology and comparing various other software development models with agile.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Examine Scrum and test driven development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Apply the various tools available to agile teams to facilitate the project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5184">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Analyze the method to improve results for a specific circumstance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4666">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Evaluate likely successes and formulate plans to manage likely risks or problems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APEX INSTITUTE OF TECHNOLOGY CSE INFORMATION SECURITY</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35910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841" y="957264"/>
            <a:ext cx="7585472" cy="657225"/>
          </a:xfrm>
        </p:spPr>
        <p:txBody>
          <a:bodyPr>
            <a:normAutofit/>
          </a:bodyPr>
          <a:lstStyle/>
          <a:p>
            <a:pPr algn="ctr"/>
            <a:r>
              <a:rPr lang="en-US" sz="3300" b="1" dirty="0"/>
              <a:t>Learning Outcome of this lecture</a:t>
            </a:r>
          </a:p>
        </p:txBody>
      </p:sp>
      <p:sp>
        <p:nvSpPr>
          <p:cNvPr id="4" name="Text Placeholder 3"/>
          <p:cNvSpPr>
            <a:spLocks noGrp="1"/>
          </p:cNvSpPr>
          <p:nvPr>
            <p:ph type="body" sz="half" idx="2"/>
          </p:nvPr>
        </p:nvSpPr>
        <p:spPr>
          <a:xfrm>
            <a:off x="1766888" y="1771651"/>
            <a:ext cx="8615363" cy="4029075"/>
          </a:xfrm>
        </p:spPr>
        <p:txBody>
          <a:bodyPr>
            <a:normAutofit/>
          </a:bodyPr>
          <a:lstStyle/>
          <a:p>
            <a:pPr lvl="0">
              <a:buFont typeface="Arial" pitchFamily="34" charset="0"/>
              <a:buChar char="•"/>
            </a:pPr>
            <a:r>
              <a:rPr lang="en-US" sz="2100" dirty="0"/>
              <a:t>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6" name="Table 5"/>
          <p:cNvGraphicFramePr>
            <a:graphicFrameLocks noGrp="1"/>
          </p:cNvGraphicFramePr>
          <p:nvPr>
            <p:extLst/>
          </p:nvPr>
        </p:nvGraphicFramePr>
        <p:xfrm>
          <a:off x="1766888" y="1689347"/>
          <a:ext cx="7894750" cy="3470267"/>
        </p:xfrm>
        <a:graphic>
          <a:graphicData uri="http://schemas.openxmlformats.org/drawingml/2006/table">
            <a:tbl>
              <a:tblPr/>
              <a:tblGrid>
                <a:gridCol w="800720">
                  <a:extLst>
                    <a:ext uri="{9D8B030D-6E8A-4147-A177-3AD203B41FA5}">
                      <a16:colId xmlns="" xmlns:a16="http://schemas.microsoft.com/office/drawing/2014/main" val="20000"/>
                    </a:ext>
                  </a:extLst>
                </a:gridCol>
                <a:gridCol w="1702494">
                  <a:extLst>
                    <a:ext uri="{9D8B030D-6E8A-4147-A177-3AD203B41FA5}">
                      <a16:colId xmlns="" xmlns:a16="http://schemas.microsoft.com/office/drawing/2014/main" val="20001"/>
                    </a:ext>
                  </a:extLst>
                </a:gridCol>
                <a:gridCol w="5391536">
                  <a:extLst>
                    <a:ext uri="{9D8B030D-6E8A-4147-A177-3AD203B41FA5}">
                      <a16:colId xmlns="" xmlns:a16="http://schemas.microsoft.com/office/drawing/2014/main" val="20002"/>
                    </a:ext>
                  </a:extLst>
                </a:gridCol>
              </a:tblGrid>
              <a:tr h="736092">
                <a:tc>
                  <a:txBody>
                    <a:bodyPr/>
                    <a:lstStyle/>
                    <a:p>
                      <a:pPr marL="0" marR="0" algn="ctr">
                        <a:lnSpc>
                          <a:spcPct val="115000"/>
                        </a:lnSpc>
                        <a:spcBef>
                          <a:spcPts val="0"/>
                        </a:spcBef>
                        <a:spcAft>
                          <a:spcPts val="0"/>
                        </a:spcAft>
                      </a:pPr>
                      <a:r>
                        <a:rPr lang="en-US" sz="2100" b="1" dirty="0">
                          <a:latin typeface="+mn-lt"/>
                          <a:ea typeface="Calibri"/>
                          <a:cs typeface="Times New Roman"/>
                        </a:rPr>
                        <a:t>Unit</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Name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Outcome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0000"/>
                  </a:ext>
                </a:extLst>
              </a:tr>
              <a:tr h="832604">
                <a:tc>
                  <a:txBody>
                    <a:bodyPr/>
                    <a:lstStyle/>
                    <a:p>
                      <a:pPr marL="0" marR="0">
                        <a:lnSpc>
                          <a:spcPct val="115000"/>
                        </a:lnSpc>
                        <a:spcBef>
                          <a:spcPts val="0"/>
                        </a:spcBef>
                        <a:spcAft>
                          <a:spcPts val="0"/>
                        </a:spcAft>
                      </a:pPr>
                      <a:r>
                        <a:rPr lang="en-US" sz="2100" baseline="0" dirty="0">
                          <a:latin typeface="+mn-lt"/>
                          <a:ea typeface="Calibri"/>
                          <a:cs typeface="Times New Roman"/>
                        </a:rPr>
                        <a:t> </a:t>
                      </a:r>
                      <a:r>
                        <a:rPr lang="en-US" sz="2100" baseline="0" dirty="0" smtClean="0">
                          <a:latin typeface="+mn-lt"/>
                          <a:ea typeface="Calibri"/>
                          <a:cs typeface="Times New Roman"/>
                        </a:rPr>
                        <a:t>  I</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kern="1200" dirty="0" smtClean="0">
                          <a:solidFill>
                            <a:schemeClr val="tx1"/>
                          </a:solidFill>
                          <a:effectLst/>
                          <a:latin typeface="+mn-lt"/>
                          <a:ea typeface="+mn-ea"/>
                          <a:cs typeface="+mn-cs"/>
                        </a:rPr>
                        <a:t>Understanding common Agile Practices in </a:t>
                      </a:r>
                      <a:r>
                        <a:rPr lang="en-IN" sz="1400" b="1" kern="1200" dirty="0" err="1" smtClean="0">
                          <a:solidFill>
                            <a:schemeClr val="tx1"/>
                          </a:solidFill>
                          <a:effectLst/>
                          <a:latin typeface="+mn-lt"/>
                          <a:ea typeface="+mn-ea"/>
                          <a:cs typeface="+mn-cs"/>
                        </a:rPr>
                        <a:t>DevOps</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defTabSz="685800" rtl="0" eaLnBrk="1" fontAlgn="auto" latinLnBrk="0" hangingPunct="1">
                        <a:lnSpc>
                          <a:spcPct val="115000"/>
                        </a:lnSpc>
                        <a:spcBef>
                          <a:spcPts val="0"/>
                        </a:spcBef>
                        <a:spcAft>
                          <a:spcPts val="0"/>
                        </a:spcAft>
                        <a:buClrTx/>
                        <a:buSzTx/>
                        <a:buFont typeface="Symbol"/>
                        <a:buChar char=""/>
                        <a:tabLst/>
                        <a:defRPr/>
                      </a:pPr>
                      <a:r>
                        <a:rPr lang="en-IN" sz="1350" kern="1200" dirty="0" smtClean="0">
                          <a:solidFill>
                            <a:schemeClr val="tx1"/>
                          </a:solidFill>
                          <a:effectLst/>
                          <a:latin typeface="+mn-lt"/>
                          <a:ea typeface="+mn-ea"/>
                          <a:cs typeface="+mn-cs"/>
                        </a:rPr>
                        <a:t>Introduction to Product Management, Product Design and Requirement gathering, Product Design Challenges, UX Design, Product Development Methodologies, Product Marketing and Presentation, Traditional Software Development Methodologies, Problem/issues with traditional approach, Agile Development, Agile Manifesto, Scrum Model, Agile Estimations and Planning, Soft skills in agile</a:t>
                      </a:r>
                      <a:endParaRPr lang="en-US" sz="1350" kern="1200" dirty="0" smtClean="0">
                        <a:solidFill>
                          <a:schemeClr val="tx1"/>
                        </a:solidFill>
                        <a:effectLst/>
                        <a:latin typeface="+mn-lt"/>
                        <a:ea typeface="+mn-ea"/>
                        <a:cs typeface="+mn-cs"/>
                      </a:endParaRPr>
                    </a:p>
                    <a:p>
                      <a:pPr marL="342900" marR="0" lvl="0" indent="-342900" algn="just">
                        <a:lnSpc>
                          <a:spcPct val="115000"/>
                        </a:lnSpc>
                        <a:spcBef>
                          <a:spcPts val="0"/>
                        </a:spcBef>
                        <a:spcAft>
                          <a:spcPts val="0"/>
                        </a:spcAft>
                        <a:buFont typeface="Symbol"/>
                        <a:buChar char=""/>
                      </a:pPr>
                      <a:r>
                        <a:rPr lang="en-IN" sz="1400" kern="1200" dirty="0" smtClean="0">
                          <a:solidFill>
                            <a:schemeClr val="tx1"/>
                          </a:solidFill>
                          <a:effectLst/>
                          <a:latin typeface="+mn-lt"/>
                          <a:ea typeface="+mn-ea"/>
                          <a:cs typeface="+mn-cs"/>
                        </a:rPr>
                        <a:t> </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832604">
                <a:tc gridSpan="3">
                  <a:txBody>
                    <a:bodyPr/>
                    <a:lstStyle/>
                    <a:p>
                      <a:pPr marL="0" marR="0">
                        <a:lnSpc>
                          <a:spcPct val="115000"/>
                        </a:lnSpc>
                        <a:spcBef>
                          <a:spcPts val="0"/>
                        </a:spcBef>
                        <a:spcAft>
                          <a:spcPts val="0"/>
                        </a:spcAft>
                      </a:pPr>
                      <a:r>
                        <a:rPr lang="en-US" sz="1400" b="0" i="0" kern="1200" dirty="0" smtClean="0">
                          <a:solidFill>
                            <a:schemeClr val="tx1"/>
                          </a:solidFill>
                          <a:effectLst/>
                          <a:latin typeface="+mn-lt"/>
                          <a:ea typeface="+mn-ea"/>
                          <a:cs typeface="+mn-cs"/>
                        </a:rPr>
                        <a:t>CO</a:t>
                      </a:r>
                      <a:r>
                        <a:rPr lang="en-US" sz="1400" b="0" i="0" kern="1200" baseline="0" dirty="0" smtClean="0">
                          <a:solidFill>
                            <a:schemeClr val="tx1"/>
                          </a:solidFill>
                          <a:effectLst/>
                          <a:latin typeface="+mn-lt"/>
                          <a:ea typeface="+mn-ea"/>
                          <a:cs typeface="+mn-cs"/>
                        </a:rPr>
                        <a:t> 1  </a:t>
                      </a:r>
                      <a:r>
                        <a:rPr lang="en-US" sz="1400" b="0" i="0" kern="1200" dirty="0" smtClean="0">
                          <a:solidFill>
                            <a:schemeClr val="tx1"/>
                          </a:solidFill>
                          <a:effectLst/>
                          <a:latin typeface="+mn-lt"/>
                          <a:ea typeface="+mn-ea"/>
                          <a:cs typeface="+mn-cs"/>
                        </a:rPr>
                        <a:t>Apply the Agile Methodology and comparing various other software development models with agile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buFont typeface="Arial" pitchFamily="34" charset="0"/>
                        <a:buChar char="•"/>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455189707"/>
                  </a:ext>
                </a:extLst>
              </a:tr>
            </a:tbl>
          </a:graphicData>
        </a:graphic>
      </p:graphicFrame>
      <p:sp>
        <p:nvSpPr>
          <p:cNvPr id="7" name="Footer Placeholder 6"/>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80128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US" dirty="0"/>
          </a:p>
        </p:txBody>
      </p:sp>
      <p:sp>
        <p:nvSpPr>
          <p:cNvPr id="3" name="Content Placeholder 2"/>
          <p:cNvSpPr>
            <a:spLocks noGrp="1"/>
          </p:cNvSpPr>
          <p:nvPr>
            <p:ph idx="1"/>
          </p:nvPr>
        </p:nvSpPr>
        <p:spPr>
          <a:xfrm>
            <a:off x="809588" y="1571612"/>
            <a:ext cx="10515600" cy="4351338"/>
          </a:xfrm>
        </p:spPr>
        <p:txBody>
          <a:bodyPr/>
          <a:lstStyle/>
          <a:p>
            <a:pPr>
              <a:lnSpc>
                <a:spcPct val="150000"/>
              </a:lnSpc>
              <a:buFont typeface="Wingdings" pitchFamily="2" charset="2"/>
              <a:buChar char="Ø"/>
            </a:pPr>
            <a:r>
              <a:rPr lang="en-IN" sz="2400" dirty="0" smtClean="0"/>
              <a:t>History of Design Thinking</a:t>
            </a:r>
          </a:p>
          <a:p>
            <a:pPr>
              <a:lnSpc>
                <a:spcPct val="150000"/>
              </a:lnSpc>
              <a:buFont typeface="Wingdings" pitchFamily="2" charset="2"/>
              <a:buChar char="Ø"/>
            </a:pPr>
            <a:r>
              <a:rPr lang="en-IN" sz="2400" dirty="0" smtClean="0"/>
              <a:t>IBM Design Thinking Framework</a:t>
            </a:r>
          </a:p>
          <a:p>
            <a:pPr>
              <a:lnSpc>
                <a:spcPct val="150000"/>
              </a:lnSpc>
              <a:buFont typeface="Wingdings" pitchFamily="2" charset="2"/>
              <a:buChar char="Ø"/>
            </a:pPr>
            <a:r>
              <a:rPr lang="en-IN" sz="2400" dirty="0" smtClean="0"/>
              <a:t>References</a:t>
            </a:r>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normAutofit/>
          </a:bodyPr>
          <a:lstStyle/>
          <a:p>
            <a:r>
              <a:rPr lang="en-US" dirty="0" smtClean="0"/>
              <a:t>History of Design Thinking</a:t>
            </a:r>
            <a:endParaRPr lang="en-US" dirty="0"/>
          </a:p>
        </p:txBody>
      </p:sp>
      <p:sp>
        <p:nvSpPr>
          <p:cNvPr id="3" name="Subtitle 2"/>
          <p:cNvSpPr>
            <a:spLocks noGrp="1"/>
          </p:cNvSpPr>
          <p:nvPr>
            <p:ph type="subTitle" idx="1"/>
          </p:nvPr>
        </p:nvSpPr>
        <p:spPr>
          <a:xfrm>
            <a:off x="571462" y="1571612"/>
            <a:ext cx="10763325" cy="4286280"/>
          </a:xfrm>
        </p:spPr>
        <p:txBody>
          <a:bodyPr/>
          <a:lstStyle/>
          <a:p>
            <a:endParaRPr lang="en-US" b="1" dirty="0"/>
          </a:p>
        </p:txBody>
      </p:sp>
      <p:pic>
        <p:nvPicPr>
          <p:cNvPr id="3074" name="Picture 2"/>
          <p:cNvPicPr>
            <a:picLocks noChangeAspect="1" noChangeArrowheads="1"/>
          </p:cNvPicPr>
          <p:nvPr/>
        </p:nvPicPr>
        <p:blipFill>
          <a:blip r:embed="rId2"/>
          <a:srcRect/>
          <a:stretch>
            <a:fillRect/>
          </a:stretch>
        </p:blipFill>
        <p:spPr bwMode="auto">
          <a:xfrm>
            <a:off x="666712" y="1571612"/>
            <a:ext cx="10763325" cy="4286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normAutofit/>
          </a:bodyPr>
          <a:lstStyle/>
          <a:p>
            <a:r>
              <a:rPr lang="en-US" dirty="0" smtClean="0"/>
              <a:t>History of Design Thinking</a:t>
            </a:r>
            <a:endParaRPr lang="en-US" dirty="0"/>
          </a:p>
        </p:txBody>
      </p:sp>
      <p:sp>
        <p:nvSpPr>
          <p:cNvPr id="3" name="Subtitle 2"/>
          <p:cNvSpPr>
            <a:spLocks noGrp="1"/>
          </p:cNvSpPr>
          <p:nvPr>
            <p:ph type="subTitle" idx="1"/>
          </p:nvPr>
        </p:nvSpPr>
        <p:spPr>
          <a:xfrm>
            <a:off x="571462" y="1571612"/>
            <a:ext cx="11168140" cy="4786346"/>
          </a:xfrm>
        </p:spPr>
        <p:txBody>
          <a:bodyPr/>
          <a:lstStyle/>
          <a:p>
            <a:pPr algn="just"/>
            <a:r>
              <a:rPr lang="en-US" sz="2000" b="1" dirty="0" smtClean="0"/>
              <a:t>The 1960s: The term “Wicked Problems” is Coined</a:t>
            </a:r>
            <a:endParaRPr lang="en-US" sz="2000" dirty="0" smtClean="0"/>
          </a:p>
          <a:p>
            <a:pPr algn="just"/>
            <a:r>
              <a:rPr lang="en-US" sz="2000" dirty="0" smtClean="0"/>
              <a:t>In the mid-1960s, Horst </a:t>
            </a:r>
            <a:r>
              <a:rPr lang="en-US" sz="2000" dirty="0" err="1" smtClean="0"/>
              <a:t>Rittel</a:t>
            </a:r>
            <a:r>
              <a:rPr lang="en-US" sz="2000" dirty="0" smtClean="0"/>
              <a:t> wrote and spoke extensively on the subject of problem-solving in design… so much so that he’s known as the design theorist who coined the term “wicked problem” to describe problems which are multidimensional and extremely complex. </a:t>
            </a:r>
            <a:r>
              <a:rPr lang="en-US" sz="2000" dirty="0" err="1" smtClean="0"/>
              <a:t>Rittel</a:t>
            </a:r>
            <a:r>
              <a:rPr lang="en-US" sz="2000" dirty="0" smtClean="0"/>
              <a:t> specifically focused on how design methodologies could be used to tackle wicked problems and how these methodologies were influential to the work of many design practitioners and academics of the time.</a:t>
            </a:r>
          </a:p>
          <a:p>
            <a:pPr algn="just"/>
            <a:r>
              <a:rPr lang="en-US" sz="2000" b="1" dirty="0" smtClean="0"/>
              <a:t>The 1970s: The Principles of Design Thinking Started to Emerge</a:t>
            </a:r>
            <a:endParaRPr lang="en-US" sz="2000" dirty="0" smtClean="0"/>
          </a:p>
          <a:p>
            <a:pPr algn="just"/>
            <a:r>
              <a:rPr lang="en-US" sz="2000" dirty="0" smtClean="0"/>
              <a:t>Cognitive scientist and Nobel Prize laureate Herbert A. Simon was the first to mention design as a way of thinking in his 1969 book, The Sciences of the Artificial. He then went on to contribute many ideas throughout the 1970s which are now regarded as principles of design thinking.</a:t>
            </a:r>
          </a:p>
          <a:p>
            <a:pPr algn="just"/>
            <a:r>
              <a:rPr lang="en-US" sz="2000" b="1" dirty="0" smtClean="0"/>
              <a:t>The 1980s: Solution-Focused Problem-Solving was Observed</a:t>
            </a:r>
            <a:endParaRPr lang="en-US" sz="2000" dirty="0" smtClean="0"/>
          </a:p>
          <a:p>
            <a:pPr algn="just"/>
            <a:r>
              <a:rPr lang="en-US" sz="2000" dirty="0" smtClean="0"/>
              <a:t>In 1982, Nigel Cross continued to make history in the design thinking world when he discussed the nature of how designers solve problems in his seminal paper “</a:t>
            </a:r>
            <a:r>
              <a:rPr lang="en-US" sz="2000" dirty="0" err="1" smtClean="0"/>
              <a:t>Designerly</a:t>
            </a:r>
            <a:r>
              <a:rPr lang="en-US" sz="2000" dirty="0" smtClean="0"/>
              <a:t> Ways of Knowing”. (Please note, this is not to be confused with his series of articles and papers similarly titled “</a:t>
            </a:r>
            <a:r>
              <a:rPr lang="en-US" sz="2000" dirty="0" err="1" smtClean="0"/>
              <a:t>Designerly</a:t>
            </a:r>
            <a:r>
              <a:rPr lang="en-US" sz="2000" dirty="0" smtClean="0"/>
              <a:t> Ways of Knowing”, published much later in the 2000s). </a:t>
            </a:r>
            <a:endParaRPr 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500066"/>
          </a:xfrm>
        </p:spPr>
        <p:txBody>
          <a:bodyPr>
            <a:normAutofit fontScale="90000"/>
          </a:bodyPr>
          <a:lstStyle/>
          <a:p>
            <a:r>
              <a:rPr lang="en-US" dirty="0" smtClean="0"/>
              <a:t>History of Design Thinking</a:t>
            </a:r>
            <a:endParaRPr lang="en-US" dirty="0"/>
          </a:p>
        </p:txBody>
      </p:sp>
      <p:sp>
        <p:nvSpPr>
          <p:cNvPr id="3" name="Subtitle 2"/>
          <p:cNvSpPr>
            <a:spLocks noGrp="1"/>
          </p:cNvSpPr>
          <p:nvPr>
            <p:ph type="subTitle" idx="1"/>
          </p:nvPr>
        </p:nvSpPr>
        <p:spPr>
          <a:xfrm>
            <a:off x="523836" y="1142984"/>
            <a:ext cx="11168140" cy="4786346"/>
          </a:xfrm>
        </p:spPr>
        <p:txBody>
          <a:bodyPr/>
          <a:lstStyle/>
          <a:p>
            <a:pPr algn="just"/>
            <a:r>
              <a:rPr lang="en-US" sz="2000" b="1" dirty="0" smtClean="0"/>
              <a:t>1992</a:t>
            </a:r>
            <a:endParaRPr lang="en-US" sz="2000" dirty="0" smtClean="0"/>
          </a:p>
          <a:p>
            <a:pPr algn="just"/>
            <a:r>
              <a:rPr lang="en-US" sz="2000" dirty="0" smtClean="0"/>
              <a:t>Richard Buchanan, then Head of Design at Carnegie Mellon University, published his article “Wicked Problems in Design Thinking”, which discussed the origins of design thinking. In the article, he discusses how the sciences developed over time to become more and more cut off from each other until they finally became specializations in their own right. He clarifies that design thinking is a means to integrate these highly specialized fields of knowledge so they can be jointly applied to the new problems we face in the world today—and from a holistic perspective.</a:t>
            </a:r>
          </a:p>
          <a:p>
            <a:pPr algn="just"/>
            <a:r>
              <a:rPr lang="en-US" sz="2000" b="1" dirty="0" smtClean="0"/>
              <a:t>2004</a:t>
            </a:r>
            <a:endParaRPr lang="en-US" sz="2000" dirty="0" smtClean="0"/>
          </a:p>
          <a:p>
            <a:pPr algn="just"/>
            <a:r>
              <a:rPr lang="en-US" sz="2000" dirty="0" smtClean="0"/>
              <a:t>David Kelley founded the </a:t>
            </a:r>
            <a:r>
              <a:rPr lang="en-US" sz="2000" dirty="0" err="1" smtClean="0"/>
              <a:t>Hasso</a:t>
            </a:r>
            <a:r>
              <a:rPr lang="en-US" sz="2000" dirty="0" smtClean="0"/>
              <a:t> </a:t>
            </a:r>
            <a:r>
              <a:rPr lang="en-US" sz="2000" dirty="0" err="1" smtClean="0"/>
              <a:t>Plattner</a:t>
            </a:r>
            <a:r>
              <a:rPr lang="en-US" sz="2000" dirty="0" smtClean="0"/>
              <a:t> Institute of Design at Stanford—commonly known as the </a:t>
            </a:r>
            <a:r>
              <a:rPr lang="en-US" sz="2000" dirty="0" err="1" smtClean="0"/>
              <a:t>d.school</a:t>
            </a:r>
            <a:r>
              <a:rPr lang="en-US" sz="2000" dirty="0" smtClean="0"/>
              <a:t>. The </a:t>
            </a:r>
            <a:r>
              <a:rPr lang="en-US" sz="2000" dirty="0" err="1" smtClean="0"/>
              <a:t>d.school</a:t>
            </a:r>
            <a:r>
              <a:rPr lang="en-US" sz="2000" dirty="0" smtClean="0"/>
              <a:t> has made the development, teaching and implementation of design thinking one of its central goals since inception, and it serves as a source of huge inspiration to design thinkers across the world, including us here at the Interaction Design Foundation.</a:t>
            </a:r>
          </a:p>
          <a:p>
            <a:pPr algn="just"/>
            <a:r>
              <a:rPr lang="en-US" sz="2000" b="1" dirty="0" smtClean="0"/>
              <a:t>Present Day</a:t>
            </a:r>
            <a:endParaRPr lang="en-US" sz="2000" dirty="0" smtClean="0"/>
          </a:p>
          <a:p>
            <a:pPr algn="just"/>
            <a:r>
              <a:rPr lang="en-US" sz="2000" dirty="0" smtClean="0"/>
              <a:t>At present, the design thinking movement is rapidly gaining ground—with pioneers like IDEO and the </a:t>
            </a:r>
            <a:r>
              <a:rPr lang="en-US" sz="2000" dirty="0" err="1" smtClean="0"/>
              <a:t>d.school</a:t>
            </a:r>
            <a:r>
              <a:rPr lang="en-US" sz="2000" dirty="0" smtClean="0"/>
              <a:t> paving out a path for others to follow. Other prestigious universities, business schools and forward-thinking companies have adopted the design thinking methodology to varying degrees, and have sometimes even re-interpreted it to suit their specific context or brand values.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normAutofit/>
          </a:bodyPr>
          <a:lstStyle/>
          <a:p>
            <a:r>
              <a:rPr lang="en-US" dirty="0" smtClean="0"/>
              <a:t>History of Design Thinking</a:t>
            </a:r>
            <a:endParaRPr lang="en-US" dirty="0"/>
          </a:p>
        </p:txBody>
      </p:sp>
      <p:pic>
        <p:nvPicPr>
          <p:cNvPr id="5" name="Picture 4"/>
          <p:cNvPicPr/>
          <p:nvPr/>
        </p:nvPicPr>
        <p:blipFill rotWithShape="1">
          <a:blip r:embed="rId2"/>
          <a:srcRect l="29183" t="32694" r="29266" b="32719"/>
          <a:stretch/>
        </p:blipFill>
        <p:spPr bwMode="auto">
          <a:xfrm>
            <a:off x="1166778" y="1500174"/>
            <a:ext cx="9858444" cy="4572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normAutofit/>
          </a:bodyPr>
          <a:lstStyle/>
          <a:p>
            <a:r>
              <a:rPr lang="en-US" dirty="0" smtClean="0"/>
              <a:t>IBM Design thinking framework</a:t>
            </a:r>
            <a:endParaRPr lang="en-US" dirty="0"/>
          </a:p>
        </p:txBody>
      </p:sp>
      <p:sp>
        <p:nvSpPr>
          <p:cNvPr id="3" name="Subtitle 2"/>
          <p:cNvSpPr>
            <a:spLocks noGrp="1"/>
          </p:cNvSpPr>
          <p:nvPr>
            <p:ph type="subTitle" idx="1"/>
          </p:nvPr>
        </p:nvSpPr>
        <p:spPr>
          <a:xfrm>
            <a:off x="571462" y="1571612"/>
            <a:ext cx="10763325" cy="4286280"/>
          </a:xfrm>
        </p:spPr>
        <p:txBody>
          <a:bodyPr/>
          <a:lstStyle/>
          <a:p>
            <a:pPr algn="just">
              <a:lnSpc>
                <a:spcPct val="150000"/>
              </a:lnSpc>
            </a:pPr>
            <a:r>
              <a:rPr lang="en-US" sz="2000" dirty="0" smtClean="0"/>
              <a:t>IBM is changing how it works and how it thinks about problem solving. IBM Design Thinking is our evolving methodology that we are using across key business units to drive more delightful outcomes to our users. </a:t>
            </a:r>
          </a:p>
          <a:p>
            <a:pPr algn="just">
              <a:lnSpc>
                <a:spcPct val="150000"/>
              </a:lnSpc>
            </a:pPr>
            <a:r>
              <a:rPr lang="en-US" sz="2000" dirty="0" smtClean="0"/>
              <a:t>IBM developed Enterprise Design Thinking, a framework that aligns multi-disciplinary teams around the real needs of their users. When teams apply these scalable methods, they’re able to move faster and deliver differentiated outcomes repeatedly. </a:t>
            </a:r>
            <a:endParaRPr lang="en-US" sz="2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7748</TotalTime>
  <Words>883</Words>
  <Application>Microsoft Office PowerPoint</Application>
  <PresentationFormat>Widescreen</PresentationFormat>
  <Paragraphs>85</Paragraphs>
  <Slides>14</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8" baseType="lpstr">
      <vt:lpstr>Arial</vt:lpstr>
      <vt:lpstr>Calibri</vt:lpstr>
      <vt:lpstr>Calibri Light</vt:lpstr>
      <vt:lpstr>Casper</vt:lpstr>
      <vt:lpstr>Casper Bold</vt:lpstr>
      <vt:lpstr>Karla</vt:lpstr>
      <vt:lpstr>Raleway ExtraBold</vt:lpstr>
      <vt:lpstr>Segoe UI</vt:lpstr>
      <vt:lpstr>Symbol</vt:lpstr>
      <vt:lpstr>Times New Roman</vt:lpstr>
      <vt:lpstr>Times New Roman (Hebrew)</vt:lpstr>
      <vt:lpstr>Wingdings</vt:lpstr>
      <vt:lpstr>1_Office Theme</vt:lpstr>
      <vt:lpstr>CorelDRAW</vt:lpstr>
      <vt:lpstr>PowerPoint Presentation</vt:lpstr>
      <vt:lpstr>Learning Outcome of this lecture</vt:lpstr>
      <vt:lpstr>Learning Outcome of this lecture</vt:lpstr>
      <vt:lpstr>Outline</vt:lpstr>
      <vt:lpstr>History of Design Thinking</vt:lpstr>
      <vt:lpstr>History of Design Thinking</vt:lpstr>
      <vt:lpstr>History of Design Thinking</vt:lpstr>
      <vt:lpstr>History of Design Thinking</vt:lpstr>
      <vt:lpstr>IBM Design thinking framework</vt:lpstr>
      <vt:lpstr>PowerPoint Presentation</vt:lpstr>
      <vt:lpstr>IBM Design thinking framework</vt:lpstr>
      <vt:lpstr>Text Books and Reference Books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shubham</cp:lastModifiedBy>
  <cp:revision>1216</cp:revision>
  <cp:lastPrinted>2001-10-14T15:01:40Z</cp:lastPrinted>
  <dcterms:created xsi:type="dcterms:W3CDTF">2000-03-09T23:15:43Z</dcterms:created>
  <dcterms:modified xsi:type="dcterms:W3CDTF">2023-12-28T17:12:22Z</dcterms:modified>
</cp:coreProperties>
</file>