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8"/>
  </p:notesMasterIdLst>
  <p:handoutMasterIdLst>
    <p:handoutMasterId r:id="rId19"/>
  </p:handoutMasterIdLst>
  <p:sldIdLst>
    <p:sldId id="467" r:id="rId2"/>
    <p:sldId id="468" r:id="rId3"/>
    <p:sldId id="469" r:id="rId4"/>
    <p:sldId id="433" r:id="rId5"/>
    <p:sldId id="434" r:id="rId6"/>
    <p:sldId id="443" r:id="rId7"/>
    <p:sldId id="444" r:id="rId8"/>
    <p:sldId id="445" r:id="rId9"/>
    <p:sldId id="446" r:id="rId10"/>
    <p:sldId id="465" r:id="rId11"/>
    <p:sldId id="466" r:id="rId12"/>
    <p:sldId id="451" r:id="rId13"/>
    <p:sldId id="450" r:id="rId14"/>
    <p:sldId id="470" r:id="rId15"/>
    <p:sldId id="442" r:id="rId16"/>
    <p:sldId id="399" r:id="rId17"/>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80" autoAdjust="0"/>
    <p:restoredTop sz="86913" autoAdjust="0"/>
  </p:normalViewPr>
  <p:slideViewPr>
    <p:cSldViewPr>
      <p:cViewPr varScale="1">
        <p:scale>
          <a:sx n="44" d="100"/>
          <a:sy n="44" d="100"/>
        </p:scale>
        <p:origin x="79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6582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3902429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hyperlink" Target="https://www.mygreatlearning.com/blog/importance-of-design-thinking/" TargetMode="External"/><Relationship Id="rId1" Type="http://schemas.openxmlformats.org/officeDocument/2006/relationships/slideLayout" Target="../slideLayouts/slideLayout2.xml"/><Relationship Id="rId4" Type="http://schemas.openxmlformats.org/officeDocument/2006/relationships/hyperlink" Target="https://en.wikipedia.org/wiki/Design_think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0685" y="4927757"/>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1750649" y="5283740"/>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8096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4144" y="5312161"/>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1591" y="3198541"/>
          <a:ext cx="2477292" cy="2361044"/>
        </p:xfrm>
        <a:graphic>
          <a:graphicData uri="http://schemas.openxmlformats.org/presentationml/2006/ole">
            <mc:AlternateContent xmlns:mc="http://schemas.openxmlformats.org/markup-compatibility/2006">
              <mc:Choice xmlns:v="urn:schemas-microsoft-com:vml" Requires="v">
                <p:oleObj spid="_x0000_s1031"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1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808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3117057" y="2376395"/>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5">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3079" y="875627"/>
            <a:ext cx="2894815" cy="1153691"/>
          </a:xfrm>
          <a:prstGeom prst="rect">
            <a:avLst/>
          </a:prstGeom>
        </p:spPr>
      </p:pic>
      <p:sp>
        <p:nvSpPr>
          <p:cNvPr id="43" name="Right Triangle 42"/>
          <p:cNvSpPr/>
          <p:nvPr/>
        </p:nvSpPr>
        <p:spPr>
          <a:xfrm rot="10800000" flipV="1">
            <a:off x="8896349" y="4857751"/>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6685019" y="5371922"/>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6688337" y="5389986"/>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1815924" y="5338474"/>
            <a:ext cx="482403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100" b="1" dirty="0">
                <a:latin typeface="Times New Roman" pitchFamily="18" charset="0"/>
                <a:cs typeface="Times New Roman" pitchFamily="18" charset="0"/>
              </a:rPr>
              <a:t>Lecture </a:t>
            </a:r>
            <a:r>
              <a:rPr lang="en-US" sz="2100" b="1" dirty="0" smtClean="0">
                <a:latin typeface="Times New Roman" pitchFamily="18" charset="0"/>
                <a:cs typeface="Times New Roman" pitchFamily="18" charset="0"/>
              </a:rPr>
              <a:t>3.1: UX design </a:t>
            </a:r>
            <a:r>
              <a:rPr lang="en-US" sz="2100" b="1" dirty="0">
                <a:latin typeface="Times New Roman" pitchFamily="18" charset="0"/>
                <a:cs typeface="Times New Roman" pitchFamily="18" charset="0"/>
              </a:rPr>
              <a:t>Development</a:t>
            </a:r>
          </a:p>
        </p:txBody>
      </p:sp>
      <p:sp>
        <p:nvSpPr>
          <p:cNvPr id="26" name="TextBox 25"/>
          <p:cNvSpPr txBox="1">
            <a:spLocks noChangeArrowheads="1"/>
          </p:cNvSpPr>
          <p:nvPr/>
        </p:nvSpPr>
        <p:spPr bwMode="auto">
          <a:xfrm>
            <a:off x="1955075" y="2040370"/>
            <a:ext cx="8327570" cy="302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300" b="1" dirty="0">
                <a:latin typeface="Casper Bold"/>
              </a:rPr>
              <a:t>APEX INSTITUTE OF TECHNOLOGY</a:t>
            </a:r>
            <a:endParaRPr lang="en-US" sz="3300" dirty="0">
              <a:latin typeface="Casper Bold"/>
            </a:endParaRPr>
          </a:p>
          <a:p>
            <a:pPr algn="ctr"/>
            <a:endParaRPr lang="en-IN" sz="2100" b="1" dirty="0">
              <a:latin typeface="Casper Bold"/>
            </a:endParaRPr>
          </a:p>
          <a:p>
            <a:pPr algn="ctr"/>
            <a:r>
              <a:rPr lang="en-IN" sz="2100" b="1" dirty="0">
                <a:latin typeface="Casper Bold"/>
              </a:rPr>
              <a:t>DEPARTMENT OF COMPUTER SCIENCE &amp; ENGINEERING</a:t>
            </a:r>
          </a:p>
          <a:p>
            <a:pPr algn="ctr"/>
            <a:endParaRPr lang="en-US" sz="2100" dirty="0">
              <a:latin typeface="Casper Bold"/>
            </a:endParaRPr>
          </a:p>
          <a:p>
            <a:pPr algn="ctr" defTabSz="466725">
              <a:lnSpc>
                <a:spcPct val="90000"/>
              </a:lnSpc>
              <a:spcBef>
                <a:spcPct val="0"/>
              </a:spcBef>
              <a:spcAft>
                <a:spcPct val="35000"/>
              </a:spcAft>
            </a:pPr>
            <a:endParaRPr lang="en-US" sz="3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Agile Practices (22CSH-292)</a:t>
            </a:r>
            <a:r>
              <a:rPr lang="en-US" sz="2800" dirty="0">
                <a:latin typeface="Casper Bold"/>
              </a:rPr>
              <a:t> </a:t>
            </a:r>
          </a:p>
          <a:p>
            <a:pPr algn="ctr" defTabSz="466725">
              <a:lnSpc>
                <a:spcPct val="90000"/>
              </a:lnSpc>
              <a:spcBef>
                <a:spcPct val="0"/>
              </a:spcBef>
              <a:spcAft>
                <a:spcPct val="35000"/>
              </a:spcAft>
            </a:pPr>
            <a:r>
              <a:rPr lang="en-US" dirty="0">
                <a:latin typeface="Casper Bold"/>
              </a:rPr>
              <a:t>                           </a:t>
            </a:r>
          </a:p>
          <a:p>
            <a:pPr algn="ctr" defTabSz="466725">
              <a:lnSpc>
                <a:spcPct val="90000"/>
              </a:lnSpc>
              <a:spcBef>
                <a:spcPct val="0"/>
              </a:spcBef>
              <a:spcAft>
                <a:spcPct val="35000"/>
              </a:spcAft>
            </a:pPr>
            <a:r>
              <a:rPr lang="en-US" dirty="0">
                <a:latin typeface="Casper Bold"/>
              </a:rPr>
              <a:t>Faculty: </a:t>
            </a:r>
            <a:r>
              <a:rPr lang="en-US" dirty="0" err="1">
                <a:latin typeface="Casper Bold"/>
              </a:rPr>
              <a:t>Mamta</a:t>
            </a:r>
            <a:r>
              <a:rPr lang="en-US" dirty="0">
                <a:latin typeface="Casper Bold"/>
              </a:rPr>
              <a:t> Sharma(E15565)</a:t>
            </a:r>
            <a:endParaRPr lang="en-US" dirty="0">
              <a:latin typeface="Raleway ExtraBold" pitchFamily="34" charset="-52"/>
            </a:endParaRPr>
          </a:p>
          <a:p>
            <a:pPr algn="ctr" defTabSz="466725">
              <a:lnSpc>
                <a:spcPct val="90000"/>
              </a:lnSpc>
              <a:spcBef>
                <a:spcPct val="0"/>
              </a:spcBef>
              <a:spcAft>
                <a:spcPct val="35000"/>
              </a:spcAft>
            </a:pPr>
            <a:endParaRPr lang="en-US" sz="1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16" name="Footer Placeholder 15"/>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234171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lstStyle/>
          <a:p>
            <a:r>
              <a:rPr lang="en-US" dirty="0" smtClean="0"/>
              <a:t>Three Hills, one Foundation</a:t>
            </a:r>
            <a:endParaRPr lang="en-US" dirty="0"/>
          </a:p>
        </p:txBody>
      </p:sp>
      <p:sp>
        <p:nvSpPr>
          <p:cNvPr id="3" name="Subtitle 2"/>
          <p:cNvSpPr>
            <a:spLocks noGrp="1"/>
          </p:cNvSpPr>
          <p:nvPr>
            <p:ph type="subTitle" idx="1"/>
          </p:nvPr>
        </p:nvSpPr>
        <p:spPr>
          <a:xfrm>
            <a:off x="571462" y="1571612"/>
            <a:ext cx="10763325" cy="4286280"/>
          </a:xfrm>
        </p:spPr>
        <p:txBody>
          <a:bodyPr>
            <a:normAutofit/>
          </a:bodyPr>
          <a:lstStyle/>
          <a:p>
            <a:pPr algn="just"/>
            <a:r>
              <a:rPr lang="en-US" sz="2400" dirty="0" smtClean="0"/>
              <a:t>Hills reflect an investment in the most valuable outcomes for your users, and the most important differentiators for your organization. </a:t>
            </a:r>
          </a:p>
          <a:p>
            <a:pPr algn="just"/>
            <a:r>
              <a:rPr lang="en-US" sz="2400" dirty="0" smtClean="0"/>
              <a:t>Hills ensure that your "wow" isn't lost in extraneous features. To focus on a manageable set of goals, make sure that your project has no more than three Hills at any given time. </a:t>
            </a:r>
          </a:p>
          <a:p>
            <a:pPr algn="just"/>
            <a:r>
              <a:rPr lang="en-US" sz="2400" dirty="0" smtClean="0"/>
              <a:t>In addition to your three Hills, define a Foundation. Your Foundation describes key technical and architectural elements that support your Hills. The Foundation also ensures that you are prepared to handle defects and plan for future changes based on in market findings.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lstStyle/>
          <a:p>
            <a:r>
              <a:rPr lang="en-US" sz="4800" dirty="0" smtClean="0"/>
              <a:t>Get In Sync</a:t>
            </a:r>
            <a:endParaRPr lang="en-US" dirty="0"/>
          </a:p>
        </p:txBody>
      </p:sp>
      <p:sp>
        <p:nvSpPr>
          <p:cNvPr id="3" name="Subtitle 2"/>
          <p:cNvSpPr>
            <a:spLocks noGrp="1"/>
          </p:cNvSpPr>
          <p:nvPr>
            <p:ph type="subTitle" idx="1"/>
          </p:nvPr>
        </p:nvSpPr>
        <p:spPr>
          <a:xfrm>
            <a:off x="571462" y="1571612"/>
            <a:ext cx="11025264" cy="4286280"/>
          </a:xfrm>
        </p:spPr>
        <p:txBody>
          <a:bodyPr>
            <a:normAutofit lnSpcReduction="10000"/>
          </a:bodyPr>
          <a:lstStyle/>
          <a:p>
            <a:pPr algn="just"/>
            <a:r>
              <a:rPr lang="en-US" sz="2400" dirty="0" smtClean="0"/>
              <a:t>Here’s the truth: on complex projects, things don’t always go as planned. A never-ending stream of feature requests and technical roadblocks threaten to derail progress, delay releases, and throw even the healthiest teams out of alignment. </a:t>
            </a:r>
          </a:p>
          <a:p>
            <a:pPr algn="just"/>
            <a:endParaRPr lang="en-US" sz="1600" b="1" dirty="0" smtClean="0"/>
          </a:p>
          <a:p>
            <a:pPr algn="just"/>
            <a:r>
              <a:rPr lang="en-US" sz="2400" b="1" dirty="0" smtClean="0"/>
              <a:t>Despite these uncertainties, how can a team stay true to a project’s intent? </a:t>
            </a:r>
          </a:p>
          <a:p>
            <a:pPr algn="just"/>
            <a:endParaRPr lang="en-US" sz="1400" b="1" dirty="0" smtClean="0"/>
          </a:p>
          <a:p>
            <a:pPr algn="just"/>
            <a:r>
              <a:rPr lang="en-US" sz="2400" dirty="0" smtClean="0"/>
              <a:t>Hills communicate our intent for a project with clarity and flexibility. They frame problems as intended user outcomes, not predetermined implementations, empowering teams to discover breakthrough solutions. They help us keep the eye on the prize, even despite the many challenges that stand in our way. If you're getting started writing Hills, they don't have to be perfect. Hills should evolve with your understanding of the problem. Hold playbacks early and often. Your Hills will most likely change, so make sure that the full team is aware of the updates.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lstStyle/>
          <a:p>
            <a:r>
              <a:rPr lang="en-US" dirty="0" smtClean="0"/>
              <a:t>Crafting a Hill </a:t>
            </a:r>
            <a:endParaRPr lang="en-US" dirty="0"/>
          </a:p>
        </p:txBody>
      </p:sp>
      <p:sp>
        <p:nvSpPr>
          <p:cNvPr id="3" name="Subtitle 2"/>
          <p:cNvSpPr>
            <a:spLocks noGrp="1"/>
          </p:cNvSpPr>
          <p:nvPr>
            <p:ph type="subTitle" idx="1"/>
          </p:nvPr>
        </p:nvSpPr>
        <p:spPr>
          <a:xfrm>
            <a:off x="571462" y="1571612"/>
            <a:ext cx="10763325" cy="4286280"/>
          </a:xfrm>
        </p:spPr>
        <p:txBody>
          <a:bodyPr>
            <a:normAutofit/>
          </a:bodyPr>
          <a:lstStyle/>
          <a:p>
            <a:pPr algn="just"/>
            <a:r>
              <a:rPr lang="en-US" sz="2400" b="1" dirty="0" smtClean="0"/>
              <a:t>Who</a:t>
            </a:r>
            <a:r>
              <a:rPr lang="en-US" sz="2400" dirty="0" smtClean="0"/>
              <a:t> </a:t>
            </a:r>
          </a:p>
          <a:p>
            <a:pPr algn="just"/>
            <a:r>
              <a:rPr lang="en-US" sz="2400" dirty="0" smtClean="0"/>
              <a:t>Who are your users? Make it clear who you aim to serve—and who you don’t. </a:t>
            </a:r>
          </a:p>
          <a:p>
            <a:pPr algn="just"/>
            <a:r>
              <a:rPr lang="en-US" sz="2400" b="1" dirty="0" smtClean="0"/>
              <a:t>What </a:t>
            </a:r>
          </a:p>
          <a:p>
            <a:pPr algn="just"/>
            <a:r>
              <a:rPr lang="en-US" sz="2400" dirty="0" smtClean="0"/>
              <a:t>What’s the need they’re trying to meet? Turn user needs into project goals. </a:t>
            </a:r>
          </a:p>
          <a:p>
            <a:pPr algn="just"/>
            <a:r>
              <a:rPr lang="en-US" sz="2400" b="1" dirty="0" smtClean="0"/>
              <a:t>Wow</a:t>
            </a:r>
            <a:r>
              <a:rPr lang="en-US" sz="2400" dirty="0" smtClean="0"/>
              <a:t> </a:t>
            </a:r>
          </a:p>
          <a:p>
            <a:pPr algn="just"/>
            <a:r>
              <a:rPr lang="en-US" sz="2400" dirty="0" smtClean="0"/>
              <a:t>How will you differentiate from competitors? How will you measure success?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084" y="214290"/>
            <a:ext cx="10972800" cy="857256"/>
          </a:xfrm>
        </p:spPr>
        <p:txBody>
          <a:bodyPr/>
          <a:lstStyle/>
          <a:p>
            <a:r>
              <a:rPr lang="en-US" dirty="0" smtClean="0"/>
              <a:t>Crafting a Hill </a:t>
            </a:r>
            <a:endParaRPr lang="en-US" dirty="0"/>
          </a:p>
        </p:txBody>
      </p:sp>
      <p:pic>
        <p:nvPicPr>
          <p:cNvPr id="1026" name="Picture 2"/>
          <p:cNvPicPr>
            <a:picLocks noChangeAspect="1" noChangeArrowheads="1"/>
          </p:cNvPicPr>
          <p:nvPr/>
        </p:nvPicPr>
        <p:blipFill>
          <a:blip r:embed="rId2"/>
          <a:srcRect/>
          <a:stretch>
            <a:fillRect/>
          </a:stretch>
        </p:blipFill>
        <p:spPr bwMode="auto">
          <a:xfrm>
            <a:off x="1238216" y="1214422"/>
            <a:ext cx="9715568"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t>
            </a:r>
            <a:r>
              <a:rPr lang="en-US" dirty="0" smtClean="0"/>
              <a:t>Books and </a:t>
            </a:r>
            <a:r>
              <a:rPr lang="en-US" dirty="0"/>
              <a:t>Reference Books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T1 </a:t>
            </a:r>
            <a:r>
              <a:rPr lang="en-US" dirty="0"/>
              <a:t>Agile Project Management with </a:t>
            </a:r>
            <a:r>
              <a:rPr lang="en-US" dirty="0" err="1"/>
              <a:t>Kanban</a:t>
            </a:r>
            <a:r>
              <a:rPr lang="en-US" dirty="0"/>
              <a:t> - Book by Eric </a:t>
            </a:r>
            <a:r>
              <a:rPr lang="en-US" dirty="0" err="1"/>
              <a:t>Brechner</a:t>
            </a:r>
            <a:endParaRPr lang="en-US" dirty="0"/>
          </a:p>
          <a:p>
            <a:pPr marL="0" indent="0">
              <a:buNone/>
            </a:pPr>
            <a:r>
              <a:rPr lang="en-US" dirty="0" smtClean="0"/>
              <a:t> </a:t>
            </a:r>
            <a:r>
              <a:rPr lang="en-US" dirty="0"/>
              <a:t>T2 Agile Foundations: Principles, Practices and Frameworks – Peter </a:t>
            </a:r>
            <a:r>
              <a:rPr lang="en-US" dirty="0" err="1"/>
              <a:t>Measey</a:t>
            </a:r>
            <a:endParaRPr lang="en-US" dirty="0"/>
          </a:p>
          <a:p>
            <a:endParaRPr lang="en-US" dirty="0"/>
          </a:p>
          <a:p>
            <a:r>
              <a:rPr lang="en-US" dirty="0"/>
              <a:t>Reference Books</a:t>
            </a:r>
            <a:r>
              <a:rPr lang="en-US" dirty="0" smtClean="0"/>
              <a:t>:</a:t>
            </a:r>
            <a:r>
              <a:rPr lang="en-US" dirty="0"/>
              <a:t>	 </a:t>
            </a:r>
          </a:p>
          <a:p>
            <a:pPr marL="0" indent="0">
              <a:buNone/>
            </a:pPr>
            <a:r>
              <a:rPr lang="en-US" dirty="0"/>
              <a:t>1	Agile Project Management with </a:t>
            </a:r>
            <a:r>
              <a:rPr lang="en-US" dirty="0" err="1"/>
              <a:t>Kanban</a:t>
            </a:r>
            <a:r>
              <a:rPr lang="en-US" dirty="0"/>
              <a:t>	Eric </a:t>
            </a:r>
            <a:r>
              <a:rPr lang="en-US" dirty="0" err="1"/>
              <a:t>Brechner</a:t>
            </a:r>
            <a:r>
              <a:rPr lang="en-US" dirty="0"/>
              <a:t>	2nd	Microsoft Press	2021	</a:t>
            </a:r>
          </a:p>
          <a:p>
            <a:pPr marL="0" indent="0">
              <a:buNone/>
            </a:pPr>
            <a:r>
              <a:rPr lang="en-US" dirty="0" smtClean="0"/>
              <a:t>2	Agile </a:t>
            </a:r>
            <a:r>
              <a:rPr lang="en-US" dirty="0"/>
              <a:t>Foundations	Peter </a:t>
            </a:r>
            <a:r>
              <a:rPr lang="en-US" dirty="0" err="1" smtClean="0"/>
              <a:t>Measey</a:t>
            </a:r>
            <a:r>
              <a:rPr lang="en-US" dirty="0" smtClean="0"/>
              <a:t>(4th</a:t>
            </a:r>
            <a:r>
              <a:rPr lang="en-US" dirty="0"/>
              <a:t>	BCS</a:t>
            </a:r>
            <a:r>
              <a:rPr lang="en-US" dirty="0" smtClean="0"/>
              <a:t>,) </a:t>
            </a:r>
            <a:r>
              <a:rPr lang="en-US" dirty="0"/>
              <a:t>The Chartered </a:t>
            </a:r>
            <a:r>
              <a:rPr lang="en-US" dirty="0" smtClean="0"/>
              <a:t>  Institute </a:t>
            </a:r>
            <a:r>
              <a:rPr lang="en-US" dirty="0"/>
              <a:t>for </a:t>
            </a:r>
            <a:r>
              <a:rPr lang="en-US" dirty="0" smtClean="0"/>
              <a:t>IT 2015</a:t>
            </a:r>
            <a:endParaRPr lang="en-US" dirty="0"/>
          </a:p>
        </p:txBody>
      </p:sp>
      <p:sp>
        <p:nvSpPr>
          <p:cNvPr id="4" name="Footer Placeholder 3"/>
          <p:cNvSpPr>
            <a:spLocks noGrp="1"/>
          </p:cNvSpPr>
          <p:nvPr>
            <p:ph type="ftr" sz="quarter" idx="11"/>
          </p:nvPr>
        </p:nvSpPr>
        <p:spPr/>
        <p:txBody>
          <a:bodyPr/>
          <a:lstStyle/>
          <a:p>
            <a:r>
              <a:rPr lang="en-US" smtClean="0"/>
              <a:t>By: Pramod Vishwakarma (E9758)</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56304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pPr>
              <a:lnSpc>
                <a:spcPct val="150000"/>
              </a:lnSpc>
            </a:pPr>
            <a:r>
              <a:rPr lang="en-US" dirty="0" smtClean="0">
                <a:hlinkClick r:id="rId2"/>
              </a:rPr>
              <a:t>https://www.mygreatlearning.com/blog/importance-of-design-thinking/</a:t>
            </a:r>
            <a:endParaRPr lang="en-US" dirty="0" smtClean="0"/>
          </a:p>
          <a:p>
            <a:pPr>
              <a:lnSpc>
                <a:spcPct val="150000"/>
              </a:lnSpc>
            </a:pPr>
            <a:r>
              <a:rPr lang="en-US" dirty="0" smtClean="0">
                <a:hlinkClick r:id="rId3"/>
              </a:rPr>
              <a:t>https://www.interaction-design.org/literature/article/5-stages-in-the-design-thinking-process</a:t>
            </a:r>
            <a:endParaRPr lang="en-US" dirty="0" smtClean="0"/>
          </a:p>
          <a:p>
            <a:pPr>
              <a:lnSpc>
                <a:spcPct val="150000"/>
              </a:lnSpc>
            </a:pPr>
            <a:r>
              <a:rPr lang="en-US" dirty="0" smtClean="0">
                <a:hlinkClick r:id="rId4"/>
              </a:rPr>
              <a:t>https://en.wikipedia.org/wiki/Design_thinking</a:t>
            </a:r>
            <a:endParaRPr lang="en-US" dirty="0" smtClean="0"/>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4114005" y="5394447"/>
            <a:ext cx="4641014"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err="1" smtClean="0">
                <a:latin typeface="Times New Roman" pitchFamily="18" charset="0"/>
                <a:cs typeface="Times New Roman" pitchFamily="18" charset="0"/>
              </a:rPr>
              <a:t>mamta</a:t>
            </a:r>
            <a:r>
              <a:rPr lang="en-US" b="1" smtClean="0">
                <a:latin typeface="Times New Roman" pitchFamily="18" charset="0"/>
                <a:cs typeface="Times New Roman" pitchFamily="18" charset="0"/>
              </a:rPr>
              <a:t> .e15565@cumail.in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Learning Outcome of this lecture</a:t>
            </a:r>
            <a:endParaRPr lang="en-US" dirty="0"/>
          </a:p>
        </p:txBody>
      </p:sp>
      <p:graphicFrame>
        <p:nvGraphicFramePr>
          <p:cNvPr id="7" name="Content Placeholder 6"/>
          <p:cNvGraphicFramePr>
            <a:graphicFrameLocks noGrp="1"/>
          </p:cNvGraphicFramePr>
          <p:nvPr>
            <p:ph idx="1"/>
            <p:extLst/>
          </p:nvPr>
        </p:nvGraphicFramePr>
        <p:xfrm>
          <a:off x="2267756" y="2054984"/>
          <a:ext cx="7679029" cy="3176896"/>
        </p:xfrm>
        <a:graphic>
          <a:graphicData uri="http://schemas.openxmlformats.org/drawingml/2006/table">
            <a:tbl>
              <a:tblPr bandRow="1"/>
              <a:tblGrid>
                <a:gridCol w="669446"/>
                <a:gridCol w="7009583"/>
              </a:tblGrid>
              <a:tr h="489204">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Understand the Agile Methodology and comparing various other software development models with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Examine Scrum and test driven development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Apply the various tools available to agile teams to facilitate the project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184">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Analyze the method to improve results for a specific circumstance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4666">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Evaluate likely successes and formulate plans to manage likely risks or problems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APEX INSTITUTE OF TECHNOLOGY CSE INFORMATION SECURITY</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3953601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841" y="957264"/>
            <a:ext cx="7585472" cy="657225"/>
          </a:xfrm>
        </p:spPr>
        <p:txBody>
          <a:bodyPr>
            <a:normAutofit/>
          </a:bodyPr>
          <a:lstStyle/>
          <a:p>
            <a:pPr algn="ctr"/>
            <a:r>
              <a:rPr lang="en-US" sz="3300" b="1" dirty="0"/>
              <a:t>Learning Outcome of this lecture</a:t>
            </a:r>
          </a:p>
        </p:txBody>
      </p:sp>
      <p:sp>
        <p:nvSpPr>
          <p:cNvPr id="4" name="Text Placeholder 3"/>
          <p:cNvSpPr>
            <a:spLocks noGrp="1"/>
          </p:cNvSpPr>
          <p:nvPr>
            <p:ph type="body" sz="half" idx="2"/>
          </p:nvPr>
        </p:nvSpPr>
        <p:spPr>
          <a:xfrm>
            <a:off x="1766888" y="1771651"/>
            <a:ext cx="8615363" cy="4029075"/>
          </a:xfrm>
        </p:spPr>
        <p:txBody>
          <a:bodyPr>
            <a:normAutofit/>
          </a:bodyPr>
          <a:lstStyle/>
          <a:p>
            <a:pPr lvl="0">
              <a:buFont typeface="Arial" pitchFamily="34" charset="0"/>
              <a:buChar char="•"/>
            </a:pPr>
            <a:r>
              <a:rPr lang="en-US" sz="2100" dirty="0"/>
              <a:t>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extLst/>
          </p:nvPr>
        </p:nvGraphicFramePr>
        <p:xfrm>
          <a:off x="1766888" y="1689347"/>
          <a:ext cx="7894750" cy="3470267"/>
        </p:xfrm>
        <a:graphic>
          <a:graphicData uri="http://schemas.openxmlformats.org/drawingml/2006/table">
            <a:tbl>
              <a:tblPr/>
              <a:tblGrid>
                <a:gridCol w="800720">
                  <a:extLst>
                    <a:ext uri="{9D8B030D-6E8A-4147-A177-3AD203B41FA5}">
                      <a16:colId xmlns="" xmlns:a16="http://schemas.microsoft.com/office/drawing/2014/main" val="20000"/>
                    </a:ext>
                  </a:extLst>
                </a:gridCol>
                <a:gridCol w="1702494">
                  <a:extLst>
                    <a:ext uri="{9D8B030D-6E8A-4147-A177-3AD203B41FA5}">
                      <a16:colId xmlns="" xmlns:a16="http://schemas.microsoft.com/office/drawing/2014/main" val="20001"/>
                    </a:ext>
                  </a:extLst>
                </a:gridCol>
                <a:gridCol w="5391536">
                  <a:extLst>
                    <a:ext uri="{9D8B030D-6E8A-4147-A177-3AD203B41FA5}">
                      <a16:colId xmlns="" xmlns:a16="http://schemas.microsoft.com/office/drawing/2014/main" val="20002"/>
                    </a:ext>
                  </a:extLst>
                </a:gridCol>
              </a:tblGrid>
              <a:tr h="736092">
                <a:tc>
                  <a:txBody>
                    <a:bodyPr/>
                    <a:lstStyle/>
                    <a:p>
                      <a:pPr marL="0" marR="0" algn="ctr">
                        <a:lnSpc>
                          <a:spcPct val="115000"/>
                        </a:lnSpc>
                        <a:spcBef>
                          <a:spcPts val="0"/>
                        </a:spcBef>
                        <a:spcAft>
                          <a:spcPts val="0"/>
                        </a:spcAft>
                      </a:pPr>
                      <a:r>
                        <a:rPr lang="en-US" sz="2100" b="1" dirty="0">
                          <a:latin typeface="+mn-lt"/>
                          <a:ea typeface="Calibri"/>
                          <a:cs typeface="Times New Roman"/>
                        </a:rPr>
                        <a:t>Unit</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Name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Outcome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0000"/>
                  </a:ext>
                </a:extLst>
              </a:tr>
              <a:tr h="832604">
                <a:tc>
                  <a:txBody>
                    <a:bodyPr/>
                    <a:lstStyle/>
                    <a:p>
                      <a:pPr marL="0" marR="0">
                        <a:lnSpc>
                          <a:spcPct val="115000"/>
                        </a:lnSpc>
                        <a:spcBef>
                          <a:spcPts val="0"/>
                        </a:spcBef>
                        <a:spcAft>
                          <a:spcPts val="0"/>
                        </a:spcAft>
                      </a:pPr>
                      <a:r>
                        <a:rPr lang="en-US" sz="2100" baseline="0" dirty="0">
                          <a:latin typeface="+mn-lt"/>
                          <a:ea typeface="Calibri"/>
                          <a:cs typeface="Times New Roman"/>
                        </a:rPr>
                        <a:t> </a:t>
                      </a:r>
                      <a:r>
                        <a:rPr lang="en-US" sz="2100" baseline="0" dirty="0" smtClean="0">
                          <a:latin typeface="+mn-lt"/>
                          <a:ea typeface="Calibri"/>
                          <a:cs typeface="Times New Roman"/>
                        </a:rPr>
                        <a:t>  I</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kern="1200" dirty="0" smtClean="0">
                          <a:solidFill>
                            <a:schemeClr val="tx1"/>
                          </a:solidFill>
                          <a:effectLst/>
                          <a:latin typeface="+mn-lt"/>
                          <a:ea typeface="+mn-ea"/>
                          <a:cs typeface="+mn-cs"/>
                        </a:rPr>
                        <a:t>Understanding common Agile Practices in </a:t>
                      </a:r>
                      <a:r>
                        <a:rPr lang="en-IN" sz="1400" b="1" kern="1200" dirty="0" err="1" smtClean="0">
                          <a:solidFill>
                            <a:schemeClr val="tx1"/>
                          </a:solidFill>
                          <a:effectLst/>
                          <a:latin typeface="+mn-lt"/>
                          <a:ea typeface="+mn-ea"/>
                          <a:cs typeface="+mn-cs"/>
                        </a:rPr>
                        <a:t>DevOps</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defTabSz="685800" rtl="0" eaLnBrk="1" fontAlgn="auto" latinLnBrk="0" hangingPunct="1">
                        <a:lnSpc>
                          <a:spcPct val="115000"/>
                        </a:lnSpc>
                        <a:spcBef>
                          <a:spcPts val="0"/>
                        </a:spcBef>
                        <a:spcAft>
                          <a:spcPts val="0"/>
                        </a:spcAft>
                        <a:buClrTx/>
                        <a:buSzTx/>
                        <a:buFont typeface="Symbol"/>
                        <a:buChar char=""/>
                        <a:tabLst/>
                        <a:defRPr/>
                      </a:pPr>
                      <a:r>
                        <a:rPr lang="en-IN" sz="1350" kern="1200" dirty="0" smtClean="0">
                          <a:solidFill>
                            <a:schemeClr val="tx1"/>
                          </a:solidFill>
                          <a:effectLst/>
                          <a:latin typeface="+mn-lt"/>
                          <a:ea typeface="+mn-ea"/>
                          <a:cs typeface="+mn-cs"/>
                        </a:rPr>
                        <a:t>Introduction to Product Management, Product Design and Requirement gathering, Product Design Challenges, UX Design, Product Development Methodologies, Product Marketing and Presentation, Traditional Software Development Methodologies, Problem/issues with traditional approach, Agile Development, Agile Manifesto, Scrum Model, Agile Estimations and Planning, Soft skills in agile</a:t>
                      </a:r>
                      <a:endParaRPr lang="en-US" sz="1350" kern="1200" dirty="0" smtClean="0">
                        <a:solidFill>
                          <a:schemeClr val="tx1"/>
                        </a:solidFill>
                        <a:effectLst/>
                        <a:latin typeface="+mn-lt"/>
                        <a:ea typeface="+mn-ea"/>
                        <a:cs typeface="+mn-cs"/>
                      </a:endParaRPr>
                    </a:p>
                    <a:p>
                      <a:pPr marL="342900" marR="0" lvl="0" indent="-342900" algn="just">
                        <a:lnSpc>
                          <a:spcPct val="115000"/>
                        </a:lnSpc>
                        <a:spcBef>
                          <a:spcPts val="0"/>
                        </a:spcBef>
                        <a:spcAft>
                          <a:spcPts val="0"/>
                        </a:spcAft>
                        <a:buFont typeface="Symbol"/>
                        <a:buChar char=""/>
                      </a:pPr>
                      <a:r>
                        <a:rPr lang="en-IN" sz="1400" kern="1200" dirty="0" smtClean="0">
                          <a:solidFill>
                            <a:schemeClr val="tx1"/>
                          </a:solidFill>
                          <a:effectLst/>
                          <a:latin typeface="+mn-lt"/>
                          <a:ea typeface="+mn-ea"/>
                          <a:cs typeface="+mn-cs"/>
                        </a:rPr>
                        <a:t> </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32604">
                <a:tc gridSpan="3">
                  <a:txBody>
                    <a:bodyPr/>
                    <a:lstStyle/>
                    <a:p>
                      <a:pPr marL="0" marR="0">
                        <a:lnSpc>
                          <a:spcPct val="115000"/>
                        </a:lnSpc>
                        <a:spcBef>
                          <a:spcPts val="0"/>
                        </a:spcBef>
                        <a:spcAft>
                          <a:spcPts val="0"/>
                        </a:spcAft>
                      </a:pPr>
                      <a:r>
                        <a:rPr lang="en-US" sz="1400" b="0" i="0" kern="1200" dirty="0" smtClean="0">
                          <a:solidFill>
                            <a:schemeClr val="tx1"/>
                          </a:solidFill>
                          <a:effectLst/>
                          <a:latin typeface="+mn-lt"/>
                          <a:ea typeface="+mn-ea"/>
                          <a:cs typeface="+mn-cs"/>
                        </a:rPr>
                        <a:t>CO</a:t>
                      </a:r>
                      <a:r>
                        <a:rPr lang="en-US" sz="1400" b="0" i="0" kern="1200" baseline="0" dirty="0" smtClean="0">
                          <a:solidFill>
                            <a:schemeClr val="tx1"/>
                          </a:solidFill>
                          <a:effectLst/>
                          <a:latin typeface="+mn-lt"/>
                          <a:ea typeface="+mn-ea"/>
                          <a:cs typeface="+mn-cs"/>
                        </a:rPr>
                        <a:t> 1  </a:t>
                      </a:r>
                      <a:r>
                        <a:rPr lang="en-US" sz="1400" b="0" i="0" kern="1200" dirty="0" smtClean="0">
                          <a:solidFill>
                            <a:schemeClr val="tx1"/>
                          </a:solidFill>
                          <a:effectLst/>
                          <a:latin typeface="+mn-lt"/>
                          <a:ea typeface="+mn-ea"/>
                          <a:cs typeface="+mn-cs"/>
                        </a:rPr>
                        <a:t>Apply the Agile Methodology and comparing various other software development models with agile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buFont typeface="Arial" pitchFamily="34" charset="0"/>
                        <a:buChar char="•"/>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455189707"/>
                  </a:ext>
                </a:extLst>
              </a:tr>
            </a:tbl>
          </a:graphicData>
        </a:graphic>
      </p:graphicFrame>
      <p:sp>
        <p:nvSpPr>
          <p:cNvPr id="7" name="Footer Placeholder 6"/>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118518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t>Course Outcomes</a:t>
            </a:r>
            <a:endParaRPr lang="en-US" sz="3600" b="1"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graphicFrame>
        <p:nvGraphicFramePr>
          <p:cNvPr id="5" name="Table 4"/>
          <p:cNvGraphicFramePr>
            <a:graphicFrameLocks noGrp="1"/>
          </p:cNvGraphicFramePr>
          <p:nvPr/>
        </p:nvGraphicFramePr>
        <p:xfrm>
          <a:off x="1023902" y="1714488"/>
          <a:ext cx="9644130" cy="3714777"/>
        </p:xfrm>
        <a:graphic>
          <a:graphicData uri="http://schemas.openxmlformats.org/drawingml/2006/table">
            <a:tbl>
              <a:tblPr/>
              <a:tblGrid>
                <a:gridCol w="1289842"/>
                <a:gridCol w="6558944"/>
                <a:gridCol w="1795344"/>
              </a:tblGrid>
              <a:tr h="1488394">
                <a:tc>
                  <a:txBody>
                    <a:bodyPr/>
                    <a:lstStyle/>
                    <a:p>
                      <a:pPr>
                        <a:lnSpc>
                          <a:spcPct val="107000"/>
                        </a:lnSpc>
                        <a:spcAft>
                          <a:spcPts val="800"/>
                        </a:spcAft>
                      </a:pPr>
                      <a:r>
                        <a:rPr lang="en-IN" sz="2000" b="1" dirty="0">
                          <a:latin typeface="+mn-lt"/>
                          <a:ea typeface="Calibri"/>
                          <a:cs typeface="Times New Roman"/>
                        </a:rPr>
                        <a:t>CO No.</a:t>
                      </a:r>
                      <a:endParaRPr lang="en-US" sz="2000" b="1"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b="1">
                          <a:latin typeface="+mn-lt"/>
                          <a:ea typeface="Calibri"/>
                          <a:cs typeface="Times New Roman"/>
                        </a:rPr>
                        <a:t>Statement</a:t>
                      </a:r>
                      <a:endParaRPr lang="en-US" sz="2000" b="1">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b="1" dirty="0">
                          <a:latin typeface="+mn-lt"/>
                          <a:ea typeface="Calibri"/>
                          <a:cs typeface="Times New Roman"/>
                        </a:rPr>
                        <a:t>Level of Learning (Highest BT Level)</a:t>
                      </a:r>
                      <a:endParaRPr lang="en-US" sz="2000" b="1"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004">
                <a:tc>
                  <a:txBody>
                    <a:bodyPr/>
                    <a:lstStyle/>
                    <a:p>
                      <a:pPr>
                        <a:lnSpc>
                          <a:spcPct val="107000"/>
                        </a:lnSpc>
                        <a:spcAft>
                          <a:spcPts val="800"/>
                        </a:spcAft>
                      </a:pPr>
                      <a:r>
                        <a:rPr lang="en-IN" sz="2000">
                          <a:latin typeface="+mn-lt"/>
                          <a:ea typeface="Calibri"/>
                          <a:cs typeface="Times New Roman"/>
                        </a:rPr>
                        <a:t>CO1</a:t>
                      </a:r>
                      <a:endParaRPr lang="en-US" sz="20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800" kern="1200" dirty="0" smtClean="0">
                          <a:solidFill>
                            <a:schemeClr val="tx1"/>
                          </a:solidFill>
                          <a:latin typeface="+mn-lt"/>
                          <a:ea typeface="+mn-ea"/>
                          <a:cs typeface="+mn-cs"/>
                        </a:rPr>
                        <a:t>Explain how IBM Design Thinking works and using loop Model to understand present and envision future</a:t>
                      </a:r>
                      <a:endParaRPr lang="en-US" sz="20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latin typeface="+mn-lt"/>
                          <a:ea typeface="Calibri"/>
                          <a:cs typeface="Times New Roman"/>
                        </a:rPr>
                        <a:t>1</a:t>
                      </a:r>
                      <a:endParaRPr lang="en-US" sz="20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5058">
                <a:tc>
                  <a:txBody>
                    <a:bodyPr/>
                    <a:lstStyle/>
                    <a:p>
                      <a:pPr>
                        <a:lnSpc>
                          <a:spcPct val="107000"/>
                        </a:lnSpc>
                        <a:spcAft>
                          <a:spcPts val="800"/>
                        </a:spcAft>
                      </a:pPr>
                      <a:r>
                        <a:rPr lang="en-IN" sz="2000">
                          <a:latin typeface="+mn-lt"/>
                          <a:ea typeface="Calibri"/>
                          <a:cs typeface="Times New Roman"/>
                        </a:rPr>
                        <a:t>CO2</a:t>
                      </a:r>
                      <a:endParaRPr lang="en-US" sz="20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800" kern="1200" dirty="0" smtClean="0">
                          <a:solidFill>
                            <a:schemeClr val="tx1"/>
                          </a:solidFill>
                          <a:latin typeface="+mn-lt"/>
                          <a:ea typeface="+mn-ea"/>
                          <a:cs typeface="+mn-cs"/>
                        </a:rPr>
                        <a:t>Crafting hill and choose sponsored user, introduction to various methodologies, Agile Methodology and its Frameworks</a:t>
                      </a:r>
                      <a:endParaRPr lang="en-US" sz="20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latin typeface="+mn-lt"/>
                          <a:ea typeface="Calibri"/>
                          <a:cs typeface="Times New Roman"/>
                        </a:rPr>
                        <a:t>2</a:t>
                      </a:r>
                      <a:endParaRPr lang="en-US" sz="20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321">
                <a:tc>
                  <a:txBody>
                    <a:bodyPr/>
                    <a:lstStyle/>
                    <a:p>
                      <a:pPr>
                        <a:lnSpc>
                          <a:spcPct val="107000"/>
                        </a:lnSpc>
                        <a:spcAft>
                          <a:spcPts val="800"/>
                        </a:spcAft>
                      </a:pPr>
                      <a:r>
                        <a:rPr lang="en-IN" sz="2000">
                          <a:latin typeface="+mn-lt"/>
                          <a:ea typeface="Calibri"/>
                          <a:cs typeface="Times New Roman"/>
                        </a:rPr>
                        <a:t>CO3</a:t>
                      </a:r>
                      <a:endParaRPr lang="en-US" sz="20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800" kern="1200" dirty="0" smtClean="0">
                          <a:solidFill>
                            <a:schemeClr val="tx1"/>
                          </a:solidFill>
                          <a:latin typeface="+mn-lt"/>
                          <a:ea typeface="+mn-ea"/>
                          <a:cs typeface="+mn-cs"/>
                        </a:rPr>
                        <a:t>Understanding DevOps, use of DevOps Tools</a:t>
                      </a:r>
                      <a:endParaRPr lang="en-US" sz="20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latin typeface="+mn-lt"/>
                          <a:ea typeface="Calibri"/>
                          <a:cs typeface="Times New Roman"/>
                        </a:rPr>
                        <a:t>3</a:t>
                      </a:r>
                      <a:endParaRPr lang="en-US" sz="20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US" dirty="0"/>
          </a:p>
        </p:txBody>
      </p:sp>
      <p:sp>
        <p:nvSpPr>
          <p:cNvPr id="3" name="Content Placeholder 2"/>
          <p:cNvSpPr>
            <a:spLocks noGrp="1"/>
          </p:cNvSpPr>
          <p:nvPr>
            <p:ph idx="1"/>
          </p:nvPr>
        </p:nvSpPr>
        <p:spPr>
          <a:xfrm>
            <a:off x="809588" y="1571612"/>
            <a:ext cx="10515600" cy="4351338"/>
          </a:xfrm>
        </p:spPr>
        <p:txBody>
          <a:bodyPr/>
          <a:lstStyle/>
          <a:p>
            <a:pPr>
              <a:lnSpc>
                <a:spcPct val="150000"/>
              </a:lnSpc>
              <a:buFont typeface="Wingdings" pitchFamily="2" charset="2"/>
              <a:buChar char="Ø"/>
            </a:pPr>
            <a:r>
              <a:rPr lang="en-IN" dirty="0" smtClean="0"/>
              <a:t>The Keys aligns</a:t>
            </a:r>
          </a:p>
          <a:p>
            <a:pPr>
              <a:lnSpc>
                <a:spcPct val="150000"/>
              </a:lnSpc>
              <a:buFont typeface="Wingdings" pitchFamily="2" charset="2"/>
              <a:buChar char="Ø"/>
            </a:pPr>
            <a:r>
              <a:rPr lang="en-IN" dirty="0" smtClean="0"/>
              <a:t>Hills</a:t>
            </a:r>
          </a:p>
          <a:p>
            <a:pPr>
              <a:lnSpc>
                <a:spcPct val="150000"/>
              </a:lnSpc>
              <a:buFont typeface="Wingdings" pitchFamily="2" charset="2"/>
              <a:buChar char="Ø"/>
            </a:pPr>
            <a:r>
              <a:rPr lang="en-IN" dirty="0" smtClean="0"/>
              <a:t>Crafting Hill</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709634"/>
          </a:xfrm>
        </p:spPr>
        <p:txBody>
          <a:bodyPr/>
          <a:lstStyle/>
          <a:p>
            <a:r>
              <a:rPr lang="en-US" dirty="0" smtClean="0"/>
              <a:t>Key align us</a:t>
            </a:r>
            <a:endParaRPr lang="en-US" dirty="0"/>
          </a:p>
        </p:txBody>
      </p:sp>
      <p:sp>
        <p:nvSpPr>
          <p:cNvPr id="3" name="Subtitle 2"/>
          <p:cNvSpPr>
            <a:spLocks noGrp="1"/>
          </p:cNvSpPr>
          <p:nvPr>
            <p:ph type="subTitle" idx="1"/>
          </p:nvPr>
        </p:nvSpPr>
        <p:spPr>
          <a:xfrm>
            <a:off x="571462" y="1295400"/>
            <a:ext cx="10763325" cy="4562492"/>
          </a:xfrm>
        </p:spPr>
        <p:txBody>
          <a:bodyPr>
            <a:normAutofit/>
          </a:bodyPr>
          <a:lstStyle/>
          <a:p>
            <a:r>
              <a:rPr lang="en-US" b="1" i="1" dirty="0" smtClean="0">
                <a:solidFill>
                  <a:srgbClr val="FF0000"/>
                </a:solidFill>
              </a:rPr>
              <a:t>“Lead teams to great </a:t>
            </a:r>
          </a:p>
          <a:p>
            <a:r>
              <a:rPr lang="en-US" b="1" i="1" dirty="0" smtClean="0">
                <a:solidFill>
                  <a:srgbClr val="FF0000"/>
                </a:solidFill>
              </a:rPr>
              <a:t>user outcomes using our </a:t>
            </a:r>
          </a:p>
          <a:p>
            <a:r>
              <a:rPr lang="en-US" b="1" i="1" dirty="0" smtClean="0">
                <a:solidFill>
                  <a:srgbClr val="FF0000"/>
                </a:solidFill>
              </a:rPr>
              <a:t>scalable framework for</a:t>
            </a:r>
          </a:p>
          <a:p>
            <a:r>
              <a:rPr lang="en-US" b="1" i="1" dirty="0" smtClean="0">
                <a:solidFill>
                  <a:srgbClr val="FF0000"/>
                </a:solidFill>
              </a:rPr>
              <a:t> team alignment.”</a:t>
            </a:r>
            <a:endParaRPr lang="en-US" b="1" dirty="0" smtClean="0">
              <a:solidFill>
                <a:srgbClr val="FF0000"/>
              </a:solidFill>
            </a:endParaRPr>
          </a:p>
        </p:txBody>
      </p:sp>
      <p:pic>
        <p:nvPicPr>
          <p:cNvPr id="4098" name="Picture 2"/>
          <p:cNvPicPr>
            <a:picLocks noChangeAspect="1" noChangeArrowheads="1"/>
          </p:cNvPicPr>
          <p:nvPr/>
        </p:nvPicPr>
        <p:blipFill>
          <a:blip r:embed="rId2"/>
          <a:srcRect/>
          <a:stretch>
            <a:fillRect/>
          </a:stretch>
        </p:blipFill>
        <p:spPr bwMode="auto">
          <a:xfrm>
            <a:off x="3657600" y="2971801"/>
            <a:ext cx="5010189" cy="35333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lstStyle/>
          <a:p>
            <a:r>
              <a:rPr lang="en-US" dirty="0" smtClean="0"/>
              <a:t>Key align us</a:t>
            </a:r>
            <a:endParaRPr lang="en-US" dirty="0"/>
          </a:p>
        </p:txBody>
      </p:sp>
      <p:sp>
        <p:nvSpPr>
          <p:cNvPr id="3" name="Subtitle 2"/>
          <p:cNvSpPr>
            <a:spLocks noGrp="1"/>
          </p:cNvSpPr>
          <p:nvPr>
            <p:ph type="subTitle" idx="1"/>
          </p:nvPr>
        </p:nvSpPr>
        <p:spPr>
          <a:xfrm>
            <a:off x="571462" y="1571612"/>
            <a:ext cx="10763325" cy="4286280"/>
          </a:xfrm>
        </p:spPr>
        <p:txBody>
          <a:bodyPr>
            <a:normAutofit/>
          </a:bodyPr>
          <a:lstStyle/>
          <a:p>
            <a:pPr algn="just"/>
            <a:r>
              <a:rPr lang="en-US" sz="2400" dirty="0" smtClean="0"/>
              <a:t>With IBM Design Thinking, we have added three scaling practices to the conventional design thinking approach. </a:t>
            </a:r>
          </a:p>
          <a:p>
            <a:pPr algn="just"/>
            <a:endParaRPr lang="en-US" sz="2400" dirty="0" smtClean="0"/>
          </a:p>
          <a:p>
            <a:pPr algn="just"/>
            <a:r>
              <a:rPr lang="en-US" sz="2400" dirty="0" smtClean="0"/>
              <a:t>They are </a:t>
            </a:r>
          </a:p>
          <a:p>
            <a:pPr algn="just"/>
            <a:r>
              <a:rPr lang="en-US" sz="2400" dirty="0" smtClean="0"/>
              <a:t>• Hills </a:t>
            </a:r>
          </a:p>
          <a:p>
            <a:pPr algn="just"/>
            <a:r>
              <a:rPr lang="en-US" sz="2400" dirty="0" smtClean="0"/>
              <a:t>• Playbacks </a:t>
            </a:r>
          </a:p>
          <a:p>
            <a:pPr algn="just"/>
            <a:r>
              <a:rPr lang="en-US" sz="2400" dirty="0" smtClean="0"/>
              <a:t>• Sponsor Users </a:t>
            </a:r>
          </a:p>
          <a:p>
            <a:pPr algn="just"/>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lstStyle/>
          <a:p>
            <a:r>
              <a:rPr lang="en-US" dirty="0" smtClean="0"/>
              <a:t>Key align us</a:t>
            </a:r>
            <a:endParaRPr lang="en-US" dirty="0"/>
          </a:p>
        </p:txBody>
      </p:sp>
      <p:sp>
        <p:nvSpPr>
          <p:cNvPr id="3" name="Subtitle 2"/>
          <p:cNvSpPr>
            <a:spLocks noGrp="1"/>
          </p:cNvSpPr>
          <p:nvPr>
            <p:ph type="subTitle" idx="1"/>
          </p:nvPr>
        </p:nvSpPr>
        <p:spPr>
          <a:xfrm>
            <a:off x="571462" y="1571612"/>
            <a:ext cx="10763325" cy="4286280"/>
          </a:xfrm>
        </p:spPr>
        <p:txBody>
          <a:bodyPr>
            <a:normAutofit/>
          </a:bodyPr>
          <a:lstStyle/>
          <a:p>
            <a:pPr algn="just"/>
            <a:r>
              <a:rPr lang="en-US" sz="2400" dirty="0" smtClean="0"/>
              <a:t>In practice, complex problems often call for complex teams—and complex teams can be a challenge to manage. Project management frameworks can help manage complexity. We might divide teams into “</a:t>
            </a:r>
            <a:r>
              <a:rPr lang="en-US" sz="2400" b="1" dirty="0" smtClean="0"/>
              <a:t>squads</a:t>
            </a:r>
            <a:r>
              <a:rPr lang="en-US" sz="2400" dirty="0" smtClean="0"/>
              <a:t>” or “</a:t>
            </a:r>
            <a:r>
              <a:rPr lang="en-US" sz="2400" b="1" dirty="0" err="1" smtClean="0"/>
              <a:t>workstreams</a:t>
            </a:r>
            <a:r>
              <a:rPr lang="en-US" sz="2400" dirty="0" smtClean="0"/>
              <a:t>,” or we might divide time into “</a:t>
            </a:r>
            <a:r>
              <a:rPr lang="en-US" sz="2400" b="1" dirty="0" smtClean="0"/>
              <a:t>sprints</a:t>
            </a:r>
            <a:r>
              <a:rPr lang="en-US" sz="2400" dirty="0" smtClean="0"/>
              <a:t>” or “</a:t>
            </a:r>
            <a:r>
              <a:rPr lang="en-US" sz="2400" b="1" dirty="0" smtClean="0"/>
              <a:t>phases</a:t>
            </a:r>
            <a:r>
              <a:rPr lang="en-US" sz="2400" dirty="0" smtClean="0"/>
              <a:t>” We might even standardize around a common process for teams to follow. </a:t>
            </a:r>
          </a:p>
          <a:p>
            <a:pPr algn="just"/>
            <a:r>
              <a:rPr lang="en-US" sz="2400" dirty="0" smtClean="0"/>
              <a:t>No matter how we organize a team, delivering great user outcomes requires us to stay focused and aligned on what matters to users. </a:t>
            </a:r>
          </a:p>
          <a:p>
            <a:pPr algn="just"/>
            <a:r>
              <a:rPr lang="en-US" sz="2400" dirty="0" smtClean="0"/>
              <a:t>The Keys are our three most important techniques for diverse teams to reflect together as we move from idea to outcome. They help us get aligned, stay aligned, and stay in touch with real-world needs—even when we’re deep in the 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61" y="357166"/>
            <a:ext cx="10972800" cy="1000132"/>
          </a:xfrm>
        </p:spPr>
        <p:txBody>
          <a:bodyPr/>
          <a:lstStyle/>
          <a:p>
            <a:r>
              <a:rPr lang="en-US" sz="4800" dirty="0" smtClean="0"/>
              <a:t>Three Hills, one Foundation</a:t>
            </a:r>
            <a:endParaRPr lang="en-US" dirty="0"/>
          </a:p>
        </p:txBody>
      </p:sp>
      <p:sp>
        <p:nvSpPr>
          <p:cNvPr id="3" name="Subtitle 2"/>
          <p:cNvSpPr>
            <a:spLocks noGrp="1"/>
          </p:cNvSpPr>
          <p:nvPr>
            <p:ph type="subTitle" idx="1"/>
          </p:nvPr>
        </p:nvSpPr>
        <p:spPr>
          <a:xfrm>
            <a:off x="571462" y="1571612"/>
            <a:ext cx="10763325" cy="4286280"/>
          </a:xfrm>
        </p:spPr>
        <p:txBody>
          <a:bodyPr>
            <a:normAutofit/>
          </a:bodyPr>
          <a:lstStyle/>
          <a:p>
            <a:pPr algn="just"/>
            <a:r>
              <a:rPr lang="en-US" sz="2400" dirty="0" smtClean="0"/>
              <a:t>You can do anything, but you can’t do everything. </a:t>
            </a:r>
          </a:p>
          <a:p>
            <a:pPr algn="just"/>
            <a:endParaRPr lang="en-US" sz="2400" dirty="0" smtClean="0"/>
          </a:p>
          <a:p>
            <a:pPr algn="just"/>
            <a:r>
              <a:rPr lang="en-US" sz="2400" dirty="0" smtClean="0"/>
              <a:t>Hills should reflect an investment in the most valuable outcomes for your users, and the most important differentiators for your organization.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7800</TotalTime>
  <Words>885</Words>
  <Application>Microsoft Office PowerPoint</Application>
  <PresentationFormat>Widescreen</PresentationFormat>
  <Paragraphs>113</Paragraphs>
  <Slides>16</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30" baseType="lpstr">
      <vt:lpstr>Arial</vt:lpstr>
      <vt:lpstr>Calibri</vt:lpstr>
      <vt:lpstr>Calibri Light</vt:lpstr>
      <vt:lpstr>Casper</vt:lpstr>
      <vt:lpstr>Casper Bold</vt:lpstr>
      <vt:lpstr>Karla</vt:lpstr>
      <vt:lpstr>Raleway ExtraBold</vt:lpstr>
      <vt:lpstr>Segoe UI</vt:lpstr>
      <vt:lpstr>Symbol</vt:lpstr>
      <vt:lpstr>Times New Roman</vt:lpstr>
      <vt:lpstr>Times New Roman (Hebrew)</vt:lpstr>
      <vt:lpstr>Wingdings</vt:lpstr>
      <vt:lpstr>1_Office Theme</vt:lpstr>
      <vt:lpstr>CorelDRAW</vt:lpstr>
      <vt:lpstr>PowerPoint Presentation</vt:lpstr>
      <vt:lpstr>Learning Outcome of this lecture</vt:lpstr>
      <vt:lpstr>Learning Outcome of this lecture</vt:lpstr>
      <vt:lpstr>Course Outcomes</vt:lpstr>
      <vt:lpstr>Outline</vt:lpstr>
      <vt:lpstr>Key align us</vt:lpstr>
      <vt:lpstr>Key align us</vt:lpstr>
      <vt:lpstr>Key align us</vt:lpstr>
      <vt:lpstr>Three Hills, one Foundation</vt:lpstr>
      <vt:lpstr>Three Hills, one Foundation</vt:lpstr>
      <vt:lpstr>Get In Sync</vt:lpstr>
      <vt:lpstr>Crafting a Hill </vt:lpstr>
      <vt:lpstr>Crafting a Hill </vt:lpstr>
      <vt:lpstr>Text Books and Reference Books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shubham</cp:lastModifiedBy>
  <cp:revision>1279</cp:revision>
  <cp:lastPrinted>2001-10-14T15:01:40Z</cp:lastPrinted>
  <dcterms:created xsi:type="dcterms:W3CDTF">2000-03-09T23:15:43Z</dcterms:created>
  <dcterms:modified xsi:type="dcterms:W3CDTF">2023-12-28T17:24:47Z</dcterms:modified>
</cp:coreProperties>
</file>