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60" r:id="rId1"/>
  </p:sldMasterIdLst>
  <p:notesMasterIdLst>
    <p:notesMasterId r:id="rId16"/>
  </p:notesMasterIdLst>
  <p:handoutMasterIdLst>
    <p:handoutMasterId r:id="rId17"/>
  </p:handoutMasterIdLst>
  <p:sldIdLst>
    <p:sldId id="450" r:id="rId2"/>
    <p:sldId id="451" r:id="rId3"/>
    <p:sldId id="452" r:id="rId4"/>
    <p:sldId id="434" r:id="rId5"/>
    <p:sldId id="443" r:id="rId6"/>
    <p:sldId id="444" r:id="rId7"/>
    <p:sldId id="445" r:id="rId8"/>
    <p:sldId id="446" r:id="rId9"/>
    <p:sldId id="449" r:id="rId10"/>
    <p:sldId id="447" r:id="rId11"/>
    <p:sldId id="448" r:id="rId12"/>
    <p:sldId id="453" r:id="rId13"/>
    <p:sldId id="442" r:id="rId14"/>
    <p:sldId id="399" r:id="rId15"/>
  </p:sldIdLst>
  <p:sldSz cx="12192000" cy="6858000"/>
  <p:notesSz cx="7099300" cy="10234613"/>
  <p:defaultTextStyle>
    <a:defPPr>
      <a:defRPr lang="en-US"/>
    </a:defPPr>
    <a:lvl1pPr algn="l" rtl="0" eaLnBrk="0" fontAlgn="base" hangingPunct="0">
      <a:spcBef>
        <a:spcPct val="0"/>
      </a:spcBef>
      <a:spcAft>
        <a:spcPct val="0"/>
      </a:spcAft>
      <a:defRPr sz="2400" kern="1200">
        <a:solidFill>
          <a:schemeClr val="tx1"/>
        </a:solidFill>
        <a:latin typeface="Times New Roman" charset="0"/>
        <a:ea typeface="+mn-ea"/>
        <a:cs typeface="Times New Roman (Hebrew)" charset="0"/>
      </a:defRPr>
    </a:lvl1pPr>
    <a:lvl2pPr marL="457200" algn="l" rtl="0" eaLnBrk="0" fontAlgn="base" hangingPunct="0">
      <a:spcBef>
        <a:spcPct val="0"/>
      </a:spcBef>
      <a:spcAft>
        <a:spcPct val="0"/>
      </a:spcAft>
      <a:defRPr sz="2400" kern="1200">
        <a:solidFill>
          <a:schemeClr val="tx1"/>
        </a:solidFill>
        <a:latin typeface="Times New Roman" charset="0"/>
        <a:ea typeface="+mn-ea"/>
        <a:cs typeface="Times New Roman (Hebrew)" charset="0"/>
      </a:defRPr>
    </a:lvl2pPr>
    <a:lvl3pPr marL="914400" algn="l" rtl="0" eaLnBrk="0" fontAlgn="base" hangingPunct="0">
      <a:spcBef>
        <a:spcPct val="0"/>
      </a:spcBef>
      <a:spcAft>
        <a:spcPct val="0"/>
      </a:spcAft>
      <a:defRPr sz="2400" kern="1200">
        <a:solidFill>
          <a:schemeClr val="tx1"/>
        </a:solidFill>
        <a:latin typeface="Times New Roman" charset="0"/>
        <a:ea typeface="+mn-ea"/>
        <a:cs typeface="Times New Roman (Hebrew)" charset="0"/>
      </a:defRPr>
    </a:lvl3pPr>
    <a:lvl4pPr marL="1371600" algn="l" rtl="0" eaLnBrk="0" fontAlgn="base" hangingPunct="0">
      <a:spcBef>
        <a:spcPct val="0"/>
      </a:spcBef>
      <a:spcAft>
        <a:spcPct val="0"/>
      </a:spcAft>
      <a:defRPr sz="2400" kern="1200">
        <a:solidFill>
          <a:schemeClr val="tx1"/>
        </a:solidFill>
        <a:latin typeface="Times New Roman" charset="0"/>
        <a:ea typeface="+mn-ea"/>
        <a:cs typeface="Times New Roman (Hebrew)" charset="0"/>
      </a:defRPr>
    </a:lvl4pPr>
    <a:lvl5pPr marL="1828800" algn="l" rtl="0" eaLnBrk="0" fontAlgn="base" hangingPunct="0">
      <a:spcBef>
        <a:spcPct val="0"/>
      </a:spcBef>
      <a:spcAft>
        <a:spcPct val="0"/>
      </a:spcAft>
      <a:defRPr sz="2400" kern="1200">
        <a:solidFill>
          <a:schemeClr val="tx1"/>
        </a:solidFill>
        <a:latin typeface="Times New Roman" charset="0"/>
        <a:ea typeface="+mn-ea"/>
        <a:cs typeface="Times New Roman (Hebrew)" charset="0"/>
      </a:defRPr>
    </a:lvl5pPr>
    <a:lvl6pPr marL="2286000" algn="l" defTabSz="914400" rtl="0" eaLnBrk="1" latinLnBrk="0" hangingPunct="1">
      <a:defRPr sz="2400" kern="1200">
        <a:solidFill>
          <a:schemeClr val="tx1"/>
        </a:solidFill>
        <a:latin typeface="Times New Roman" charset="0"/>
        <a:ea typeface="+mn-ea"/>
        <a:cs typeface="Times New Roman (Hebrew)" charset="0"/>
      </a:defRPr>
    </a:lvl6pPr>
    <a:lvl7pPr marL="2743200" algn="l" defTabSz="914400" rtl="0" eaLnBrk="1" latinLnBrk="0" hangingPunct="1">
      <a:defRPr sz="2400" kern="1200">
        <a:solidFill>
          <a:schemeClr val="tx1"/>
        </a:solidFill>
        <a:latin typeface="Times New Roman" charset="0"/>
        <a:ea typeface="+mn-ea"/>
        <a:cs typeface="Times New Roman (Hebrew)" charset="0"/>
      </a:defRPr>
    </a:lvl7pPr>
    <a:lvl8pPr marL="3200400" algn="l" defTabSz="914400" rtl="0" eaLnBrk="1" latinLnBrk="0" hangingPunct="1">
      <a:defRPr sz="2400" kern="1200">
        <a:solidFill>
          <a:schemeClr val="tx1"/>
        </a:solidFill>
        <a:latin typeface="Times New Roman" charset="0"/>
        <a:ea typeface="+mn-ea"/>
        <a:cs typeface="Times New Roman (Hebrew)" charset="0"/>
      </a:defRPr>
    </a:lvl8pPr>
    <a:lvl9pPr marL="3657600" algn="l" defTabSz="914400" rtl="0" eaLnBrk="1" latinLnBrk="0" hangingPunct="1">
      <a:defRPr sz="2400" kern="1200">
        <a:solidFill>
          <a:schemeClr val="tx1"/>
        </a:solidFill>
        <a:latin typeface="Times New Roman" charset="0"/>
        <a:ea typeface="+mn-ea"/>
        <a:cs typeface="Times New Roman (Hebrew)" charset="0"/>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a:srgbClr val="99FF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580" autoAdjust="0"/>
    <p:restoredTop sz="86913" autoAdjust="0"/>
  </p:normalViewPr>
  <p:slideViewPr>
    <p:cSldViewPr>
      <p:cViewPr varScale="1">
        <p:scale>
          <a:sx n="44" d="100"/>
          <a:sy n="44" d="100"/>
        </p:scale>
        <p:origin x="798" y="60"/>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7826" name="Rectangle 2"/>
          <p:cNvSpPr>
            <a:spLocks noGrp="1" noChangeArrowheads="1"/>
          </p:cNvSpPr>
          <p:nvPr>
            <p:ph type="hdr" sz="quarter"/>
          </p:nvPr>
        </p:nvSpPr>
        <p:spPr bwMode="auto">
          <a:xfrm>
            <a:off x="4021138" y="0"/>
            <a:ext cx="3078162" cy="512763"/>
          </a:xfrm>
          <a:prstGeom prst="rect">
            <a:avLst/>
          </a:prstGeom>
          <a:noFill/>
          <a:ln>
            <a:noFill/>
          </a:ln>
          <a:effectLst/>
        </p:spPr>
        <p:txBody>
          <a:bodyPr vert="horz" wrap="square" lIns="92908" tIns="46454" rIns="92908" bIns="46454" numCol="1" anchor="t" anchorCtr="0" compatLnSpc="1">
            <a:prstTxWarp prst="textNoShape">
              <a:avLst/>
            </a:prstTxWarp>
          </a:bodyPr>
          <a:lstStyle>
            <a:lvl1pPr algn="r" defTabSz="930275">
              <a:defRPr sz="1200">
                <a:latin typeface="Times New Roman" pitchFamily="18" charset="0"/>
                <a:cs typeface="Times New Roman (Hebrew)" charset="-79"/>
              </a:defRPr>
            </a:lvl1pPr>
          </a:lstStyle>
          <a:p>
            <a:pPr>
              <a:defRPr/>
            </a:pPr>
            <a:endParaRPr lang="en-US" altLang="en-US"/>
          </a:p>
        </p:txBody>
      </p:sp>
      <p:sp>
        <p:nvSpPr>
          <p:cNvPr id="77827" name="Rectangle 3"/>
          <p:cNvSpPr>
            <a:spLocks noGrp="1" noChangeArrowheads="1"/>
          </p:cNvSpPr>
          <p:nvPr>
            <p:ph type="dt" sz="quarter" idx="1"/>
          </p:nvPr>
        </p:nvSpPr>
        <p:spPr bwMode="auto">
          <a:xfrm>
            <a:off x="0" y="0"/>
            <a:ext cx="3078163" cy="512763"/>
          </a:xfrm>
          <a:prstGeom prst="rect">
            <a:avLst/>
          </a:prstGeom>
          <a:noFill/>
          <a:ln>
            <a:noFill/>
          </a:ln>
          <a:effectLst/>
        </p:spPr>
        <p:txBody>
          <a:bodyPr vert="horz" wrap="square" lIns="92908" tIns="46454" rIns="92908" bIns="46454" numCol="1" anchor="t" anchorCtr="0" compatLnSpc="1">
            <a:prstTxWarp prst="textNoShape">
              <a:avLst/>
            </a:prstTxWarp>
          </a:bodyPr>
          <a:lstStyle>
            <a:lvl1pPr defTabSz="930275">
              <a:defRPr sz="1200">
                <a:latin typeface="Times New Roman" pitchFamily="18" charset="0"/>
                <a:cs typeface="Times New Roman (Hebrew)" charset="-79"/>
              </a:defRPr>
            </a:lvl1pPr>
          </a:lstStyle>
          <a:p>
            <a:pPr>
              <a:defRPr/>
            </a:pPr>
            <a:endParaRPr lang="en-US" altLang="en-US"/>
          </a:p>
        </p:txBody>
      </p:sp>
      <p:sp>
        <p:nvSpPr>
          <p:cNvPr id="77828" name="Rectangle 4"/>
          <p:cNvSpPr>
            <a:spLocks noGrp="1" noChangeArrowheads="1"/>
          </p:cNvSpPr>
          <p:nvPr>
            <p:ph type="ftr" sz="quarter" idx="2"/>
          </p:nvPr>
        </p:nvSpPr>
        <p:spPr bwMode="auto">
          <a:xfrm>
            <a:off x="4021138" y="9721850"/>
            <a:ext cx="3078162" cy="512763"/>
          </a:xfrm>
          <a:prstGeom prst="rect">
            <a:avLst/>
          </a:prstGeom>
          <a:noFill/>
          <a:ln>
            <a:noFill/>
          </a:ln>
          <a:effectLst/>
        </p:spPr>
        <p:txBody>
          <a:bodyPr vert="horz" wrap="square" lIns="92908" tIns="46454" rIns="92908" bIns="46454" numCol="1" anchor="b" anchorCtr="0" compatLnSpc="1">
            <a:prstTxWarp prst="textNoShape">
              <a:avLst/>
            </a:prstTxWarp>
          </a:bodyPr>
          <a:lstStyle>
            <a:lvl1pPr algn="r" defTabSz="930275">
              <a:defRPr sz="1200">
                <a:latin typeface="Times New Roman" pitchFamily="18" charset="0"/>
                <a:cs typeface="Times New Roman (Hebrew)" charset="-79"/>
              </a:defRPr>
            </a:lvl1pPr>
          </a:lstStyle>
          <a:p>
            <a:pPr>
              <a:defRPr/>
            </a:pPr>
            <a:endParaRPr lang="en-US" altLang="en-US"/>
          </a:p>
        </p:txBody>
      </p:sp>
      <p:sp>
        <p:nvSpPr>
          <p:cNvPr id="77829" name="Rectangle 5"/>
          <p:cNvSpPr>
            <a:spLocks noGrp="1" noChangeArrowheads="1"/>
          </p:cNvSpPr>
          <p:nvPr>
            <p:ph type="sldNum" sz="quarter" idx="3"/>
          </p:nvPr>
        </p:nvSpPr>
        <p:spPr bwMode="auto">
          <a:xfrm>
            <a:off x="0" y="9721850"/>
            <a:ext cx="3078163" cy="512763"/>
          </a:xfrm>
          <a:prstGeom prst="rect">
            <a:avLst/>
          </a:prstGeom>
          <a:noFill/>
          <a:ln>
            <a:noFill/>
          </a:ln>
          <a:effectLst/>
        </p:spPr>
        <p:txBody>
          <a:bodyPr vert="horz" wrap="square" lIns="92908" tIns="46454" rIns="92908" bIns="46454" numCol="1" anchor="b" anchorCtr="0" compatLnSpc="1">
            <a:prstTxWarp prst="textNoShape">
              <a:avLst/>
            </a:prstTxWarp>
          </a:bodyPr>
          <a:lstStyle>
            <a:lvl1pPr defTabSz="930275">
              <a:defRPr sz="1200"/>
            </a:lvl1pPr>
          </a:lstStyle>
          <a:p>
            <a:fld id="{B6278A19-792B-EC43-9765-D7D8F4786A67}" type="slidenum">
              <a:rPr lang="he-IL" altLang="en-US"/>
              <a:pPr/>
              <a:t>‹#›</a:t>
            </a:fld>
            <a:endParaRPr lang="en-US" altLang="en-US"/>
          </a:p>
        </p:txBody>
      </p:sp>
    </p:spTree>
    <p:extLst>
      <p:ext uri="{BB962C8B-B14F-4D97-AF65-F5344CB8AC3E}">
        <p14:creationId xmlns:p14="http://schemas.microsoft.com/office/powerpoint/2010/main" val="406582138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0770" name="Rectangle 2"/>
          <p:cNvSpPr>
            <a:spLocks noGrp="1" noChangeArrowheads="1"/>
          </p:cNvSpPr>
          <p:nvPr>
            <p:ph type="hdr" sz="quarter"/>
          </p:nvPr>
        </p:nvSpPr>
        <p:spPr bwMode="auto">
          <a:xfrm>
            <a:off x="4022725" y="0"/>
            <a:ext cx="3076575" cy="512763"/>
          </a:xfrm>
          <a:prstGeom prst="rect">
            <a:avLst/>
          </a:prstGeom>
          <a:noFill/>
          <a:ln>
            <a:noFill/>
          </a:ln>
          <a:effectLst/>
        </p:spPr>
        <p:txBody>
          <a:bodyPr vert="horz" wrap="square" lIns="97347" tIns="48674" rIns="97347" bIns="48674" numCol="1" anchor="t" anchorCtr="0" compatLnSpc="1">
            <a:prstTxWarp prst="textNoShape">
              <a:avLst/>
            </a:prstTxWarp>
          </a:bodyPr>
          <a:lstStyle>
            <a:lvl1pPr algn="r" defTabSz="973138">
              <a:defRPr sz="1300">
                <a:latin typeface="Times New Roman" pitchFamily="18" charset="0"/>
                <a:cs typeface="Times New Roman (Hebrew)" charset="-79"/>
              </a:defRPr>
            </a:lvl1pPr>
          </a:lstStyle>
          <a:p>
            <a:pPr>
              <a:defRPr/>
            </a:pPr>
            <a:endParaRPr lang="en-US" altLang="en-US"/>
          </a:p>
        </p:txBody>
      </p:sp>
      <p:sp>
        <p:nvSpPr>
          <p:cNvPr id="160771" name="Rectangle 3"/>
          <p:cNvSpPr>
            <a:spLocks noGrp="1" noChangeArrowheads="1"/>
          </p:cNvSpPr>
          <p:nvPr>
            <p:ph type="dt" idx="1"/>
          </p:nvPr>
        </p:nvSpPr>
        <p:spPr bwMode="auto">
          <a:xfrm>
            <a:off x="1588" y="0"/>
            <a:ext cx="3076575" cy="512763"/>
          </a:xfrm>
          <a:prstGeom prst="rect">
            <a:avLst/>
          </a:prstGeom>
          <a:noFill/>
          <a:ln>
            <a:noFill/>
          </a:ln>
          <a:effectLst/>
        </p:spPr>
        <p:txBody>
          <a:bodyPr vert="horz" wrap="square" lIns="97347" tIns="48674" rIns="97347" bIns="48674" numCol="1" anchor="t" anchorCtr="0" compatLnSpc="1">
            <a:prstTxWarp prst="textNoShape">
              <a:avLst/>
            </a:prstTxWarp>
          </a:bodyPr>
          <a:lstStyle>
            <a:lvl1pPr defTabSz="973138">
              <a:defRPr sz="1300">
                <a:latin typeface="Times New Roman" pitchFamily="18" charset="0"/>
                <a:cs typeface="Times New Roman (Hebrew)" charset="-79"/>
              </a:defRPr>
            </a:lvl1pPr>
          </a:lstStyle>
          <a:p>
            <a:pPr>
              <a:defRPr/>
            </a:pPr>
            <a:endParaRPr lang="en-US" altLang="en-US"/>
          </a:p>
        </p:txBody>
      </p:sp>
      <p:sp>
        <p:nvSpPr>
          <p:cNvPr id="38916" name="Rectangle 4"/>
          <p:cNvSpPr>
            <a:spLocks noGrp="1" noRot="1" noChangeAspect="1" noChangeArrowheads="1" noTextEdit="1"/>
          </p:cNvSpPr>
          <p:nvPr>
            <p:ph type="sldImg" idx="2"/>
          </p:nvPr>
        </p:nvSpPr>
        <p:spPr bwMode="auto">
          <a:xfrm>
            <a:off x="138113" y="768350"/>
            <a:ext cx="6823075" cy="38385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60773" name="Rectangle 5"/>
          <p:cNvSpPr>
            <a:spLocks noGrp="1" noChangeArrowheads="1"/>
          </p:cNvSpPr>
          <p:nvPr>
            <p:ph type="body" sz="quarter" idx="3"/>
          </p:nvPr>
        </p:nvSpPr>
        <p:spPr bwMode="auto">
          <a:xfrm>
            <a:off x="709613" y="4862513"/>
            <a:ext cx="5680075" cy="4603750"/>
          </a:xfrm>
          <a:prstGeom prst="rect">
            <a:avLst/>
          </a:prstGeom>
          <a:noFill/>
          <a:ln>
            <a:noFill/>
          </a:ln>
          <a:effectLst/>
        </p:spPr>
        <p:txBody>
          <a:bodyPr vert="horz" wrap="square" lIns="97347" tIns="48674" rIns="97347" bIns="48674" numCol="1" anchor="t" anchorCtr="0" compatLnSpc="1">
            <a:prstTxWarp prst="textNoShape">
              <a:avLst/>
            </a:prstTxWarp>
          </a:bodyPr>
          <a:lstStyle/>
          <a:p>
            <a:pPr lvl="0"/>
            <a:r>
              <a:rPr lang="en-US" altLang="en-US" noProof="0"/>
              <a:t>Click to edit Master text styles</a:t>
            </a:r>
          </a:p>
          <a:p>
            <a:pPr lvl="1"/>
            <a:r>
              <a:rPr lang="en-US" altLang="en-US" noProof="0"/>
              <a:t>Second level</a:t>
            </a:r>
          </a:p>
          <a:p>
            <a:pPr lvl="2"/>
            <a:r>
              <a:rPr lang="en-US" altLang="en-US" noProof="0"/>
              <a:t>Third level</a:t>
            </a:r>
          </a:p>
          <a:p>
            <a:pPr lvl="3"/>
            <a:r>
              <a:rPr lang="en-US" altLang="en-US" noProof="0"/>
              <a:t>Fourth level</a:t>
            </a:r>
          </a:p>
          <a:p>
            <a:pPr lvl="4"/>
            <a:r>
              <a:rPr lang="en-US" altLang="en-US" noProof="0"/>
              <a:t>Fifth level</a:t>
            </a:r>
          </a:p>
        </p:txBody>
      </p:sp>
      <p:sp>
        <p:nvSpPr>
          <p:cNvPr id="160774" name="Rectangle 6"/>
          <p:cNvSpPr>
            <a:spLocks noGrp="1" noChangeArrowheads="1"/>
          </p:cNvSpPr>
          <p:nvPr>
            <p:ph type="ftr" sz="quarter" idx="4"/>
          </p:nvPr>
        </p:nvSpPr>
        <p:spPr bwMode="auto">
          <a:xfrm>
            <a:off x="4022725" y="9721850"/>
            <a:ext cx="3076575" cy="511175"/>
          </a:xfrm>
          <a:prstGeom prst="rect">
            <a:avLst/>
          </a:prstGeom>
          <a:noFill/>
          <a:ln>
            <a:noFill/>
          </a:ln>
          <a:effectLst/>
        </p:spPr>
        <p:txBody>
          <a:bodyPr vert="horz" wrap="square" lIns="97347" tIns="48674" rIns="97347" bIns="48674" numCol="1" anchor="b" anchorCtr="0" compatLnSpc="1">
            <a:prstTxWarp prst="textNoShape">
              <a:avLst/>
            </a:prstTxWarp>
          </a:bodyPr>
          <a:lstStyle>
            <a:lvl1pPr algn="r" defTabSz="973138">
              <a:defRPr sz="1300">
                <a:latin typeface="Times New Roman" pitchFamily="18" charset="0"/>
                <a:cs typeface="Times New Roman (Hebrew)" charset="-79"/>
              </a:defRPr>
            </a:lvl1pPr>
          </a:lstStyle>
          <a:p>
            <a:pPr>
              <a:defRPr/>
            </a:pPr>
            <a:endParaRPr lang="en-US" altLang="en-US"/>
          </a:p>
        </p:txBody>
      </p:sp>
      <p:sp>
        <p:nvSpPr>
          <p:cNvPr id="160775" name="Rectangle 7"/>
          <p:cNvSpPr>
            <a:spLocks noGrp="1" noChangeArrowheads="1"/>
          </p:cNvSpPr>
          <p:nvPr>
            <p:ph type="sldNum" sz="quarter" idx="5"/>
          </p:nvPr>
        </p:nvSpPr>
        <p:spPr bwMode="auto">
          <a:xfrm>
            <a:off x="1588" y="9721850"/>
            <a:ext cx="3076575" cy="511175"/>
          </a:xfrm>
          <a:prstGeom prst="rect">
            <a:avLst/>
          </a:prstGeom>
          <a:noFill/>
          <a:ln>
            <a:noFill/>
          </a:ln>
          <a:effectLst/>
        </p:spPr>
        <p:txBody>
          <a:bodyPr vert="horz" wrap="square" lIns="97347" tIns="48674" rIns="97347" bIns="48674" numCol="1" anchor="b" anchorCtr="0" compatLnSpc="1">
            <a:prstTxWarp prst="textNoShape">
              <a:avLst/>
            </a:prstTxWarp>
          </a:bodyPr>
          <a:lstStyle>
            <a:lvl1pPr defTabSz="973138">
              <a:defRPr sz="1300"/>
            </a:lvl1pPr>
          </a:lstStyle>
          <a:p>
            <a:fld id="{9A503EA0-C788-D447-B8B6-EF9D00D7B489}" type="slidenum">
              <a:rPr lang="he-IL" altLang="en-US"/>
              <a:pPr/>
              <a:t>‹#›</a:t>
            </a:fld>
            <a:endParaRPr lang="en-US" altLang="en-US"/>
          </a:p>
        </p:txBody>
      </p:sp>
    </p:spTree>
    <p:extLst>
      <p:ext uri="{BB962C8B-B14F-4D97-AF65-F5344CB8AC3E}">
        <p14:creationId xmlns:p14="http://schemas.microsoft.com/office/powerpoint/2010/main" val="390242963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mn-ea"/>
        <a:cs typeface="Times New Roman (Hebrew)" charset="0"/>
      </a:defRPr>
    </a:lvl1pPr>
    <a:lvl2pPr marL="457200" algn="l" rtl="0" eaLnBrk="0" fontAlgn="base" hangingPunct="0">
      <a:spcBef>
        <a:spcPct val="30000"/>
      </a:spcBef>
      <a:spcAft>
        <a:spcPct val="0"/>
      </a:spcAft>
      <a:defRPr sz="1200" kern="1200">
        <a:solidFill>
          <a:schemeClr val="tx1"/>
        </a:solidFill>
        <a:latin typeface="Times New Roman" charset="0"/>
        <a:ea typeface="+mn-ea"/>
        <a:cs typeface="Times New Roman (Hebrew)" charset="0"/>
      </a:defRPr>
    </a:lvl2pPr>
    <a:lvl3pPr marL="914400" algn="l" rtl="0" eaLnBrk="0" fontAlgn="base" hangingPunct="0">
      <a:spcBef>
        <a:spcPct val="30000"/>
      </a:spcBef>
      <a:spcAft>
        <a:spcPct val="0"/>
      </a:spcAft>
      <a:defRPr sz="1200" kern="1200">
        <a:solidFill>
          <a:schemeClr val="tx1"/>
        </a:solidFill>
        <a:latin typeface="Times New Roman" charset="0"/>
        <a:ea typeface="+mn-ea"/>
        <a:cs typeface="Times New Roman (Hebrew)" charset="0"/>
      </a:defRPr>
    </a:lvl3pPr>
    <a:lvl4pPr marL="1371600" algn="l" rtl="0" eaLnBrk="0" fontAlgn="base" hangingPunct="0">
      <a:spcBef>
        <a:spcPct val="30000"/>
      </a:spcBef>
      <a:spcAft>
        <a:spcPct val="0"/>
      </a:spcAft>
      <a:defRPr sz="1200" kern="1200">
        <a:solidFill>
          <a:schemeClr val="tx1"/>
        </a:solidFill>
        <a:latin typeface="Times New Roman" charset="0"/>
        <a:ea typeface="+mn-ea"/>
        <a:cs typeface="Times New Roman (Hebrew)" charset="0"/>
      </a:defRPr>
    </a:lvl4pPr>
    <a:lvl5pPr marL="1828800" algn="l" rtl="0" eaLnBrk="0" fontAlgn="base" hangingPunct="0">
      <a:spcBef>
        <a:spcPct val="30000"/>
      </a:spcBef>
      <a:spcAft>
        <a:spcPct val="0"/>
      </a:spcAft>
      <a:defRPr sz="1200" kern="1200">
        <a:solidFill>
          <a:schemeClr val="tx1"/>
        </a:solidFill>
        <a:latin typeface="Times New Roman" charset="0"/>
        <a:ea typeface="+mn-ea"/>
        <a:cs typeface="Times New Roman (Hebrew)"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D2096FBF-0231-3944-A19B-DA9938B8EF34}" type="slidenum">
              <a:rPr lang="en-US" altLang="en-US"/>
              <a:pPr/>
              <a:t>‹#›</a:t>
            </a:fld>
            <a:endParaRPr lang="en-US" altLang="en-US"/>
          </a:p>
        </p:txBody>
      </p:sp>
    </p:spTree>
    <p:extLst>
      <p:ext uri="{BB962C8B-B14F-4D97-AF65-F5344CB8AC3E}">
        <p14:creationId xmlns:p14="http://schemas.microsoft.com/office/powerpoint/2010/main" val="4473478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F091ACB7-F173-414A-8C5B-D1F7977F1724}" type="slidenum">
              <a:rPr lang="en-US" altLang="en-US"/>
              <a:pPr/>
              <a:t>‹#›</a:t>
            </a:fld>
            <a:endParaRPr lang="en-US" altLang="en-US"/>
          </a:p>
        </p:txBody>
      </p:sp>
    </p:spTree>
    <p:extLst>
      <p:ext uri="{BB962C8B-B14F-4D97-AF65-F5344CB8AC3E}">
        <p14:creationId xmlns:p14="http://schemas.microsoft.com/office/powerpoint/2010/main" val="11434886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18761B57-3A2B-434A-918A-E2098BEFB1AB}" type="slidenum">
              <a:rPr lang="en-US" altLang="en-US"/>
              <a:pPr/>
              <a:t>‹#›</a:t>
            </a:fld>
            <a:endParaRPr lang="en-US" altLang="en-US"/>
          </a:p>
        </p:txBody>
      </p:sp>
    </p:spTree>
    <p:extLst>
      <p:ext uri="{BB962C8B-B14F-4D97-AF65-F5344CB8AC3E}">
        <p14:creationId xmlns:p14="http://schemas.microsoft.com/office/powerpoint/2010/main" val="7827348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ru-RU" sz="1800">
              <a:solidFill>
                <a:srgbClr val="FFFFFF"/>
              </a:solidFill>
              <a:cs typeface="Times New Roman (Hebrew)" charset="-79"/>
            </a:endParaRPr>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sz="1800"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ru-RU" sz="1800">
              <a:solidFill>
                <a:srgbClr val="FFFFFF"/>
              </a:solidFill>
              <a:cs typeface="Times New Roman (Hebrew)" charset="-79"/>
            </a:endParaRPr>
          </a:p>
        </p:txBody>
      </p:sp>
      <p:sp>
        <p:nvSpPr>
          <p:cNvPr id="8" name="Рисунок 7"/>
          <p:cNvSpPr>
            <a:spLocks noGrp="1"/>
          </p:cNvSpPr>
          <p:nvPr>
            <p:ph type="pic" sz="quarter" idx="10"/>
          </p:nvPr>
        </p:nvSpPr>
        <p:spPr>
          <a:xfrm>
            <a:off x="1847851" y="2819400"/>
            <a:ext cx="8496300" cy="2800350"/>
          </a:xfrm>
          <a:prstGeom prst="rect">
            <a:avLst/>
          </a:prstGeom>
        </p:spPr>
        <p:txBody>
          <a:bodyPr rtlCol="0">
            <a:normAutofit/>
          </a:bodyPr>
          <a:lstStyle/>
          <a:p>
            <a:pPr lvl="0"/>
            <a:endParaRPr lang="ru-RU" noProof="0" dirty="0"/>
          </a:p>
        </p:txBody>
      </p:sp>
    </p:spTree>
    <p:extLst>
      <p:ext uri="{BB962C8B-B14F-4D97-AF65-F5344CB8AC3E}">
        <p14:creationId xmlns:p14="http://schemas.microsoft.com/office/powerpoint/2010/main" val="20866137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fld id="{CBB4D36D-60F8-0547-9CD4-56091D03A888}" type="slidenum">
              <a:rPr lang="en-US" altLang="en-US"/>
              <a:pPr/>
              <a:t>‹#›</a:t>
            </a:fld>
            <a:endParaRPr lang="en-US" altLang="en-US"/>
          </a:p>
        </p:txBody>
      </p:sp>
    </p:spTree>
    <p:extLst>
      <p:ext uri="{BB962C8B-B14F-4D97-AF65-F5344CB8AC3E}">
        <p14:creationId xmlns:p14="http://schemas.microsoft.com/office/powerpoint/2010/main" val="13100970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594748C1-214E-5A42-AFB0-AA37B5C4913C}" type="slidenum">
              <a:rPr lang="en-US" altLang="en-US"/>
              <a:pPr/>
              <a:t>‹#›</a:t>
            </a:fld>
            <a:endParaRPr lang="en-US" altLang="en-US"/>
          </a:p>
        </p:txBody>
      </p:sp>
    </p:spTree>
    <p:extLst>
      <p:ext uri="{BB962C8B-B14F-4D97-AF65-F5344CB8AC3E}">
        <p14:creationId xmlns:p14="http://schemas.microsoft.com/office/powerpoint/2010/main" val="2353357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831851" y="4589465"/>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4A55E35D-D080-9D43-BCE4-5A106A58B0F2}" type="slidenum">
              <a:rPr lang="en-US" altLang="en-US"/>
              <a:pPr/>
              <a:t>‹#›</a:t>
            </a:fld>
            <a:endParaRPr lang="en-US" altLang="en-US"/>
          </a:p>
        </p:txBody>
      </p:sp>
    </p:spTree>
    <p:extLst>
      <p:ext uri="{BB962C8B-B14F-4D97-AF65-F5344CB8AC3E}">
        <p14:creationId xmlns:p14="http://schemas.microsoft.com/office/powerpoint/2010/main" val="17699678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6827A226-5A77-1A40-8408-B0EC59A36D77}" type="slidenum">
              <a:rPr lang="en-US" altLang="en-US"/>
              <a:pPr/>
              <a:t>‹#›</a:t>
            </a:fld>
            <a:endParaRPr lang="en-US" altLang="en-US"/>
          </a:p>
        </p:txBody>
      </p:sp>
    </p:spTree>
    <p:extLst>
      <p:ext uri="{BB962C8B-B14F-4D97-AF65-F5344CB8AC3E}">
        <p14:creationId xmlns:p14="http://schemas.microsoft.com/office/powerpoint/2010/main" val="9066473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9" y="1681163"/>
            <a:ext cx="515778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6172201"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fld id="{EB1C4FDB-5A15-FC48-80C1-516ECA52FB26}" type="slidenum">
              <a:rPr lang="en-US" altLang="en-US"/>
              <a:pPr/>
              <a:t>‹#›</a:t>
            </a:fld>
            <a:endParaRPr lang="en-US" altLang="en-US"/>
          </a:p>
        </p:txBody>
      </p:sp>
    </p:spTree>
    <p:extLst>
      <p:ext uri="{BB962C8B-B14F-4D97-AF65-F5344CB8AC3E}">
        <p14:creationId xmlns:p14="http://schemas.microsoft.com/office/powerpoint/2010/main" val="16247292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fld id="{695E3646-C7BB-1F48-A25B-82DB0742CF7B}" type="slidenum">
              <a:rPr lang="en-US" altLang="en-US"/>
              <a:pPr/>
              <a:t>‹#›</a:t>
            </a:fld>
            <a:endParaRPr lang="en-US" altLang="en-US"/>
          </a:p>
        </p:txBody>
      </p:sp>
    </p:spTree>
    <p:extLst>
      <p:ext uri="{BB962C8B-B14F-4D97-AF65-F5344CB8AC3E}">
        <p14:creationId xmlns:p14="http://schemas.microsoft.com/office/powerpoint/2010/main" val="15699163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fld id="{C89DBA60-9564-364E-8704-584B8B458CA3}" type="slidenum">
              <a:rPr lang="en-US" altLang="en-US"/>
              <a:pPr/>
              <a:t>‹#›</a:t>
            </a:fld>
            <a:endParaRPr lang="en-US" altLang="en-US"/>
          </a:p>
        </p:txBody>
      </p:sp>
    </p:spTree>
    <p:extLst>
      <p:ext uri="{BB962C8B-B14F-4D97-AF65-F5344CB8AC3E}">
        <p14:creationId xmlns:p14="http://schemas.microsoft.com/office/powerpoint/2010/main" val="15998057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5183188" y="987427"/>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11A91DC9-7965-FB48-9385-20B56B4847C1}" type="slidenum">
              <a:rPr lang="en-US" altLang="en-US"/>
              <a:pPr/>
              <a:t>‹#›</a:t>
            </a:fld>
            <a:endParaRPr lang="en-US" altLang="en-US"/>
          </a:p>
        </p:txBody>
      </p:sp>
    </p:spTree>
    <p:extLst>
      <p:ext uri="{BB962C8B-B14F-4D97-AF65-F5344CB8AC3E}">
        <p14:creationId xmlns:p14="http://schemas.microsoft.com/office/powerpoint/2010/main" val="14395428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5183188" y="987427"/>
            <a:ext cx="6172200" cy="4873625"/>
          </a:xfrm>
        </p:spPr>
        <p:txBody>
          <a:bodyPr rtlCol="0">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F12F6158-C9C4-ED45-92F5-7D2651961B28}" type="slidenum">
              <a:rPr lang="en-US" altLang="en-US"/>
              <a:pPr/>
              <a:t>‹#›</a:t>
            </a:fld>
            <a:endParaRPr lang="en-US" altLang="en-US"/>
          </a:p>
        </p:txBody>
      </p:sp>
    </p:spTree>
    <p:extLst>
      <p:ext uri="{BB962C8B-B14F-4D97-AF65-F5344CB8AC3E}">
        <p14:creationId xmlns:p14="http://schemas.microsoft.com/office/powerpoint/2010/main" val="8455430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5">
            <a:lum/>
          </a:blip>
          <a:srcRect/>
          <a:stretch>
            <a:fillRect l="1000" t="-1000" r="1000"/>
          </a:stretch>
        </a:blipFill>
        <a:effectLst/>
      </p:bgPr>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2051" name="Text Placeholder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wrap="square" lIns="91440" tIns="45720" rIns="91440" bIns="45720" numCol="1" anchor="ctr" anchorCtr="0" compatLnSpc="1">
            <a:prstTxWarp prst="textNoShape">
              <a:avLst/>
            </a:prstTxWarp>
          </a:bodyPr>
          <a:lstStyle>
            <a:lvl1pPr>
              <a:defRPr sz="900">
                <a:solidFill>
                  <a:srgbClr val="898989"/>
                </a:solidFill>
                <a:latin typeface="Times New Roman" pitchFamily="18" charset="0"/>
                <a:cs typeface="Times New Roman (Hebrew)" charset="-79"/>
              </a:defRPr>
            </a:lvl1pPr>
          </a:lstStyle>
          <a:p>
            <a:pPr>
              <a:defRPr/>
            </a:pPr>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wrap="square" lIns="91440" tIns="45720" rIns="91440" bIns="45720" numCol="1" anchor="ctr" anchorCtr="0" compatLnSpc="1">
            <a:prstTxWarp prst="textNoShape">
              <a:avLst/>
            </a:prstTxWarp>
          </a:bodyPr>
          <a:lstStyle>
            <a:lvl1pPr algn="ctr">
              <a:defRPr sz="900">
                <a:solidFill>
                  <a:srgbClr val="898989"/>
                </a:solidFill>
                <a:latin typeface="Times New Roman" pitchFamily="18" charset="0"/>
                <a:cs typeface="Times New Roman (Hebrew)" charset="-79"/>
              </a:defRPr>
            </a:lvl1pPr>
          </a:lstStyle>
          <a:p>
            <a:pPr>
              <a:defRPr/>
            </a:pP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fld id="{4F860C29-4E9B-B342-9379-1439BCA07FF6}" type="slidenum">
              <a:rPr lang="en-US" altLang="en-US" smtClean="0"/>
              <a:pPr/>
              <a:t>‹#›</a:t>
            </a:fld>
            <a:endParaRPr lang="en-US" altLang="en-US" dirty="0"/>
          </a:p>
        </p:txBody>
      </p:sp>
      <p:sp>
        <p:nvSpPr>
          <p:cNvPr id="7" name="Oval 6"/>
          <p:cNvSpPr/>
          <p:nvPr userDrawn="1"/>
        </p:nvSpPr>
        <p:spPr>
          <a:xfrm>
            <a:off x="10943713" y="6356350"/>
            <a:ext cx="444500" cy="4222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766" r:id="rId1"/>
    <p:sldLayoutId id="2147483767" r:id="rId2"/>
    <p:sldLayoutId id="2147483768" r:id="rId3"/>
    <p:sldLayoutId id="2147483769" r:id="rId4"/>
    <p:sldLayoutId id="2147483770" r:id="rId5"/>
    <p:sldLayoutId id="2147483771" r:id="rId6"/>
    <p:sldLayoutId id="2147483772" r:id="rId7"/>
    <p:sldLayoutId id="2147483773" r:id="rId8"/>
    <p:sldLayoutId id="2147483774" r:id="rId9"/>
    <p:sldLayoutId id="2147483775" r:id="rId10"/>
    <p:sldLayoutId id="2147483776" r:id="rId11"/>
    <p:sldLayoutId id="2147483777" r:id="rId12"/>
    <p:sldLayoutId id="2147483778" r:id="rId13"/>
  </p:sldLayoutIdLst>
  <p:hf hdr="0" ftr="0" dt="0"/>
  <p:txStyles>
    <p:titleStyle>
      <a:lvl1pPr algn="l" defTabSz="685800" rtl="0" eaLnBrk="0" fontAlgn="base" hangingPunct="0">
        <a:lnSpc>
          <a:spcPct val="90000"/>
        </a:lnSpc>
        <a:spcBef>
          <a:spcPct val="0"/>
        </a:spcBef>
        <a:spcAft>
          <a:spcPct val="0"/>
        </a:spcAft>
        <a:defRPr sz="4400" kern="1200">
          <a:solidFill>
            <a:schemeClr val="tx1"/>
          </a:solidFill>
          <a:latin typeface="Times New Roman" charset="0"/>
          <a:ea typeface="Times New Roman" charset="0"/>
          <a:cs typeface="Times New Roman" charset="0"/>
        </a:defRPr>
      </a:lvl1pPr>
      <a:lvl2pPr algn="l" defTabSz="685800" rtl="0" eaLnBrk="0" fontAlgn="base" hangingPunct="0">
        <a:lnSpc>
          <a:spcPct val="90000"/>
        </a:lnSpc>
        <a:spcBef>
          <a:spcPct val="0"/>
        </a:spcBef>
        <a:spcAft>
          <a:spcPct val="0"/>
        </a:spcAft>
        <a:defRPr sz="4400">
          <a:solidFill>
            <a:schemeClr val="tx1"/>
          </a:solidFill>
          <a:latin typeface="Times New Roman" charset="0"/>
          <a:ea typeface="Times New Roman" charset="0"/>
          <a:cs typeface="Times New Roman" charset="0"/>
        </a:defRPr>
      </a:lvl2pPr>
      <a:lvl3pPr algn="l" defTabSz="685800" rtl="0" eaLnBrk="0" fontAlgn="base" hangingPunct="0">
        <a:lnSpc>
          <a:spcPct val="90000"/>
        </a:lnSpc>
        <a:spcBef>
          <a:spcPct val="0"/>
        </a:spcBef>
        <a:spcAft>
          <a:spcPct val="0"/>
        </a:spcAft>
        <a:defRPr sz="4400">
          <a:solidFill>
            <a:schemeClr val="tx1"/>
          </a:solidFill>
          <a:latin typeface="Times New Roman" charset="0"/>
          <a:ea typeface="Times New Roman" charset="0"/>
          <a:cs typeface="Times New Roman" charset="0"/>
        </a:defRPr>
      </a:lvl3pPr>
      <a:lvl4pPr algn="l" defTabSz="685800" rtl="0" eaLnBrk="0" fontAlgn="base" hangingPunct="0">
        <a:lnSpc>
          <a:spcPct val="90000"/>
        </a:lnSpc>
        <a:spcBef>
          <a:spcPct val="0"/>
        </a:spcBef>
        <a:spcAft>
          <a:spcPct val="0"/>
        </a:spcAft>
        <a:defRPr sz="4400">
          <a:solidFill>
            <a:schemeClr val="tx1"/>
          </a:solidFill>
          <a:latin typeface="Times New Roman" charset="0"/>
          <a:ea typeface="Times New Roman" charset="0"/>
          <a:cs typeface="Times New Roman" charset="0"/>
        </a:defRPr>
      </a:lvl4pPr>
      <a:lvl5pPr algn="l" defTabSz="685800" rtl="0" eaLnBrk="0" fontAlgn="base" hangingPunct="0">
        <a:lnSpc>
          <a:spcPct val="90000"/>
        </a:lnSpc>
        <a:spcBef>
          <a:spcPct val="0"/>
        </a:spcBef>
        <a:spcAft>
          <a:spcPct val="0"/>
        </a:spcAft>
        <a:defRPr sz="4400">
          <a:solidFill>
            <a:schemeClr val="tx1"/>
          </a:solidFill>
          <a:latin typeface="Times New Roman" charset="0"/>
          <a:ea typeface="Times New Roman" charset="0"/>
          <a:cs typeface="Times New Roman" charset="0"/>
        </a:defRPr>
      </a:lvl5pPr>
      <a:lvl6pPr marL="457200" algn="l" defTabSz="685800" rtl="0" fontAlgn="base">
        <a:lnSpc>
          <a:spcPct val="90000"/>
        </a:lnSpc>
        <a:spcBef>
          <a:spcPct val="0"/>
        </a:spcBef>
        <a:spcAft>
          <a:spcPct val="0"/>
        </a:spcAft>
        <a:defRPr sz="3300">
          <a:solidFill>
            <a:schemeClr val="tx1"/>
          </a:solidFill>
          <a:latin typeface="Calibri Light" charset="0"/>
        </a:defRPr>
      </a:lvl6pPr>
      <a:lvl7pPr marL="914400" algn="l" defTabSz="685800" rtl="0" fontAlgn="base">
        <a:lnSpc>
          <a:spcPct val="90000"/>
        </a:lnSpc>
        <a:spcBef>
          <a:spcPct val="0"/>
        </a:spcBef>
        <a:spcAft>
          <a:spcPct val="0"/>
        </a:spcAft>
        <a:defRPr sz="3300">
          <a:solidFill>
            <a:schemeClr val="tx1"/>
          </a:solidFill>
          <a:latin typeface="Calibri Light" charset="0"/>
        </a:defRPr>
      </a:lvl7pPr>
      <a:lvl8pPr marL="1371600" algn="l" defTabSz="685800" rtl="0" fontAlgn="base">
        <a:lnSpc>
          <a:spcPct val="90000"/>
        </a:lnSpc>
        <a:spcBef>
          <a:spcPct val="0"/>
        </a:spcBef>
        <a:spcAft>
          <a:spcPct val="0"/>
        </a:spcAft>
        <a:defRPr sz="3300">
          <a:solidFill>
            <a:schemeClr val="tx1"/>
          </a:solidFill>
          <a:latin typeface="Calibri Light" charset="0"/>
        </a:defRPr>
      </a:lvl8pPr>
      <a:lvl9pPr marL="1828800" algn="l" defTabSz="685800" rtl="0" fontAlgn="base">
        <a:lnSpc>
          <a:spcPct val="90000"/>
        </a:lnSpc>
        <a:spcBef>
          <a:spcPct val="0"/>
        </a:spcBef>
        <a:spcAft>
          <a:spcPct val="0"/>
        </a:spcAft>
        <a:defRPr sz="3300">
          <a:solidFill>
            <a:schemeClr val="tx1"/>
          </a:solidFill>
          <a:latin typeface="Calibri Light" charset="0"/>
        </a:defRPr>
      </a:lvl9pPr>
    </p:titleStyle>
    <p:bodyStyle>
      <a:lvl1pPr marL="171450" indent="-171450" algn="l" defTabSz="685800" rtl="0" eaLnBrk="0" fontAlgn="base" hangingPunct="0">
        <a:lnSpc>
          <a:spcPct val="90000"/>
        </a:lnSpc>
        <a:spcBef>
          <a:spcPts val="750"/>
        </a:spcBef>
        <a:spcAft>
          <a:spcPct val="0"/>
        </a:spcAft>
        <a:buFont typeface="Arial" charset="0"/>
        <a:buChar char="•"/>
        <a:defRPr sz="21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charset="0"/>
        <a:buChar char="•"/>
        <a:defRPr sz="2800"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charset="0"/>
        <a:buChar char="•"/>
        <a:defRPr sz="15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charset="0"/>
        <a:buChar char="•"/>
        <a:defRPr sz="13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charset="0"/>
        <a:buChar char="•"/>
        <a:defRPr sz="13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3.png"/><Relationship Id="rId4" Type="http://schemas.openxmlformats.org/officeDocument/2006/relationships/image" Target="../media/image2.em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interaction-design.org/literature/article/5-stages-in-the-design-thinking-process" TargetMode="External"/><Relationship Id="rId2" Type="http://schemas.openxmlformats.org/officeDocument/2006/relationships/hyperlink" Target="https://www.mygreatlearning.com/blog/importance-of-design-thinking/" TargetMode="External"/><Relationship Id="rId1" Type="http://schemas.openxmlformats.org/officeDocument/2006/relationships/slideLayout" Target="../slideLayouts/slideLayout2.xml"/><Relationship Id="rId4" Type="http://schemas.openxmlformats.org/officeDocument/2006/relationships/hyperlink" Target="https://en.wikipedia.org/wiki/Design_thinking"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1520685" y="4927757"/>
            <a:ext cx="9147315" cy="11389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2" name="Rectangle 31"/>
          <p:cNvSpPr/>
          <p:nvPr/>
        </p:nvSpPr>
        <p:spPr>
          <a:xfrm>
            <a:off x="1750649" y="5283740"/>
            <a:ext cx="34289" cy="46041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4" name="Slide Number Placeholder 2"/>
          <p:cNvSpPr txBox="1">
            <a:spLocks/>
          </p:cNvSpPr>
          <p:nvPr/>
        </p:nvSpPr>
        <p:spPr>
          <a:xfrm>
            <a:off x="8096250" y="5738813"/>
            <a:ext cx="2057400" cy="273844"/>
          </a:xfrm>
          <a:prstGeom prst="rect">
            <a:avLst/>
          </a:prstGeom>
        </p:spPr>
        <p:txBody>
          <a:bodyPr vert="horz" lIns="68580" tIns="34290" rIns="68580" bIns="3429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dirty="0"/>
          </a:p>
        </p:txBody>
      </p:sp>
      <p:sp>
        <p:nvSpPr>
          <p:cNvPr id="46" name="Right Triangle 45">
            <a:extLst>
              <a:ext uri="{FF2B5EF4-FFF2-40B4-BE49-F238E27FC236}">
                <a16:creationId xmlns:a16="http://schemas.microsoft.com/office/drawing/2014/main" xmlns="" id="{0983CA01-DED8-4A8A-82CA-5B1BE1DADB0C}"/>
              </a:ext>
            </a:extLst>
          </p:cNvPr>
          <p:cNvSpPr/>
          <p:nvPr/>
        </p:nvSpPr>
        <p:spPr>
          <a:xfrm flipV="1">
            <a:off x="8654144" y="5312161"/>
            <a:ext cx="968829" cy="868205"/>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algn="ctr" defTabSz="685800">
              <a:defRPr/>
            </a:pPr>
            <a:endParaRPr lang="en-ID" sz="1350" kern="0">
              <a:solidFill>
                <a:srgbClr val="FFFFFF"/>
              </a:solidFill>
              <a:latin typeface="Calibri" panose="020F0502020204030204"/>
            </a:endParaRPr>
          </a:p>
        </p:txBody>
      </p:sp>
      <p:graphicFrame>
        <p:nvGraphicFramePr>
          <p:cNvPr id="48" name="Object 47">
            <a:extLst>
              <a:ext uri="{FF2B5EF4-FFF2-40B4-BE49-F238E27FC236}">
                <a16:creationId xmlns:a16="http://schemas.microsoft.com/office/drawing/2014/main" xmlns="" id="{CAD0D7B8-E462-453C-B296-CA0154FA54AE}"/>
              </a:ext>
            </a:extLst>
          </p:cNvPr>
          <p:cNvGraphicFramePr>
            <a:graphicFrameLocks noChangeAspect="1"/>
          </p:cNvGraphicFramePr>
          <p:nvPr/>
        </p:nvGraphicFramePr>
        <p:xfrm>
          <a:off x="1581591" y="3198541"/>
          <a:ext cx="2477292" cy="2361044"/>
        </p:xfrm>
        <a:graphic>
          <a:graphicData uri="http://schemas.openxmlformats.org/presentationml/2006/ole">
            <mc:AlternateContent xmlns:mc="http://schemas.openxmlformats.org/markup-compatibility/2006">
              <mc:Choice xmlns:v="urn:schemas-microsoft-com:vml" Requires="v">
                <p:oleObj spid="_x0000_s1029" name="CorelDRAW" r:id="rId3" imgW="2169000" imgH="2169360" progId="">
                  <p:embed/>
                </p:oleObj>
              </mc:Choice>
              <mc:Fallback>
                <p:oleObj name="CorelDRAW" r:id="rId3" imgW="2169000" imgH="2169360" progId="">
                  <p:embed/>
                  <p:pic>
                    <p:nvPicPr>
                      <p:cNvPr id="0" name=""/>
                      <p:cNvPicPr>
                        <a:picLocks noChangeAspect="1" noChangeArrowheads="1"/>
                      </p:cNvPicPr>
                      <p:nvPr/>
                    </p:nvPicPr>
                    <p:blipFill>
                      <a:blip r:embed="rId4">
                        <a:lum bright="76000"/>
                        <a:extLst>
                          <a:ext uri="{28A0092B-C50C-407E-A947-70E740481C1C}">
                            <a14:useLocalDpi xmlns:a14="http://schemas.microsoft.com/office/drawing/2010/main" val="0"/>
                          </a:ext>
                        </a:extLst>
                      </a:blip>
                      <a:srcRect/>
                      <a:stretch>
                        <a:fillRect/>
                      </a:stretch>
                    </p:blipFill>
                    <p:spPr bwMode="auto">
                      <a:xfrm>
                        <a:off x="1581591" y="3198541"/>
                        <a:ext cx="2477292" cy="236104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 name="Right Triangle 36">
            <a:extLst>
              <a:ext uri="{FF2B5EF4-FFF2-40B4-BE49-F238E27FC236}">
                <a16:creationId xmlns:a16="http://schemas.microsoft.com/office/drawing/2014/main" xmlns="" id="{0983CA01-DED8-4A8A-82CA-5B1BE1DADB0C}"/>
              </a:ext>
            </a:extLst>
          </p:cNvPr>
          <p:cNvSpPr/>
          <p:nvPr/>
        </p:nvSpPr>
        <p:spPr>
          <a:xfrm flipH="1">
            <a:off x="6808078" y="808530"/>
            <a:ext cx="3859922" cy="438933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algn="ctr" defTabSz="685800">
              <a:defRPr/>
            </a:pPr>
            <a:endParaRPr lang="en-ID" sz="1350" kern="0">
              <a:solidFill>
                <a:srgbClr val="FFFFFF"/>
              </a:solidFill>
              <a:latin typeface="Calibri" panose="020F0502020204030204"/>
            </a:endParaRPr>
          </a:p>
        </p:txBody>
      </p:sp>
      <p:sp>
        <p:nvSpPr>
          <p:cNvPr id="45" name="Rectangle 44"/>
          <p:cNvSpPr/>
          <p:nvPr/>
        </p:nvSpPr>
        <p:spPr>
          <a:xfrm>
            <a:off x="3117057" y="2376395"/>
            <a:ext cx="5122069" cy="1185509"/>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30" name="Picture 29"/>
          <p:cNvPicPr>
            <a:picLocks noChangeAspect="1"/>
          </p:cNvPicPr>
          <p:nvPr/>
        </p:nvPicPr>
        <p:blipFill>
          <a:blip r:embed="rId5">
            <a:extLst>
              <a:ext uri="{BEBA8EAE-BF5A-486C-A8C5-ECC9F3942E4B}">
                <a14:imgProps xmlns:a14="http://schemas.microsoft.com/office/drawing/2010/main">
                  <a14:imgLayer>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533079" y="875627"/>
            <a:ext cx="2894815" cy="1153691"/>
          </a:xfrm>
          <a:prstGeom prst="rect">
            <a:avLst/>
          </a:prstGeom>
        </p:spPr>
      </p:pic>
      <p:sp>
        <p:nvSpPr>
          <p:cNvPr id="43" name="Right Triangle 42"/>
          <p:cNvSpPr/>
          <p:nvPr/>
        </p:nvSpPr>
        <p:spPr>
          <a:xfrm rot="10800000" flipV="1">
            <a:off x="8896349" y="4857751"/>
            <a:ext cx="1774967" cy="120015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6" name="TextBox 35"/>
          <p:cNvSpPr txBox="1">
            <a:spLocks noChangeArrowheads="1"/>
          </p:cNvSpPr>
          <p:nvPr/>
        </p:nvSpPr>
        <p:spPr bwMode="auto">
          <a:xfrm>
            <a:off x="6685019" y="5371922"/>
            <a:ext cx="3696456"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15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1500" b="1" dirty="0">
                <a:solidFill>
                  <a:srgbClr val="C00000"/>
                </a:solidFill>
                <a:latin typeface="Casper" panose="02000506000000020004" pitchFamily="2" charset="0"/>
                <a:ea typeface="Karla" pitchFamily="2" charset="0"/>
                <a:cs typeface="Karla" pitchFamily="2" charset="0"/>
              </a:rPr>
              <a:t>LEARN</a:t>
            </a:r>
            <a:r>
              <a:rPr lang="en-US" sz="15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900" b="1" dirty="0">
              <a:solidFill>
                <a:prstClr val="black"/>
              </a:solidFill>
              <a:latin typeface="Casper" panose="02000506000000020004" pitchFamily="2" charset="0"/>
            </a:endParaRPr>
          </a:p>
          <a:p>
            <a:pPr eaLnBrk="1" hangingPunct="1"/>
            <a:endParaRPr lang="en-US" sz="1200" b="1" dirty="0">
              <a:latin typeface="Casper" panose="02000506000000020004" pitchFamily="2" charset="0"/>
            </a:endParaRPr>
          </a:p>
        </p:txBody>
      </p:sp>
      <p:sp>
        <p:nvSpPr>
          <p:cNvPr id="52" name="Rectangle 51"/>
          <p:cNvSpPr/>
          <p:nvPr/>
        </p:nvSpPr>
        <p:spPr>
          <a:xfrm>
            <a:off x="6688337" y="5389986"/>
            <a:ext cx="34289" cy="27796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3" name="TextBox 52"/>
          <p:cNvSpPr txBox="1">
            <a:spLocks noChangeArrowheads="1"/>
          </p:cNvSpPr>
          <p:nvPr/>
        </p:nvSpPr>
        <p:spPr bwMode="auto">
          <a:xfrm>
            <a:off x="1815924" y="5338474"/>
            <a:ext cx="4824032" cy="383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defTabSz="466725">
              <a:lnSpc>
                <a:spcPct val="90000"/>
              </a:lnSpc>
              <a:spcBef>
                <a:spcPct val="0"/>
              </a:spcBef>
              <a:spcAft>
                <a:spcPct val="35000"/>
              </a:spcAft>
            </a:pPr>
            <a:r>
              <a:rPr lang="en-US" sz="2100" b="1" dirty="0" smtClean="0">
                <a:latin typeface="Times New Roman" pitchFamily="18" charset="0"/>
                <a:cs typeface="Times New Roman" pitchFamily="18" charset="0"/>
              </a:rPr>
              <a:t>Lecture1.3.2:models of agile</a:t>
            </a:r>
            <a:endParaRPr lang="en-US" sz="2100" b="1" dirty="0">
              <a:latin typeface="Times New Roman" pitchFamily="18" charset="0"/>
              <a:cs typeface="Times New Roman" pitchFamily="18" charset="0"/>
            </a:endParaRPr>
          </a:p>
        </p:txBody>
      </p:sp>
      <p:sp>
        <p:nvSpPr>
          <p:cNvPr id="26" name="TextBox 25"/>
          <p:cNvSpPr txBox="1">
            <a:spLocks noChangeArrowheads="1"/>
          </p:cNvSpPr>
          <p:nvPr/>
        </p:nvSpPr>
        <p:spPr bwMode="auto">
          <a:xfrm>
            <a:off x="1955075" y="2040370"/>
            <a:ext cx="8327570" cy="30246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a:r>
              <a:rPr lang="en-IN" sz="3300" b="1" dirty="0">
                <a:latin typeface="Casper Bold"/>
              </a:rPr>
              <a:t>APEX INSTITUTE OF TECHNOLOGY</a:t>
            </a:r>
            <a:endParaRPr lang="en-US" sz="3300" dirty="0">
              <a:latin typeface="Casper Bold"/>
            </a:endParaRPr>
          </a:p>
          <a:p>
            <a:pPr algn="ctr"/>
            <a:endParaRPr lang="en-IN" sz="2100" b="1" dirty="0">
              <a:latin typeface="Casper Bold"/>
            </a:endParaRPr>
          </a:p>
          <a:p>
            <a:pPr algn="ctr"/>
            <a:r>
              <a:rPr lang="en-IN" sz="2100" b="1" dirty="0">
                <a:latin typeface="Casper Bold"/>
              </a:rPr>
              <a:t>DEPARTMENT OF COMPUTER SCIENCE &amp; ENGINEERING</a:t>
            </a:r>
          </a:p>
          <a:p>
            <a:pPr algn="ctr"/>
            <a:endParaRPr lang="en-US" sz="2100" dirty="0">
              <a:latin typeface="Casper Bold"/>
            </a:endParaRPr>
          </a:p>
          <a:p>
            <a:pPr algn="ctr" defTabSz="466725">
              <a:lnSpc>
                <a:spcPct val="90000"/>
              </a:lnSpc>
              <a:spcBef>
                <a:spcPct val="0"/>
              </a:spcBef>
              <a:spcAft>
                <a:spcPct val="35000"/>
              </a:spcAft>
            </a:pPr>
            <a:endParaRPr lang="en-US" sz="3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a:p>
            <a:pPr algn="ctr" defTabSz="466725">
              <a:lnSpc>
                <a:spcPct val="90000"/>
              </a:lnSpc>
              <a:spcBef>
                <a:spcPct val="0"/>
              </a:spcBef>
              <a:spcAft>
                <a:spcPct val="35000"/>
              </a:spcAft>
            </a:pPr>
            <a:r>
              <a:rPr lang="en-US" sz="2800" dirty="0">
                <a:latin typeface="Times New Roman" panose="02020603050405020304" pitchFamily="18" charset="0"/>
                <a:ea typeface="Calibri" panose="020F0502020204030204" pitchFamily="34" charset="0"/>
                <a:cs typeface="Times New Roman" panose="02020603050405020304" pitchFamily="18" charset="0"/>
              </a:rPr>
              <a:t>Agile Practices (22CSH-292)</a:t>
            </a:r>
            <a:r>
              <a:rPr lang="en-US" sz="2800" dirty="0">
                <a:latin typeface="Casper Bold"/>
              </a:rPr>
              <a:t> </a:t>
            </a:r>
          </a:p>
          <a:p>
            <a:pPr algn="ctr" defTabSz="466725">
              <a:lnSpc>
                <a:spcPct val="90000"/>
              </a:lnSpc>
              <a:spcBef>
                <a:spcPct val="0"/>
              </a:spcBef>
              <a:spcAft>
                <a:spcPct val="35000"/>
              </a:spcAft>
            </a:pPr>
            <a:r>
              <a:rPr lang="en-US" dirty="0">
                <a:latin typeface="Casper Bold"/>
              </a:rPr>
              <a:t>                           </a:t>
            </a:r>
          </a:p>
          <a:p>
            <a:pPr algn="ctr" defTabSz="466725">
              <a:lnSpc>
                <a:spcPct val="90000"/>
              </a:lnSpc>
              <a:spcBef>
                <a:spcPct val="0"/>
              </a:spcBef>
              <a:spcAft>
                <a:spcPct val="35000"/>
              </a:spcAft>
            </a:pPr>
            <a:r>
              <a:rPr lang="en-US" dirty="0">
                <a:latin typeface="Casper Bold"/>
              </a:rPr>
              <a:t>Faculty: </a:t>
            </a:r>
            <a:r>
              <a:rPr lang="en-US" dirty="0" err="1">
                <a:latin typeface="Casper Bold"/>
              </a:rPr>
              <a:t>Mamta</a:t>
            </a:r>
            <a:r>
              <a:rPr lang="en-US" dirty="0">
                <a:latin typeface="Casper Bold"/>
              </a:rPr>
              <a:t> Sharma(E15565)</a:t>
            </a:r>
            <a:endParaRPr lang="en-US" dirty="0">
              <a:latin typeface="Raleway ExtraBold" pitchFamily="34" charset="-52"/>
            </a:endParaRPr>
          </a:p>
          <a:p>
            <a:pPr algn="ctr" defTabSz="466725">
              <a:lnSpc>
                <a:spcPct val="90000"/>
              </a:lnSpc>
              <a:spcBef>
                <a:spcPct val="0"/>
              </a:spcBef>
              <a:spcAft>
                <a:spcPct val="35000"/>
              </a:spcAft>
            </a:pPr>
            <a:endParaRPr lang="en-US" sz="1200" dirty="0">
              <a:latin typeface="Raleway ExtraBold" pitchFamily="34" charset="-52"/>
            </a:endParaRPr>
          </a:p>
        </p:txBody>
      </p:sp>
      <p:sp>
        <p:nvSpPr>
          <p:cNvPr id="15" name="Slide Number Placeholder 14"/>
          <p:cNvSpPr>
            <a:spLocks noGrp="1"/>
          </p:cNvSpPr>
          <p:nvPr>
            <p:ph type="sldNum" sz="quarter" idx="12"/>
          </p:nvPr>
        </p:nvSpPr>
        <p:spPr/>
        <p:txBody>
          <a:bodyPr/>
          <a:lstStyle/>
          <a:p>
            <a:fld id="{BDCDBBEF-AA6C-4BA6-85B2-A17D7F280E38}" type="slidenum">
              <a:rPr lang="en-US" smtClean="0"/>
              <a:pPr/>
              <a:t>1</a:t>
            </a:fld>
            <a:endParaRPr lang="en-US"/>
          </a:p>
        </p:txBody>
      </p:sp>
      <p:sp>
        <p:nvSpPr>
          <p:cNvPr id="16" name="Footer Placeholder 15"/>
          <p:cNvSpPr>
            <a:spLocks noGrp="1"/>
          </p:cNvSpPr>
          <p:nvPr>
            <p:ph type="ftr" sz="quarter" idx="11"/>
          </p:nvPr>
        </p:nvSpPr>
        <p:spPr/>
        <p:txBody>
          <a:bodyPr/>
          <a:lstStyle/>
          <a:p>
            <a:r>
              <a:rPr lang="en-US" dirty="0"/>
              <a:t>APEX INSTITUTE OF TECHNOLOGY COMPUTER SCIENCE AND ENGINEERING</a:t>
            </a:r>
          </a:p>
        </p:txBody>
      </p:sp>
    </p:spTree>
    <p:extLst>
      <p:ext uri="{BB962C8B-B14F-4D97-AF65-F5344CB8AC3E}">
        <p14:creationId xmlns:p14="http://schemas.microsoft.com/office/powerpoint/2010/main" val="8222065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Advantages  of Agile Methodology</a:t>
            </a:r>
            <a:br>
              <a:rPr lang="en-IN" dirty="0" smtClean="0"/>
            </a:br>
            <a:endParaRPr lang="en-US" dirty="0"/>
          </a:p>
        </p:txBody>
      </p:sp>
      <p:sp>
        <p:nvSpPr>
          <p:cNvPr id="3" name="Content Placeholder 2"/>
          <p:cNvSpPr>
            <a:spLocks noGrp="1"/>
          </p:cNvSpPr>
          <p:nvPr>
            <p:ph idx="1"/>
          </p:nvPr>
        </p:nvSpPr>
        <p:spPr>
          <a:xfrm>
            <a:off x="838200" y="1357298"/>
            <a:ext cx="10515600" cy="4819665"/>
          </a:xfrm>
        </p:spPr>
        <p:txBody>
          <a:bodyPr/>
          <a:lstStyle/>
          <a:p>
            <a:pPr lvl="0" algn="just"/>
            <a:r>
              <a:rPr lang="en-US" sz="1800" b="1" dirty="0" smtClean="0"/>
              <a:t>Enhanced Quality</a:t>
            </a:r>
            <a:r>
              <a:rPr lang="en-US" sz="1800" i="1" dirty="0" smtClean="0"/>
              <a:t> - Firstly, since the integration of testing happens during the cycle, there are regular checkups to see that the product is working during the development. Therefore, it enables the </a:t>
            </a:r>
            <a:r>
              <a:rPr lang="en-US" sz="1800" b="1" dirty="0" smtClean="0"/>
              <a:t>Product Owner</a:t>
            </a:r>
            <a:r>
              <a:rPr lang="en-US" sz="1800" i="1" dirty="0" smtClean="0"/>
              <a:t> to make changes as and when needed.</a:t>
            </a:r>
            <a:endParaRPr lang="en-US" sz="1800" dirty="0" smtClean="0"/>
          </a:p>
          <a:p>
            <a:pPr lvl="0" algn="just"/>
            <a:r>
              <a:rPr lang="en-US" sz="1800" b="1" dirty="0" smtClean="0"/>
              <a:t>Better Customer Experience</a:t>
            </a:r>
            <a:r>
              <a:rPr lang="en-US" sz="1800" i="1" dirty="0" smtClean="0"/>
              <a:t> - Secondly, there is continuous interaction between stakeholders and the team during the entire Agile process. It enables the team to understand the client's vision and produce high-quality products. It, in turn, helps in gaining customer's trust and increased satisfaction.</a:t>
            </a:r>
            <a:endParaRPr lang="en-US" sz="1800" dirty="0" smtClean="0"/>
          </a:p>
          <a:p>
            <a:pPr lvl="0" algn="just"/>
            <a:r>
              <a:rPr lang="en-US" sz="1800" b="1" dirty="0" smtClean="0"/>
              <a:t>Transparency</a:t>
            </a:r>
            <a:r>
              <a:rPr lang="en-US" sz="1800" i="1" dirty="0" smtClean="0"/>
              <a:t> - Thirdly, the entire project in Agile methodology involves regular client meetings, and all the other details are transparently available to all the team members.</a:t>
            </a:r>
            <a:endParaRPr lang="en-US" sz="1800" dirty="0" smtClean="0"/>
          </a:p>
          <a:p>
            <a:pPr lvl="0" algn="just"/>
            <a:r>
              <a:rPr lang="en-US" sz="1800" b="1" dirty="0" smtClean="0"/>
              <a:t>Early &amp; Predictable Delivery</a:t>
            </a:r>
            <a:r>
              <a:rPr lang="en-US" sz="1800" i="1" dirty="0" smtClean="0"/>
              <a:t> - In addition to the above, since sprints occur on a fixed schedule (1- 4 weeks), it's easy to predict the timing of project completion and can save on costs too. Therefore, the product owner can review the deliverable as early as within three weeks, and he can provide feedback if something has not gone according to his expectations.</a:t>
            </a:r>
            <a:endParaRPr lang="en-US" sz="1800" dirty="0" smtClean="0"/>
          </a:p>
          <a:p>
            <a:pPr lvl="0" algn="just"/>
            <a:r>
              <a:rPr lang="en-US" sz="1800" b="1" dirty="0" smtClean="0"/>
              <a:t>Ease of doing transactions</a:t>
            </a:r>
            <a:r>
              <a:rPr lang="en-US" sz="1800" i="1" dirty="0" smtClean="0"/>
              <a:t> - Moreover, Scrum methodologies allow for flexible adaptation to the changing customer requirements. A continuous reprioritization happens by refining the </a:t>
            </a:r>
            <a:r>
              <a:rPr lang="en-US" sz="1800" b="1" dirty="0" smtClean="0"/>
              <a:t>Product Backlog</a:t>
            </a:r>
            <a:r>
              <a:rPr lang="en-US" sz="1800" i="1" dirty="0" smtClean="0"/>
              <a:t> and adapting to the new customer needs.</a:t>
            </a:r>
            <a:endParaRPr lang="en-US" sz="1800" dirty="0" smtClean="0"/>
          </a:p>
          <a:p>
            <a:pPr lvl="0" algn="just"/>
            <a:r>
              <a:rPr lang="en-US" sz="1800" b="1" dirty="0" smtClean="0"/>
              <a:t>Continuous Engagement</a:t>
            </a:r>
            <a:r>
              <a:rPr lang="en-US" sz="1800" i="1" dirty="0" smtClean="0"/>
              <a:t> - Finally, the Iterative nature of Agile methodology implies that the features are delivered incrementally. It happens by continuously keeping the team and resources engaged in what they are best.</a:t>
            </a:r>
            <a:endParaRPr lang="en-US" sz="1800" dirty="0" smtClean="0"/>
          </a:p>
          <a:p>
            <a:pPr algn="just"/>
            <a:endParaRPr lang="en-US" sz="1800" dirty="0"/>
          </a:p>
        </p:txBody>
      </p:sp>
      <p:sp>
        <p:nvSpPr>
          <p:cNvPr id="4" name="Slide Number Placeholder 3"/>
          <p:cNvSpPr>
            <a:spLocks noGrp="1"/>
          </p:cNvSpPr>
          <p:nvPr>
            <p:ph type="sldNum" sz="quarter" idx="12"/>
          </p:nvPr>
        </p:nvSpPr>
        <p:spPr/>
        <p:txBody>
          <a:bodyPr/>
          <a:lstStyle/>
          <a:p>
            <a:fld id="{594748C1-214E-5A42-AFB0-AA37B5C4913C}" type="slidenum">
              <a:rPr lang="en-US" altLang="en-US" smtClean="0"/>
              <a:pPr/>
              <a:t>10</a:t>
            </a:fld>
            <a:endParaRPr lang="en-US"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Disadvantages  of Agile Methodology</a:t>
            </a:r>
            <a:br>
              <a:rPr lang="en-IN" dirty="0" smtClean="0"/>
            </a:br>
            <a:endParaRPr lang="en-US" dirty="0"/>
          </a:p>
        </p:txBody>
      </p:sp>
      <p:sp>
        <p:nvSpPr>
          <p:cNvPr id="3" name="Content Placeholder 2"/>
          <p:cNvSpPr>
            <a:spLocks noGrp="1"/>
          </p:cNvSpPr>
          <p:nvPr>
            <p:ph idx="1"/>
          </p:nvPr>
        </p:nvSpPr>
        <p:spPr>
          <a:xfrm>
            <a:off x="838200" y="1285860"/>
            <a:ext cx="10515600" cy="4891103"/>
          </a:xfrm>
        </p:spPr>
        <p:txBody>
          <a:bodyPr/>
          <a:lstStyle/>
          <a:p>
            <a:pPr lvl="0" algn="just"/>
            <a:r>
              <a:rPr lang="en-US" b="1" dirty="0" smtClean="0"/>
              <a:t>Less predictable. </a:t>
            </a:r>
            <a:r>
              <a:rPr lang="en-US" dirty="0" smtClean="0"/>
              <a:t>The flexibility at the core of the Agile method also means a much lower degree of predictability. It can be much more difficult to accurately estimate the time necessary or quantify the resources and efforts required to complete a project. Many teams fear this uncertainty, and that fear can lead to frustration and poor decision-making.</a:t>
            </a:r>
          </a:p>
          <a:p>
            <a:pPr lvl="0" algn="just"/>
            <a:r>
              <a:rPr lang="en-US" b="1" dirty="0" smtClean="0"/>
              <a:t>More time and commitment. </a:t>
            </a:r>
            <a:r>
              <a:rPr lang="en-US" dirty="0" smtClean="0"/>
              <a:t>Communication and collaboration is great, but that constant interaction takes more time and energy for everyone involved.</a:t>
            </a:r>
          </a:p>
          <a:p>
            <a:pPr lvl="0" algn="just"/>
            <a:r>
              <a:rPr lang="en-US" b="1" dirty="0" smtClean="0"/>
              <a:t>Greater demands on developers and clients.</a:t>
            </a:r>
            <a:r>
              <a:rPr lang="en-US" dirty="0" smtClean="0"/>
              <a:t> Commitment from everyone involved is required for Agile Methodology to be effective. Anyone who isn’t on board can negatively impact the quality of a project.</a:t>
            </a:r>
          </a:p>
          <a:p>
            <a:pPr lvl="0" algn="just"/>
            <a:r>
              <a:rPr lang="en-US" b="1" dirty="0" smtClean="0"/>
              <a:t>Lack of necessary documentation.</a:t>
            </a:r>
            <a:r>
              <a:rPr lang="en-US" dirty="0" smtClean="0"/>
              <a:t> Because tasks are often completed just in time for development under the Agile Method, documentation tends to be less thorough, which can lead to misunderstanding and difficulties down the road.</a:t>
            </a:r>
          </a:p>
          <a:p>
            <a:pPr algn="just"/>
            <a:endParaRPr lang="en-US" dirty="0"/>
          </a:p>
        </p:txBody>
      </p:sp>
      <p:sp>
        <p:nvSpPr>
          <p:cNvPr id="4" name="Slide Number Placeholder 3"/>
          <p:cNvSpPr>
            <a:spLocks noGrp="1"/>
          </p:cNvSpPr>
          <p:nvPr>
            <p:ph type="sldNum" sz="quarter" idx="12"/>
          </p:nvPr>
        </p:nvSpPr>
        <p:spPr/>
        <p:txBody>
          <a:bodyPr/>
          <a:lstStyle/>
          <a:p>
            <a:fld id="{594748C1-214E-5A42-AFB0-AA37B5C4913C}" type="slidenum">
              <a:rPr lang="en-US" altLang="en-US" smtClean="0"/>
              <a:pPr/>
              <a:t>11</a:t>
            </a:fld>
            <a:endParaRPr lang="en-US"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Text </a:t>
            </a:r>
            <a:r>
              <a:rPr lang="en-US" dirty="0" smtClean="0"/>
              <a:t>Books and </a:t>
            </a:r>
            <a:r>
              <a:rPr lang="en-US" dirty="0"/>
              <a:t>Reference Books</a:t>
            </a:r>
            <a:br>
              <a:rPr lang="en-US" dirty="0"/>
            </a:b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T1 </a:t>
            </a:r>
            <a:r>
              <a:rPr lang="en-US" dirty="0"/>
              <a:t>Agile Project Management with </a:t>
            </a:r>
            <a:r>
              <a:rPr lang="en-US" dirty="0" err="1"/>
              <a:t>Kanban</a:t>
            </a:r>
            <a:r>
              <a:rPr lang="en-US" dirty="0"/>
              <a:t> - Book by Eric </a:t>
            </a:r>
            <a:r>
              <a:rPr lang="en-US" dirty="0" err="1"/>
              <a:t>Brechner</a:t>
            </a:r>
            <a:endParaRPr lang="en-US" dirty="0"/>
          </a:p>
          <a:p>
            <a:pPr marL="0" indent="0">
              <a:buNone/>
            </a:pPr>
            <a:r>
              <a:rPr lang="en-US" dirty="0" smtClean="0"/>
              <a:t> </a:t>
            </a:r>
            <a:r>
              <a:rPr lang="en-US" dirty="0"/>
              <a:t>T2 Agile Foundations: Principles, Practices and Frameworks – Peter </a:t>
            </a:r>
            <a:r>
              <a:rPr lang="en-US" dirty="0" err="1"/>
              <a:t>Measey</a:t>
            </a:r>
            <a:endParaRPr lang="en-US" dirty="0"/>
          </a:p>
          <a:p>
            <a:endParaRPr lang="en-US" dirty="0"/>
          </a:p>
          <a:p>
            <a:r>
              <a:rPr lang="en-US" dirty="0"/>
              <a:t>Reference Books</a:t>
            </a:r>
            <a:r>
              <a:rPr lang="en-US" dirty="0" smtClean="0"/>
              <a:t>:</a:t>
            </a:r>
            <a:r>
              <a:rPr lang="en-US" dirty="0"/>
              <a:t>	 </a:t>
            </a:r>
          </a:p>
          <a:p>
            <a:pPr marL="0" indent="0">
              <a:buNone/>
            </a:pPr>
            <a:r>
              <a:rPr lang="en-US" dirty="0"/>
              <a:t>1	Agile Project Management with </a:t>
            </a:r>
            <a:r>
              <a:rPr lang="en-US" dirty="0" err="1"/>
              <a:t>Kanban</a:t>
            </a:r>
            <a:r>
              <a:rPr lang="en-US" dirty="0"/>
              <a:t>	Eric </a:t>
            </a:r>
            <a:r>
              <a:rPr lang="en-US" dirty="0" err="1"/>
              <a:t>Brechner</a:t>
            </a:r>
            <a:r>
              <a:rPr lang="en-US" dirty="0"/>
              <a:t>	2nd	Microsoft Press	2021	</a:t>
            </a:r>
          </a:p>
          <a:p>
            <a:pPr marL="0" indent="0">
              <a:buNone/>
            </a:pPr>
            <a:r>
              <a:rPr lang="en-US" dirty="0" smtClean="0"/>
              <a:t>2	Agile </a:t>
            </a:r>
            <a:r>
              <a:rPr lang="en-US" dirty="0"/>
              <a:t>Foundations	Peter </a:t>
            </a:r>
            <a:r>
              <a:rPr lang="en-US" dirty="0" err="1" smtClean="0"/>
              <a:t>Measey</a:t>
            </a:r>
            <a:r>
              <a:rPr lang="en-US" dirty="0" smtClean="0"/>
              <a:t>(4th</a:t>
            </a:r>
            <a:r>
              <a:rPr lang="en-US" dirty="0"/>
              <a:t>	BCS</a:t>
            </a:r>
            <a:r>
              <a:rPr lang="en-US" dirty="0" smtClean="0"/>
              <a:t>,) </a:t>
            </a:r>
            <a:r>
              <a:rPr lang="en-US" dirty="0"/>
              <a:t>The Chartered </a:t>
            </a:r>
            <a:r>
              <a:rPr lang="en-US" dirty="0" smtClean="0"/>
              <a:t>  Institute </a:t>
            </a:r>
            <a:r>
              <a:rPr lang="en-US" dirty="0"/>
              <a:t>for </a:t>
            </a:r>
            <a:r>
              <a:rPr lang="en-US" dirty="0" smtClean="0"/>
              <a:t>IT 2015</a:t>
            </a:r>
            <a:endParaRPr lang="en-US" dirty="0"/>
          </a:p>
        </p:txBody>
      </p:sp>
      <p:sp>
        <p:nvSpPr>
          <p:cNvPr id="4" name="Footer Placeholder 3"/>
          <p:cNvSpPr>
            <a:spLocks noGrp="1"/>
          </p:cNvSpPr>
          <p:nvPr>
            <p:ph type="ftr" sz="quarter" idx="11"/>
          </p:nvPr>
        </p:nvSpPr>
        <p:spPr/>
        <p:txBody>
          <a:bodyPr/>
          <a:lstStyle/>
          <a:p>
            <a:r>
              <a:rPr lang="en-US" smtClean="0"/>
              <a:t>By: Pramod Vishwakarma (E9758)</a:t>
            </a:r>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12</a:t>
            </a:fld>
            <a:endParaRPr lang="en-US"/>
          </a:p>
        </p:txBody>
      </p:sp>
    </p:spTree>
    <p:extLst>
      <p:ext uri="{BB962C8B-B14F-4D97-AF65-F5344CB8AC3E}">
        <p14:creationId xmlns:p14="http://schemas.microsoft.com/office/powerpoint/2010/main" val="172955437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References</a:t>
            </a:r>
            <a:endParaRPr lang="en-US" dirty="0"/>
          </a:p>
        </p:txBody>
      </p:sp>
      <p:sp>
        <p:nvSpPr>
          <p:cNvPr id="3" name="Content Placeholder 2"/>
          <p:cNvSpPr>
            <a:spLocks noGrp="1"/>
          </p:cNvSpPr>
          <p:nvPr>
            <p:ph idx="1"/>
          </p:nvPr>
        </p:nvSpPr>
        <p:spPr/>
        <p:txBody>
          <a:bodyPr/>
          <a:lstStyle/>
          <a:p>
            <a:pPr>
              <a:lnSpc>
                <a:spcPct val="150000"/>
              </a:lnSpc>
            </a:pPr>
            <a:r>
              <a:rPr lang="en-US" dirty="0" smtClean="0">
                <a:hlinkClick r:id="rId2"/>
              </a:rPr>
              <a:t>https://www.mygreatlearning.com/blog/importance-of-design-thinking/</a:t>
            </a:r>
            <a:endParaRPr lang="en-US" dirty="0" smtClean="0"/>
          </a:p>
          <a:p>
            <a:pPr>
              <a:lnSpc>
                <a:spcPct val="150000"/>
              </a:lnSpc>
            </a:pPr>
            <a:r>
              <a:rPr lang="en-US" dirty="0" smtClean="0">
                <a:hlinkClick r:id="rId3"/>
              </a:rPr>
              <a:t>https://www.interaction-design.org/literature/article/5-stages-in-the-design-thinking-process</a:t>
            </a:r>
            <a:endParaRPr lang="en-US" dirty="0" smtClean="0"/>
          </a:p>
          <a:p>
            <a:pPr>
              <a:lnSpc>
                <a:spcPct val="150000"/>
              </a:lnSpc>
            </a:pPr>
            <a:r>
              <a:rPr lang="en-US" dirty="0" smtClean="0">
                <a:hlinkClick r:id="rId4"/>
              </a:rPr>
              <a:t>https://en.wikipedia.org/wiki/Design_thinking</a:t>
            </a:r>
            <a:endParaRPr lang="en-US" dirty="0" smtClean="0"/>
          </a:p>
          <a:p>
            <a:endParaRPr lang="en-US" dirty="0" smtClean="0"/>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 xmlns:a16="http://schemas.microsoft.com/office/drawing/2014/main" id="{2C813A83-4CF3-4942-8C24-169E11C40466}"/>
              </a:ext>
            </a:extLst>
          </p:cNvPr>
          <p:cNvSpPr/>
          <p:nvPr/>
        </p:nvSpPr>
        <p:spPr>
          <a:xfrm>
            <a:off x="0" y="0"/>
            <a:ext cx="12192000" cy="4686918"/>
          </a:xfrm>
          <a:prstGeom prst="rect">
            <a:avLst/>
          </a:prstGeom>
          <a:solidFill>
            <a:schemeClr val="accent6">
              <a:lumMod val="50000"/>
              <a:alpha val="6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Light"/>
              </a:rPr>
              <a:t> </a:t>
            </a:r>
          </a:p>
        </p:txBody>
      </p:sp>
      <p:cxnSp>
        <p:nvCxnSpPr>
          <p:cNvPr id="18" name="Straight Connector 17">
            <a:extLst>
              <a:ext uri="{FF2B5EF4-FFF2-40B4-BE49-F238E27FC236}">
                <a16:creationId xmlns="" xmlns:a16="http://schemas.microsoft.com/office/drawing/2014/main" id="{8C6F3F28-25A8-4E20-83C7-12F88E7C28D0}"/>
              </a:ext>
            </a:extLst>
          </p:cNvPr>
          <p:cNvCxnSpPr>
            <a:cxnSpLocks/>
          </p:cNvCxnSpPr>
          <p:nvPr/>
        </p:nvCxnSpPr>
        <p:spPr>
          <a:xfrm>
            <a:off x="9347200" y="0"/>
            <a:ext cx="1828800" cy="18288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 xmlns:a16="http://schemas.microsoft.com/office/drawing/2014/main" id="{8E1879BF-80CB-413D-9BC1-C05963A116D7}"/>
              </a:ext>
            </a:extLst>
          </p:cNvPr>
          <p:cNvCxnSpPr>
            <a:cxnSpLocks/>
          </p:cNvCxnSpPr>
          <p:nvPr/>
        </p:nvCxnSpPr>
        <p:spPr>
          <a:xfrm>
            <a:off x="10169128" y="0"/>
            <a:ext cx="663972" cy="663972"/>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 xmlns:a16="http://schemas.microsoft.com/office/drawing/2014/main" id="{ED354CBC-26FA-4C5C-B91C-AD6F2AE53BC2}"/>
              </a:ext>
            </a:extLst>
          </p:cNvPr>
          <p:cNvCxnSpPr>
            <a:cxnSpLocks/>
          </p:cNvCxnSpPr>
          <p:nvPr/>
        </p:nvCxnSpPr>
        <p:spPr>
          <a:xfrm>
            <a:off x="733426" y="6294597"/>
            <a:ext cx="558345" cy="558345"/>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 xmlns:a16="http://schemas.microsoft.com/office/drawing/2014/main" id="{B6F6E02B-7F30-40ED-9667-2C98864546BE}"/>
              </a:ext>
            </a:extLst>
          </p:cNvPr>
          <p:cNvCxnSpPr>
            <a:cxnSpLocks/>
          </p:cNvCxnSpPr>
          <p:nvPr/>
        </p:nvCxnSpPr>
        <p:spPr>
          <a:xfrm>
            <a:off x="390526" y="5129689"/>
            <a:ext cx="1728311" cy="1728311"/>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9" name="Title 1"/>
          <p:cNvSpPr txBox="1">
            <a:spLocks/>
          </p:cNvSpPr>
          <p:nvPr/>
        </p:nvSpPr>
        <p:spPr>
          <a:xfrm>
            <a:off x="1485902" y="2249080"/>
            <a:ext cx="10725148" cy="1231106"/>
          </a:xfrm>
          <a:prstGeom prst="rect">
            <a:avLst/>
          </a:prstGeom>
        </p:spPr>
        <p:txBody>
          <a:bodyPr wrap="square" lIns="0" tIns="0" rIns="0" bIns="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8000" b="0" i="0" u="none" strike="noStrike" kern="1200" cap="none" spc="0" normalizeH="0" baseline="0" noProof="0" dirty="0">
                <a:ln>
                  <a:noFill/>
                </a:ln>
                <a:solidFill>
                  <a:prstClr val="white"/>
                </a:solidFill>
                <a:effectLst/>
                <a:uLnTx/>
                <a:uFillTx/>
                <a:latin typeface="Casper" panose="02000506000000020004" pitchFamily="2" charset="0"/>
                <a:ea typeface="Segoe UI" panose="020B0502040204020203" pitchFamily="34" charset="0"/>
                <a:cs typeface="Segoe UI" panose="020B0502040204020203" pitchFamily="34" charset="0"/>
              </a:rPr>
              <a:t>THANK YOU</a:t>
            </a:r>
          </a:p>
        </p:txBody>
      </p:sp>
      <p:sp>
        <p:nvSpPr>
          <p:cNvPr id="22" name="Diamond 6">
            <a:extLst>
              <a:ext uri="{FF2B5EF4-FFF2-40B4-BE49-F238E27FC236}">
                <a16:creationId xmlns="" xmlns:a16="http://schemas.microsoft.com/office/drawing/2014/main" id="{AFBA4B1A-59E0-42F9-8062-FE9B4E00A99F}"/>
              </a:ext>
            </a:extLst>
          </p:cNvPr>
          <p:cNvSpPr/>
          <p:nvPr/>
        </p:nvSpPr>
        <p:spPr>
          <a:xfrm>
            <a:off x="2641599" y="1214279"/>
            <a:ext cx="2430463"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a:endParaRPr>
          </a:p>
        </p:txBody>
      </p:sp>
      <p:sp>
        <p:nvSpPr>
          <p:cNvPr id="23" name="Diamond 6">
            <a:extLst>
              <a:ext uri="{FF2B5EF4-FFF2-40B4-BE49-F238E27FC236}">
                <a16:creationId xmlns="" xmlns:a16="http://schemas.microsoft.com/office/drawing/2014/main" id="{4F0CA98B-3337-4AC3-8305-ED6C9C731FFB}"/>
              </a:ext>
            </a:extLst>
          </p:cNvPr>
          <p:cNvSpPr/>
          <p:nvPr/>
        </p:nvSpPr>
        <p:spPr>
          <a:xfrm>
            <a:off x="2898774" y="1214279"/>
            <a:ext cx="2430463"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a:endParaRPr>
          </a:p>
        </p:txBody>
      </p:sp>
      <p:grpSp>
        <p:nvGrpSpPr>
          <p:cNvPr id="3" name="Group 28"/>
          <p:cNvGrpSpPr/>
          <p:nvPr/>
        </p:nvGrpSpPr>
        <p:grpSpPr>
          <a:xfrm>
            <a:off x="237520" y="152400"/>
            <a:ext cx="410563" cy="1612900"/>
            <a:chOff x="83821" y="0"/>
            <a:chExt cx="219636" cy="903079"/>
          </a:xfrm>
        </p:grpSpPr>
        <p:sp>
          <p:nvSpPr>
            <p:cNvPr id="30" name="Rectangle 29"/>
            <p:cNvSpPr/>
            <p:nvPr/>
          </p:nvSpPr>
          <p:spPr>
            <a:xfrm>
              <a:off x="84026" y="0"/>
              <a:ext cx="219431" cy="21095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84262" y="408599"/>
              <a:ext cx="219194" cy="49448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83821" y="210952"/>
              <a:ext cx="217937" cy="2209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Rectangle 1"/>
          <p:cNvSpPr/>
          <p:nvPr/>
        </p:nvSpPr>
        <p:spPr>
          <a:xfrm>
            <a:off x="4114005" y="5394447"/>
            <a:ext cx="4564070" cy="830997"/>
          </a:xfrm>
          <a:prstGeom prst="rect">
            <a:avLst/>
          </a:prstGeom>
        </p:spPr>
        <p:txBody>
          <a:bodyPr wrap="none">
            <a:spAutoFit/>
          </a:bodyPr>
          <a:lstStyle/>
          <a:p>
            <a:r>
              <a:rPr lang="en-US" b="1" dirty="0">
                <a:latin typeface="Times New Roman" pitchFamily="18" charset="0"/>
                <a:ea typeface="Segoe UI" panose="020B0502040204020203" pitchFamily="34" charset="0"/>
                <a:cs typeface="Times New Roman" pitchFamily="18" charset="0"/>
              </a:rPr>
              <a:t>For queries</a:t>
            </a:r>
          </a:p>
          <a:p>
            <a:r>
              <a:rPr lang="en-US" b="1" dirty="0">
                <a:latin typeface="Times New Roman" pitchFamily="18" charset="0"/>
                <a:cs typeface="Times New Roman" pitchFamily="18" charset="0"/>
              </a:rPr>
              <a:t>Email: </a:t>
            </a:r>
            <a:r>
              <a:rPr lang="en-US" b="1" dirty="0" smtClean="0">
                <a:latin typeface="Times New Roman" pitchFamily="18" charset="0"/>
                <a:cs typeface="Times New Roman" pitchFamily="18" charset="0"/>
              </a:rPr>
              <a:t>mamta.e15565</a:t>
            </a:r>
            <a:r>
              <a:rPr lang="en-US" b="1" dirty="0" smtClean="0">
                <a:latin typeface="Times New Roman" pitchFamily="18" charset="0"/>
                <a:cs typeface="Times New Roman" pitchFamily="18" charset="0"/>
              </a:rPr>
              <a:t>@cumail.in</a:t>
            </a:r>
            <a:endParaRPr lang="en-US" b="1" dirty="0">
              <a:latin typeface="Times New Roman" pitchFamily="18" charset="0"/>
              <a:cs typeface="Times New Roman" pitchFamily="18" charset="0"/>
            </a:endParaRPr>
          </a:p>
        </p:txBody>
      </p:sp>
    </p:spTree>
    <p:extLst>
      <p:ext uri="{BB962C8B-B14F-4D97-AF65-F5344CB8AC3E}">
        <p14:creationId xmlns:p14="http://schemas.microsoft.com/office/powerpoint/2010/main" val="265650126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prstClr val="black"/>
                </a:solidFill>
              </a:rPr>
              <a:t>Learning Outcome of this lecture</a:t>
            </a:r>
            <a:endParaRPr lang="en-US" dirty="0"/>
          </a:p>
        </p:txBody>
      </p:sp>
      <p:graphicFrame>
        <p:nvGraphicFramePr>
          <p:cNvPr id="7" name="Content Placeholder 6"/>
          <p:cNvGraphicFramePr>
            <a:graphicFrameLocks noGrp="1"/>
          </p:cNvGraphicFramePr>
          <p:nvPr>
            <p:ph idx="1"/>
            <p:extLst/>
          </p:nvPr>
        </p:nvGraphicFramePr>
        <p:xfrm>
          <a:off x="2267756" y="2054984"/>
          <a:ext cx="7679029" cy="3176896"/>
        </p:xfrm>
        <a:graphic>
          <a:graphicData uri="http://schemas.openxmlformats.org/drawingml/2006/table">
            <a:tbl>
              <a:tblPr bandRow="1"/>
              <a:tblGrid>
                <a:gridCol w="669446"/>
                <a:gridCol w="7009583"/>
              </a:tblGrid>
              <a:tr h="489204">
                <a:tc>
                  <a:txBody>
                    <a:bodyPr/>
                    <a:lstStyle/>
                    <a:p>
                      <a:pPr marL="0" marR="53975" algn="just">
                        <a:lnSpc>
                          <a:spcPct val="107000"/>
                        </a:lnSpc>
                        <a:spcBef>
                          <a:spcPts val="0"/>
                        </a:spcBef>
                        <a:spcAft>
                          <a:spcPts val="0"/>
                        </a:spcAft>
                      </a:pPr>
                      <a:r>
                        <a:rPr lang="en-IN" sz="1500" dirty="0">
                          <a:effectLst/>
                          <a:latin typeface="Times New Roman" panose="02020603050405020304" pitchFamily="18" charset="0"/>
                          <a:ea typeface="Times New Roman" panose="02020603050405020304" pitchFamily="18" charset="0"/>
                          <a:cs typeface="Arial" panose="020B0604020202020204" pitchFamily="34" charset="0"/>
                        </a:rPr>
                        <a:t>CO1</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IN" sz="1500">
                          <a:effectLst/>
                          <a:latin typeface="Times New Roman" panose="02020603050405020304" pitchFamily="18" charset="0"/>
                          <a:ea typeface="Times New Roman" panose="02020603050405020304" pitchFamily="18" charset="0"/>
                          <a:cs typeface="Arial" panose="020B0604020202020204" pitchFamily="34" charset="0"/>
                        </a:rPr>
                        <a:t>Understand the Agile Methodology and comparing various other software development models with agile.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83921">
                <a:tc>
                  <a:txBody>
                    <a:bodyPr/>
                    <a:lstStyle/>
                    <a:p>
                      <a:pPr marL="0" marR="53975" algn="just">
                        <a:lnSpc>
                          <a:spcPct val="107000"/>
                        </a:lnSpc>
                        <a:spcBef>
                          <a:spcPts val="0"/>
                        </a:spcBef>
                        <a:spcAft>
                          <a:spcPts val="0"/>
                        </a:spcAft>
                      </a:pPr>
                      <a:r>
                        <a:rPr lang="en-IN" sz="1500" dirty="0">
                          <a:effectLst/>
                          <a:latin typeface="Times New Roman" panose="02020603050405020304" pitchFamily="18" charset="0"/>
                          <a:ea typeface="Times New Roman" panose="02020603050405020304" pitchFamily="18" charset="0"/>
                          <a:cs typeface="Arial" panose="020B0604020202020204" pitchFamily="34" charset="0"/>
                        </a:rPr>
                        <a:t>CO2</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IN" sz="1500">
                          <a:effectLst/>
                          <a:latin typeface="Times New Roman" panose="02020603050405020304" pitchFamily="18" charset="0"/>
                          <a:ea typeface="Times New Roman" panose="02020603050405020304" pitchFamily="18" charset="0"/>
                          <a:cs typeface="Arial" panose="020B0604020202020204" pitchFamily="34" charset="0"/>
                        </a:rPr>
                        <a:t>Examine Scrum and test driven development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83921">
                <a:tc>
                  <a:txBody>
                    <a:bodyPr/>
                    <a:lstStyle/>
                    <a:p>
                      <a:pPr marL="0" marR="53975" algn="just">
                        <a:lnSpc>
                          <a:spcPct val="107000"/>
                        </a:lnSpc>
                        <a:spcBef>
                          <a:spcPts val="0"/>
                        </a:spcBef>
                        <a:spcAft>
                          <a:spcPts val="0"/>
                        </a:spcAft>
                      </a:pPr>
                      <a:r>
                        <a:rPr lang="en-IN" sz="1500" dirty="0">
                          <a:effectLst/>
                          <a:latin typeface="Times New Roman" panose="02020603050405020304" pitchFamily="18" charset="0"/>
                          <a:ea typeface="Times New Roman" panose="02020603050405020304" pitchFamily="18" charset="0"/>
                          <a:cs typeface="Arial" panose="020B0604020202020204" pitchFamily="34" charset="0"/>
                        </a:rPr>
                        <a:t>CO3</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IN" sz="1400" dirty="0">
                          <a:solidFill>
                            <a:srgbClr val="1D2125"/>
                          </a:solidFill>
                          <a:effectLst/>
                          <a:latin typeface="Arial" panose="020B0604020202020204" pitchFamily="34" charset="0"/>
                          <a:ea typeface="Calibri" panose="020F0502020204030204" pitchFamily="34" charset="0"/>
                          <a:cs typeface="Arial" panose="020B0604020202020204" pitchFamily="34" charset="0"/>
                        </a:rPr>
                        <a:t>Apply the various tools available to agile teams to facilitate the project</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85184">
                <a:tc>
                  <a:txBody>
                    <a:bodyPr/>
                    <a:lstStyle/>
                    <a:p>
                      <a:pPr marL="0" marR="53975" algn="just">
                        <a:lnSpc>
                          <a:spcPct val="107000"/>
                        </a:lnSpc>
                        <a:spcBef>
                          <a:spcPts val="0"/>
                        </a:spcBef>
                        <a:spcAft>
                          <a:spcPts val="0"/>
                        </a:spcAft>
                      </a:pPr>
                      <a:r>
                        <a:rPr lang="en-IN" sz="1500">
                          <a:effectLst/>
                          <a:latin typeface="Times New Roman" panose="02020603050405020304" pitchFamily="18" charset="0"/>
                          <a:ea typeface="Times New Roman" panose="02020603050405020304" pitchFamily="18" charset="0"/>
                          <a:cs typeface="Arial" panose="020B0604020202020204" pitchFamily="34" charset="0"/>
                        </a:rPr>
                        <a:t>CO4</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600"/>
                        </a:spcBef>
                        <a:spcAft>
                          <a:spcPts val="600"/>
                        </a:spcAft>
                      </a:pPr>
                      <a:r>
                        <a:rPr lang="en-US" sz="1400" dirty="0">
                          <a:solidFill>
                            <a:srgbClr val="1D2125"/>
                          </a:solidFill>
                          <a:effectLst/>
                          <a:latin typeface="Arial" panose="020B0604020202020204" pitchFamily="34" charset="0"/>
                          <a:ea typeface="Times New Roman" panose="02020603050405020304" pitchFamily="18" charset="0"/>
                          <a:cs typeface="Times New Roman" panose="02020603050405020304" pitchFamily="18" charset="0"/>
                        </a:rPr>
                        <a:t>Analyze the method to improve results for a specific circumstance </a:t>
                      </a: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07000"/>
                        </a:lnSpc>
                        <a:spcBef>
                          <a:spcPts val="0"/>
                        </a:spcBef>
                        <a:spcAft>
                          <a:spcPts val="0"/>
                        </a:spcAft>
                      </a:pPr>
                      <a:r>
                        <a:rPr lang="en-IN" sz="1400" dirty="0">
                          <a:solidFill>
                            <a:srgbClr val="1D2125"/>
                          </a:solidFill>
                          <a:effectLst/>
                          <a:latin typeface="Arial" panose="020B0604020202020204" pitchFamily="34" charset="0"/>
                          <a:ea typeface="Calibri" panose="020F0502020204030204" pitchFamily="34" charset="0"/>
                          <a:cs typeface="Arial" panose="020B0604020202020204" pitchFamily="34" charset="0"/>
                        </a:rPr>
                        <a:t> </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34666">
                <a:tc>
                  <a:txBody>
                    <a:bodyPr/>
                    <a:lstStyle/>
                    <a:p>
                      <a:pPr marL="0" marR="53975" algn="just">
                        <a:lnSpc>
                          <a:spcPct val="107000"/>
                        </a:lnSpc>
                        <a:spcBef>
                          <a:spcPts val="0"/>
                        </a:spcBef>
                        <a:spcAft>
                          <a:spcPts val="0"/>
                        </a:spcAft>
                      </a:pPr>
                      <a:r>
                        <a:rPr lang="en-IN" sz="1500">
                          <a:effectLst/>
                          <a:latin typeface="Times New Roman" panose="02020603050405020304" pitchFamily="18" charset="0"/>
                          <a:ea typeface="Times New Roman" panose="02020603050405020304" pitchFamily="18" charset="0"/>
                          <a:cs typeface="Arial" panose="020B0604020202020204" pitchFamily="34" charset="0"/>
                        </a:rPr>
                        <a:t>CO5</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600"/>
                        </a:spcBef>
                        <a:spcAft>
                          <a:spcPts val="600"/>
                        </a:spcAft>
                      </a:pPr>
                      <a:r>
                        <a:rPr lang="en-US" sz="1400" dirty="0">
                          <a:solidFill>
                            <a:srgbClr val="1D2125"/>
                          </a:solidFill>
                          <a:effectLst/>
                          <a:latin typeface="Arial" panose="020B0604020202020204" pitchFamily="34" charset="0"/>
                          <a:ea typeface="Times New Roman" panose="02020603050405020304" pitchFamily="18" charset="0"/>
                          <a:cs typeface="Times New Roman" panose="02020603050405020304" pitchFamily="18" charset="0"/>
                        </a:rPr>
                        <a:t> Evaluate likely successes and formulate plans to manage likely risks or problems</a:t>
                      </a: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07000"/>
                        </a:lnSpc>
                        <a:spcBef>
                          <a:spcPts val="600"/>
                        </a:spcBef>
                        <a:spcAft>
                          <a:spcPts val="600"/>
                        </a:spcAft>
                      </a:pPr>
                      <a:r>
                        <a:rPr lang="en-US" sz="1400" dirty="0">
                          <a:solidFill>
                            <a:srgbClr val="1D2125"/>
                          </a:solidFill>
                          <a:effectLst/>
                          <a:latin typeface="Arial" panose="020B0604020202020204" pitchFamily="34" charset="0"/>
                          <a:ea typeface="Times New Roman" panose="02020603050405020304" pitchFamily="18" charset="0"/>
                          <a:cs typeface="Times New Roman" panose="02020603050405020304" pitchFamily="18" charset="0"/>
                        </a:rPr>
                        <a:t> </a:t>
                      </a: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4" name="Footer Placeholder 3"/>
          <p:cNvSpPr>
            <a:spLocks noGrp="1"/>
          </p:cNvSpPr>
          <p:nvPr>
            <p:ph type="ftr" sz="quarter" idx="11"/>
          </p:nvPr>
        </p:nvSpPr>
        <p:spPr/>
        <p:txBody>
          <a:bodyPr/>
          <a:lstStyle/>
          <a:p>
            <a:r>
              <a:rPr lang="en-US" smtClean="0"/>
              <a:t>APEX INSTITUTE OF TECHNOLOGY CSE INFORMATION SECURITY</a:t>
            </a:r>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2</a:t>
            </a:fld>
            <a:endParaRPr lang="en-US"/>
          </a:p>
        </p:txBody>
      </p:sp>
    </p:spTree>
    <p:extLst>
      <p:ext uri="{BB962C8B-B14F-4D97-AF65-F5344CB8AC3E}">
        <p14:creationId xmlns:p14="http://schemas.microsoft.com/office/powerpoint/2010/main" val="15421408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3841" y="957264"/>
            <a:ext cx="7585472" cy="657225"/>
          </a:xfrm>
        </p:spPr>
        <p:txBody>
          <a:bodyPr>
            <a:normAutofit/>
          </a:bodyPr>
          <a:lstStyle/>
          <a:p>
            <a:pPr algn="ctr"/>
            <a:r>
              <a:rPr lang="en-US" sz="3300" b="1" dirty="0"/>
              <a:t>Learning Outcome of this lecture</a:t>
            </a:r>
          </a:p>
        </p:txBody>
      </p:sp>
      <p:sp>
        <p:nvSpPr>
          <p:cNvPr id="4" name="Text Placeholder 3"/>
          <p:cNvSpPr>
            <a:spLocks noGrp="1"/>
          </p:cNvSpPr>
          <p:nvPr>
            <p:ph type="body" sz="half" idx="2"/>
          </p:nvPr>
        </p:nvSpPr>
        <p:spPr>
          <a:xfrm>
            <a:off x="1766888" y="1771651"/>
            <a:ext cx="8615363" cy="4029075"/>
          </a:xfrm>
        </p:spPr>
        <p:txBody>
          <a:bodyPr>
            <a:normAutofit/>
          </a:bodyPr>
          <a:lstStyle/>
          <a:p>
            <a:pPr lvl="0">
              <a:buFont typeface="Arial" pitchFamily="34" charset="0"/>
              <a:buChar char="•"/>
            </a:pPr>
            <a:r>
              <a:rPr lang="en-US" sz="2100" dirty="0"/>
              <a:t>T</a:t>
            </a:r>
          </a:p>
        </p:txBody>
      </p:sp>
      <p:sp>
        <p:nvSpPr>
          <p:cNvPr id="5" name="Slide Number Placeholder 4"/>
          <p:cNvSpPr>
            <a:spLocks noGrp="1"/>
          </p:cNvSpPr>
          <p:nvPr>
            <p:ph type="sldNum" sz="quarter" idx="12"/>
          </p:nvPr>
        </p:nvSpPr>
        <p:spPr/>
        <p:txBody>
          <a:bodyPr/>
          <a:lstStyle/>
          <a:p>
            <a:fld id="{BDCDBBEF-AA6C-4BA6-85B2-A17D7F280E38}" type="slidenum">
              <a:rPr lang="en-US" smtClean="0"/>
              <a:pPr/>
              <a:t>3</a:t>
            </a:fld>
            <a:endParaRPr lang="en-US"/>
          </a:p>
        </p:txBody>
      </p:sp>
      <p:graphicFrame>
        <p:nvGraphicFramePr>
          <p:cNvPr id="6" name="Table 5"/>
          <p:cNvGraphicFramePr>
            <a:graphicFrameLocks noGrp="1"/>
          </p:cNvGraphicFramePr>
          <p:nvPr>
            <p:extLst/>
          </p:nvPr>
        </p:nvGraphicFramePr>
        <p:xfrm>
          <a:off x="1766888" y="1689347"/>
          <a:ext cx="7894750" cy="3470267"/>
        </p:xfrm>
        <a:graphic>
          <a:graphicData uri="http://schemas.openxmlformats.org/drawingml/2006/table">
            <a:tbl>
              <a:tblPr/>
              <a:tblGrid>
                <a:gridCol w="800720">
                  <a:extLst>
                    <a:ext uri="{9D8B030D-6E8A-4147-A177-3AD203B41FA5}">
                      <a16:colId xmlns:a16="http://schemas.microsoft.com/office/drawing/2014/main" xmlns="" val="20000"/>
                    </a:ext>
                  </a:extLst>
                </a:gridCol>
                <a:gridCol w="1702494">
                  <a:extLst>
                    <a:ext uri="{9D8B030D-6E8A-4147-A177-3AD203B41FA5}">
                      <a16:colId xmlns:a16="http://schemas.microsoft.com/office/drawing/2014/main" xmlns="" val="20001"/>
                    </a:ext>
                  </a:extLst>
                </a:gridCol>
                <a:gridCol w="5391536">
                  <a:extLst>
                    <a:ext uri="{9D8B030D-6E8A-4147-A177-3AD203B41FA5}">
                      <a16:colId xmlns:a16="http://schemas.microsoft.com/office/drawing/2014/main" xmlns="" val="20002"/>
                    </a:ext>
                  </a:extLst>
                </a:gridCol>
              </a:tblGrid>
              <a:tr h="736092">
                <a:tc>
                  <a:txBody>
                    <a:bodyPr/>
                    <a:lstStyle/>
                    <a:p>
                      <a:pPr marL="0" marR="0" algn="ctr">
                        <a:lnSpc>
                          <a:spcPct val="115000"/>
                        </a:lnSpc>
                        <a:spcBef>
                          <a:spcPts val="0"/>
                        </a:spcBef>
                        <a:spcAft>
                          <a:spcPts val="0"/>
                        </a:spcAft>
                      </a:pPr>
                      <a:r>
                        <a:rPr lang="en-US" sz="2100" b="1" dirty="0">
                          <a:latin typeface="+mn-lt"/>
                          <a:ea typeface="Calibri"/>
                          <a:cs typeface="Times New Roman"/>
                        </a:rPr>
                        <a:t>Unit</a:t>
                      </a:r>
                      <a:endParaRPr lang="en-US" sz="2100" dirty="0">
                        <a:latin typeface="+mn-lt"/>
                        <a:ea typeface="Calibri"/>
                        <a:cs typeface="Times New Roman"/>
                      </a:endParaRP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marR="0" algn="ctr">
                        <a:lnSpc>
                          <a:spcPct val="115000"/>
                        </a:lnSpc>
                        <a:spcBef>
                          <a:spcPts val="0"/>
                        </a:spcBef>
                        <a:spcAft>
                          <a:spcPts val="0"/>
                        </a:spcAft>
                      </a:pPr>
                      <a:r>
                        <a:rPr lang="en-US" sz="2100" b="1" dirty="0">
                          <a:latin typeface="+mn-lt"/>
                          <a:ea typeface="Calibri"/>
                          <a:cs typeface="Times New Roman"/>
                        </a:rPr>
                        <a:t>Name</a:t>
                      </a:r>
                      <a:endParaRPr lang="en-US" sz="2100" dirty="0">
                        <a:latin typeface="+mn-lt"/>
                        <a:ea typeface="Calibri"/>
                        <a:cs typeface="Times New Roman"/>
                      </a:endParaRP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marR="0" algn="ctr">
                        <a:lnSpc>
                          <a:spcPct val="115000"/>
                        </a:lnSpc>
                        <a:spcBef>
                          <a:spcPts val="0"/>
                        </a:spcBef>
                        <a:spcAft>
                          <a:spcPts val="0"/>
                        </a:spcAft>
                      </a:pPr>
                      <a:r>
                        <a:rPr lang="en-US" sz="2100" b="1" dirty="0">
                          <a:latin typeface="+mn-lt"/>
                          <a:ea typeface="Calibri"/>
                          <a:cs typeface="Times New Roman"/>
                        </a:rPr>
                        <a:t>Outcome</a:t>
                      </a:r>
                      <a:endParaRPr lang="en-US" sz="2100" dirty="0">
                        <a:latin typeface="+mn-lt"/>
                        <a:ea typeface="Calibri"/>
                        <a:cs typeface="Times New Roman"/>
                      </a:endParaRP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xmlns="" val="10000"/>
                  </a:ext>
                </a:extLst>
              </a:tr>
              <a:tr h="832604">
                <a:tc>
                  <a:txBody>
                    <a:bodyPr/>
                    <a:lstStyle/>
                    <a:p>
                      <a:pPr marL="0" marR="0">
                        <a:lnSpc>
                          <a:spcPct val="115000"/>
                        </a:lnSpc>
                        <a:spcBef>
                          <a:spcPts val="0"/>
                        </a:spcBef>
                        <a:spcAft>
                          <a:spcPts val="0"/>
                        </a:spcAft>
                      </a:pPr>
                      <a:r>
                        <a:rPr lang="en-US" sz="2100" baseline="0" dirty="0">
                          <a:latin typeface="+mn-lt"/>
                          <a:ea typeface="Calibri"/>
                          <a:cs typeface="Times New Roman"/>
                        </a:rPr>
                        <a:t> </a:t>
                      </a:r>
                      <a:r>
                        <a:rPr lang="en-US" sz="2100" baseline="0" dirty="0" smtClean="0">
                          <a:latin typeface="+mn-lt"/>
                          <a:ea typeface="Calibri"/>
                          <a:cs typeface="Times New Roman"/>
                        </a:rPr>
                        <a:t>  I</a:t>
                      </a:r>
                      <a:endParaRPr lang="en-US" sz="2100" dirty="0">
                        <a:latin typeface="+mn-lt"/>
                        <a:ea typeface="Calibri"/>
                        <a:cs typeface="Times New Roman"/>
                      </a:endParaRP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IN" sz="1400" b="1" kern="1200" dirty="0" smtClean="0">
                          <a:solidFill>
                            <a:schemeClr val="tx1"/>
                          </a:solidFill>
                          <a:effectLst/>
                          <a:latin typeface="+mn-lt"/>
                          <a:ea typeface="+mn-ea"/>
                          <a:cs typeface="+mn-cs"/>
                        </a:rPr>
                        <a:t>Understanding common Agile Practices in </a:t>
                      </a:r>
                      <a:r>
                        <a:rPr lang="en-IN" sz="1400" b="1" kern="1200" dirty="0" err="1" smtClean="0">
                          <a:solidFill>
                            <a:schemeClr val="tx1"/>
                          </a:solidFill>
                          <a:effectLst/>
                          <a:latin typeface="+mn-lt"/>
                          <a:ea typeface="+mn-ea"/>
                          <a:cs typeface="+mn-cs"/>
                        </a:rPr>
                        <a:t>DevOps</a:t>
                      </a:r>
                      <a:endParaRPr lang="en-US" sz="2100" dirty="0">
                        <a:latin typeface="+mn-lt"/>
                        <a:ea typeface="Calibri"/>
                        <a:cs typeface="Times New Roman"/>
                      </a:endParaRP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2900" marR="0" lvl="0" indent="-342900" algn="just" defTabSz="685800" rtl="0" eaLnBrk="1" fontAlgn="auto" latinLnBrk="0" hangingPunct="1">
                        <a:lnSpc>
                          <a:spcPct val="115000"/>
                        </a:lnSpc>
                        <a:spcBef>
                          <a:spcPts val="0"/>
                        </a:spcBef>
                        <a:spcAft>
                          <a:spcPts val="0"/>
                        </a:spcAft>
                        <a:buClrTx/>
                        <a:buSzTx/>
                        <a:buFont typeface="Symbol"/>
                        <a:buChar char=""/>
                        <a:tabLst/>
                        <a:defRPr/>
                      </a:pPr>
                      <a:r>
                        <a:rPr lang="en-IN" sz="1350" kern="1200" dirty="0" smtClean="0">
                          <a:solidFill>
                            <a:schemeClr val="tx1"/>
                          </a:solidFill>
                          <a:effectLst/>
                          <a:latin typeface="+mn-lt"/>
                          <a:ea typeface="+mn-ea"/>
                          <a:cs typeface="+mn-cs"/>
                        </a:rPr>
                        <a:t>Introduction to Product Management, Product Design and Requirement gathering, Product Design Challenges, UX Design, Product Development Methodologies, Product Marketing and Presentation, Traditional Software Development Methodologies, Problem/issues with traditional approach, Agile Development, Agile Manifesto, Scrum Model, Agile Estimations and Planning, Soft skills in agile</a:t>
                      </a:r>
                      <a:endParaRPr lang="en-US" sz="1350" kern="1200" dirty="0" smtClean="0">
                        <a:solidFill>
                          <a:schemeClr val="tx1"/>
                        </a:solidFill>
                        <a:effectLst/>
                        <a:latin typeface="+mn-lt"/>
                        <a:ea typeface="+mn-ea"/>
                        <a:cs typeface="+mn-cs"/>
                      </a:endParaRPr>
                    </a:p>
                    <a:p>
                      <a:pPr marL="342900" marR="0" lvl="0" indent="-342900" algn="just">
                        <a:lnSpc>
                          <a:spcPct val="115000"/>
                        </a:lnSpc>
                        <a:spcBef>
                          <a:spcPts val="0"/>
                        </a:spcBef>
                        <a:spcAft>
                          <a:spcPts val="0"/>
                        </a:spcAft>
                        <a:buFont typeface="Symbol"/>
                        <a:buChar char=""/>
                      </a:pPr>
                      <a:r>
                        <a:rPr lang="en-IN" sz="1400" kern="1200" dirty="0" smtClean="0">
                          <a:solidFill>
                            <a:schemeClr val="tx1"/>
                          </a:solidFill>
                          <a:effectLst/>
                          <a:latin typeface="+mn-lt"/>
                          <a:ea typeface="+mn-ea"/>
                          <a:cs typeface="+mn-cs"/>
                        </a:rPr>
                        <a:t> </a:t>
                      </a:r>
                      <a:endParaRPr lang="en-US" sz="2100" dirty="0">
                        <a:latin typeface="+mn-lt"/>
                        <a:ea typeface="Calibri"/>
                        <a:cs typeface="Times New Roman"/>
                      </a:endParaRP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1"/>
                  </a:ext>
                </a:extLst>
              </a:tr>
              <a:tr h="832604">
                <a:tc gridSpan="3">
                  <a:txBody>
                    <a:bodyPr/>
                    <a:lstStyle/>
                    <a:p>
                      <a:pPr marL="0" marR="0">
                        <a:lnSpc>
                          <a:spcPct val="115000"/>
                        </a:lnSpc>
                        <a:spcBef>
                          <a:spcPts val="0"/>
                        </a:spcBef>
                        <a:spcAft>
                          <a:spcPts val="0"/>
                        </a:spcAft>
                      </a:pPr>
                      <a:r>
                        <a:rPr lang="en-US" sz="1400" b="0" i="0" kern="1200" dirty="0" smtClean="0">
                          <a:solidFill>
                            <a:schemeClr val="tx1"/>
                          </a:solidFill>
                          <a:effectLst/>
                          <a:latin typeface="+mn-lt"/>
                          <a:ea typeface="+mn-ea"/>
                          <a:cs typeface="+mn-cs"/>
                        </a:rPr>
                        <a:t>CO</a:t>
                      </a:r>
                      <a:r>
                        <a:rPr lang="en-US" sz="1400" b="0" i="0" kern="1200" baseline="0" dirty="0" smtClean="0">
                          <a:solidFill>
                            <a:schemeClr val="tx1"/>
                          </a:solidFill>
                          <a:effectLst/>
                          <a:latin typeface="+mn-lt"/>
                          <a:ea typeface="+mn-ea"/>
                          <a:cs typeface="+mn-cs"/>
                        </a:rPr>
                        <a:t> 1  </a:t>
                      </a:r>
                      <a:r>
                        <a:rPr lang="en-US" sz="1400" b="0" i="0" kern="1200" dirty="0" smtClean="0">
                          <a:solidFill>
                            <a:schemeClr val="tx1"/>
                          </a:solidFill>
                          <a:effectLst/>
                          <a:latin typeface="+mn-lt"/>
                          <a:ea typeface="+mn-ea"/>
                          <a:cs typeface="+mn-cs"/>
                        </a:rPr>
                        <a:t>Apply the Agile Methodology and comparing various other software development models with agile</a:t>
                      </a:r>
                      <a:endParaRPr lang="en-US" sz="2100" dirty="0">
                        <a:latin typeface="+mn-lt"/>
                        <a:ea typeface="Calibri"/>
                        <a:cs typeface="Times New Roman"/>
                      </a:endParaRP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marL="0" marR="0">
                        <a:lnSpc>
                          <a:spcPct val="115000"/>
                        </a:lnSpc>
                        <a:spcBef>
                          <a:spcPts val="0"/>
                        </a:spcBef>
                        <a:spcAft>
                          <a:spcPts val="0"/>
                        </a:spcAft>
                      </a:pPr>
                      <a:endParaRPr lang="en-US" sz="2800" dirty="0">
                        <a:latin typeface="+mn-lt"/>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a:buFont typeface="Arial" pitchFamily="34" charset="0"/>
                        <a:buChar char="•"/>
                      </a:pPr>
                      <a:endParaRPr lang="en-US" sz="2800" dirty="0">
                        <a:latin typeface="+mn-lt"/>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2455189707"/>
                  </a:ext>
                </a:extLst>
              </a:tr>
            </a:tbl>
          </a:graphicData>
        </a:graphic>
      </p:graphicFrame>
      <p:sp>
        <p:nvSpPr>
          <p:cNvPr id="7" name="Footer Placeholder 6"/>
          <p:cNvSpPr>
            <a:spLocks noGrp="1"/>
          </p:cNvSpPr>
          <p:nvPr>
            <p:ph type="ftr" sz="quarter" idx="11"/>
          </p:nvPr>
        </p:nvSpPr>
        <p:spPr/>
        <p:txBody>
          <a:bodyPr/>
          <a:lstStyle/>
          <a:p>
            <a:r>
              <a:rPr lang="en-US" dirty="0"/>
              <a:t>APEX INSTITUTE OF TECHNOLOGY COMPUTER SCIENCE AND ENGINEERING</a:t>
            </a:r>
          </a:p>
        </p:txBody>
      </p:sp>
    </p:spTree>
    <p:extLst>
      <p:ext uri="{BB962C8B-B14F-4D97-AF65-F5344CB8AC3E}">
        <p14:creationId xmlns:p14="http://schemas.microsoft.com/office/powerpoint/2010/main" val="9351191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92173"/>
          </a:xfrm>
        </p:spPr>
        <p:txBody>
          <a:bodyPr/>
          <a:lstStyle/>
          <a:p>
            <a:r>
              <a:rPr lang="en-IN" dirty="0" smtClean="0"/>
              <a:t>Outline</a:t>
            </a:r>
            <a:endParaRPr lang="en-US" dirty="0"/>
          </a:p>
        </p:txBody>
      </p:sp>
      <p:sp>
        <p:nvSpPr>
          <p:cNvPr id="3" name="Content Placeholder 2"/>
          <p:cNvSpPr>
            <a:spLocks noGrp="1"/>
          </p:cNvSpPr>
          <p:nvPr>
            <p:ph idx="1"/>
          </p:nvPr>
        </p:nvSpPr>
        <p:spPr>
          <a:xfrm>
            <a:off x="809588" y="1357298"/>
            <a:ext cx="10515600" cy="4565652"/>
          </a:xfrm>
        </p:spPr>
        <p:txBody>
          <a:bodyPr/>
          <a:lstStyle/>
          <a:p>
            <a:pPr>
              <a:lnSpc>
                <a:spcPct val="150000"/>
              </a:lnSpc>
              <a:buFont typeface="Wingdings" pitchFamily="2" charset="2"/>
              <a:buChar char="Ø"/>
            </a:pPr>
            <a:r>
              <a:rPr lang="en-IN" dirty="0" smtClean="0"/>
              <a:t>V-Model</a:t>
            </a:r>
          </a:p>
          <a:p>
            <a:pPr>
              <a:lnSpc>
                <a:spcPct val="150000"/>
              </a:lnSpc>
              <a:buFont typeface="Wingdings" pitchFamily="2" charset="2"/>
              <a:buChar char="Ø"/>
            </a:pPr>
            <a:r>
              <a:rPr lang="en-IN" dirty="0" smtClean="0"/>
              <a:t>How does V-Model work</a:t>
            </a:r>
          </a:p>
          <a:p>
            <a:pPr>
              <a:lnSpc>
                <a:spcPct val="150000"/>
              </a:lnSpc>
              <a:buFont typeface="Wingdings" pitchFamily="2" charset="2"/>
              <a:buChar char="Ø"/>
            </a:pPr>
            <a:r>
              <a:rPr lang="en-IN" dirty="0" smtClean="0"/>
              <a:t>Advantages of V-Model</a:t>
            </a:r>
          </a:p>
          <a:p>
            <a:pPr>
              <a:lnSpc>
                <a:spcPct val="150000"/>
              </a:lnSpc>
              <a:buFont typeface="Wingdings" pitchFamily="2" charset="2"/>
              <a:buChar char="Ø"/>
            </a:pPr>
            <a:r>
              <a:rPr lang="en-IN" dirty="0" smtClean="0"/>
              <a:t>Disadvantages of V-Model</a:t>
            </a:r>
          </a:p>
          <a:p>
            <a:pPr>
              <a:lnSpc>
                <a:spcPct val="150000"/>
              </a:lnSpc>
              <a:buFont typeface="Wingdings" pitchFamily="2" charset="2"/>
              <a:buChar char="Ø"/>
            </a:pPr>
            <a:r>
              <a:rPr lang="en-IN" dirty="0" smtClean="0"/>
              <a:t>What is Agile Methodology</a:t>
            </a:r>
          </a:p>
          <a:p>
            <a:pPr>
              <a:lnSpc>
                <a:spcPct val="150000"/>
              </a:lnSpc>
              <a:buFont typeface="Wingdings" pitchFamily="2" charset="2"/>
              <a:buChar char="Ø"/>
            </a:pPr>
            <a:r>
              <a:rPr lang="en-IN" dirty="0" smtClean="0"/>
              <a:t>Advantages  of Agile Methodology</a:t>
            </a:r>
          </a:p>
          <a:p>
            <a:pPr>
              <a:lnSpc>
                <a:spcPct val="150000"/>
              </a:lnSpc>
              <a:buFont typeface="Wingdings" pitchFamily="2" charset="2"/>
              <a:buChar char="Ø"/>
            </a:pPr>
            <a:r>
              <a:rPr lang="en-IN" dirty="0" smtClean="0"/>
              <a:t>Disadvantages of Agile Methodology</a:t>
            </a:r>
            <a:endParaRPr lang="en-US" dirty="0"/>
          </a:p>
        </p:txBody>
      </p:sp>
      <p:sp>
        <p:nvSpPr>
          <p:cNvPr id="4" name="Slide Number Placeholder 3"/>
          <p:cNvSpPr>
            <a:spLocks noGrp="1"/>
          </p:cNvSpPr>
          <p:nvPr>
            <p:ph type="sldNum" sz="quarter" idx="12"/>
          </p:nvPr>
        </p:nvSpPr>
        <p:spPr/>
        <p:txBody>
          <a:bodyPr/>
          <a:lstStyle/>
          <a:p>
            <a:fld id="{594748C1-214E-5A42-AFB0-AA37B5C4913C}" type="slidenum">
              <a:rPr lang="en-US" altLang="en-US" smtClean="0"/>
              <a:pPr/>
              <a:t>4</a:t>
            </a:fld>
            <a:endParaRPr lang="en-US"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V-Model</a:t>
            </a:r>
            <a:br>
              <a:rPr lang="en-IN" dirty="0" smtClean="0"/>
            </a:br>
            <a:endParaRPr lang="en-US" dirty="0"/>
          </a:p>
        </p:txBody>
      </p:sp>
      <p:sp>
        <p:nvSpPr>
          <p:cNvPr id="3" name="Content Placeholder 2"/>
          <p:cNvSpPr>
            <a:spLocks noGrp="1"/>
          </p:cNvSpPr>
          <p:nvPr>
            <p:ph idx="1"/>
          </p:nvPr>
        </p:nvSpPr>
        <p:spPr>
          <a:xfrm>
            <a:off x="6596066" y="1714488"/>
            <a:ext cx="4429156" cy="4351338"/>
          </a:xfrm>
        </p:spPr>
        <p:txBody>
          <a:bodyPr/>
          <a:lstStyle/>
          <a:p>
            <a:pPr algn="just">
              <a:buNone/>
            </a:pPr>
            <a:r>
              <a:rPr lang="en-US" dirty="0" smtClean="0"/>
              <a:t>	V-Model also referred to as the Verification and Validation Model. In this, each phase of SDLC must complete before the next phase starts. It follows a sequential design process same as the waterfall model. Testing of the device is planned in parallel with a corresponding stage of development.</a:t>
            </a:r>
          </a:p>
          <a:p>
            <a:pPr algn="just"/>
            <a:endParaRPr lang="en-US" dirty="0"/>
          </a:p>
        </p:txBody>
      </p:sp>
      <p:sp>
        <p:nvSpPr>
          <p:cNvPr id="4" name="Slide Number Placeholder 3"/>
          <p:cNvSpPr>
            <a:spLocks noGrp="1"/>
          </p:cNvSpPr>
          <p:nvPr>
            <p:ph type="sldNum" sz="quarter" idx="12"/>
          </p:nvPr>
        </p:nvSpPr>
        <p:spPr/>
        <p:txBody>
          <a:bodyPr/>
          <a:lstStyle/>
          <a:p>
            <a:fld id="{594748C1-214E-5A42-AFB0-AA37B5C4913C}" type="slidenum">
              <a:rPr lang="en-US" altLang="en-US" smtClean="0"/>
              <a:pPr/>
              <a:t>5</a:t>
            </a:fld>
            <a:endParaRPr lang="en-US" altLang="en-US"/>
          </a:p>
        </p:txBody>
      </p:sp>
      <p:pic>
        <p:nvPicPr>
          <p:cNvPr id="5" name="Picture 4" descr="V-model"/>
          <p:cNvPicPr/>
          <p:nvPr/>
        </p:nvPicPr>
        <p:blipFill>
          <a:blip r:embed="rId2">
            <a:extLst>
              <a:ext uri="{28A0092B-C50C-407E-A947-70E740481C1C}">
                <a14:useLocalDpi xmlns:a14="http://schemas.microsoft.com/office/drawing/2010/main" val="0"/>
              </a:ext>
            </a:extLst>
          </a:blip>
          <a:srcRect/>
          <a:stretch>
            <a:fillRect/>
          </a:stretch>
        </p:blipFill>
        <p:spPr bwMode="auto">
          <a:xfrm>
            <a:off x="809588" y="1643050"/>
            <a:ext cx="4761230" cy="450059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How does V-Model work</a:t>
            </a:r>
            <a:br>
              <a:rPr lang="en-IN" dirty="0" smtClean="0"/>
            </a:br>
            <a:endParaRPr lang="en-US" dirty="0"/>
          </a:p>
        </p:txBody>
      </p:sp>
      <p:sp>
        <p:nvSpPr>
          <p:cNvPr id="3" name="Content Placeholder 2"/>
          <p:cNvSpPr>
            <a:spLocks noGrp="1"/>
          </p:cNvSpPr>
          <p:nvPr>
            <p:ph idx="1"/>
          </p:nvPr>
        </p:nvSpPr>
        <p:spPr>
          <a:xfrm>
            <a:off x="666712" y="1428736"/>
            <a:ext cx="10515600" cy="4351338"/>
          </a:xfrm>
        </p:spPr>
        <p:txBody>
          <a:bodyPr/>
          <a:lstStyle/>
          <a:p>
            <a:pPr algn="just">
              <a:buNone/>
            </a:pPr>
            <a:r>
              <a:rPr lang="en-US" sz="2000" b="1" dirty="0" smtClean="0"/>
              <a:t>There are the various phases of Validation Phase of V-model:</a:t>
            </a:r>
            <a:endParaRPr lang="en-US" sz="2000" dirty="0" smtClean="0"/>
          </a:p>
          <a:p>
            <a:pPr lvl="0" algn="just"/>
            <a:r>
              <a:rPr lang="en-US" sz="2000" b="1" dirty="0" smtClean="0"/>
              <a:t>Unit Testing:</a:t>
            </a:r>
            <a:r>
              <a:rPr lang="en-US" sz="2000" dirty="0" smtClean="0"/>
              <a:t> In the V-Model, Unit Test Plans (UTPs) are developed during the module design phase. These UTPs are executed to eliminate errors at code level or unit level. A unit is the smallest entity which can independently exist, e.g., a program module. Unit testing verifies that the smallest entity can function correctly when isolated from the rest of the codes/ units.</a:t>
            </a:r>
          </a:p>
          <a:p>
            <a:pPr lvl="0" algn="just"/>
            <a:r>
              <a:rPr lang="en-US" sz="2000" b="1" dirty="0" smtClean="0"/>
              <a:t>Integration Testing:</a:t>
            </a:r>
            <a:r>
              <a:rPr lang="en-US" sz="2000" dirty="0" smtClean="0"/>
              <a:t> Integration Test Plans are developed during the Architectural Design Phase. These tests verify that groups created and tested independently can coexist and communicate among themselves.</a:t>
            </a:r>
          </a:p>
          <a:p>
            <a:pPr lvl="0" algn="just"/>
            <a:r>
              <a:rPr lang="en-US" sz="2000" b="1" dirty="0" smtClean="0"/>
              <a:t>System Testing:</a:t>
            </a:r>
            <a:r>
              <a:rPr lang="en-US" sz="2000" dirty="0" smtClean="0"/>
              <a:t> System Tests Plans are developed during System Design Phase. Unlike Unit and Integration Test Plans, System Tests Plans are composed by the </a:t>
            </a:r>
            <a:r>
              <a:rPr lang="en-US" sz="2000" dirty="0" err="1" smtClean="0"/>
              <a:t>client?s</a:t>
            </a:r>
            <a:r>
              <a:rPr lang="en-US" sz="2000" dirty="0" smtClean="0"/>
              <a:t> business team. System Test ensures that expectations from an application developer are met.</a:t>
            </a:r>
          </a:p>
          <a:p>
            <a:pPr lvl="0" algn="just"/>
            <a:r>
              <a:rPr lang="en-US" sz="2000" b="1" dirty="0" smtClean="0"/>
              <a:t>Acceptance Testing:</a:t>
            </a:r>
            <a:r>
              <a:rPr lang="en-US" sz="2000" dirty="0" smtClean="0"/>
              <a:t> Acceptance testing is related to the business requirement analysis part. It includes testing the software product in user atmosphere. Acceptance tests reveal the compatibility problems with the different systems, which is available within the user atmosphere. It conjointly discovers the non-functional problems like load and performance defects within the real user atmosphere.</a:t>
            </a:r>
          </a:p>
          <a:p>
            <a:pPr algn="just"/>
            <a:endParaRPr lang="en-US" sz="2000" dirty="0"/>
          </a:p>
        </p:txBody>
      </p:sp>
      <p:sp>
        <p:nvSpPr>
          <p:cNvPr id="4" name="Slide Number Placeholder 3"/>
          <p:cNvSpPr>
            <a:spLocks noGrp="1"/>
          </p:cNvSpPr>
          <p:nvPr>
            <p:ph type="sldNum" sz="quarter" idx="12"/>
          </p:nvPr>
        </p:nvSpPr>
        <p:spPr/>
        <p:txBody>
          <a:bodyPr/>
          <a:lstStyle/>
          <a:p>
            <a:fld id="{594748C1-214E-5A42-AFB0-AA37B5C4913C}" type="slidenum">
              <a:rPr lang="en-US" altLang="en-US" smtClean="0"/>
              <a:pPr/>
              <a:t>6</a:t>
            </a:fld>
            <a:endParaRPr lang="en-US"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Advantages of V-Model </a:t>
            </a:r>
            <a:br>
              <a:rPr lang="en-IN" dirty="0" smtClean="0"/>
            </a:br>
            <a:endParaRPr lang="en-US" dirty="0"/>
          </a:p>
        </p:txBody>
      </p:sp>
      <p:sp>
        <p:nvSpPr>
          <p:cNvPr id="3" name="Content Placeholder 2"/>
          <p:cNvSpPr>
            <a:spLocks noGrp="1"/>
          </p:cNvSpPr>
          <p:nvPr>
            <p:ph idx="1"/>
          </p:nvPr>
        </p:nvSpPr>
        <p:spPr>
          <a:xfrm>
            <a:off x="809588" y="1500174"/>
            <a:ext cx="10515600" cy="4351338"/>
          </a:xfrm>
        </p:spPr>
        <p:txBody>
          <a:bodyPr/>
          <a:lstStyle/>
          <a:p>
            <a:pPr lvl="0"/>
            <a:r>
              <a:rPr lang="en-US" dirty="0" smtClean="0"/>
              <a:t>Easy to Understand.</a:t>
            </a:r>
          </a:p>
          <a:p>
            <a:pPr lvl="0"/>
            <a:r>
              <a:rPr lang="en-US" dirty="0" smtClean="0"/>
              <a:t>Testing Methods like planning, test designing happens well before coding.</a:t>
            </a:r>
          </a:p>
          <a:p>
            <a:pPr lvl="0"/>
            <a:r>
              <a:rPr lang="en-US" dirty="0" smtClean="0"/>
              <a:t>This saves a lot of time. Hence a higher chance of success over the waterfall model.</a:t>
            </a:r>
          </a:p>
          <a:p>
            <a:pPr lvl="0"/>
            <a:r>
              <a:rPr lang="en-US" dirty="0" smtClean="0"/>
              <a:t>Avoids the downward flow of the defects.</a:t>
            </a:r>
          </a:p>
          <a:p>
            <a:pPr lvl="0"/>
            <a:r>
              <a:rPr lang="en-US" dirty="0" smtClean="0"/>
              <a:t>Works well for small plans where requirements are easily understood.</a:t>
            </a:r>
          </a:p>
          <a:p>
            <a:endParaRPr lang="en-US" dirty="0"/>
          </a:p>
        </p:txBody>
      </p:sp>
      <p:sp>
        <p:nvSpPr>
          <p:cNvPr id="4" name="Slide Number Placeholder 3"/>
          <p:cNvSpPr>
            <a:spLocks noGrp="1"/>
          </p:cNvSpPr>
          <p:nvPr>
            <p:ph type="sldNum" sz="quarter" idx="12"/>
          </p:nvPr>
        </p:nvSpPr>
        <p:spPr/>
        <p:txBody>
          <a:bodyPr/>
          <a:lstStyle/>
          <a:p>
            <a:fld id="{594748C1-214E-5A42-AFB0-AA37B5C4913C}" type="slidenum">
              <a:rPr lang="en-US" altLang="en-US" smtClean="0"/>
              <a:pPr/>
              <a:t>7</a:t>
            </a:fld>
            <a:endParaRPr lang="en-US"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Disadvantages of V-Model</a:t>
            </a:r>
            <a:br>
              <a:rPr lang="en-IN" dirty="0" smtClean="0"/>
            </a:br>
            <a:endParaRPr lang="en-US" dirty="0"/>
          </a:p>
        </p:txBody>
      </p:sp>
      <p:sp>
        <p:nvSpPr>
          <p:cNvPr id="3" name="Content Placeholder 2"/>
          <p:cNvSpPr>
            <a:spLocks noGrp="1"/>
          </p:cNvSpPr>
          <p:nvPr>
            <p:ph idx="1"/>
          </p:nvPr>
        </p:nvSpPr>
        <p:spPr/>
        <p:txBody>
          <a:bodyPr/>
          <a:lstStyle/>
          <a:p>
            <a:pPr lvl="0"/>
            <a:r>
              <a:rPr lang="en-US" dirty="0" smtClean="0"/>
              <a:t>Very rigid and least flexible.</a:t>
            </a:r>
          </a:p>
          <a:p>
            <a:pPr lvl="0"/>
            <a:r>
              <a:rPr lang="en-US" dirty="0" smtClean="0"/>
              <a:t>Not a good for a complex project.</a:t>
            </a:r>
          </a:p>
          <a:p>
            <a:pPr lvl="0"/>
            <a:r>
              <a:rPr lang="en-US" dirty="0" smtClean="0"/>
              <a:t>Software is developed during the implementation stage, so no early prototypes of the software are produced.</a:t>
            </a:r>
          </a:p>
          <a:p>
            <a:pPr lvl="0"/>
            <a:r>
              <a:rPr lang="en-US" dirty="0" smtClean="0"/>
              <a:t>If any changes happen in the midway, then the test documents along with the required documents, has to be updated.</a:t>
            </a:r>
          </a:p>
          <a:p>
            <a:endParaRPr lang="en-US" dirty="0"/>
          </a:p>
        </p:txBody>
      </p:sp>
      <p:sp>
        <p:nvSpPr>
          <p:cNvPr id="4" name="Slide Number Placeholder 3"/>
          <p:cNvSpPr>
            <a:spLocks noGrp="1"/>
          </p:cNvSpPr>
          <p:nvPr>
            <p:ph type="sldNum" sz="quarter" idx="12"/>
          </p:nvPr>
        </p:nvSpPr>
        <p:spPr/>
        <p:txBody>
          <a:bodyPr/>
          <a:lstStyle/>
          <a:p>
            <a:fld id="{594748C1-214E-5A42-AFB0-AA37B5C4913C}" type="slidenum">
              <a:rPr lang="en-US" altLang="en-US" smtClean="0"/>
              <a:pPr/>
              <a:t>8</a:t>
            </a:fld>
            <a:endParaRPr lang="en-US"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What is Agile Methodology?</a:t>
            </a:r>
            <a:endParaRPr lang="en-US" dirty="0"/>
          </a:p>
        </p:txBody>
      </p:sp>
      <p:sp>
        <p:nvSpPr>
          <p:cNvPr id="3" name="Content Placeholder 2"/>
          <p:cNvSpPr>
            <a:spLocks noGrp="1"/>
          </p:cNvSpPr>
          <p:nvPr>
            <p:ph idx="1"/>
          </p:nvPr>
        </p:nvSpPr>
        <p:spPr/>
        <p:txBody>
          <a:bodyPr/>
          <a:lstStyle/>
          <a:p>
            <a:pPr algn="just">
              <a:buNone/>
            </a:pPr>
            <a:r>
              <a:rPr lang="en-US" dirty="0" smtClean="0"/>
              <a:t>	Agile is an umbrella term for best practices as laid out in the Agile Manifesto. It is a set of principles and values emphasizing collaboration, adaptability to change, and self-organizing teams. It is a recognition that the same methods will not apply to every situation, and an ability to respond agilely to both uncertainty and change. Agile, according to the Agile Alliance, at its core is a guiding mindset for how to deal with unpredictability:</a:t>
            </a:r>
          </a:p>
          <a:p>
            <a:pPr lvl="0" algn="just"/>
            <a:r>
              <a:rPr lang="en-US" dirty="0" smtClean="0"/>
              <a:t>Face uncertainty unflinchingly.</a:t>
            </a:r>
          </a:p>
          <a:p>
            <a:pPr lvl="0" algn="just"/>
            <a:r>
              <a:rPr lang="en-US" dirty="0" smtClean="0"/>
              <a:t>Determine a possible solution and give it a go.</a:t>
            </a:r>
          </a:p>
          <a:p>
            <a:pPr lvl="0" algn="just"/>
            <a:r>
              <a:rPr lang="en-US" dirty="0" smtClean="0"/>
              <a:t>Get feedback.</a:t>
            </a:r>
          </a:p>
          <a:p>
            <a:pPr lvl="0" algn="just"/>
            <a:r>
              <a:rPr lang="en-US" dirty="0" smtClean="0"/>
              <a:t>Adjust accordingly.</a:t>
            </a:r>
          </a:p>
          <a:p>
            <a:pPr algn="just"/>
            <a:endParaRPr lang="en-US" dirty="0"/>
          </a:p>
        </p:txBody>
      </p:sp>
      <p:sp>
        <p:nvSpPr>
          <p:cNvPr id="4" name="Slide Number Placeholder 3"/>
          <p:cNvSpPr>
            <a:spLocks noGrp="1"/>
          </p:cNvSpPr>
          <p:nvPr>
            <p:ph type="sldNum" sz="quarter" idx="12"/>
          </p:nvPr>
        </p:nvSpPr>
        <p:spPr/>
        <p:txBody>
          <a:bodyPr/>
          <a:lstStyle/>
          <a:p>
            <a:fld id="{594748C1-214E-5A42-AFB0-AA37B5C4913C}" type="slidenum">
              <a:rPr lang="en-US" altLang="en-US" smtClean="0"/>
              <a:pPr/>
              <a:t>9</a:t>
            </a:fld>
            <a:endParaRPr lang="en-US" altLang="en-US"/>
          </a:p>
        </p:txBody>
      </p:sp>
    </p:spTree>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7837</TotalTime>
  <Words>450</Words>
  <Application>Microsoft Office PowerPoint</Application>
  <PresentationFormat>Widescreen</PresentationFormat>
  <Paragraphs>109</Paragraphs>
  <Slides>14</Slides>
  <Notes>0</Notes>
  <HiddenSlides>0</HiddenSlides>
  <MMClips>0</MMClips>
  <ScaleCrop>false</ScaleCrop>
  <HeadingPairs>
    <vt:vector size="8" baseType="variant">
      <vt:variant>
        <vt:lpstr>Fonts Used</vt:lpstr>
      </vt:variant>
      <vt:variant>
        <vt:i4>12</vt:i4>
      </vt:variant>
      <vt:variant>
        <vt:lpstr>Theme</vt:lpstr>
      </vt:variant>
      <vt:variant>
        <vt:i4>1</vt:i4>
      </vt:variant>
      <vt:variant>
        <vt:lpstr>Embedded OLE Servers</vt:lpstr>
      </vt:variant>
      <vt:variant>
        <vt:i4>1</vt:i4>
      </vt:variant>
      <vt:variant>
        <vt:lpstr>Slide Titles</vt:lpstr>
      </vt:variant>
      <vt:variant>
        <vt:i4>14</vt:i4>
      </vt:variant>
    </vt:vector>
  </HeadingPairs>
  <TitlesOfParts>
    <vt:vector size="28" baseType="lpstr">
      <vt:lpstr>Arial</vt:lpstr>
      <vt:lpstr>Calibri</vt:lpstr>
      <vt:lpstr>Calibri Light</vt:lpstr>
      <vt:lpstr>Casper</vt:lpstr>
      <vt:lpstr>Casper Bold</vt:lpstr>
      <vt:lpstr>Karla</vt:lpstr>
      <vt:lpstr>Raleway ExtraBold</vt:lpstr>
      <vt:lpstr>Segoe UI</vt:lpstr>
      <vt:lpstr>Symbol</vt:lpstr>
      <vt:lpstr>Times New Roman</vt:lpstr>
      <vt:lpstr>Times New Roman (Hebrew)</vt:lpstr>
      <vt:lpstr>Wingdings</vt:lpstr>
      <vt:lpstr>1_Office Theme</vt:lpstr>
      <vt:lpstr>CorelDRAW</vt:lpstr>
      <vt:lpstr>PowerPoint Presentation</vt:lpstr>
      <vt:lpstr>Learning Outcome of this lecture</vt:lpstr>
      <vt:lpstr>Learning Outcome of this lecture</vt:lpstr>
      <vt:lpstr>Outline</vt:lpstr>
      <vt:lpstr>V-Model </vt:lpstr>
      <vt:lpstr>How does V-Model work </vt:lpstr>
      <vt:lpstr>Advantages of V-Model  </vt:lpstr>
      <vt:lpstr>Disadvantages of V-Model </vt:lpstr>
      <vt:lpstr>What is Agile Methodology?</vt:lpstr>
      <vt:lpstr>Advantages  of Agile Methodology </vt:lpstr>
      <vt:lpstr>Disadvantages  of Agile Methodology </vt:lpstr>
      <vt:lpstr>Text Books and Reference Books </vt:lpstr>
      <vt:lpstr>References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shubham</cp:lastModifiedBy>
  <cp:revision>1306</cp:revision>
  <cp:lastPrinted>2001-10-14T15:01:40Z</cp:lastPrinted>
  <dcterms:created xsi:type="dcterms:W3CDTF">2000-03-09T23:15:43Z</dcterms:created>
  <dcterms:modified xsi:type="dcterms:W3CDTF">2023-12-28T17:27:55Z</dcterms:modified>
</cp:coreProperties>
</file>