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7" r:id="rId2"/>
    <p:sldId id="454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51" r:id="rId25"/>
    <p:sldId id="452" r:id="rId26"/>
    <p:sldId id="453" r:id="rId27"/>
    <p:sldId id="449" r:id="rId28"/>
    <p:sldId id="419" r:id="rId29"/>
    <p:sldId id="420" r:id="rId30"/>
    <p:sldId id="445" r:id="rId31"/>
    <p:sldId id="446" r:id="rId32"/>
    <p:sldId id="421" r:id="rId33"/>
    <p:sldId id="456" r:id="rId34"/>
    <p:sldId id="455" r:id="rId35"/>
    <p:sldId id="375" r:id="rId36"/>
    <p:sldId id="3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F8AF6-F99F-40C4-84D1-78AE5B7B1AF1}" v="8" dt="2023-01-31T22:11:35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E28F8AF6-F99F-40C4-84D1-78AE5B7B1AF1}"/>
    <pc:docChg chg="undo redo custSel addSld modSld">
      <pc:chgData name="vikas kumar sangwan" userId="a3467a985051c07d" providerId="LiveId" clId="{E28F8AF6-F99F-40C4-84D1-78AE5B7B1AF1}" dt="2023-01-31T22:23:23.518" v="29" actId="20577"/>
      <pc:docMkLst>
        <pc:docMk/>
      </pc:docMkLst>
      <pc:sldChg chg="modSp mod">
        <pc:chgData name="vikas kumar sangwan" userId="a3467a985051c07d" providerId="LiveId" clId="{E28F8AF6-F99F-40C4-84D1-78AE5B7B1AF1}" dt="2023-01-31T22:11:04.251" v="22" actId="20577"/>
        <pc:sldMkLst>
          <pc:docMk/>
          <pc:sldMk cId="87397017" sldId="429"/>
        </pc:sldMkLst>
        <pc:spChg chg="mod">
          <ac:chgData name="vikas kumar sangwan" userId="a3467a985051c07d" providerId="LiveId" clId="{E28F8AF6-F99F-40C4-84D1-78AE5B7B1AF1}" dt="2023-01-31T22:11:04.251" v="22" actId="20577"/>
          <ac:spMkLst>
            <pc:docMk/>
            <pc:sldMk cId="87397017" sldId="429"/>
            <ac:spMk id="5" creationId="{AA2FC4E1-3923-8EFD-EDF6-15C803092642}"/>
          </ac:spMkLst>
        </pc:spChg>
      </pc:sldChg>
      <pc:sldChg chg="modSp mod">
        <pc:chgData name="vikas kumar sangwan" userId="a3467a985051c07d" providerId="LiveId" clId="{E28F8AF6-F99F-40C4-84D1-78AE5B7B1AF1}" dt="2023-01-31T22:17:52.876" v="25" actId="14100"/>
        <pc:sldMkLst>
          <pc:docMk/>
          <pc:sldMk cId="185614405" sldId="430"/>
        </pc:sldMkLst>
        <pc:picChg chg="mod">
          <ac:chgData name="vikas kumar sangwan" userId="a3467a985051c07d" providerId="LiveId" clId="{E28F8AF6-F99F-40C4-84D1-78AE5B7B1AF1}" dt="2023-01-31T22:17:52.876" v="25" actId="14100"/>
          <ac:picMkLst>
            <pc:docMk/>
            <pc:sldMk cId="185614405" sldId="430"/>
            <ac:picMk id="11" creationId="{C0980251-28DE-82B8-4CE2-3F940DFDDE59}"/>
          </ac:picMkLst>
        </pc:picChg>
      </pc:sldChg>
      <pc:sldChg chg="modSp mod">
        <pc:chgData name="vikas kumar sangwan" userId="a3467a985051c07d" providerId="LiveId" clId="{E28F8AF6-F99F-40C4-84D1-78AE5B7B1AF1}" dt="2023-01-31T22:23:23.518" v="29" actId="20577"/>
        <pc:sldMkLst>
          <pc:docMk/>
          <pc:sldMk cId="1327525244" sldId="434"/>
        </pc:sldMkLst>
        <pc:spChg chg="mod">
          <ac:chgData name="vikas kumar sangwan" userId="a3467a985051c07d" providerId="LiveId" clId="{E28F8AF6-F99F-40C4-84D1-78AE5B7B1AF1}" dt="2023-01-31T22:23:23.518" v="29" actId="20577"/>
          <ac:spMkLst>
            <pc:docMk/>
            <pc:sldMk cId="1327525244" sldId="434"/>
            <ac:spMk id="5" creationId="{BA8E8F7C-E1E6-EFC5-C2D5-0124B9E1BC3E}"/>
          </ac:spMkLst>
        </pc:spChg>
      </pc:sldChg>
      <pc:sldChg chg="addSp delSp modSp add mod">
        <pc:chgData name="vikas kumar sangwan" userId="a3467a985051c07d" providerId="LiveId" clId="{E28F8AF6-F99F-40C4-84D1-78AE5B7B1AF1}" dt="2023-01-19T06:30:34.628" v="20" actId="1076"/>
        <pc:sldMkLst>
          <pc:docMk/>
          <pc:sldMk cId="548635189" sldId="456"/>
        </pc:sldMkLst>
        <pc:spChg chg="mod">
          <ac:chgData name="vikas kumar sangwan" userId="a3467a985051c07d" providerId="LiveId" clId="{E28F8AF6-F99F-40C4-84D1-78AE5B7B1AF1}" dt="2023-01-19T06:30:15.088" v="15"/>
          <ac:spMkLst>
            <pc:docMk/>
            <pc:sldMk cId="548635189" sldId="456"/>
            <ac:spMk id="2" creationId="{00000000-0000-0000-0000-000000000000}"/>
          </ac:spMkLst>
        </pc:spChg>
        <pc:spChg chg="del">
          <ac:chgData name="vikas kumar sangwan" userId="a3467a985051c07d" providerId="LiveId" clId="{E28F8AF6-F99F-40C4-84D1-78AE5B7B1AF1}" dt="2023-01-19T06:29:53.978" v="2" actId="478"/>
          <ac:spMkLst>
            <pc:docMk/>
            <pc:sldMk cId="548635189" sldId="456"/>
            <ac:spMk id="11" creationId="{EEC55A47-75BB-03AA-DDF4-89DFEE150779}"/>
          </ac:spMkLst>
        </pc:spChg>
        <pc:picChg chg="add mod">
          <ac:chgData name="vikas kumar sangwan" userId="a3467a985051c07d" providerId="LiveId" clId="{E28F8AF6-F99F-40C4-84D1-78AE5B7B1AF1}" dt="2023-01-19T06:30:34.628" v="20" actId="1076"/>
          <ac:picMkLst>
            <pc:docMk/>
            <pc:sldMk cId="548635189" sldId="456"/>
            <ac:picMk id="3" creationId="{A4B5174D-20CC-7874-0452-0BA117155017}"/>
          </ac:picMkLst>
        </pc:picChg>
      </pc:sldChg>
    </pc:docChg>
  </pc:docChgLst>
  <pc:docChgLst>
    <pc:chgData name="vikas kumar sangwan" userId="a3467a985051c07d" providerId="LiveId" clId="{F148C375-CD56-4CF3-B992-3900DFEA922A}"/>
    <pc:docChg chg="custSel addSld delSld modSld">
      <pc:chgData name="vikas kumar sangwan" userId="a3467a985051c07d" providerId="LiveId" clId="{F148C375-CD56-4CF3-B992-3900DFEA922A}" dt="2023-01-19T06:28:08.284" v="59" actId="113"/>
      <pc:docMkLst>
        <pc:docMk/>
      </pc:docMkLst>
      <pc:sldChg chg="add">
        <pc:chgData name="vikas kumar sangwan" userId="a3467a985051c07d" providerId="LiveId" clId="{F148C375-CD56-4CF3-B992-3900DFEA922A}" dt="2023-01-19T06:23:01.933" v="16"/>
        <pc:sldMkLst>
          <pc:docMk/>
          <pc:sldMk cId="456502190" sldId="277"/>
        </pc:sldMkLst>
      </pc:sldChg>
      <pc:sldChg chg="add">
        <pc:chgData name="vikas kumar sangwan" userId="a3467a985051c07d" providerId="LiveId" clId="{F148C375-CD56-4CF3-B992-3900DFEA922A}" dt="2023-01-19T06:23:26.919" v="17"/>
        <pc:sldMkLst>
          <pc:docMk/>
          <pc:sldMk cId="0" sldId="364"/>
        </pc:sldMkLst>
      </pc:sldChg>
      <pc:sldChg chg="add">
        <pc:chgData name="vikas kumar sangwan" userId="a3467a985051c07d" providerId="LiveId" clId="{F148C375-CD56-4CF3-B992-3900DFEA922A}" dt="2023-01-19T06:23:26.919" v="17"/>
        <pc:sldMkLst>
          <pc:docMk/>
          <pc:sldMk cId="0" sldId="375"/>
        </pc:sldMkLst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3731300222" sldId="419"/>
        </pc:sldMkLst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1965613247" sldId="420"/>
        </pc:sldMkLst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3365289640" sldId="421"/>
        </pc:sldMkLst>
      </pc:sldChg>
      <pc:sldChg chg="modSp mod">
        <pc:chgData name="vikas kumar sangwan" userId="a3467a985051c07d" providerId="LiveId" clId="{F148C375-CD56-4CF3-B992-3900DFEA922A}" dt="2023-01-19T06:20:54.902" v="0"/>
        <pc:sldMkLst>
          <pc:docMk/>
          <pc:sldMk cId="2708238336" sldId="433"/>
        </pc:sldMkLst>
        <pc:spChg chg="mod">
          <ac:chgData name="vikas kumar sangwan" userId="a3467a985051c07d" providerId="LiveId" clId="{F148C375-CD56-4CF3-B992-3900DFEA922A}" dt="2023-01-19T06:20:54.902" v="0"/>
          <ac:spMkLst>
            <pc:docMk/>
            <pc:sldMk cId="2708238336" sldId="433"/>
            <ac:spMk id="2" creationId="{00000000-0000-0000-0000-000000000000}"/>
          </ac:spMkLst>
        </pc:spChg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975195673" sldId="445"/>
        </pc:sldMkLst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815598463" sldId="446"/>
        </pc:sldMkLst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2971085084" sldId="449"/>
        </pc:sldMkLst>
      </pc:sldChg>
      <pc:sldChg chg="addSp modSp mod">
        <pc:chgData name="vikas kumar sangwan" userId="a3467a985051c07d" providerId="LiveId" clId="{F148C375-CD56-4CF3-B992-3900DFEA922A}" dt="2023-01-19T06:22:39.681" v="15" actId="14100"/>
        <pc:sldMkLst>
          <pc:docMk/>
          <pc:sldMk cId="1446681877" sldId="454"/>
        </pc:sldMkLst>
        <pc:graphicFrameChg chg="add mod modGraphic">
          <ac:chgData name="vikas kumar sangwan" userId="a3467a985051c07d" providerId="LiveId" clId="{F148C375-CD56-4CF3-B992-3900DFEA922A}" dt="2023-01-19T06:22:39.681" v="15" actId="14100"/>
          <ac:graphicFrameMkLst>
            <pc:docMk/>
            <pc:sldMk cId="1446681877" sldId="454"/>
            <ac:graphicFrameMk id="5" creationId="{92910E9D-BC5A-F12D-FEAC-760BF87602EF}"/>
          </ac:graphicFrameMkLst>
        </pc:graphicFrameChg>
      </pc:sldChg>
      <pc:sldChg chg="addSp delSp modSp add mod">
        <pc:chgData name="vikas kumar sangwan" userId="a3467a985051c07d" providerId="LiveId" clId="{F148C375-CD56-4CF3-B992-3900DFEA922A}" dt="2023-01-19T06:28:08.284" v="59" actId="113"/>
        <pc:sldMkLst>
          <pc:docMk/>
          <pc:sldMk cId="3419550683" sldId="455"/>
        </pc:sldMkLst>
        <pc:spChg chg="del">
          <ac:chgData name="vikas kumar sangwan" userId="a3467a985051c07d" providerId="LiveId" clId="{F148C375-CD56-4CF3-B992-3900DFEA922A}" dt="2023-01-19T06:25:08.170" v="21" actId="478"/>
          <ac:spMkLst>
            <pc:docMk/>
            <pc:sldMk cId="3419550683" sldId="455"/>
            <ac:spMk id="5" creationId="{A2156F19-7719-843E-0DC1-2AF0E91BA95D}"/>
          </ac:spMkLst>
        </pc:spChg>
        <pc:spChg chg="add mod">
          <ac:chgData name="vikas kumar sangwan" userId="a3467a985051c07d" providerId="LiveId" clId="{F148C375-CD56-4CF3-B992-3900DFEA922A}" dt="2023-01-19T06:26:22.713" v="36" actId="115"/>
          <ac:spMkLst>
            <pc:docMk/>
            <pc:sldMk cId="3419550683" sldId="455"/>
            <ac:spMk id="6" creationId="{F75C5121-D106-545C-9124-E81226572D4A}"/>
          </ac:spMkLst>
        </pc:spChg>
        <pc:spChg chg="del">
          <ac:chgData name="vikas kumar sangwan" userId="a3467a985051c07d" providerId="LiveId" clId="{F148C375-CD56-4CF3-B992-3900DFEA922A}" dt="2023-01-19T06:25:10.361" v="22" actId="478"/>
          <ac:spMkLst>
            <pc:docMk/>
            <pc:sldMk cId="3419550683" sldId="455"/>
            <ac:spMk id="7" creationId="{F10EB010-3FA8-5D65-222C-F28FA01E4F54}"/>
          </ac:spMkLst>
        </pc:spChg>
        <pc:spChg chg="add mod">
          <ac:chgData name="vikas kumar sangwan" userId="a3467a985051c07d" providerId="LiveId" clId="{F148C375-CD56-4CF3-B992-3900DFEA922A}" dt="2023-01-19T06:27:21.385" v="47" actId="113"/>
          <ac:spMkLst>
            <pc:docMk/>
            <pc:sldMk cId="3419550683" sldId="455"/>
            <ac:spMk id="9" creationId="{E77E6511-8E54-1A7D-4DF1-40FF79899DDF}"/>
          </ac:spMkLst>
        </pc:spChg>
        <pc:spChg chg="add mod">
          <ac:chgData name="vikas kumar sangwan" userId="a3467a985051c07d" providerId="LiveId" clId="{F148C375-CD56-4CF3-B992-3900DFEA922A}" dt="2023-01-19T06:28:08.284" v="59" actId="113"/>
          <ac:spMkLst>
            <pc:docMk/>
            <pc:sldMk cId="3419550683" sldId="455"/>
            <ac:spMk id="11" creationId="{C2BF4438-E59B-1A9F-BC32-3E7E4F6D7062}"/>
          </ac:spMkLst>
        </pc:spChg>
      </pc:sldChg>
      <pc:sldChg chg="add del">
        <pc:chgData name="vikas kumar sangwan" userId="a3467a985051c07d" providerId="LiveId" clId="{F148C375-CD56-4CF3-B992-3900DFEA922A}" dt="2023-01-19T06:24:45.929" v="19"/>
        <pc:sldMkLst>
          <pc:docMk/>
          <pc:sldMk cId="3865868719" sldId="456"/>
        </pc:sldMkLst>
      </pc:sldChg>
      <pc:sldChg chg="add del">
        <pc:chgData name="vikas kumar sangwan" userId="a3467a985051c07d" providerId="LiveId" clId="{F148C375-CD56-4CF3-B992-3900DFEA922A}" dt="2023-01-19T06:24:45.929" v="19"/>
        <pc:sldMkLst>
          <pc:docMk/>
          <pc:sldMk cId="0" sldId="457"/>
        </pc:sldMkLst>
      </pc:sldChg>
      <pc:sldChg chg="add del">
        <pc:chgData name="vikas kumar sangwan" userId="a3467a985051c07d" providerId="LiveId" clId="{F148C375-CD56-4CF3-B992-3900DFEA922A}" dt="2023-01-19T06:24:45.929" v="19"/>
        <pc:sldMkLst>
          <pc:docMk/>
          <pc:sldMk cId="0" sldId="4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ED051-9727-49DA-A787-62EAEE58D3A7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177AF-B513-41BF-9A59-06EB832BE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4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37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2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2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4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0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4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90F3-5BFC-E284-C24F-A8E43D2FD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9659D-0A96-444B-67DF-31989BF18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A8F6-1A8C-4EEB-3737-D557E4CD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D7EA-7A9F-7BBE-4D0D-0BA49448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6F01-BEEC-4B73-A8B0-81D20528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2F39-D360-16F5-7C1A-3534F5E5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204F-D4DC-E787-23E1-B60CD7495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0247-FEE9-217A-5E8B-DD4CB5E3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816C-F18F-EAE9-1BE1-5AAD4850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FAF7-E9D6-A94A-CCE6-9A2D7D83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FEB11-1801-BD6B-E3E0-5FC608410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AC19B-B9D3-E977-0607-1ADEB05B1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E818-E8FA-D6F3-8E75-8FFF1D16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9595-F151-AEF3-C3B6-EA897450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42D2-98F2-8B08-CAFF-F014C7E5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914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1B2E-B1C4-D115-F537-BB047262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9544-464A-06DC-C8CE-DE8610A3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649F-85E6-76C8-F8B9-96C87F90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2197-BE79-FA3C-5A98-2B227DA2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933D-F110-A74D-4DB6-BF93950B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6AB0-1C2F-CE3F-AF21-A188C352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916B-A0FB-D98F-823E-7043E3DE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1D750-0DD7-492A-B842-54D82DB0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0BF2-2F97-5FA4-EC03-FF802CD3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AF13-DC7A-EC1E-1F7B-654C4D3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4009-ABAD-85D9-7C9C-23D118D7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0F15-094D-A89D-2428-CFB9ECC76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BBD8C-782C-B93A-E7E1-6273E1D14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5EEC-09FE-8F28-C472-C6260458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0021E-C364-9C0B-8081-C8DD0CAD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BBCC-038A-2C81-749A-D6019339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7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5B0A-5DEF-EC6A-026A-18BC66B9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E38C-5B3D-46A6-A99C-D30E33EB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7A710-CBD0-BBE8-1ECE-7CC97AF37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32546-B122-331B-9867-DFB2BC91C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8807C-CA53-0557-2415-A0D012E52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87785-D93A-EBF7-49CA-56880534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8770A-FDEF-C32C-5DCF-89D6CB8D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E2227-54D6-CDFF-72F0-010C640E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8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945C-8860-B1E2-B273-157627CA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61451-8CCE-7A41-17EF-8535173C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18CCD-E9AC-9041-40BA-0F309303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6C5CE-AB42-1582-81A6-070D8E46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5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52170-0E9A-FDA9-0D48-0ABC3414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DEA9-B856-C7F1-56C2-0AD58C4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72138-7C3A-4BBD-00FD-08770D96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8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4943-323D-89BD-C590-1DE84714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4A9B-2B2B-5942-7DB8-DA0D6230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75285-9783-D079-DA12-F86750BD5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19F1-5AAC-2FA3-9E98-CFC2D4D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8337A-4199-C431-BB7C-640CCC0C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450B7-407F-8B96-C72F-52B81A6A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7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BE63-4473-4DB9-C313-3F332B59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A309C-3B47-9510-D1DB-8D24CA482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694F-D62A-9C77-24A1-20499401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95263-EBB0-DBFA-C289-72FD17D1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A7B79-6487-DCC2-7879-8B56155F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615A-CFEC-264E-5ECC-FADB75AE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6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0069A-6359-53D1-33B2-D85463CB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4BBFB-3512-D370-9CEE-46EC9C7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C321-881B-5C54-896C-D18B4AEDA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67C3-6080-4350-9FB4-8E2A9D836806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F7D4-D5B4-3057-4554-C7035AE4B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53BB-D949-0A08-25AB-37DFE2BB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8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</a:t>
            </a: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(21CSH-282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2/7/2023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Heap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DDC7A-D0F8-CE7F-813C-220383A92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52" y="1657795"/>
            <a:ext cx="9022003" cy="2896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08F25-DEF0-CB70-8CC0-1193E1DA6E98}"/>
              </a:ext>
            </a:extLst>
          </p:cNvPr>
          <p:cNvSpPr txBox="1"/>
          <p:nvPr/>
        </p:nvSpPr>
        <p:spPr>
          <a:xfrm>
            <a:off x="807720" y="5126280"/>
            <a:ext cx="8730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total cost of B</a:t>
            </a: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UILD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-M</a:t>
            </a: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AX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-H</a:t>
            </a: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EAP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as being bounded is T(n)=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O(n)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881274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HEAPSORT Algorithm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4104E-616B-F753-3822-7A74E09B42DA}"/>
              </a:ext>
            </a:extLst>
          </p:cNvPr>
          <p:cNvSpPr txBox="1"/>
          <p:nvPr/>
        </p:nvSpPr>
        <p:spPr>
          <a:xfrm>
            <a:off x="551180" y="1255236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HEAPSORT(A)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1. </a:t>
            </a:r>
            <a:r>
              <a:rPr lang="en-IN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BUILD MAX-HEAP(A)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2. for i=n to 2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3. exchange A[1] with A[i]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4. </a:t>
            </a:r>
            <a:r>
              <a:rPr lang="en-IN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MAX-HEAPIFY(A,1)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19CB8-8CC8-0694-5685-D11506BB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99" y="3276600"/>
            <a:ext cx="10187169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44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6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HEAPSORT Algorithm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8FAF0-01F7-9521-8F9E-B3D667F2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559464"/>
            <a:ext cx="11227511" cy="2021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892B3-DA40-37BE-9611-45F3C2456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814763"/>
            <a:ext cx="11061699" cy="2051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013FC1-185C-128D-A35F-FCCE6782C4B2}"/>
              </a:ext>
            </a:extLst>
          </p:cNvPr>
          <p:cNvSpPr txBox="1"/>
          <p:nvPr/>
        </p:nvSpPr>
        <p:spPr>
          <a:xfrm>
            <a:off x="2781300" y="60992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1 2 3 4 7 8 9 10 14 16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2383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Complexity for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E8F7C-E1E6-EFC5-C2D5-0124B9E1BC3E}"/>
              </a:ext>
            </a:extLst>
          </p:cNvPr>
          <p:cNvSpPr txBox="1"/>
          <p:nvPr/>
        </p:nvSpPr>
        <p:spPr>
          <a:xfrm>
            <a:off x="807720" y="1701076"/>
            <a:ext cx="8935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H</a:t>
            </a:r>
            <a:r>
              <a:rPr lang="en-US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EAPSORT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procedure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takes time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O(n log n)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since the call to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BUILD-MAX-HEAP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takes time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O(n)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and each of the n - 1 calls to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MAX-HEAPIFY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takes time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O(log </a:t>
            </a:r>
            <a:r>
              <a:rPr lang="en-US" sz="2800" b="1" i="0" u="none" strike="noStrike" baseline="0">
                <a:solidFill>
                  <a:srgbClr val="231F20"/>
                </a:solidFill>
                <a:latin typeface="Times New Roman" panose="02020603050405020304" pitchFamily="18" charset="0"/>
              </a:rPr>
              <a:t>n).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75252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FFB73-FA0D-481A-66C1-3BE50658CC95}"/>
              </a:ext>
            </a:extLst>
          </p:cNvPr>
          <p:cNvSpPr txBox="1"/>
          <p:nvPr/>
        </p:nvSpPr>
        <p:spPr>
          <a:xfrm>
            <a:off x="807720" y="1335356"/>
            <a:ext cx="9238418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750">
              <a:lnSpc>
                <a:spcPct val="100000"/>
              </a:lnSpc>
              <a:spcBef>
                <a:spcPts val="675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4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</a:t>
            </a:r>
            <a:r>
              <a:rPr lang="en-US" sz="240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2270" marR="31115" indent="-344805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out,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HEAPSORT,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complexity,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fairly large constants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around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desirable (e.g.,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equal-key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may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their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output).</a:t>
            </a:r>
          </a:p>
          <a:p>
            <a:pPr marL="382270" marR="30480" indent="-344805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q"/>
            </a:pP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another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constants,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flaw: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7" baseline="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Fortunately,</a:t>
            </a:r>
            <a:r>
              <a:rPr lang="en-US"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enough”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speed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work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time…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4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average.</a:t>
            </a:r>
          </a:p>
          <a:p>
            <a:pPr marL="382270" marR="30480" indent="-344805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is also known as </a:t>
            </a:r>
            <a:r>
              <a:rPr lang="en-US" sz="24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exchange sort.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822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8D30C-4CB3-B5B9-16B0-E37E4CA22076}"/>
              </a:ext>
            </a:extLst>
          </p:cNvPr>
          <p:cNvSpPr txBox="1"/>
          <p:nvPr/>
        </p:nvSpPr>
        <p:spPr>
          <a:xfrm>
            <a:off x="807720" y="1382286"/>
            <a:ext cx="873041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 algn="just">
              <a:lnSpc>
                <a:spcPct val="100000"/>
              </a:lnSpc>
              <a:spcBef>
                <a:spcPts val="675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MERGESORT,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750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partition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into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+1..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each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of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  <a:r>
              <a:rPr lang="en-US" sz="2400" spc="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400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Compute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750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 algn="just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750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Combine:</a:t>
            </a:r>
            <a:r>
              <a:rPr lang="en-US" sz="2400" b="1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US"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US"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here.</a:t>
            </a: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sz="2400" spc="11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divide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stage,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859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 Algo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D5091193-07BF-012B-29D6-E201C60B694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070" y="2099406"/>
            <a:ext cx="3208740" cy="2066194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B3A94928-ACB2-D8A2-D0C3-896216229E8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1" y="1981018"/>
            <a:ext cx="4508938" cy="31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941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 Algo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17</a:t>
            </a:fld>
            <a:endParaRPr lang="en-IN" altLang="en-US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B413740-C42E-9787-632E-5527FE82CFB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979" y="1767839"/>
            <a:ext cx="2060745" cy="4349102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C2C11004-B94D-CE4E-1510-A310D2D03E9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5778" y="1444752"/>
            <a:ext cx="3823954" cy="2742015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87C4D32D-BE99-E46C-46E8-E7DAD711586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9998" y="4983479"/>
            <a:ext cx="4880081" cy="9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30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 Algo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18</a:t>
            </a:fld>
            <a:endParaRPr lang="en-I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38545-84E4-A6A3-FE69-77DE50AA75FF}"/>
              </a:ext>
            </a:extLst>
          </p:cNvPr>
          <p:cNvSpPr txBox="1"/>
          <p:nvPr/>
        </p:nvSpPr>
        <p:spPr>
          <a:xfrm>
            <a:off x="533400" y="1366163"/>
            <a:ext cx="7289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                                    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initially: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            2  5  8  3  9  4  1  7  10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  </a:t>
            </a:r>
            <a:r>
              <a:rPr lang="en-US" sz="1800" b="1" i="0" u="sng" dirty="0">
                <a:solidFill>
                  <a:srgbClr val="C30000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lang="en-US" sz="1800" b="0" i="0" u="none" strike="noStrike" dirty="0">
                <a:solidFill>
                  <a:srgbClr val="C30000"/>
                </a:solidFill>
                <a:effectLst/>
                <a:latin typeface="Arial" panose="020B0604020202020204" pitchFamily="34" charset="0"/>
              </a:rPr>
              <a:t> pivot (x) = 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i  j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5  8  3  9  4  1  7  10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i   j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8  3  9  4  1  7  10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i    j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 8 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3  9  4  1  7  10 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i        j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9  4  1  7  10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i        j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7738B-00AD-407B-3342-DD6CD5646521}"/>
              </a:ext>
            </a:extLst>
          </p:cNvPr>
          <p:cNvSpPr txBox="1"/>
          <p:nvPr/>
        </p:nvSpPr>
        <p:spPr>
          <a:xfrm>
            <a:off x="7594600" y="2404219"/>
            <a:ext cx="3642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Partition(A, p, r)</a:t>
            </a:r>
            <a:endParaRPr lang="pt-BR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 i  := A[r], p –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 := p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– 1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A[j]  ≤  x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 := i + 1;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A[i] ↔ A[j]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A[i + 1] ↔ A[r];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+ 1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753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 Algo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23B93-A73F-B38C-E6F4-352A25581965}"/>
              </a:ext>
            </a:extLst>
          </p:cNvPr>
          <p:cNvSpPr txBox="1"/>
          <p:nvPr/>
        </p:nvSpPr>
        <p:spPr>
          <a:xfrm>
            <a:off x="419100" y="15351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9  4  1  7  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i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8  9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4  1  7  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i    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9  8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1  7  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i    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8  9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7  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i    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8  9  7 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i         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8  9  7  10 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i              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after final swap: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9  7  10  8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i                     j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8104-42A4-5BB8-38F1-3203013D8A1F}"/>
              </a:ext>
            </a:extLst>
          </p:cNvPr>
          <p:cNvSpPr txBox="1"/>
          <p:nvPr/>
        </p:nvSpPr>
        <p:spPr>
          <a:xfrm>
            <a:off x="6096000" y="1997839"/>
            <a:ext cx="3949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Partition(A, p, r)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 i  := A[r], p –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 := p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– 1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A[j]  ≤  x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:= i + 1;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A[i] ↔ A[j]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A[i + 1] ↔ A[r];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+ 1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658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910E9D-BC5A-F12D-FEAC-760BF8760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79073"/>
              </p:ext>
            </p:extLst>
          </p:nvPr>
        </p:nvGraphicFramePr>
        <p:xfrm>
          <a:off x="807720" y="1534858"/>
          <a:ext cx="8641080" cy="2444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1080">
                  <a:extLst>
                    <a:ext uri="{9D8B030D-6E8A-4147-A177-3AD203B41FA5}">
                      <a16:colId xmlns:a16="http://schemas.microsoft.com/office/drawing/2014/main" val="3135635359"/>
                    </a:ext>
                  </a:extLst>
                </a:gridCol>
              </a:tblGrid>
              <a:tr h="8675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4400" spc="3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Sorting: </a:t>
                      </a:r>
                      <a:r>
                        <a:rPr lang="en-IN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</a:t>
                      </a:r>
                      <a:r>
                        <a:rPr lang="en-IN" sz="4400" spc="30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en-IN" sz="4400" spc="3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009160"/>
                  </a:ext>
                </a:extLst>
              </a:tr>
              <a:tr h="8675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sort.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068494"/>
                  </a:ext>
                </a:extLst>
              </a:tr>
              <a:tr h="7026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4400" spc="3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Sorting: 2-Way</a:t>
                      </a:r>
                      <a:r>
                        <a:rPr lang="en-IN" sz="4400" spc="3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</a:t>
                      </a:r>
                      <a:r>
                        <a:rPr lang="en-IN" sz="4400" spc="3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4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6818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Correctness of Partition</a:t>
            </a:r>
            <a:br>
              <a:rPr lang="en-IN" sz="1400" b="0" dirty="0">
                <a:effectLst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of Partition</a:t>
            </a:r>
            <a:endParaRPr lang="en-US" sz="3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20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C8D35-FE20-D26A-B5C8-3B908FBABA34}"/>
              </a:ext>
            </a:extLst>
          </p:cNvPr>
          <p:cNvSpPr txBox="1"/>
          <p:nvPr/>
        </p:nvSpPr>
        <p:spPr>
          <a:xfrm>
            <a:off x="436880" y="1211726"/>
            <a:ext cx="7640320" cy="3052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loop invariant.</a:t>
            </a:r>
            <a:endParaRPr lang="en-US" sz="224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sng" strike="noStrike" dirty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</a:t>
            </a:r>
            <a:endParaRPr lang="en-US" sz="2240" b="1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the first iteration</a:t>
            </a:r>
            <a:endParaRPr lang="en-US" sz="168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and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+1..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1] are empty –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Conditionss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1 and 2 are satisfied (trivially).</a:t>
            </a:r>
            <a:endParaRPr lang="en-US" sz="1300" b="0" i="1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index of the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 </a:t>
            </a:r>
            <a:endParaRPr lang="en-US" sz="1300" b="0" i="1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rtl="0" fontAlgn="base">
              <a:spcBef>
                <a:spcPts val="3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 3 is satisfied.</a:t>
            </a:r>
            <a:endParaRPr lang="en-US" sz="96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60"/>
              </a:spcBef>
              <a:spcAft>
                <a:spcPts val="0"/>
              </a:spcAft>
            </a:pPr>
            <a:endParaRPr lang="en-US" sz="13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5228D-B415-F288-2F83-FF63777E05BC}"/>
              </a:ext>
            </a:extLst>
          </p:cNvPr>
          <p:cNvSpPr txBox="1"/>
          <p:nvPr/>
        </p:nvSpPr>
        <p:spPr>
          <a:xfrm>
            <a:off x="8597900" y="1685418"/>
            <a:ext cx="32486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Partition(A, p, r)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 i  := A[r], p –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 := p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– 1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A[j]  ≤  x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:= i + 1;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A[i] ↔ A[j]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A[i + 1] ↔ A[r];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+ 1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769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rtl="0" fontAlgn="base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sng" strike="noStrike" dirty="0"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Maintenance:</a:t>
            </a:r>
            <a:endParaRPr lang="en-US" sz="3200" b="1" i="0" u="none" strike="noStrike" dirty="0">
              <a:solidFill>
                <a:srgbClr val="DA0808"/>
              </a:solidFill>
              <a:effectLst/>
              <a:latin typeface="Noto Sans Symbol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21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1BE8-5B94-8E01-4073-59FCD740457A}"/>
              </a:ext>
            </a:extLst>
          </p:cNvPr>
          <p:cNvSpPr txBox="1"/>
          <p:nvPr/>
        </p:nvSpPr>
        <p:spPr>
          <a:xfrm>
            <a:off x="1511300" y="1440934"/>
            <a:ext cx="60960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 fontAlgn="base">
              <a:spcBef>
                <a:spcPts val="480"/>
              </a:spcBef>
              <a:spcAft>
                <a:spcPts val="0"/>
              </a:spcAft>
            </a:pPr>
            <a:r>
              <a:rPr lang="en-US" sz="2400" b="1" i="0" u="sng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0" i="0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80" b="1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only.</a:t>
            </a:r>
            <a:endParaRPr lang="en-US" sz="13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 is maintained</a:t>
            </a:r>
          </a:p>
          <a:p>
            <a:pPr lvl="2" rtl="0" fontAlgn="base">
              <a:spcBef>
                <a:spcPts val="400"/>
              </a:spcBef>
              <a:spcAft>
                <a:spcPts val="0"/>
              </a:spcAft>
            </a:pPr>
            <a:endParaRPr lang="en-IN" sz="18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sng" strike="noStrike" dirty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0" i="0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≤ 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920" b="1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and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 1 is maintained.</a:t>
            </a:r>
            <a:endParaRPr lang="en-US" sz="117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2BEBC31-83E2-E2CB-A4E6-60387892D2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7044" y="1440934"/>
            <a:ext cx="3959352" cy="34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69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marR="12700" algn="ctr">
              <a:lnSpc>
                <a:spcPct val="100000"/>
              </a:lnSpc>
              <a:spcBef>
                <a:spcPts val="390"/>
              </a:spcBef>
            </a:pPr>
            <a:r>
              <a:rPr lang="en-US"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</a:t>
            </a:r>
            <a:r>
              <a:rPr lang="en-US" sz="36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en-US" sz="36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look.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22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7D55E-8910-D5EF-F92D-081150285F5E}"/>
              </a:ext>
            </a:extLst>
          </p:cNvPr>
          <p:cNvSpPr txBox="1"/>
          <p:nvPr/>
        </p:nvSpPr>
        <p:spPr>
          <a:xfrm>
            <a:off x="807720" y="1458279"/>
            <a:ext cx="8641080" cy="3588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390"/>
              </a:spcBef>
            </a:pPr>
            <a:r>
              <a:rPr lang="en-US" sz="2400" dirty="0">
                <a:latin typeface="Microsoft Sans Serif"/>
                <a:cs typeface="Microsoft Sans Serif"/>
              </a:rPr>
              <a:t>(apparent)</a:t>
            </a:r>
            <a:r>
              <a:rPr lang="en-US" sz="2400" spc="-20" dirty="0">
                <a:latin typeface="Microsoft Sans Serif"/>
                <a:cs typeface="Microsoft Sans Serif"/>
              </a:rPr>
              <a:t> </a:t>
            </a:r>
            <a:r>
              <a:rPr lang="en-US" sz="2400" u="sng" spc="-5" dirty="0">
                <a:latin typeface="Microsoft Sans Serif"/>
                <a:cs typeface="Microsoft Sans Serif"/>
              </a:rPr>
              <a:t>worst-case</a:t>
            </a:r>
            <a:r>
              <a:rPr lang="en-US" sz="2400" u="sng" spc="75" dirty="0">
                <a:latin typeface="Microsoft Sans Serif"/>
                <a:cs typeface="Microsoft Sans Serif"/>
              </a:rPr>
              <a:t> </a:t>
            </a:r>
            <a:r>
              <a:rPr lang="en-US" sz="2400" u="sng" spc="-5" dirty="0">
                <a:latin typeface="Microsoft Sans Serif"/>
                <a:cs typeface="Microsoft Sans Serif"/>
              </a:rPr>
              <a:t>partitioning:</a:t>
            </a:r>
            <a:endParaRPr lang="en-US" sz="2400" u="sng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1892300">
              <a:lnSpc>
                <a:spcPct val="100000"/>
              </a:lnSpc>
              <a:spcBef>
                <a:spcPts val="5"/>
              </a:spcBef>
            </a:pP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b="1" spc="10" dirty="0"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-1)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+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(0)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+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Symbol"/>
                <a:cs typeface="Times New Roman" panose="02020603050405020304" pitchFamily="18" charset="0"/>
              </a:rPr>
              <a:t>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-1)</a:t>
            </a:r>
            <a:r>
              <a:rPr lang="en-US" sz="2400" b="1" spc="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+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Symbol"/>
                <a:cs typeface="Times New Roman" panose="02020603050405020304" pitchFamily="18" charset="0"/>
              </a:rPr>
              <a:t>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5" dirty="0">
                <a:latin typeface="Microsoft Sans Serif"/>
                <a:cs typeface="Microsoft Sans Serif"/>
              </a:rPr>
              <a:t>.</a:t>
            </a:r>
            <a:endParaRPr lang="en-US" sz="2400" b="1" dirty="0">
              <a:latin typeface="Microsoft Sans Serif"/>
              <a:cs typeface="Microsoft Sans Serif"/>
            </a:endParaRPr>
          </a:p>
          <a:p>
            <a:pPr marL="407670">
              <a:lnSpc>
                <a:spcPct val="100000"/>
              </a:lnSpc>
              <a:spcBef>
                <a:spcPts val="28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b="1" spc="2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Symbol"/>
                <a:cs typeface="Times New Roman" panose="02020603050405020304" pitchFamily="18" charset="0"/>
              </a:rPr>
              <a:t>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7" baseline="24305" dirty="0">
                <a:latin typeface="Times New Roman"/>
                <a:cs typeface="Times New Roman"/>
              </a:rPr>
              <a:t>2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5" dirty="0">
                <a:latin typeface="Microsoft Sans Serif"/>
                <a:cs typeface="Microsoft Sans Serif"/>
              </a:rPr>
              <a:t>.</a:t>
            </a:r>
          </a:p>
          <a:p>
            <a:pPr marL="407670">
              <a:lnSpc>
                <a:spcPct val="100000"/>
              </a:lnSpc>
              <a:spcBef>
                <a:spcPts val="285"/>
              </a:spcBef>
            </a:pPr>
            <a:endParaRPr lang="en-US" sz="2400" b="1" dirty="0">
              <a:latin typeface="Microsoft Sans Serif"/>
              <a:cs typeface="Microsoft Sans Serif"/>
            </a:endParaRPr>
          </a:p>
          <a:p>
            <a:pPr marL="407670" indent="-344805">
              <a:lnSpc>
                <a:spcPct val="100000"/>
              </a:lnSpc>
              <a:spcBef>
                <a:spcPts val="290"/>
              </a:spcBef>
              <a:buChar char="•"/>
              <a:tabLst>
                <a:tab pos="407670" algn="l"/>
                <a:tab pos="408305" algn="l"/>
              </a:tabLst>
            </a:pP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(apparent)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</a:t>
            </a:r>
            <a:r>
              <a:rPr lang="en-US" sz="24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2300">
              <a:lnSpc>
                <a:spcPct val="100000"/>
              </a:lnSpc>
              <a:spcBef>
                <a:spcPts val="290"/>
              </a:spcBef>
            </a:pP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2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2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/2)</a:t>
            </a:r>
            <a:r>
              <a:rPr lang="en-US" sz="2400" b="1" spc="-2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+</a:t>
            </a:r>
            <a:r>
              <a:rPr lang="en-US" sz="2400" b="1" spc="-2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Symbol"/>
                <a:cs typeface="Times New Roman" panose="02020603050405020304" pitchFamily="18" charset="0"/>
              </a:rPr>
              <a:t>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5" dirty="0">
                <a:latin typeface="Microsoft Sans Serif"/>
                <a:cs typeface="Microsoft Sans Serif"/>
              </a:rPr>
              <a:t>.</a:t>
            </a:r>
            <a:endParaRPr lang="en-US" sz="2400" b="1" dirty="0">
              <a:latin typeface="Microsoft Sans Serif"/>
              <a:cs typeface="Microsoft Sans Serif"/>
            </a:endParaRPr>
          </a:p>
          <a:p>
            <a:pPr marL="407670" marR="68580">
              <a:lnSpc>
                <a:spcPts val="2590"/>
              </a:lnSpc>
              <a:spcBef>
                <a:spcPts val="62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(case</a:t>
            </a:r>
            <a:r>
              <a:rPr lang="en-US"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en-US"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Theorem) </a:t>
            </a:r>
            <a:r>
              <a:rPr lang="en-US" sz="2400" spc="-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Symbol"/>
                <a:cs typeface="Times New Roman" panose="02020603050405020304" pitchFamily="18" charset="0"/>
              </a:rPr>
              <a:t>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i="1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log 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5" dirty="0">
                <a:latin typeface="Microsoft Sans Serif"/>
                <a:cs typeface="Microsoft Sans Serif"/>
              </a:rPr>
              <a:t>.</a:t>
            </a:r>
            <a:endParaRPr lang="en-US" sz="2400" b="1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655634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</a:t>
            </a:r>
            <a:r>
              <a:rPr lang="en-IN" sz="28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IN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IN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23</a:t>
            </a:fld>
            <a:endParaRPr lang="en-IN" altLang="en-US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A60BC7E8-CFAF-B4C0-15E5-27292C54A5E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7" y="1978151"/>
            <a:ext cx="6620256" cy="43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6073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 Analysis(Recursive)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24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9BDA4-7665-203A-A1AE-9B761E16DF2B}"/>
              </a:ext>
            </a:extLst>
          </p:cNvPr>
          <p:cNvSpPr txBox="1"/>
          <p:nvPr/>
        </p:nvSpPr>
        <p:spPr>
          <a:xfrm>
            <a:off x="807720" y="1651566"/>
            <a:ext cx="9128760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cut the array size in half each time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the depth of the recursion in 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-25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 each level of the recursion, all the partitions at that level do work that is linear in 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en-US" sz="2000" b="0" i="0" u="none" strike="noStrike" baseline="-25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 * O(n) = O(n log</a:t>
            </a:r>
            <a:r>
              <a:rPr lang="en-US" sz="2000" b="0" i="0" u="none" strike="noStrike" baseline="-25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 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 in the best case, quicksort has time complexity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 log</a:t>
            </a:r>
            <a:r>
              <a:rPr lang="en-US" sz="2000" b="0" i="0" u="none" strike="noStrike" baseline="-25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the worst case?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120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Analysis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25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83D3E-B0A4-DFE4-8A79-46C53A561851}"/>
              </a:ext>
            </a:extLst>
          </p:cNvPr>
          <p:cNvSpPr txBox="1"/>
          <p:nvPr/>
        </p:nvSpPr>
        <p:spPr>
          <a:xfrm>
            <a:off x="527882" y="1332272"/>
            <a:ext cx="11346618" cy="265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worst case, partitioning always divides the size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into these three parts: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51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length of one part, containing the pivot itself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51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length zero part, and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51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length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part, containing everything else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don’t recur on the zero-length part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Recurring on the length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requires (in the worst case) recurring to depth 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577857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Analysis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EBBB8-1AAE-DFB1-5CDA-D549179E3269}"/>
              </a:ext>
            </a:extLst>
          </p:cNvPr>
          <p:cNvSpPr txBox="1"/>
          <p:nvPr/>
        </p:nvSpPr>
        <p:spPr>
          <a:xfrm>
            <a:off x="589280" y="1206301"/>
            <a:ext cx="942848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worst case, recursion may be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levels deep (for an array of size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the partitioning work done at each level is still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* O(n) = O(n</a:t>
            </a:r>
            <a:r>
              <a:rPr lang="en-US" sz="2400" b="0" i="0" u="none" strike="noStrike" baseline="30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the worst case for Quicksort is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0" i="0" u="none" strike="noStrike" baseline="30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does this happen?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43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arrangements that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this happen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43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two common cases: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37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array is already sorted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37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array is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inversely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sorted (sorted in the opposite order)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155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Example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27</a:t>
            </a:fld>
            <a:endParaRPr lang="en-I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E901A0-3EBD-F0DF-5AA0-61F1E1D8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1363980"/>
            <a:ext cx="1069848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850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Merge-Sort</a:t>
            </a:r>
            <a:r>
              <a:rPr lang="en-IN" sz="36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	p,</a:t>
            </a:r>
            <a:r>
              <a:rPr lang="en-IN" sz="3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28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48A71-C7B4-1433-F779-671F4E13C6E6}"/>
              </a:ext>
            </a:extLst>
          </p:cNvPr>
          <p:cNvSpPr txBox="1"/>
          <p:nvPr/>
        </p:nvSpPr>
        <p:spPr>
          <a:xfrm>
            <a:off x="1016000" y="1271790"/>
            <a:ext cx="6096000" cy="733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</a:pPr>
            <a:r>
              <a:rPr lang="en-US" sz="18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lang="en-US" sz="18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en-US" sz="18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lang="en-US" sz="18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U</a:t>
            </a:r>
            <a:r>
              <a:rPr lang="en-US" sz="1800" b="1" spc="-21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lang="en-US" sz="1800" b="1" dirty="0">
                <a:solidFill>
                  <a:srgbClr val="CC3300"/>
                </a:solidFill>
                <a:latin typeface="Times New Roman"/>
                <a:cs typeface="Times New Roman"/>
              </a:rPr>
              <a:t>:</a:t>
            </a:r>
            <a:r>
              <a:rPr lang="en-US" sz="1800" b="1" spc="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lang="en-US" sz="18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equence</a:t>
            </a:r>
            <a:r>
              <a:rPr lang="en-US" sz="18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r>
              <a:rPr lang="en-US" sz="18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sz="18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nu</a:t>
            </a:r>
            <a:r>
              <a:rPr lang="en-US" sz="18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bers</a:t>
            </a:r>
            <a:r>
              <a:rPr lang="en-US" sz="1800" b="1" spc="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lang="en-US" sz="18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lang="en-US" sz="18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ed</a:t>
            </a:r>
            <a:r>
              <a:rPr lang="en-US" sz="18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sz="18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rr</a:t>
            </a:r>
            <a:r>
              <a:rPr lang="en-US" sz="18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y</a:t>
            </a:r>
            <a:r>
              <a:rPr lang="en-US" sz="1800" b="1" spc="-2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A  </a:t>
            </a:r>
            <a:r>
              <a:rPr lang="en-US" sz="1800" b="1" spc="-35" dirty="0">
                <a:solidFill>
                  <a:srgbClr val="CC3300"/>
                </a:solidFill>
                <a:latin typeface="Times New Roman"/>
                <a:cs typeface="Times New Roman"/>
              </a:rPr>
              <a:t>OUTPUT:</a:t>
            </a:r>
            <a:r>
              <a:rPr lang="en-US" sz="1800" b="1" spc="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an</a:t>
            </a:r>
            <a:r>
              <a:rPr lang="en-US" sz="18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ordered</a:t>
            </a:r>
            <a:r>
              <a:rPr lang="en-US" sz="18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sequence</a:t>
            </a:r>
            <a:r>
              <a:rPr lang="en-US" sz="18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lang="en-US" sz="1800" b="1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sz="18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numbers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3A3B88D-41E4-64F7-0DB0-70C7E21D81A8}"/>
              </a:ext>
            </a:extLst>
          </p:cNvPr>
          <p:cNvSpPr txBox="1"/>
          <p:nvPr/>
        </p:nvSpPr>
        <p:spPr>
          <a:xfrm>
            <a:off x="576072" y="2441448"/>
            <a:ext cx="7336790" cy="2289175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09"/>
              </a:spcBef>
              <a:tabLst>
                <a:tab pos="271653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MergeSort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)	</a:t>
            </a:r>
            <a:r>
              <a:rPr sz="2400" b="1" dirty="0">
                <a:latin typeface="Times New Roman"/>
                <a:cs typeface="Times New Roman"/>
              </a:rPr>
              <a:t>//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p..r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divide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&amp;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conquer</a:t>
            </a:r>
            <a:endParaRPr sz="2000" dirty="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tabLst>
                <a:tab pos="546100" algn="l"/>
              </a:tabLst>
            </a:pPr>
            <a:r>
              <a:rPr sz="2400" b="1" dirty="0">
                <a:latin typeface="Times New Roman"/>
                <a:cs typeface="Times New Roman"/>
              </a:rPr>
              <a:t>1	if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endParaRPr sz="2400" dirty="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tabLst>
                <a:tab pos="850900" algn="l"/>
              </a:tabLst>
            </a:pPr>
            <a:r>
              <a:rPr sz="2400" b="1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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+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)/2</a:t>
            </a:r>
            <a:r>
              <a:rPr sz="2400" spc="-5" dirty="0">
                <a:latin typeface="Symbol"/>
                <a:cs typeface="Symbol"/>
              </a:rPr>
              <a:t></a:t>
            </a:r>
            <a:endParaRPr sz="2400" dirty="0">
              <a:latin typeface="Symbol"/>
              <a:cs typeface="Symbol"/>
            </a:endParaRPr>
          </a:p>
          <a:p>
            <a:pPr marL="1231900" indent="-1144270">
              <a:lnSpc>
                <a:spcPct val="100000"/>
              </a:lnSpc>
              <a:buAutoNum type="arabicPlain" startAt="3"/>
              <a:tabLst>
                <a:tab pos="1231900" algn="l"/>
                <a:tab pos="1232535" algn="l"/>
              </a:tabLst>
            </a:pPr>
            <a:r>
              <a:rPr sz="2400" i="1" spc="-15" dirty="0">
                <a:latin typeface="Times New Roman"/>
                <a:cs typeface="Times New Roman"/>
              </a:rPr>
              <a:t>MergeSort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q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31900" indent="-1144270">
              <a:lnSpc>
                <a:spcPct val="100000"/>
              </a:lnSpc>
              <a:spcBef>
                <a:spcPts val="5"/>
              </a:spcBef>
              <a:buAutoNum type="arabicPlain" startAt="3"/>
              <a:tabLst>
                <a:tab pos="1231900" algn="l"/>
                <a:tab pos="1232535" algn="l"/>
              </a:tabLst>
            </a:pPr>
            <a:r>
              <a:rPr sz="2400" i="1" spc="-15" dirty="0">
                <a:latin typeface="Times New Roman"/>
                <a:cs typeface="Times New Roman"/>
              </a:rPr>
              <a:t>MergeSort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q</a:t>
            </a:r>
            <a:r>
              <a:rPr sz="2400" spc="-5" dirty="0">
                <a:latin typeface="Times New Roman"/>
                <a:cs typeface="Times New Roman"/>
              </a:rPr>
              <a:t>+1,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31900" indent="-1144270">
              <a:lnSpc>
                <a:spcPct val="100000"/>
              </a:lnSpc>
              <a:buAutoNum type="arabicPlain" startAt="3"/>
              <a:tabLst>
                <a:tab pos="1231900" algn="l"/>
                <a:tab pos="1232535" algn="l"/>
              </a:tabLst>
            </a:pPr>
            <a:r>
              <a:rPr sz="2400" i="1" spc="-25" dirty="0">
                <a:latin typeface="Times New Roman"/>
                <a:cs typeface="Times New Roman"/>
              </a:rPr>
              <a:t>Merge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 // </a:t>
            </a:r>
            <a:r>
              <a:rPr sz="2000" spc="-20" dirty="0">
                <a:latin typeface="Times New Roman"/>
                <a:cs typeface="Times New Roman"/>
              </a:rPr>
              <a:t>merges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p..q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q+1..r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9342A-8616-3164-C9A6-81294C443945}"/>
              </a:ext>
            </a:extLst>
          </p:cNvPr>
          <p:cNvSpPr txBox="1"/>
          <p:nvPr/>
        </p:nvSpPr>
        <p:spPr>
          <a:xfrm>
            <a:off x="576072" y="49825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Initial</a:t>
            </a:r>
            <a:r>
              <a:rPr lang="en-US" sz="2400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CC3300"/>
                </a:solidFill>
                <a:latin typeface="Times New Roman"/>
                <a:cs typeface="Times New Roman"/>
              </a:rPr>
              <a:t>Call:</a:t>
            </a:r>
            <a:r>
              <a:rPr lang="en-US" sz="24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err="1">
                <a:latin typeface="Times New Roman"/>
                <a:cs typeface="Times New Roman"/>
              </a:rPr>
              <a:t>MergeSort</a:t>
            </a:r>
            <a:r>
              <a:rPr lang="en-US" sz="2400" spc="-10" dirty="0">
                <a:latin typeface="Times New Roman"/>
                <a:cs typeface="Times New Roman"/>
              </a:rPr>
              <a:t>(</a:t>
            </a:r>
            <a:r>
              <a:rPr lang="en-US" sz="2400" i="1" spc="-1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,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1,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13002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46696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b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ocedu</a:t>
            </a:r>
            <a:r>
              <a:rPr lang="en-IN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Merge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spc="-5" dirty="0"/>
            </a:b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29</a:t>
            </a:fld>
            <a:endParaRPr lang="en-IN" altLang="en-US"/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F6C1FAA7-A8BA-C64D-442B-2934A8D95248}"/>
              </a:ext>
            </a:extLst>
          </p:cNvPr>
          <p:cNvGrpSpPr/>
          <p:nvPr/>
        </p:nvGrpSpPr>
        <p:grpSpPr>
          <a:xfrm>
            <a:off x="250372" y="628955"/>
            <a:ext cx="3965648" cy="6229045"/>
            <a:chOff x="280352" y="655256"/>
            <a:chExt cx="3871595" cy="6212205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2348D8D6-4A49-0B45-B57D-45110962DB47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385267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3852672" y="6193535"/>
                  </a:lnTo>
                  <a:lnTo>
                    <a:pt x="3852672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5947BA2-0E65-D021-32DD-0DE784EEACF3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0" y="6193536"/>
                  </a:moveTo>
                  <a:lnTo>
                    <a:pt x="0" y="0"/>
                  </a:lnTo>
                  <a:lnTo>
                    <a:pt x="3852672" y="0"/>
                  </a:lnTo>
                  <a:lnTo>
                    <a:pt x="3852672" y="6193535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9">
            <a:extLst>
              <a:ext uri="{FF2B5EF4-FFF2-40B4-BE49-F238E27FC236}">
                <a16:creationId xmlns:a16="http://schemas.microsoft.com/office/drawing/2014/main" id="{AEA7EF91-0EA6-C5CB-6FE5-92498838F2BC}"/>
              </a:ext>
            </a:extLst>
          </p:cNvPr>
          <p:cNvSpPr txBox="1"/>
          <p:nvPr/>
        </p:nvSpPr>
        <p:spPr>
          <a:xfrm>
            <a:off x="344424" y="628955"/>
            <a:ext cx="1849755" cy="106631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Merge(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6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latin typeface="Times New Roman"/>
                <a:cs typeface="Times New Roman"/>
              </a:rPr>
              <a:t>1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1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Times New Roman"/>
                <a:cs typeface="Times New Roman"/>
              </a:rPr>
              <a:t>2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2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ADC311A-2389-A103-DE63-2B07C94BEED7}"/>
              </a:ext>
            </a:extLst>
          </p:cNvPr>
          <p:cNvSpPr txBox="1"/>
          <p:nvPr/>
        </p:nvSpPr>
        <p:spPr>
          <a:xfrm>
            <a:off x="344424" y="1666461"/>
            <a:ext cx="2959100" cy="788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3	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0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1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spc="-5" dirty="0">
                <a:latin typeface="Times New Roman"/>
                <a:cs typeface="Times New Roman"/>
              </a:rPr>
              <a:t>4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C952BB0-61FE-3D41-1BAF-60F517F59500}"/>
              </a:ext>
            </a:extLst>
          </p:cNvPr>
          <p:cNvSpPr txBox="1"/>
          <p:nvPr/>
        </p:nvSpPr>
        <p:spPr>
          <a:xfrm>
            <a:off x="344424" y="2398133"/>
            <a:ext cx="2959100" cy="109517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5for</a:t>
            </a:r>
            <a:r>
              <a:rPr sz="20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2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endParaRPr lang="en-IN" sz="2000" spc="475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lang="en-IN" sz="2000" i="1" dirty="0">
                <a:latin typeface="Times New Roman"/>
                <a:cs typeface="Times New Roman"/>
              </a:rPr>
              <a:t>7      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13351C2-E31C-EBA8-4DEC-AA40C83CC18C}"/>
              </a:ext>
            </a:extLst>
          </p:cNvPr>
          <p:cNvSpPr txBox="1"/>
          <p:nvPr/>
        </p:nvSpPr>
        <p:spPr>
          <a:xfrm>
            <a:off x="344424" y="3475024"/>
            <a:ext cx="2047239" cy="11296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8	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	i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  <a:tabLst>
                <a:tab pos="644525" algn="l"/>
              </a:tabLst>
            </a:pPr>
            <a:r>
              <a:rPr sz="2000" i="1" dirty="0">
                <a:latin typeface="Times New Roman"/>
                <a:cs typeface="Times New Roman"/>
              </a:rPr>
              <a:t>10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6967A0A-0615-2318-4B1B-8AC5B5CB3DD7}"/>
              </a:ext>
            </a:extLst>
          </p:cNvPr>
          <p:cNvSpPr txBox="1"/>
          <p:nvPr/>
        </p:nvSpPr>
        <p:spPr>
          <a:xfrm>
            <a:off x="369824" y="4582814"/>
            <a:ext cx="2016125" cy="1052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85"/>
              </a:spcBef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11for </a:t>
            </a:r>
            <a:r>
              <a:rPr sz="2000" i="1" spc="-5" dirty="0">
                <a:latin typeface="Times New Roman"/>
                <a:cs typeface="Times New Roman"/>
              </a:rPr>
              <a:t>k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i="1" spc="-10" dirty="0">
                <a:latin typeface="Times New Roman"/>
                <a:cs typeface="Times New Roman"/>
              </a:rPr>
              <a:t>p 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12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 if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13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then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46E5DC38-DBEE-CB1B-BF6F-BD486F1B5454}"/>
              </a:ext>
            </a:extLst>
          </p:cNvPr>
          <p:cNvSpPr txBox="1"/>
          <p:nvPr/>
        </p:nvSpPr>
        <p:spPr>
          <a:xfrm>
            <a:off x="369824" y="5606299"/>
            <a:ext cx="2265680" cy="10566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14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15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else</a:t>
            </a:r>
            <a:r>
              <a:rPr sz="20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16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72FEB6A6-6E6D-C1E0-8957-F6EA7878128A}"/>
              </a:ext>
            </a:extLst>
          </p:cNvPr>
          <p:cNvSpPr txBox="1"/>
          <p:nvPr/>
        </p:nvSpPr>
        <p:spPr>
          <a:xfrm>
            <a:off x="5202935" y="4276344"/>
            <a:ext cx="3716020" cy="118872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 marR="86995">
              <a:lnSpc>
                <a:spcPct val="100000"/>
              </a:lnSpc>
              <a:spcBef>
                <a:spcPts val="305"/>
              </a:spcBef>
            </a:pP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Sentinels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avoid having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check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either subarray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fully copied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each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Times New Roman"/>
                <a:cs typeface="Times New Roman"/>
              </a:rPr>
              <a:t>step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21" name="object 16">
            <a:extLst>
              <a:ext uri="{FF2B5EF4-FFF2-40B4-BE49-F238E27FC236}">
                <a16:creationId xmlns:a16="http://schemas.microsoft.com/office/drawing/2014/main" id="{B5FEDBE2-7477-0957-F814-57669D1B7459}"/>
              </a:ext>
            </a:extLst>
          </p:cNvPr>
          <p:cNvGrpSpPr/>
          <p:nvPr/>
        </p:nvGrpSpPr>
        <p:grpSpPr>
          <a:xfrm>
            <a:off x="2383535" y="3252215"/>
            <a:ext cx="2822575" cy="1734820"/>
            <a:chOff x="2383535" y="3252215"/>
            <a:chExt cx="2822575" cy="1734820"/>
          </a:xfrm>
        </p:grpSpPr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A317AED8-8937-A36B-4AC7-C282B405DC22}"/>
                </a:ext>
              </a:extLst>
            </p:cNvPr>
            <p:cNvSpPr/>
            <p:nvPr/>
          </p:nvSpPr>
          <p:spPr>
            <a:xfrm>
              <a:off x="2450591" y="3282695"/>
              <a:ext cx="2731135" cy="1304925"/>
            </a:xfrm>
            <a:custGeom>
              <a:avLst/>
              <a:gdLst/>
              <a:ahLst/>
              <a:cxnLst/>
              <a:rect l="l" t="t" r="r" b="b"/>
              <a:pathLst>
                <a:path w="2731135" h="1304925">
                  <a:moveTo>
                    <a:pt x="2731008" y="1304543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FF71282F-B0D2-FA8F-81B3-A0EA74E00A9C}"/>
                </a:ext>
              </a:extLst>
            </p:cNvPr>
            <p:cNvSpPr/>
            <p:nvPr/>
          </p:nvSpPr>
          <p:spPr>
            <a:xfrm>
              <a:off x="2383535" y="3252215"/>
              <a:ext cx="85725" cy="67310"/>
            </a:xfrm>
            <a:custGeom>
              <a:avLst/>
              <a:gdLst/>
              <a:ahLst/>
              <a:cxnLst/>
              <a:rect l="l" t="t" r="r" b="b"/>
              <a:pathLst>
                <a:path w="85725" h="67310">
                  <a:moveTo>
                    <a:pt x="85343" y="0"/>
                  </a:moveTo>
                  <a:lnTo>
                    <a:pt x="0" y="1270"/>
                  </a:lnTo>
                  <a:lnTo>
                    <a:pt x="52196" y="67056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2BE52F95-80E3-369D-7942-667C06D685D9}"/>
                </a:ext>
              </a:extLst>
            </p:cNvPr>
            <p:cNvSpPr/>
            <p:nvPr/>
          </p:nvSpPr>
          <p:spPr>
            <a:xfrm>
              <a:off x="2481071" y="3578351"/>
              <a:ext cx="2715895" cy="1036319"/>
            </a:xfrm>
            <a:custGeom>
              <a:avLst/>
              <a:gdLst/>
              <a:ahLst/>
              <a:cxnLst/>
              <a:rect l="l" t="t" r="r" b="b"/>
              <a:pathLst>
                <a:path w="2715895" h="1036320">
                  <a:moveTo>
                    <a:pt x="2715767" y="1036320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7A771A96-D86E-825F-864A-C7442B02126A}"/>
                </a:ext>
              </a:extLst>
            </p:cNvPr>
            <p:cNvSpPr/>
            <p:nvPr/>
          </p:nvSpPr>
          <p:spPr>
            <a:xfrm>
              <a:off x="2414015" y="3544823"/>
              <a:ext cx="85725" cy="70485"/>
            </a:xfrm>
            <a:custGeom>
              <a:avLst/>
              <a:gdLst/>
              <a:ahLst/>
              <a:cxnLst/>
              <a:rect l="l" t="t" r="r" b="b"/>
              <a:pathLst>
                <a:path w="85725" h="70485">
                  <a:moveTo>
                    <a:pt x="85343" y="0"/>
                  </a:moveTo>
                  <a:lnTo>
                    <a:pt x="0" y="8762"/>
                  </a:lnTo>
                  <a:lnTo>
                    <a:pt x="57276" y="70103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E52A37D7-4481-CF79-330D-B6A13D02C159}"/>
                </a:ext>
              </a:extLst>
            </p:cNvPr>
            <p:cNvSpPr/>
            <p:nvPr/>
          </p:nvSpPr>
          <p:spPr>
            <a:xfrm>
              <a:off x="2950463" y="4919471"/>
              <a:ext cx="2246630" cy="58419"/>
            </a:xfrm>
            <a:custGeom>
              <a:avLst/>
              <a:gdLst/>
              <a:ahLst/>
              <a:cxnLst/>
              <a:rect l="l" t="t" r="r" b="b"/>
              <a:pathLst>
                <a:path w="2246629" h="58420">
                  <a:moveTo>
                    <a:pt x="2246376" y="57911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71D262F7-6A41-0B3F-E0A3-D581C803BBA3}"/>
                </a:ext>
              </a:extLst>
            </p:cNvPr>
            <p:cNvSpPr/>
            <p:nvPr/>
          </p:nvSpPr>
          <p:spPr>
            <a:xfrm>
              <a:off x="2880359" y="487984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5559"/>
                  </a:lnTo>
                  <a:lnTo>
                    <a:pt x="73659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885F4E9-EF97-1D03-2A55-8F3D27342A07}"/>
              </a:ext>
            </a:extLst>
          </p:cNvPr>
          <p:cNvSpPr txBox="1"/>
          <p:nvPr/>
        </p:nvSpPr>
        <p:spPr>
          <a:xfrm>
            <a:off x="4495800" y="1392936"/>
            <a:ext cx="6096000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2169" marR="5080" lvl="0" indent="0" algn="just" defTabSz="914400" rtl="0" eaLnBrk="1" fontAlgn="auto" latinLnBrk="0" hangingPunct="1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Input: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Array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containing </a:t>
            </a:r>
            <a:r>
              <a:rPr kumimoji="0" lang="en-US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sorted subarrays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p..q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] </a:t>
            </a:r>
            <a:r>
              <a:rPr kumimoji="0" lang="en-US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q+1..r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].</a:t>
            </a:r>
          </a:p>
          <a:p>
            <a:pPr marL="852169" marR="7620" lvl="0" indent="0" algn="just" defTabSz="914400" rtl="0" eaLnBrk="1" fontAlgn="auto" latinLnBrk="0" hangingPunct="1">
              <a:lnSpc>
                <a:spcPct val="10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Output: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Merged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sorted </a:t>
            </a:r>
            <a:r>
              <a:rPr kumimoji="0" lang="en-US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subarray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p..r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965613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74078-549D-FC34-4D80-C3DB89B537F5}"/>
              </a:ext>
            </a:extLst>
          </p:cNvPr>
          <p:cNvSpPr txBox="1"/>
          <p:nvPr/>
        </p:nvSpPr>
        <p:spPr>
          <a:xfrm>
            <a:off x="807720" y="1379280"/>
            <a:ext cx="87304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Heap is a special Tree-based data structure in which the tree is a complete binary tree.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Heaps can be of two types:</a:t>
            </a:r>
          </a:p>
          <a:p>
            <a:pPr algn="just"/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Max-Heap the key present at the root node must be greatest among the keys present at all of its children. The same property must be recursively true for all sub-trees in that Binary Tree.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Min-Heap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Min-Heap the key present at the root node must be minimum among the keys present at all of its children. The same property must be recursively true for all sub-trees in that Binary Tree.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03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46696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b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spc="-5" dirty="0"/>
            </a:b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30</a:t>
            </a:fld>
            <a:endParaRPr lang="en-IN" altLang="en-US"/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F6C1FAA7-A8BA-C64D-442B-2934A8D95248}"/>
              </a:ext>
            </a:extLst>
          </p:cNvPr>
          <p:cNvGrpSpPr/>
          <p:nvPr/>
        </p:nvGrpSpPr>
        <p:grpSpPr>
          <a:xfrm>
            <a:off x="250372" y="628955"/>
            <a:ext cx="3965648" cy="6229045"/>
            <a:chOff x="280352" y="655256"/>
            <a:chExt cx="3871595" cy="6212205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2348D8D6-4A49-0B45-B57D-45110962DB47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385267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3852672" y="6193535"/>
                  </a:lnTo>
                  <a:lnTo>
                    <a:pt x="3852672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5947BA2-0E65-D021-32DD-0DE784EEACF3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0" y="6193536"/>
                  </a:moveTo>
                  <a:lnTo>
                    <a:pt x="0" y="0"/>
                  </a:lnTo>
                  <a:lnTo>
                    <a:pt x="3852672" y="0"/>
                  </a:lnTo>
                  <a:lnTo>
                    <a:pt x="3852672" y="6193535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9">
            <a:extLst>
              <a:ext uri="{FF2B5EF4-FFF2-40B4-BE49-F238E27FC236}">
                <a16:creationId xmlns:a16="http://schemas.microsoft.com/office/drawing/2014/main" id="{AEA7EF91-0EA6-C5CB-6FE5-92498838F2BC}"/>
              </a:ext>
            </a:extLst>
          </p:cNvPr>
          <p:cNvSpPr txBox="1"/>
          <p:nvPr/>
        </p:nvSpPr>
        <p:spPr>
          <a:xfrm>
            <a:off x="344424" y="628955"/>
            <a:ext cx="1849755" cy="106631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Merge(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6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latin typeface="Times New Roman"/>
                <a:cs typeface="Times New Roman"/>
              </a:rPr>
              <a:t>1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1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Times New Roman"/>
                <a:cs typeface="Times New Roman"/>
              </a:rPr>
              <a:t>2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2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ADC311A-2389-A103-DE63-2B07C94BEED7}"/>
              </a:ext>
            </a:extLst>
          </p:cNvPr>
          <p:cNvSpPr txBox="1"/>
          <p:nvPr/>
        </p:nvSpPr>
        <p:spPr>
          <a:xfrm>
            <a:off x="344424" y="1666461"/>
            <a:ext cx="2959100" cy="788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3	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0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1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spc="-5" dirty="0">
                <a:latin typeface="Times New Roman"/>
                <a:cs typeface="Times New Roman"/>
              </a:rPr>
              <a:t>4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C952BB0-61FE-3D41-1BAF-60F517F59500}"/>
              </a:ext>
            </a:extLst>
          </p:cNvPr>
          <p:cNvSpPr txBox="1"/>
          <p:nvPr/>
        </p:nvSpPr>
        <p:spPr>
          <a:xfrm>
            <a:off x="344424" y="2398133"/>
            <a:ext cx="2959100" cy="109517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5for</a:t>
            </a:r>
            <a:r>
              <a:rPr sz="20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2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endParaRPr lang="en-IN" sz="2000" spc="475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lang="en-IN" sz="2000" i="1" dirty="0">
                <a:latin typeface="Times New Roman"/>
                <a:cs typeface="Times New Roman"/>
              </a:rPr>
              <a:t>7      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13351C2-E31C-EBA8-4DEC-AA40C83CC18C}"/>
              </a:ext>
            </a:extLst>
          </p:cNvPr>
          <p:cNvSpPr txBox="1"/>
          <p:nvPr/>
        </p:nvSpPr>
        <p:spPr>
          <a:xfrm>
            <a:off x="344424" y="3475024"/>
            <a:ext cx="2047239" cy="11296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8	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	i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  <a:tabLst>
                <a:tab pos="644525" algn="l"/>
              </a:tabLst>
            </a:pPr>
            <a:r>
              <a:rPr sz="2000" i="1" dirty="0">
                <a:latin typeface="Times New Roman"/>
                <a:cs typeface="Times New Roman"/>
              </a:rPr>
              <a:t>10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6967A0A-0615-2318-4B1B-8AC5B5CB3DD7}"/>
              </a:ext>
            </a:extLst>
          </p:cNvPr>
          <p:cNvSpPr txBox="1"/>
          <p:nvPr/>
        </p:nvSpPr>
        <p:spPr>
          <a:xfrm>
            <a:off x="369824" y="4582814"/>
            <a:ext cx="2016125" cy="1052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85"/>
              </a:spcBef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11for </a:t>
            </a:r>
            <a:r>
              <a:rPr sz="2000" i="1" spc="-5" dirty="0">
                <a:latin typeface="Times New Roman"/>
                <a:cs typeface="Times New Roman"/>
              </a:rPr>
              <a:t>k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i="1" spc="-10" dirty="0">
                <a:latin typeface="Times New Roman"/>
                <a:cs typeface="Times New Roman"/>
              </a:rPr>
              <a:t>p 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12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 if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13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then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46E5DC38-DBEE-CB1B-BF6F-BD486F1B5454}"/>
              </a:ext>
            </a:extLst>
          </p:cNvPr>
          <p:cNvSpPr txBox="1"/>
          <p:nvPr/>
        </p:nvSpPr>
        <p:spPr>
          <a:xfrm>
            <a:off x="369824" y="5606299"/>
            <a:ext cx="2265680" cy="10566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14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15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else</a:t>
            </a:r>
            <a:r>
              <a:rPr sz="20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16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3A95981F-D9BC-A42F-A778-F1E9C12D3039}"/>
              </a:ext>
            </a:extLst>
          </p:cNvPr>
          <p:cNvSpPr txBox="1"/>
          <p:nvPr/>
        </p:nvSpPr>
        <p:spPr>
          <a:xfrm>
            <a:off x="4423825" y="907237"/>
            <a:ext cx="7123175" cy="1576072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  <a:tabLst>
                <a:tab pos="3562985" algn="l"/>
              </a:tabLst>
            </a:pPr>
            <a:r>
              <a:rPr sz="20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2000" b="1" u="heavy" spc="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Invariant</a:t>
            </a:r>
            <a:r>
              <a:rPr sz="2000" b="1" u="heavy" spc="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000" b="1" u="heavy" spc="-6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000" b="1" u="heavy" spc="3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000" b="1" i="1" u="heavy" spc="-2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CC3300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CC3300"/>
                </a:solidFill>
                <a:latin typeface="Times New Roman"/>
                <a:cs typeface="Times New Roman"/>
              </a:rPr>
              <a:t> the</a:t>
            </a:r>
            <a:r>
              <a:rPr sz="2000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start</a:t>
            </a:r>
            <a:endParaRPr sz="2000" dirty="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tabLst>
                <a:tab pos="2506980" algn="l"/>
              </a:tabLst>
            </a:pPr>
            <a:r>
              <a:rPr sz="2000" dirty="0">
                <a:solidFill>
                  <a:srgbClr val="CC33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each</a:t>
            </a:r>
            <a:r>
              <a:rPr sz="2000" spc="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iteration</a:t>
            </a:r>
            <a:r>
              <a:rPr sz="20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330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3300"/>
                </a:solidFill>
                <a:latin typeface="Times New Roman"/>
                <a:cs typeface="Times New Roman"/>
              </a:rPr>
              <a:t>the	for</a:t>
            </a:r>
            <a:r>
              <a:rPr sz="20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3300"/>
                </a:solidFill>
                <a:latin typeface="Times New Roman"/>
                <a:cs typeface="Times New Roman"/>
              </a:rPr>
              <a:t>loop:</a:t>
            </a:r>
            <a:endParaRPr sz="2000" dirty="0">
              <a:latin typeface="Times New Roman"/>
              <a:cs typeface="Times New Roman"/>
            </a:endParaRPr>
          </a:p>
          <a:p>
            <a:pPr marL="89535" marR="43815">
              <a:lnSpc>
                <a:spcPct val="100000"/>
              </a:lnSpc>
              <a:tabLst>
                <a:tab pos="2009775" algn="l"/>
              </a:tabLst>
            </a:pPr>
            <a:r>
              <a:rPr sz="2000" spc="-5" dirty="0">
                <a:latin typeface="Times New Roman"/>
                <a:cs typeface="Times New Roman"/>
              </a:rPr>
              <a:t>Subarray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..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1]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lang="en-IN"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order.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copied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10" dirty="0">
                <a:latin typeface="Times New Roman"/>
                <a:cs typeface="Times New Roman"/>
              </a:rPr>
              <a:t> into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163F5F6-2697-12D4-D4A8-96A227C6BDEC}"/>
              </a:ext>
            </a:extLst>
          </p:cNvPr>
          <p:cNvSpPr txBox="1"/>
          <p:nvPr/>
        </p:nvSpPr>
        <p:spPr>
          <a:xfrm>
            <a:off x="5972144" y="3185815"/>
            <a:ext cx="4026535" cy="1923414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5"/>
              </a:spcBef>
            </a:pPr>
            <a:r>
              <a:rPr sz="20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Initialization:</a:t>
            </a:r>
            <a:endParaRPr sz="20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Before</a:t>
            </a:r>
            <a:r>
              <a:rPr sz="20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3300"/>
                </a:solidFill>
                <a:latin typeface="Times New Roman"/>
                <a:cs typeface="Times New Roman"/>
              </a:rPr>
              <a:t>the</a:t>
            </a:r>
            <a:r>
              <a:rPr sz="2000" spc="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3300"/>
                </a:solidFill>
                <a:latin typeface="Times New Roman"/>
                <a:cs typeface="Times New Roman"/>
              </a:rPr>
              <a:t>first</a:t>
            </a:r>
            <a:r>
              <a:rPr sz="20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iteration:</a:t>
            </a:r>
            <a:endParaRPr sz="2000" dirty="0">
              <a:latin typeface="Times New Roman"/>
              <a:cs typeface="Times New Roman"/>
            </a:endParaRPr>
          </a:p>
          <a:p>
            <a:pPr marL="174625" indent="-85725">
              <a:lnSpc>
                <a:spcPct val="100000"/>
              </a:lnSpc>
              <a:buSzPct val="90000"/>
              <a:buFont typeface="Times New Roman"/>
              <a:buChar char="•"/>
              <a:tabLst>
                <a:tab pos="174625" algn="l"/>
              </a:tabLst>
            </a:pP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..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empty.</a:t>
            </a:r>
            <a:endParaRPr sz="2000" dirty="0">
              <a:latin typeface="Times New Roman"/>
              <a:cs typeface="Times New Roman"/>
            </a:endParaRPr>
          </a:p>
          <a:p>
            <a:pPr marL="174625" indent="-85725">
              <a:lnSpc>
                <a:spcPct val="100000"/>
              </a:lnSpc>
              <a:buSzPct val="90000"/>
              <a:buFont typeface="Times New Roman"/>
              <a:buChar char="•"/>
              <a:tabLst>
                <a:tab pos="1746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</a:p>
          <a:p>
            <a:pPr marL="174625" indent="-85725">
              <a:lnSpc>
                <a:spcPct val="100000"/>
              </a:lnSpc>
              <a:buSzPct val="90000"/>
              <a:buFont typeface="Times New Roman"/>
              <a:buChar char="•"/>
              <a:tabLst>
                <a:tab pos="1746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[1]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[1]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endParaRPr sz="20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copied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i="1" dirty="0">
                <a:latin typeface="Times New Roman"/>
                <a:cs typeface="Times New Roman"/>
              </a:rPr>
              <a:t>A.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51956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46696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b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spc="-5" dirty="0"/>
            </a:b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31</a:t>
            </a:fld>
            <a:endParaRPr lang="en-IN" altLang="en-US"/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F6C1FAA7-A8BA-C64D-442B-2934A8D95248}"/>
              </a:ext>
            </a:extLst>
          </p:cNvPr>
          <p:cNvGrpSpPr/>
          <p:nvPr/>
        </p:nvGrpSpPr>
        <p:grpSpPr>
          <a:xfrm>
            <a:off x="-34998" y="628955"/>
            <a:ext cx="3965648" cy="6229045"/>
            <a:chOff x="280352" y="655256"/>
            <a:chExt cx="3871595" cy="6212205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2348D8D6-4A49-0B45-B57D-45110962DB47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385267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3852672" y="6193535"/>
                  </a:lnTo>
                  <a:lnTo>
                    <a:pt x="3852672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5947BA2-0E65-D021-32DD-0DE784EEACF3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0" y="6193536"/>
                  </a:moveTo>
                  <a:lnTo>
                    <a:pt x="0" y="0"/>
                  </a:lnTo>
                  <a:lnTo>
                    <a:pt x="3852672" y="0"/>
                  </a:lnTo>
                  <a:lnTo>
                    <a:pt x="3852672" y="6193535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9">
            <a:extLst>
              <a:ext uri="{FF2B5EF4-FFF2-40B4-BE49-F238E27FC236}">
                <a16:creationId xmlns:a16="http://schemas.microsoft.com/office/drawing/2014/main" id="{AEA7EF91-0EA6-C5CB-6FE5-92498838F2BC}"/>
              </a:ext>
            </a:extLst>
          </p:cNvPr>
          <p:cNvSpPr txBox="1"/>
          <p:nvPr/>
        </p:nvSpPr>
        <p:spPr>
          <a:xfrm>
            <a:off x="344424" y="628955"/>
            <a:ext cx="1849755" cy="106631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Merge(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6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latin typeface="Times New Roman"/>
                <a:cs typeface="Times New Roman"/>
              </a:rPr>
              <a:t>1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1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Times New Roman"/>
                <a:cs typeface="Times New Roman"/>
              </a:rPr>
              <a:t>2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2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ADC311A-2389-A103-DE63-2B07C94BEED7}"/>
              </a:ext>
            </a:extLst>
          </p:cNvPr>
          <p:cNvSpPr txBox="1"/>
          <p:nvPr/>
        </p:nvSpPr>
        <p:spPr>
          <a:xfrm>
            <a:off x="344424" y="1666461"/>
            <a:ext cx="2959100" cy="788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3	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0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1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spc="-5" dirty="0">
                <a:latin typeface="Times New Roman"/>
                <a:cs typeface="Times New Roman"/>
              </a:rPr>
              <a:t>4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C952BB0-61FE-3D41-1BAF-60F517F59500}"/>
              </a:ext>
            </a:extLst>
          </p:cNvPr>
          <p:cNvSpPr txBox="1"/>
          <p:nvPr/>
        </p:nvSpPr>
        <p:spPr>
          <a:xfrm>
            <a:off x="344424" y="2398133"/>
            <a:ext cx="2959100" cy="109517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5for</a:t>
            </a:r>
            <a:r>
              <a:rPr sz="20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2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endParaRPr lang="en-IN" sz="2000" spc="475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lang="en-IN" sz="2000" i="1" dirty="0">
                <a:latin typeface="Times New Roman"/>
                <a:cs typeface="Times New Roman"/>
              </a:rPr>
              <a:t>7      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13351C2-E31C-EBA8-4DEC-AA40C83CC18C}"/>
              </a:ext>
            </a:extLst>
          </p:cNvPr>
          <p:cNvSpPr txBox="1"/>
          <p:nvPr/>
        </p:nvSpPr>
        <p:spPr>
          <a:xfrm>
            <a:off x="344424" y="3475024"/>
            <a:ext cx="2047239" cy="11296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8	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	i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  <a:tabLst>
                <a:tab pos="644525" algn="l"/>
              </a:tabLst>
            </a:pPr>
            <a:r>
              <a:rPr sz="2000" i="1" dirty="0">
                <a:latin typeface="Times New Roman"/>
                <a:cs typeface="Times New Roman"/>
              </a:rPr>
              <a:t>10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6967A0A-0615-2318-4B1B-8AC5B5CB3DD7}"/>
              </a:ext>
            </a:extLst>
          </p:cNvPr>
          <p:cNvSpPr txBox="1"/>
          <p:nvPr/>
        </p:nvSpPr>
        <p:spPr>
          <a:xfrm>
            <a:off x="369824" y="4582814"/>
            <a:ext cx="2016125" cy="1052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85"/>
              </a:spcBef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11for </a:t>
            </a:r>
            <a:r>
              <a:rPr sz="2000" i="1" spc="-5" dirty="0">
                <a:latin typeface="Times New Roman"/>
                <a:cs typeface="Times New Roman"/>
              </a:rPr>
              <a:t>k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i="1" spc="-10" dirty="0">
                <a:latin typeface="Times New Roman"/>
                <a:cs typeface="Times New Roman"/>
              </a:rPr>
              <a:t>p 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12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 if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13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then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46E5DC38-DBEE-CB1B-BF6F-BD486F1B5454}"/>
              </a:ext>
            </a:extLst>
          </p:cNvPr>
          <p:cNvSpPr txBox="1"/>
          <p:nvPr/>
        </p:nvSpPr>
        <p:spPr>
          <a:xfrm>
            <a:off x="369824" y="5606299"/>
            <a:ext cx="2265680" cy="10566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14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15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else</a:t>
            </a:r>
            <a:r>
              <a:rPr sz="20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16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E38EC680-DEA3-BCA9-7924-B1E4B90754ED}"/>
              </a:ext>
            </a:extLst>
          </p:cNvPr>
          <p:cNvSpPr txBox="1"/>
          <p:nvPr/>
        </p:nvSpPr>
        <p:spPr>
          <a:xfrm>
            <a:off x="4178300" y="936194"/>
            <a:ext cx="7669276" cy="2923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75"/>
              </a:lnSpc>
              <a:spcBef>
                <a:spcPts val="100"/>
              </a:spcBef>
            </a:pPr>
            <a:r>
              <a:rPr lang="en-US" sz="2000" b="1" u="heavy" spc="-2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Maintenance</a:t>
            </a:r>
            <a:r>
              <a:rPr kumimoji="0" lang="en-US" sz="2000" b="1" i="0" u="heavy" strike="noStrike" kern="1200" cap="none" spc="-2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>
                  <a:solidFill>
                    <a:srgbClr val="0033CC"/>
                  </a:solidFill>
                </a:uFill>
                <a:latin typeface="Times New Roman"/>
                <a:ea typeface="+mn-ea"/>
                <a:cs typeface="Times New Roman"/>
              </a:rPr>
              <a:t>:</a:t>
            </a:r>
            <a:endParaRPr lang="en-IN" sz="2000" b="1" spc="-5" dirty="0">
              <a:solidFill>
                <a:srgbClr val="CC330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ts val="2875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Case</a:t>
            </a:r>
            <a:r>
              <a:rPr sz="20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sz="24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:</a:t>
            </a:r>
            <a:r>
              <a:rPr sz="24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97790" indent="-85725" algn="just">
              <a:lnSpc>
                <a:spcPts val="2395"/>
              </a:lnSpc>
              <a:buSzPct val="90000"/>
              <a:buChar char="•"/>
              <a:tabLst>
                <a:tab pos="98425" algn="l"/>
              </a:tabLst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lang="en-IN"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order</a:t>
            </a:r>
            <a:r>
              <a:rPr sz="2000" i="1" spc="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97790" indent="-85725" algn="just">
              <a:lnSpc>
                <a:spcPct val="100000"/>
              </a:lnSpc>
              <a:spcBef>
                <a:spcPts val="5"/>
              </a:spcBef>
              <a:buSzPct val="90000"/>
              <a:buChar char="•"/>
              <a:tabLst>
                <a:tab pos="98425" algn="l"/>
              </a:tabLst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spc="-15" dirty="0">
                <a:latin typeface="Times New Roman"/>
                <a:cs typeface="Times New Roman"/>
              </a:rPr>
              <a:t>yet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copied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12700" marR="5080" algn="just">
              <a:lnSpc>
                <a:spcPct val="100000"/>
              </a:lnSpc>
              <a:buSzPct val="90000"/>
              <a:buChar char="•"/>
              <a:tabLst>
                <a:tab pos="98425" algn="l"/>
              </a:tabLst>
            </a:pPr>
            <a:r>
              <a:rPr sz="2000" spc="-15" dirty="0">
                <a:latin typeface="Times New Roman"/>
                <a:cs typeface="Times New Roman"/>
              </a:rPr>
              <a:t>Line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13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results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(again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sorted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order).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Incrementing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reestablishes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LI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next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iteration.</a:t>
            </a: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Similarly</a:t>
            </a:r>
            <a:r>
              <a:rPr sz="2000" b="1" spc="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00"/>
                </a:solidFill>
                <a:latin typeface="Times New Roman"/>
                <a:cs typeface="Times New Roman"/>
              </a:rPr>
              <a:t>for</a:t>
            </a:r>
            <a:r>
              <a:rPr sz="2000" b="1" spc="-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CC3300"/>
                </a:solidFill>
                <a:latin typeface="Times New Roman"/>
                <a:cs typeface="Times New Roman"/>
              </a:rPr>
              <a:t>L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[</a:t>
            </a:r>
            <a:r>
              <a:rPr sz="2000" b="1" i="1" spc="-5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]</a:t>
            </a:r>
            <a:r>
              <a:rPr sz="2000" b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&gt;</a:t>
            </a:r>
            <a:r>
              <a:rPr sz="20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[</a:t>
            </a:r>
            <a:r>
              <a:rPr sz="2000" b="1" i="1" spc="-5" dirty="0">
                <a:solidFill>
                  <a:srgbClr val="CC3300"/>
                </a:solidFill>
                <a:latin typeface="Times New Roman"/>
                <a:cs typeface="Times New Roman"/>
              </a:rPr>
              <a:t>j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].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1DBF1-5F83-50DE-3F48-D41C8AF70B21}"/>
              </a:ext>
            </a:extLst>
          </p:cNvPr>
          <p:cNvSpPr txBox="1"/>
          <p:nvPr/>
        </p:nvSpPr>
        <p:spPr>
          <a:xfrm>
            <a:off x="4291209" y="4059314"/>
            <a:ext cx="75309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heavy" strike="noStrike" kern="1200" cap="none" spc="-2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>
                  <a:solidFill>
                    <a:srgbClr val="0033CC"/>
                  </a:solidFill>
                </a:uFill>
                <a:latin typeface="Times New Roman"/>
                <a:ea typeface="+mn-ea"/>
                <a:cs typeface="Times New Roman"/>
              </a:rPr>
              <a:t>Termination: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7790" marR="0" lvl="0" indent="-857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Char char="•"/>
              <a:tabLst>
                <a:tab pos="98425" algn="l"/>
              </a:tabLst>
              <a:defRPr/>
            </a:pP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termination,</a:t>
            </a:r>
            <a:r>
              <a:rPr kumimoji="0" lang="en-US" sz="20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lang="en-US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1.</a:t>
            </a:r>
          </a:p>
          <a:p>
            <a:pPr marL="97790" marR="0" lvl="0" indent="-857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Char char="•"/>
              <a:tabLst>
                <a:tab pos="984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LI,</a:t>
            </a:r>
            <a:r>
              <a:rPr kumimoji="0" lang="en-US" sz="20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20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contains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lang="en-US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</a:t>
            </a:r>
            <a:r>
              <a:rPr kumimoji="0" lang="en-US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lang="en-US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smallest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elements</a:t>
            </a: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lang="en-US" sz="20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lang="en-US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sorted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order.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Times New Roman"/>
              <a:buChar char="•"/>
              <a:tabLst>
                <a:tab pos="98425" algn="l"/>
              </a:tabLst>
              <a:defRPr/>
            </a:pP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lang="en-US" sz="20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lang="en-US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together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contain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lang="en-US" sz="200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elements. </a:t>
            </a:r>
            <a:r>
              <a:rPr kumimoji="0" lang="en-US" sz="2000" b="0" i="0" u="none" strike="noStrike" kern="1200" cap="none" spc="-4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but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</a:t>
            </a:r>
            <a:r>
              <a:rPr lang="en-US" sz="2000" spc="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sentinels</a:t>
            </a:r>
            <a:r>
              <a:rPr kumimoji="0" lang="en-US" sz="20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</a:t>
            </a: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been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copied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back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59846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IN" sz="3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32</a:t>
            </a:fld>
            <a:endParaRPr lang="en-IN" altLang="en-US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EC55A47-75BB-03AA-DDF4-89DFEE150779}"/>
              </a:ext>
            </a:extLst>
          </p:cNvPr>
          <p:cNvSpPr txBox="1"/>
          <p:nvPr/>
        </p:nvSpPr>
        <p:spPr>
          <a:xfrm>
            <a:off x="710387" y="1580144"/>
            <a:ext cx="10567213" cy="436593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</a:t>
            </a:r>
            <a:r>
              <a:rPr sz="2800" spc="-30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</a:t>
            </a: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114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800" spc="-5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1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spc="-5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5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800" spc="-5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9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</a:t>
            </a:r>
            <a:r>
              <a:rPr sz="2800" spc="1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Divide: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5" dirty="0">
                <a:solidFill>
                  <a:srgbClr val="CC3300"/>
                </a:solidFill>
                <a:latin typeface="Symbol"/>
                <a:cs typeface="Times New Roman" panose="02020603050405020304" pitchFamily="18" charset="0"/>
              </a:rPr>
              <a:t></a:t>
            </a:r>
            <a:r>
              <a:rPr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(1)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</a:t>
            </a: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Conquer: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/2)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10" dirty="0">
                <a:solidFill>
                  <a:srgbClr val="CC3300"/>
                </a:solidFill>
                <a:latin typeface="Symbol"/>
                <a:cs typeface="Times New Roman" panose="02020603050405020304" pitchFamily="18" charset="0"/>
              </a:rPr>
              <a:t>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spc="10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en-IN" sz="2800" spc="-5" dirty="0">
                <a:latin typeface="Times New Roman"/>
                <a:cs typeface="Times New Roman"/>
              </a:rPr>
              <a:t>                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lang="pt-BR" sz="2800" spc="-8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lang="pt-BR" sz="2800" i="1" spc="-8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spc="5" dirty="0">
                <a:solidFill>
                  <a:srgbClr val="CC3300"/>
                </a:solidFill>
                <a:latin typeface="Symbol"/>
                <a:cs typeface="Times New Roman" panose="02020603050405020304" pitchFamily="18" charset="0"/>
              </a:rPr>
              <a:t>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(1)                            </a:t>
            </a:r>
            <a:r>
              <a:rPr lang="en-IN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if</a:t>
            </a:r>
            <a:r>
              <a:rPr lang="en-IN" sz="28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en-IN" sz="2800" i="1" spc="-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lang="en-IN" sz="2800" i="1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  </a:t>
            </a:r>
            <a:endParaRPr lang="pt-BR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pt-BR"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                T</a:t>
            </a:r>
            <a:r>
              <a:rPr lang="pt-BR"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lang="pt-BR"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pt-BR"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lang="pt-BR" sz="28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lang="pt-BR" sz="2800" i="1" spc="-6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/2)</a:t>
            </a:r>
            <a:r>
              <a:rPr lang="pt-BR" sz="2800" spc="-8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+</a:t>
            </a:r>
            <a:r>
              <a:rPr lang="pt-BR" sz="2800" i="1" spc="-6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spc="5" dirty="0">
                <a:solidFill>
                  <a:srgbClr val="CC3300"/>
                </a:solidFill>
                <a:latin typeface="Symbol"/>
                <a:cs typeface="Times New Roman" panose="02020603050405020304" pitchFamily="18" charset="0"/>
              </a:rPr>
              <a:t>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)           </a:t>
            </a:r>
            <a:r>
              <a:rPr lang="en-IN" sz="2800" dirty="0">
                <a:solidFill>
                  <a:srgbClr val="CC3300"/>
                </a:solidFill>
                <a:latin typeface="Times New Roman"/>
                <a:cs typeface="Times New Roman"/>
              </a:rPr>
              <a:t> if</a:t>
            </a:r>
            <a:r>
              <a:rPr lang="en-IN" sz="28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en-IN" sz="2800" i="1" spc="-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&gt;</a:t>
            </a:r>
            <a:r>
              <a:rPr lang="en-IN" sz="2800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pt-BR" sz="2800" spc="5" dirty="0">
                <a:solidFill>
                  <a:srgbClr val="0033CC"/>
                </a:solidFill>
                <a:latin typeface="Symbol"/>
                <a:cs typeface="Times New Roman" panose="02020603050405020304" pitchFamily="18" charset="0"/>
              </a:rPr>
              <a:t></a:t>
            </a:r>
            <a:r>
              <a:rPr lang="pt-BR" sz="28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pt-BR" sz="2800" i="1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lang="pt-BR" sz="28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lang="pt-BR" sz="2800" i="1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pt-BR" sz="2800" dirty="0">
                <a:solidFill>
                  <a:srgbClr val="0033CC"/>
                </a:solidFill>
                <a:latin typeface="Times New Roman"/>
                <a:cs typeface="Times New Roman"/>
              </a:rPr>
              <a:t>) </a:t>
            </a:r>
            <a:r>
              <a:rPr lang="pt-BR" sz="2800" i="1" spc="5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lang="pt-BR" sz="28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pt-BR" sz="2800" spc="5" dirty="0">
                <a:solidFill>
                  <a:srgbClr val="0033CC"/>
                </a:solidFill>
                <a:latin typeface="Symbol"/>
                <a:cs typeface="Times New Roman" panose="02020603050405020304" pitchFamily="18" charset="0"/>
              </a:rPr>
              <a:t></a:t>
            </a:r>
            <a:r>
              <a:rPr lang="pt-BR" sz="2800" spc="5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lang="pt-BR" sz="2800" i="1" spc="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pt-BR" sz="28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pt-BR" sz="2800" spc="5" dirty="0">
                <a:solidFill>
                  <a:srgbClr val="0033CC"/>
                </a:solidFill>
                <a:latin typeface="Times New Roman"/>
                <a:cs typeface="Times New Roman"/>
              </a:rPr>
              <a:t>lg</a:t>
            </a:r>
            <a:r>
              <a:rPr lang="pt-BR" sz="2800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pt-BR" sz="2800" i="1" spc="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pt-BR" sz="2800" spc="5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lang="pt-BR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2896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33</a:t>
            </a:fld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5174D-20CC-7874-0452-0BA11715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37" y="1076325"/>
            <a:ext cx="9756843" cy="546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6351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34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5121-D106-545C-9124-E81226572D4A}"/>
              </a:ext>
            </a:extLst>
          </p:cNvPr>
          <p:cNvSpPr txBox="1"/>
          <p:nvPr/>
        </p:nvSpPr>
        <p:spPr>
          <a:xfrm>
            <a:off x="680720" y="1585882"/>
            <a:ext cx="6096000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TASK 1: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Write an iterative version of the recursive Quicksort algorithm.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E6511-8E54-1A7D-4DF1-40FF79899DDF}"/>
              </a:ext>
            </a:extLst>
          </p:cNvPr>
          <p:cNvSpPr txBox="1"/>
          <p:nvPr/>
        </p:nvSpPr>
        <p:spPr>
          <a:xfrm>
            <a:off x="680720" y="3136966"/>
            <a:ext cx="6096000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TASK 2: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Iterative Merge Sort Algorithm (Bottom-up Merge Sort)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F4438-E59B-1A9F-BC32-3E7E4F6D7062}"/>
              </a:ext>
            </a:extLst>
          </p:cNvPr>
          <p:cNvSpPr txBox="1"/>
          <p:nvPr/>
        </p:nvSpPr>
        <p:spPr>
          <a:xfrm>
            <a:off x="807720" y="4351897"/>
            <a:ext cx="8730418" cy="136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TASK 3: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Given an array, find the total number of inversions of it. If (i &lt; j) and (A[i] &gt; A[j]), then pair (i, j) is called an inversion of an array A. We need to count all such pairs in the array using merge sort.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506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35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210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pic>
        <p:nvPicPr>
          <p:cNvPr id="3" name="Picture 2" descr="https://media.geeksforgeeks.org/wp-content/cdn-uploads/MinHeapAndMaxHeap.png">
            <a:extLst>
              <a:ext uri="{FF2B5EF4-FFF2-40B4-BE49-F238E27FC236}">
                <a16:creationId xmlns:a16="http://schemas.microsoft.com/office/drawing/2014/main" id="{8DD3E156-36C5-59C2-CE5F-25A7494AE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" y="1295400"/>
            <a:ext cx="8898375" cy="532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2596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Operation/Methods on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93572-762E-4AF4-2D4C-95E59B690D56}"/>
              </a:ext>
            </a:extLst>
          </p:cNvPr>
          <p:cNvSpPr txBox="1"/>
          <p:nvPr/>
        </p:nvSpPr>
        <p:spPr>
          <a:xfrm>
            <a:off x="807720" y="1620589"/>
            <a:ext cx="86410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find an item in a heap.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add an item in a heap ensuring the heap property is maintained min-heap and max-heap property.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remove an item from a heap.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return the value of an item and then delete it from the heap.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extract or pop the root and insert or push a new item in a heap ensuring the heap property has maintained min-heap and max-heap properties.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495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381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Methods/Operations of Heap (Contd..)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A6B8C-ADC0-E401-BBCC-2CB24910C9F2}"/>
              </a:ext>
            </a:extLst>
          </p:cNvPr>
          <p:cNvSpPr txBox="1"/>
          <p:nvPr/>
        </p:nvSpPr>
        <p:spPr>
          <a:xfrm>
            <a:off x="838200" y="1832035"/>
            <a:ext cx="87304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the previously mentioned basic operations, there are other operations such as: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returns the size of the heap.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is-empty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returns 'true' if the heap is empty or 'false' if it has value.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joining or union of two heaps, all the values from both heaps are included but the original heaps are preserved.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joining of two heaps where the values from both heaps are included but the original heaps are destroyed.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409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Heap Tree Representation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605D6-4F14-6836-A3D5-531184B1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55" y="1603255"/>
            <a:ext cx="10480607" cy="2892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9B455-C100-CF3E-0A23-FA53C836F0A3}"/>
              </a:ext>
            </a:extLst>
          </p:cNvPr>
          <p:cNvSpPr txBox="1"/>
          <p:nvPr/>
        </p:nvSpPr>
        <p:spPr>
          <a:xfrm>
            <a:off x="3997960" y="473357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ARENT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=&gt; </a:t>
            </a:r>
            <a:r>
              <a:rPr lang="en-IN" sz="28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i /2]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EFT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=&gt; </a:t>
            </a:r>
            <a:r>
              <a:rPr lang="en-IN" sz="28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l"/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IGHT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=&gt; </a:t>
            </a:r>
            <a:r>
              <a:rPr lang="en-US" sz="28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2i+ 1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583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Maintaining the heap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FC4E1-3923-8EFD-EDF6-15C803092642}"/>
              </a:ext>
            </a:extLst>
          </p:cNvPr>
          <p:cNvSpPr txBox="1"/>
          <p:nvPr/>
        </p:nvSpPr>
        <p:spPr>
          <a:xfrm>
            <a:off x="215900" y="1502539"/>
            <a:ext cx="37465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MAX-HEAPIFY(A, i)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  LEFT(i)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 RIGHT(i)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if A[l] &gt; A[i]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largest l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if A[r] &gt; A[largest]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Largest r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if largest != i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Then exchange A[i] A[largest]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9.MAX-HEAPIFY(A, largest)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BA50C-573D-95F7-AE35-3DFA79EF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1314651"/>
            <a:ext cx="6469380" cy="5041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444150-A2FD-9E88-E3BE-5C5E9F3FBFC3}"/>
              </a:ext>
            </a:extLst>
          </p:cNvPr>
          <p:cNvSpPr txBox="1"/>
          <p:nvPr/>
        </p:nvSpPr>
        <p:spPr>
          <a:xfrm>
            <a:off x="101600" y="4755296"/>
            <a:ext cx="51892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running time of M</a:t>
            </a: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AX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-H</a:t>
            </a: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EAPIFY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by the recurrence can be described as</a:t>
            </a:r>
          </a:p>
          <a:p>
            <a:pPr algn="l"/>
            <a:r>
              <a:rPr lang="pt-BR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 (n) &lt; = T (2n/3) + O (1)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solution to this recurrence is T(n)=</a:t>
            </a:r>
            <a:r>
              <a:rPr lang="en-US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O(log n)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73970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Heap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D3527-C811-361A-10C0-6246B46FFB61}"/>
              </a:ext>
            </a:extLst>
          </p:cNvPr>
          <p:cNvSpPr txBox="1"/>
          <p:nvPr/>
        </p:nvSpPr>
        <p:spPr>
          <a:xfrm>
            <a:off x="807720" y="1265777"/>
            <a:ext cx="29540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Build-Max-Heap(A)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1. for i[n/2] to 1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2. do </a:t>
            </a:r>
          </a:p>
          <a:p>
            <a:pPr algn="l"/>
            <a:r>
              <a:rPr lang="en-IN" dirty="0">
                <a:solidFill>
                  <a:srgbClr val="231F20"/>
                </a:solidFill>
                <a:latin typeface="Times New Roman" panose="02020603050405020304" pitchFamily="18" charset="0"/>
              </a:rPr>
              <a:t>           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MAX-HEAPIFY(</a:t>
            </a:r>
            <a:r>
              <a:rPr lang="en-IN" sz="1800" b="1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</a:rPr>
              <a:t>A,i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)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980251-28DE-82B8-4CE2-3F940DFD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553" y="1626673"/>
            <a:ext cx="2645136" cy="2067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96802A-BD25-7574-9CBA-81630E47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61" y="1585793"/>
            <a:ext cx="3280137" cy="2095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E08E1-FF30-8073-0463-298F43200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134" y="3874445"/>
            <a:ext cx="8571366" cy="2751423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45ED521-7DD1-5B32-0F58-2FE6053D1F0F}"/>
              </a:ext>
            </a:extLst>
          </p:cNvPr>
          <p:cNvGraphicFramePr>
            <a:graphicFrameLocks noGrp="1"/>
          </p:cNvGraphicFramePr>
          <p:nvPr/>
        </p:nvGraphicFramePr>
        <p:xfrm>
          <a:off x="3955553" y="11478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58313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2353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6051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72085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62223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8472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973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98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44213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144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20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144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3056</Words>
  <Application>Microsoft Office PowerPoint</Application>
  <PresentationFormat>Widescreen</PresentationFormat>
  <Paragraphs>376</Paragraphs>
  <Slides>36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Casper</vt:lpstr>
      <vt:lpstr>Microsoft Sans Serif</vt:lpstr>
      <vt:lpstr>Noto Sans Symbols</vt:lpstr>
      <vt:lpstr>Raleway ExtraBold</vt:lpstr>
      <vt:lpstr>Symbol</vt:lpstr>
      <vt:lpstr>Times New Roman</vt:lpstr>
      <vt:lpstr>Wingdings</vt:lpstr>
      <vt:lpstr>Office Theme</vt:lpstr>
      <vt:lpstr>CorelDRAW</vt:lpstr>
      <vt:lpstr>PowerPoint Presentation</vt:lpstr>
      <vt:lpstr>Content</vt:lpstr>
      <vt:lpstr>Heap Sort</vt:lpstr>
      <vt:lpstr>Heap</vt:lpstr>
      <vt:lpstr>Operation/Methods on Heap</vt:lpstr>
      <vt:lpstr>Methods/Operations of Heap (Contd..) </vt:lpstr>
      <vt:lpstr>Heap Tree Representation </vt:lpstr>
      <vt:lpstr>Maintaining the heap property</vt:lpstr>
      <vt:lpstr>Build Heap Tree</vt:lpstr>
      <vt:lpstr>Build Heap Tree</vt:lpstr>
      <vt:lpstr>The HEAPSORT Algorithm</vt:lpstr>
      <vt:lpstr>HEAPSORT Algorithm</vt:lpstr>
      <vt:lpstr>Complexity for Heap</vt:lpstr>
      <vt:lpstr>Quick Sort </vt:lpstr>
      <vt:lpstr>Quick Sort Approach</vt:lpstr>
      <vt:lpstr>Quick Sort Algo</vt:lpstr>
      <vt:lpstr>Quick Sort Algo example</vt:lpstr>
      <vt:lpstr>Quick Sort Algo example</vt:lpstr>
      <vt:lpstr>Quick Sort Algo example</vt:lpstr>
      <vt:lpstr>Correctness of Partition Correctness of Partition</vt:lpstr>
      <vt:lpstr>Maintenance:</vt:lpstr>
      <vt:lpstr>QUICKSORT: Performance – a quick look. </vt:lpstr>
      <vt:lpstr>QUICKSORT: Performance – Balanced Partitioning</vt:lpstr>
      <vt:lpstr>Best Case Analysis(Recursive)</vt:lpstr>
      <vt:lpstr>Worst case Analysis</vt:lpstr>
      <vt:lpstr>Worst case Analysis</vt:lpstr>
      <vt:lpstr>Merge Sort Example</vt:lpstr>
      <vt:lpstr>Merge-Sort (A, p, r)</vt:lpstr>
      <vt:lpstr> Procedure Merge  </vt:lpstr>
      <vt:lpstr> Merge Sort  </vt:lpstr>
      <vt:lpstr> Merge Sort  </vt:lpstr>
      <vt:lpstr>Analysis of Merge Sort</vt:lpstr>
      <vt:lpstr>SORTING ALGORITHMS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vikas kumar sangwan</dc:creator>
  <cp:lastModifiedBy>vikas kumar sangwan</cp:lastModifiedBy>
  <cp:revision>2</cp:revision>
  <dcterms:created xsi:type="dcterms:W3CDTF">2023-01-19T06:19:50Z</dcterms:created>
  <dcterms:modified xsi:type="dcterms:W3CDTF">2023-02-06T19:58:45Z</dcterms:modified>
</cp:coreProperties>
</file>