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376" r:id="rId3"/>
    <p:sldId id="377" r:id="rId4"/>
    <p:sldId id="378" r:id="rId5"/>
    <p:sldId id="388" r:id="rId6"/>
    <p:sldId id="379" r:id="rId7"/>
    <p:sldId id="397" r:id="rId8"/>
    <p:sldId id="380" r:id="rId9"/>
    <p:sldId id="398" r:id="rId10"/>
    <p:sldId id="381" r:id="rId11"/>
    <p:sldId id="396" r:id="rId12"/>
    <p:sldId id="383" r:id="rId13"/>
    <p:sldId id="386" r:id="rId14"/>
    <p:sldId id="384" r:id="rId15"/>
    <p:sldId id="385" r:id="rId16"/>
    <p:sldId id="389" r:id="rId17"/>
    <p:sldId id="390" r:id="rId18"/>
    <p:sldId id="375" r:id="rId19"/>
    <p:sldId id="3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C3E89162-22E4-42B5-AB9D-70F3399613D5}"/>
    <pc:docChg chg="modSld">
      <pc:chgData name="vikas kumar sangwan" userId="a3467a985051c07d" providerId="LiveId" clId="{C3E89162-22E4-42B5-AB9D-70F3399613D5}" dt="2023-02-03T05:08:10.091" v="1" actId="20577"/>
      <pc:docMkLst>
        <pc:docMk/>
      </pc:docMkLst>
      <pc:sldChg chg="modSp mod">
        <pc:chgData name="vikas kumar sangwan" userId="a3467a985051c07d" providerId="LiveId" clId="{C3E89162-22E4-42B5-AB9D-70F3399613D5}" dt="2023-02-03T05:08:10.091" v="1" actId="20577"/>
        <pc:sldMkLst>
          <pc:docMk/>
          <pc:sldMk cId="456502190" sldId="277"/>
        </pc:sldMkLst>
        <pc:spChg chg="mod">
          <ac:chgData name="vikas kumar sangwan" userId="a3467a985051c07d" providerId="LiveId" clId="{C3E89162-22E4-42B5-AB9D-70F3399613D5}" dt="2023-02-03T05:08:10.091" v="1" actId="20577"/>
          <ac:spMkLst>
            <pc:docMk/>
            <pc:sldMk cId="456502190" sldId="277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795C-7539-4D77-B54C-47C7EDFA836D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F840E-A600-4013-9A3A-992CF5FB7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2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C359-F048-A3D5-1220-0B12BEB59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A39E-9AA9-F197-9BEB-DCA80C3E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A8A5-8CA5-0428-91BB-4A029661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E4EF-5263-875E-E449-1FF4B4D1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534D-D328-8000-2EF4-E7647F2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A1AB-1F55-0B03-526D-D3D02E02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7E7D-2F37-53FB-AA7E-E66B3CC3C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2CC5-0661-2E4E-5D35-E7731713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2881-A439-2BD3-1E7E-E604C788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21EA-D513-6CA9-B0A8-6B3B126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B6844-4678-303B-FAFA-2169E82D1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6AAD-6E85-8A83-E96E-FDE6E79A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D4F4-EF02-0D98-B5B9-0F461FCD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F3DC-2B8D-E1AC-EB29-86D30A19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4222-E9C3-CC04-1B0B-9CDFFEC2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6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65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E8F6-9AB5-37C3-BA49-D0F51150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D461-AD1B-55F2-6EEA-6E8D38D9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F065-D448-E9E2-2DC0-EF68D882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F4F0-3224-9017-A272-2A78C73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A418-DF9A-7FF3-3881-2B32BF26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36D0-47D1-D9CC-7C0C-2644EBCB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3B4D-FE18-9127-8128-2762D2D0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DF4C-AA7B-684A-B53B-519426A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9C77-9881-E06E-AF97-3DD01E96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F760-2247-8FF7-1B78-DCCBFF17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8328-147A-3EFB-C490-715FE35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188D-901B-35AF-74B2-1B5096B9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75F02-2D70-EE53-5C05-99EAFB3A0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CE53-B172-3622-D206-619BBD4F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A5BDB-1F50-2C7A-A2E4-D39D6BC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DB65-8487-AC31-2FB1-A403FDE8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EE0-667C-022B-9CA3-18B2E760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CBDA-D85E-26A3-22E1-43B648C7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1EA9F-A361-8F79-7E88-FD502F23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625E-7059-62B7-A013-3A37BFC04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DC383-8F26-DD3A-3B1C-EED39ECCF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24004-0792-325F-16C2-62501CFB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86831-75BE-12A9-B58F-C195AD1C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B204-F71D-E7AE-5D32-9423ED82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1C19-DB98-5A6E-A8F6-58833998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8B0E5-D1AB-4DCD-6F3A-7C4F230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90393-FFA3-0F10-930B-B15F266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BB60A-34F1-E760-94BC-52843C2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55A6D-7903-71B7-5F9E-61E8F02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2A62E-A0B5-3765-8E21-4A47A0BD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E17A-38FD-6181-F47A-909C6C3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7CE8-5E54-5D6D-1420-7BB8A97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38A0-2AAB-04B0-6499-DF1153C4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8695-1242-5618-19E1-E9A3B7405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2BC9-338E-8331-2328-5F9705FD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1302-3096-29E0-5EF3-6F658073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C419-326D-6079-4FF4-DD1EE4D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2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11D6-4AA4-583D-D634-333F014E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0689-9871-FEA7-D353-F63811D12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5B312-AA4B-59A7-F371-B5F13BECC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FF658-093C-E1C3-2959-0AC58727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D8FD6-61C9-10A9-57C0-85451A98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B9FC3-0EE1-F3ED-95C1-AC0F0F2A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31EC-F38A-6A02-D7BF-6558DCB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3920-B19C-A34D-F0D3-58303CAB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DC30-3A58-AA6B-1974-AA17CA63B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9BE9-3179-41F3-9DCD-547E6BC964D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A9F0-0D0C-03F7-A316-13B4784A6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34F0-9EBE-A8C9-885D-9C91BD2B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(21CSH-282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2/10/2023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lang="en-US" altLang="en-US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symptotic </a:t>
            </a:r>
            <a:r>
              <a:rPr lang="en-US" altLang="en-US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789818-797E-0146-749B-309453174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28578"/>
              </p:ext>
            </p:extLst>
          </p:nvPr>
        </p:nvGraphicFramePr>
        <p:xfrm>
          <a:off x="1788160" y="1330960"/>
          <a:ext cx="7010400" cy="3505203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396848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6332677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O notation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2561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92168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7887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7623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log(n))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4588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O(2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32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b="0" baseline="30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31578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1024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polynomial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000" b="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4808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0701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D5951C-5BD9-820C-FD8E-7D66E464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31E44-E93B-4A10-804C-705714D21AF3}"/>
              </a:ext>
            </a:extLst>
          </p:cNvPr>
          <p:cNvSpPr txBox="1"/>
          <p:nvPr/>
        </p:nvSpPr>
        <p:spPr>
          <a:xfrm>
            <a:off x="2560320" y="5106990"/>
            <a:ext cx="8564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time performance of the above complexities are :(Ascending Order)</a:t>
            </a:r>
          </a:p>
          <a:p>
            <a:pPr algn="l" fontAlgn="base"/>
            <a:endParaRPr lang="pt-BR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 &lt; O(log n) &lt; O(n) &lt; O(n log n) &lt; O(n</a:t>
            </a:r>
            <a:r>
              <a:rPr lang="pt-BR" sz="2000" b="1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&lt; O (n</a:t>
            </a:r>
            <a:r>
              <a:rPr lang="pt-BR" sz="2000" b="1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 O(2</a:t>
            </a:r>
            <a:r>
              <a:rPr lang="pt-BR" sz="2000" b="1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9895137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" y="943669"/>
            <a:ext cx="9703985" cy="24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0" y="3508197"/>
            <a:ext cx="5058871" cy="321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2F7C1-9030-3B0E-E804-363D8D429D87}"/>
              </a:ext>
            </a:extLst>
          </p:cNvPr>
          <p:cNvSpPr txBox="1"/>
          <p:nvPr/>
        </p:nvSpPr>
        <p:spPr>
          <a:xfrm>
            <a:off x="193040" y="4143337"/>
            <a:ext cx="650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Let, the performance of X &amp; Y are TX and TY respectively,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Conclusion is for a large n, TX(n) ≻ TY (n)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So, who is a better professional ?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 Ans. X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When X outperforms Y and by what factor ?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 Ans. N0 and c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16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1" dirty="0"/>
              <a:t>STEP COUNT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C82C-9230-4DF4-822B-292D5DE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/ code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Count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 	------------------------------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---------------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(“Chandigarh UNIVERSITY”);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						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 ; i&lt;=n ; i++) ---------------------------------------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x=x+1; 					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 ; i&lt;=n ; i++)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for(j=1 ; j&lt;=n 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------------------------------------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I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x=x+1; 						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1CD2D80-5282-7A72-8D69-98B0946D66A8}"/>
              </a:ext>
            </a:extLst>
          </p:cNvPr>
          <p:cNvSpPr/>
          <p:nvPr/>
        </p:nvSpPr>
        <p:spPr>
          <a:xfrm>
            <a:off x="3576320" y="4358640"/>
            <a:ext cx="254000" cy="782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696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1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C82C-9230-4DF4-822B-292D5DE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1471411"/>
            <a:ext cx="109728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 i, j, n=5, a[5]={12, 2, 51, 35, 7};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for(i=0;i&lt;n-1;i++){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for(j=0;j&lt;n-1-i;j++)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if(a[j]&gt;a[j+1]){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a[j] = a[j] + a[j+1];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a[j+1] = a[j] - a[j+1];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a[j] = a[j] - a[j+1]; }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for(i=0 ; i&lt;n ; i++)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printf(“%d”, a[i]); </a:t>
            </a:r>
          </a:p>
          <a:p>
            <a:r>
              <a:rPr lang="pt-BR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?</a:t>
            </a:r>
            <a:endParaRPr lang="en-IN" sz="3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133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COMPLEXITY FUNCTIONS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30EEA-65F5-C0A5-DAD7-CF2D85C3E821}"/>
              </a:ext>
            </a:extLst>
          </p:cNvPr>
          <p:cNvSpPr txBox="1"/>
          <p:nvPr/>
        </p:nvSpPr>
        <p:spPr>
          <a:xfrm>
            <a:off x="538480" y="1039813"/>
            <a:ext cx="11318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Comparison of functions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Many of the relational properties of real numbers apply to asymptotic comparisons as well. For the following, assume that f(n) and g(n) are asymptotically positive.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Transitivity: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f(n)=(g(n)) and g(n)=(h(n)) imply f(n)=(h(n)),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and g(n)=O(h(n)) imply f(n)=O(h(n)),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and g(n)=Ω(h(n)) imply f(n)=Ω(h(n)),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and g(n)=o(h(n)) imply f(n)=o(h(n)),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and g(n)=ω(h(n)) imply f(n)=ω(h(n)). </a:t>
            </a:r>
          </a:p>
          <a:p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Reflexivity: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f(n)=(f(n)),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f(n)=O(f(n)),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f(n)=Ω(f(n)). 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Symmetry: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f(n)=(g(n)) if and only if g(n)=(f(n)).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19822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1" dirty="0"/>
              <a:t>COMMON COMPLEXITY FUNCTIONS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C82C-9230-4DF4-822B-292D5DE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404"/>
            <a:ext cx="10972800" cy="47867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Transpose symmetry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if and only if g(n)=Ω(f(n)),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if and only if g(n)=Ω(f(n)),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of these properties hold for asymptotic notations, one can draw an analogy between the asymptotic comparison of two functions f and g and the comparison of two real numbers a and b: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similar to a&lt;=b,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similar to a&gt;=b,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f(n)=(g(n)) similar to a=b,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similar to a&lt;b,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similar to a&gt;b.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87775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17708-ED83-2ECB-1AA1-E600CBDC29DF}"/>
              </a:ext>
            </a:extLst>
          </p:cNvPr>
          <p:cNvSpPr txBox="1"/>
          <p:nvPr/>
        </p:nvSpPr>
        <p:spPr>
          <a:xfrm>
            <a:off x="368038" y="1161030"/>
            <a:ext cx="11287760" cy="494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1: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socks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Imagine that after washing 5 distinct pairs of socks, you discover that two socks are missing. Of course, you would like to have the largest number of complete pairs remaining. Thus, you are left with 4 complete pairs in the best-case scenario and with 3 complete pairs in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 worst case. Assuming that the probability of disappearance for each of the 10 socks is the same, find the probability of the best-case scenario; the probability of the worst-case scenario; the number of pairs you should expect in the average case.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2: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For each of the following pairs of functions, indicate whether the first function of each of the following pairs has a lower, same, or higher order of growth (to within a constant multiple) than the second function.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)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and 2000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                       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b.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100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and 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</a:rPr>
              <a:t>c.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log2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and ln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                                                               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</a:rPr>
              <a:t>d.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</a:rPr>
              <a:t>−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1 and 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                                                                                                       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</a:rPr>
              <a:t>e.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(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</a:rPr>
              <a:t>−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)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! and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91849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0EA20-5622-BE44-66F9-B0A3C99D363A}"/>
              </a:ext>
            </a:extLst>
          </p:cNvPr>
          <p:cNvSpPr txBox="1"/>
          <p:nvPr/>
        </p:nvSpPr>
        <p:spPr>
          <a:xfrm>
            <a:off x="424092" y="1039813"/>
            <a:ext cx="11557701" cy="624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3: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List the following functions according to their order of growth from the lowest to the highest: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                        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−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)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!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5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lg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100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)^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2^2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001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4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ln^2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√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3^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4: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Prove the following assertions by using the definitions of the notations involved, or disprove them by giving a specific counterexample.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If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 (n)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O(g(n)),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then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g(n)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Omega(t (n)).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b.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theta(αg(n))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=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theta(g(n)),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where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α &gt;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c.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theta(g(n))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=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O(g(n))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∩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Omega(g(n)).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5: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Use the informal definitions of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O, Omega,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and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to determine whether the following assertions are true or false.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theta(n^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Omega(n)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1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1247912"/>
            <a:ext cx="7837564" cy="490033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Asymptotic Notations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OH-Notation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Omega 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Theta 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Order of growth</a:t>
            </a:r>
          </a:p>
          <a:p>
            <a:endParaRPr lang="en-IN" sz="2400" dirty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49003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 is a useful tool to help to structure our thinking toward better algorithm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shouldn’t ignore asymptotically slower algorithms, however.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design situations often call for a careful balancing</a:t>
            </a:r>
          </a:p>
          <a:p>
            <a:pPr marL="0" indent="0">
              <a:buNone/>
            </a:pPr>
            <a:endParaRPr lang="en-US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complexity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way of expressing the cost of an algorithm, using idealized units of computational work. Consider, for example, the algorithm for sorting a deck of cards, which proceeds by repeatedly searching through the deck for the lowest card. The asymptotic complexity of this algorithm is the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number of cards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deck.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performance of algorithms, rather than giving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speeds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number of steps required to sort our deck of cards (with our naive quadratic algorithm) will depend upon the order in which the cards begin.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time to perform each of our steps will depend upon our processor speed, the condition of our processor cache, etc., etc.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Asymptotic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53761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Big-O is the formal method of expressing the upper bound of an algorithm's running time. It's a measure of the longest amount of time it could possibly take for the algorithm to complete.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More formally, for non-negative functions,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there exists an integer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and a constant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0 such that for all integers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Big O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denoted as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O(g(n))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graphed,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serves as an upper bound to the curve you are analyzing,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 NOTATION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456FC2-6FFD-EB7F-C6EF-AA68B217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04" y="4137101"/>
            <a:ext cx="3027255" cy="240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2E216-0FEF-4C94-08BF-E8EE4613DAFC}"/>
              </a:ext>
            </a:extLst>
          </p:cNvPr>
          <p:cNvSpPr txBox="1"/>
          <p:nvPr/>
        </p:nvSpPr>
        <p:spPr>
          <a:xfrm>
            <a:off x="807720" y="943705"/>
            <a:ext cx="1005332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= O(n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Proof: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Here, we have f 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n, and g(n)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</a:p>
          <a:p>
            <a:endParaRPr lang="en-IN" sz="1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Notice that if n ≥ 1, n ≤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clear.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Also, notice that if n ≥ 1,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clear.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Side Note: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general, if a ≤ b, then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n ≥ 1. This fact is used often in these types of proofs.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Therefore,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2n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We have just shown that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≤ 2n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all n ≥ 1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Thus, we have shown that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= O(n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(by definition of Big- O, with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and c = 2.)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295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BIG-OMEGA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96585-0E8C-02C1-97E2-B209081F6EF2}"/>
              </a:ext>
            </a:extLst>
          </p:cNvPr>
          <p:cNvSpPr txBox="1"/>
          <p:nvPr/>
        </p:nvSpPr>
        <p:spPr>
          <a:xfrm>
            <a:off x="985520" y="1039814"/>
            <a:ext cx="10739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non-negative functions,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if there exists an integer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and a constant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0 such that for all integers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≥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omega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denoted as "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Ω(g(n))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almost the same definition as Big Oh, except that "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≥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this makes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lower bound function, instead of an upper bound function.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describes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best that can happen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given data size. </a:t>
            </a:r>
            <a:endParaRPr lang="en-IN" sz="2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447B4C2-A0F8-39F1-9CBE-B9B51DAB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75" y="3657599"/>
            <a:ext cx="3292041" cy="269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BF552-C7F3-2B02-70E8-D0DE6BF01DAC}"/>
              </a:ext>
            </a:extLst>
          </p:cNvPr>
          <p:cNvSpPr txBox="1"/>
          <p:nvPr/>
        </p:nvSpPr>
        <p:spPr>
          <a:xfrm>
            <a:off x="6096000" y="4563041"/>
            <a:ext cx="6096000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Omega is the reverse of Big-Oh.</a:t>
            </a: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Omega gives us a LOWER BOUND on a function.</a:t>
            </a: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Big-Oh says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"Your algorithm is at least this good."  </a:t>
            </a: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Omega says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"Your algorithm is at least this bad."</a:t>
            </a:r>
          </a:p>
        </p:txBody>
      </p:sp>
    </p:spTree>
    <p:extLst>
      <p:ext uri="{BB962C8B-B14F-4D97-AF65-F5344CB8AC3E}">
        <p14:creationId xmlns:p14="http://schemas.microsoft.com/office/powerpoint/2010/main" val="549540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86EC9-BC3B-4775-2010-B198BDF09729}"/>
              </a:ext>
            </a:extLst>
          </p:cNvPr>
          <p:cNvSpPr txBox="1"/>
          <p:nvPr/>
        </p:nvSpPr>
        <p:spPr>
          <a:xfrm>
            <a:off x="1300480" y="1186483"/>
            <a:ext cx="9093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Ω(n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Proof: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Here, we have f 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g(n)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endParaRPr lang="en-IN" sz="1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It is not too hard to see that if n ≥ 0,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We have already seen that if n ≥ 1,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n2 ≤ n3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 when n ≥ 1,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Therefore,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all n ≥ 1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Thus, we have shown that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Ω(n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(by definition of Big- Ω, with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and c = 1.) </a:t>
            </a:r>
          </a:p>
        </p:txBody>
      </p:sp>
    </p:spTree>
    <p:extLst>
      <p:ext uri="{BB962C8B-B14F-4D97-AF65-F5344CB8AC3E}">
        <p14:creationId xmlns:p14="http://schemas.microsoft.com/office/powerpoint/2010/main" val="38758518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THETA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DBCD-5C04-CCC7-F05A-B67EA104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398905"/>
            <a:ext cx="10515600" cy="435133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function f(n)=theta(g(n))(read as ―f of n is theta of g of n)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there exist positive constants c1,c2, and n0 such that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c1g(n) &lt;=f(n)&lt;=c2g(n)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all n, n&gt;=n0.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theta notation is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more precise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than both the big oh and big omega notations.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function f(n)=theta(g(n))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g(n) is both the lower and upper bound of f(n). </a:t>
            </a:r>
          </a:p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491DC27-C676-9EBF-17B4-F08E915E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77" y="3339907"/>
            <a:ext cx="2955303" cy="268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0824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A0A4-982A-DF7C-6D78-51F76C39A75E}"/>
              </a:ext>
            </a:extLst>
          </p:cNvPr>
          <p:cNvSpPr txBox="1"/>
          <p:nvPr/>
        </p:nvSpPr>
        <p:spPr>
          <a:xfrm>
            <a:off x="807720" y="1706880"/>
            <a:ext cx="8730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= Θ(n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Proof: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When n ≥ 1,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+ 7n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13n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When n ≥ 0,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Thus, when n ≥ 1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≤ 13n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Thus, we have shown that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= Θ(n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(by definition of Big- Θ, with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c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and c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13.)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728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2414</Words>
  <Application>Microsoft Office PowerPoint</Application>
  <PresentationFormat>Widescreen</PresentationFormat>
  <Paragraphs>238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Casper</vt:lpstr>
      <vt:lpstr>Courier New</vt:lpstr>
      <vt:lpstr>Raleway ExtraBold</vt:lpstr>
      <vt:lpstr>Times New Roman</vt:lpstr>
      <vt:lpstr>Wingdings</vt:lpstr>
      <vt:lpstr>Office Theme</vt:lpstr>
      <vt:lpstr>CorelDRAW</vt:lpstr>
      <vt:lpstr>PowerPoint Presentation</vt:lpstr>
      <vt:lpstr>Contents</vt:lpstr>
      <vt:lpstr>Asymptotic notations</vt:lpstr>
      <vt:lpstr>BIG-O NOTATION</vt:lpstr>
      <vt:lpstr>EXAMPLE</vt:lpstr>
      <vt:lpstr>BIG-OMEGA NOTATION</vt:lpstr>
      <vt:lpstr>EXAMPLE</vt:lpstr>
      <vt:lpstr>THETA Notation</vt:lpstr>
      <vt:lpstr>EXAMPLE</vt:lpstr>
      <vt:lpstr>Commonly used Asymptotic Notations</vt:lpstr>
      <vt:lpstr>RATE OF GROWTH</vt:lpstr>
      <vt:lpstr>STEP COUNT</vt:lpstr>
      <vt:lpstr>Example</vt:lpstr>
      <vt:lpstr>COMMON COMPLEXITY FUNCTIONS</vt:lpstr>
      <vt:lpstr>COMMON COMPLEXITY FUNCTIONS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36</cp:revision>
  <dcterms:created xsi:type="dcterms:W3CDTF">2023-01-16T06:38:34Z</dcterms:created>
  <dcterms:modified xsi:type="dcterms:W3CDTF">2023-02-10T06:33:29Z</dcterms:modified>
</cp:coreProperties>
</file>