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390" r:id="rId3"/>
    <p:sldId id="391" r:id="rId4"/>
    <p:sldId id="392" r:id="rId5"/>
    <p:sldId id="400" r:id="rId6"/>
    <p:sldId id="401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375" r:id="rId15"/>
    <p:sldId id="3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kumar sangwan" userId="a3467a985051c07d" providerId="LiveId" clId="{DC75C2F6-70EB-4A2B-B6E2-6EF79780B4E4}"/>
    <pc:docChg chg="modSld">
      <pc:chgData name="vikas kumar sangwan" userId="a3467a985051c07d" providerId="LiveId" clId="{DC75C2F6-70EB-4A2B-B6E2-6EF79780B4E4}" dt="2023-02-03T05:09:45.489" v="3" actId="20577"/>
      <pc:docMkLst>
        <pc:docMk/>
      </pc:docMkLst>
      <pc:sldChg chg="modSp mod">
        <pc:chgData name="vikas kumar sangwan" userId="a3467a985051c07d" providerId="LiveId" clId="{DC75C2F6-70EB-4A2B-B6E2-6EF79780B4E4}" dt="2023-02-03T05:09:45.489" v="3" actId="20577"/>
        <pc:sldMkLst>
          <pc:docMk/>
          <pc:sldMk cId="456502190" sldId="277"/>
        </pc:sldMkLst>
        <pc:spChg chg="mod">
          <ac:chgData name="vikas kumar sangwan" userId="a3467a985051c07d" providerId="LiveId" clId="{DC75C2F6-70EB-4A2B-B6E2-6EF79780B4E4}" dt="2023-02-03T05:09:45.489" v="3" actId="20577"/>
          <ac:spMkLst>
            <pc:docMk/>
            <pc:sldMk cId="456502190" sldId="277"/>
            <ac:spMk id="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62DA4-0DB3-4C7B-88D7-170FA993E0B1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B6B26-0505-47CE-9B2D-9B3CCDCF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9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3012-7299-BAC3-ECB8-E0B3FAD4E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7372A-70CC-CE41-A744-1651D4CB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9C2FD-F03D-4413-4D90-B2DFEB52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3BF2-0780-97EE-F890-B34D022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E1F6-DA64-FFA1-A018-3C270E17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EC66-0F37-1FD3-1F0F-66A65046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4AFA5-C6DD-F0AE-8018-04FE11043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7C75-828B-56D7-3CB0-9464E977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AA5D-F97B-A872-BF5A-6BA50ACF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8DF0-76C7-EEE9-4466-D779446B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72C83-8655-D1A7-1010-1CA2F13AD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49487-FDAA-394A-A99A-DE647B0A8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A241C-5963-5AF7-9FDA-DA3076B1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23AD-A170-BCA0-9405-832AA03E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467F-37FF-5196-DCA2-A45C5300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5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223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A2FC-BFEF-5D37-0929-8838D8A7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C77B-D078-335B-1F0D-2776DB7B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7590-09CD-74C8-2B3D-9BE62A0C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2C21-9E87-2A4E-3BF6-CB356129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793D-5F59-15E7-B7DF-160394B5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CEB3-214B-7DBF-F638-4876C274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A2970-837C-4B74-8B7F-C11C467F4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3C42-B6A1-BB64-1F5D-25D9EF79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E4631-597A-622D-720D-11851CA6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B566-7F50-E208-9FC7-2F559DF4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1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C26F-2BF7-5E2E-40A4-57E4D239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7E98-07C9-19EE-2F30-DF9B0AB0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DF73D-E54D-1B75-B5A9-260DAF9A9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AFEDA-D1D5-17CE-CCD5-7774FE3F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73BB-F285-6589-E6A8-487D040E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286BF-9374-539D-9B60-50348ACF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44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D82-6FA8-05A5-4EDA-12820AC2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14C0E-80C6-F163-5F18-C26B4BAE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7D7B7-AE21-6B97-8A76-DC3194CE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ED05C-B908-9D1A-DB3F-59F733D1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20E4F-D372-F056-6227-2B8E9F9DB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F8680-ABB6-04EC-1C84-0A69EB7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D14F3-2DE1-29FA-11A0-08934814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6739C-F05C-547F-7D46-9C0FBFE6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7589-FB41-1414-4FA0-3B2D7392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13F97-ED74-CD70-CC07-11043FCF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2A4E-2281-4C01-7408-B1E72E5E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85323-B2ED-27EE-E21D-95E5778D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8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1835A-C5F2-5A74-A554-E1788B29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39C0C-AB2D-3BC4-2E54-87D28B52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C1259-9E38-136A-A9C3-72C39410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3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8E66-C3A2-09C0-6134-55553A51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7D47-E34D-3E93-D6C2-56F18753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716BB-94C4-5DAD-9D22-5B61C304D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05B9C-9176-C32D-EA86-917E668D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C987-D254-2A72-5B07-01987763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9CEFC-4FF9-CE23-C982-3215C75B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9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927D-DF60-BCA3-B066-18DE9C6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648A4-67F3-BF8A-3AF9-419B429B7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42C0F-0417-3766-48A0-B52B29A2D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8C8E-DC83-33A2-C4CF-66F809D9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459B-3DB9-87AC-17EC-9C39D64E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5062A-9D09-3C1E-7D98-A5F4F253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9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CDBEE-6BE2-9EE9-971F-E5C25586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50E3C-61A1-A28A-2D6B-10E1BBFF9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6861-2557-DBE5-6E50-64173108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82D63-0D94-4CC1-A220-387976CEB2D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2A4FA-A306-13BB-2245-9C129FCAD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71D6-FF73-CD8D-8127-7489BC920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EE8B-1F63-40EA-B5AF-1C8F829D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2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</a:t>
            </a:r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(21CSH-282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Mr.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2/3/2023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 to compute the step count: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1C0D5-8C5E-E93C-8E59-C459F4A9CF5C}"/>
              </a:ext>
            </a:extLst>
          </p:cNvPr>
          <p:cNvSpPr txBox="1"/>
          <p:nvPr/>
        </p:nvSpPr>
        <p:spPr>
          <a:xfrm>
            <a:off x="3048000" y="1540257"/>
            <a:ext cx="60960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Introduce variable count into programs</a:t>
            </a:r>
          </a:p>
          <a:p>
            <a:pPr marL="342900" indent="-342900" algn="just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Tabular method</a:t>
            </a:r>
          </a:p>
          <a:p>
            <a:pPr algn="just" rtl="0" fontAlgn="base">
              <a:spcBef>
                <a:spcPts val="64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20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Introduce variable count into programs</a:t>
            </a:r>
          </a:p>
          <a:p>
            <a:pPr marL="342900" indent="-342900" algn="just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total number of steps contributed by each statement</a:t>
            </a:r>
          </a:p>
          <a:p>
            <a:pPr marL="342900" indent="-342900" algn="just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per execution frequency</a:t>
            </a:r>
          </a:p>
          <a:p>
            <a:pPr marL="342900" indent="-342900" algn="just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up the contribution of all statements</a:t>
            </a:r>
          </a:p>
        </p:txBody>
      </p:sp>
    </p:spTree>
    <p:extLst>
      <p:ext uri="{BB962C8B-B14F-4D97-AF65-F5344CB8AC3E}">
        <p14:creationId xmlns:p14="http://schemas.microsoft.com/office/powerpoint/2010/main" val="3113574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 to compute the step count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3119F-496A-684F-6FB7-3A816870B0E9}"/>
              </a:ext>
            </a:extLst>
          </p:cNvPr>
          <p:cNvSpPr txBox="1"/>
          <p:nvPr/>
        </p:nvSpPr>
        <p:spPr>
          <a:xfrm>
            <a:off x="1686560" y="1165337"/>
            <a:ext cx="9509760" cy="151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Tabular methods.</a:t>
            </a:r>
          </a:p>
          <a:p>
            <a:pPr marL="342900" indent="-342900" rtl="0" fontAlgn="base">
              <a:spcBef>
                <a:spcPts val="54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 is determined by using a table that includes steps per execution(s/e)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spcBef>
                <a:spcPts val="54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Amount by which the count changes as a result of the execution of the statement.</a:t>
            </a:r>
          </a:p>
          <a:p>
            <a:pPr marL="342900" indent="-342900" rtl="0" fontAlgn="base">
              <a:spcBef>
                <a:spcPts val="54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 – number of times a statement is executed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E31E99-131D-89F6-0B69-E9E0B624F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59" y="2848126"/>
            <a:ext cx="8890771" cy="305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504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1E91B-34B8-8736-5037-04B16072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1332229"/>
            <a:ext cx="8730418" cy="2054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82A651-24A2-C0E8-6887-78AA21140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3679543"/>
            <a:ext cx="8730418" cy="2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292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7BF07-C1C5-9374-F585-A6AF2830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1234154"/>
            <a:ext cx="8730418" cy="49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21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197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 dirty="0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6AE49D-C45E-517F-61F5-F08FC49E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53706"/>
              </p:ext>
            </p:extLst>
          </p:nvPr>
        </p:nvGraphicFramePr>
        <p:xfrm>
          <a:off x="944880" y="1988978"/>
          <a:ext cx="8808720" cy="2628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08720">
                  <a:extLst>
                    <a:ext uri="{9D8B030D-6E8A-4147-A177-3AD203B41FA5}">
                      <a16:colId xmlns:a16="http://schemas.microsoft.com/office/drawing/2014/main" val="366876477"/>
                    </a:ext>
                  </a:extLst>
                </a:gridCol>
              </a:tblGrid>
              <a:tr h="15162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3600" dirty="0">
                          <a:effectLst/>
                        </a:rPr>
                        <a:t>Algorithm performance analysis: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3600" dirty="0">
                          <a:effectLst/>
                        </a:rPr>
                        <a:t>Time complexity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25251"/>
                  </a:ext>
                </a:extLst>
              </a:tr>
              <a:tr h="1111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3600" dirty="0">
                          <a:effectLst/>
                        </a:rPr>
                        <a:t>Space complexity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99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821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Analysis: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B69FB-C1AA-03B3-8269-3C9207600A8A}"/>
              </a:ext>
            </a:extLst>
          </p:cNvPr>
          <p:cNvSpPr txBox="1"/>
          <p:nvPr/>
        </p:nvSpPr>
        <p:spPr>
          <a:xfrm>
            <a:off x="1105338" y="1504179"/>
            <a:ext cx="9857302" cy="4362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Criteria to judge an algorithm.</a:t>
            </a: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Is it correct?</a:t>
            </a: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Is it readable?</a:t>
            </a: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How it works</a:t>
            </a:r>
          </a:p>
          <a:p>
            <a:pPr rtl="0" fontAlgn="base">
              <a:spcBef>
                <a:spcPts val="496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can be divided into two major phases.</a:t>
            </a:r>
          </a:p>
          <a:p>
            <a:pPr rtl="0" fontAlgn="base">
              <a:spcBef>
                <a:spcPts val="496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rtl="0">
              <a:spcBef>
                <a:spcPts val="496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Performance Analysis (machine independent)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 The space complexity of an algorithm is the amount of memory it needs to run for completion.</a:t>
            </a:r>
          </a:p>
          <a:p>
            <a:pPr marL="342900" indent="-342900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 complexity: The time complexity of an algorithm is the amount of computer time it needs to run to completion.</a:t>
            </a:r>
          </a:p>
        </p:txBody>
      </p:sp>
    </p:spTree>
    <p:extLst>
      <p:ext uri="{BB962C8B-B14F-4D97-AF65-F5344CB8AC3E}">
        <p14:creationId xmlns:p14="http://schemas.microsoft.com/office/powerpoint/2010/main" val="8936770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Analysis: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EED39-72DA-D667-E439-18FC84BDD0E9}"/>
              </a:ext>
            </a:extLst>
          </p:cNvPr>
          <p:cNvSpPr txBox="1"/>
          <p:nvPr/>
        </p:nvSpPr>
        <p:spPr>
          <a:xfrm>
            <a:off x="995680" y="1187361"/>
            <a:ext cx="10749280" cy="4657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Performance Measurement (machine dependent).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spcBef>
                <a:spcPts val="448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Space Complexity of any algorithm P is given by S(P)=C+SP(I),C is constant.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1.Fixed Space Requirements (C)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the characteristics of the inputs and outputs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It includes instruction space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space for simple variables, fixed-size structured variable, constants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Variable Space Requirements (SP(I))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the instance characteristic I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number, size, values of inputs and outputs associated with I</a:t>
            </a:r>
          </a:p>
          <a:p>
            <a:pPr rtl="0" fontAlgn="base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recursive stack space, formal parameters, local variables,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3782158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easons for estimating the time complexity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3A60B-C7B3-DF75-30BF-E29C8F0DC530}"/>
              </a:ext>
            </a:extLst>
          </p:cNvPr>
          <p:cNvSpPr txBox="1"/>
          <p:nvPr/>
        </p:nvSpPr>
        <p:spPr>
          <a:xfrm>
            <a:off x="807720" y="1397675"/>
            <a:ext cx="97891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reasons for estimating the time complexity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program even before running the program for the first time are: </a:t>
            </a:r>
          </a:p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AutoNum type="arabicParenBoth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need real-time responses for many applications. That is a faster execution of the program is required for many applications. </a:t>
            </a:r>
          </a:p>
          <a:p>
            <a:pPr marL="457200" indent="-457200" algn="just">
              <a:buAutoNum type="arabicParenBoth"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AutoNum type="arabicParenBoth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time complexity is estimated beforehand, then modifications can be done to the program to improve its performance before running it. </a:t>
            </a:r>
          </a:p>
          <a:p>
            <a:pPr marL="457200" indent="-457200" algn="just">
              <a:buAutoNum type="arabicParenBoth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AutoNum type="arabicParenBoth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is used to specify the upper limit for the time of execution for some programs. The purpose of this is to avoid infinite loops. </a:t>
            </a:r>
          </a:p>
        </p:txBody>
      </p:sp>
    </p:spTree>
    <p:extLst>
      <p:ext uri="{BB962C8B-B14F-4D97-AF65-F5344CB8AC3E}">
        <p14:creationId xmlns:p14="http://schemas.microsoft.com/office/powerpoint/2010/main" val="11104821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Complexity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121E5-4291-F4F5-A56D-2DBE09D8A4E5}"/>
              </a:ext>
            </a:extLst>
          </p:cNvPr>
          <p:cNvSpPr txBox="1"/>
          <p:nvPr/>
        </p:nvSpPr>
        <p:spPr>
          <a:xfrm>
            <a:off x="807720" y="1557218"/>
            <a:ext cx="873041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time complexity of the program depends on the following factors: </a:t>
            </a:r>
          </a:p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</a:t>
            </a:r>
            <a:r>
              <a:rPr lang="en-US" sz="2000" b="1" i="1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Compiler used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– some compilers produce optimized code which consumes less time to get executed. </a:t>
            </a:r>
          </a:p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</a:t>
            </a:r>
            <a:r>
              <a:rPr lang="en-US" sz="2000" b="1" i="1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Compiler options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– The optimization options can be set in the options of the compiler. </a:t>
            </a:r>
          </a:p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</a:t>
            </a:r>
            <a:r>
              <a:rPr lang="en-US" sz="2000" b="1" i="1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Target computer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– The speed of the computer or the number of instructions executed per second differs from one computer to another. </a:t>
            </a:r>
          </a:p>
        </p:txBody>
      </p:sp>
    </p:spTree>
    <p:extLst>
      <p:ext uri="{BB962C8B-B14F-4D97-AF65-F5344CB8AC3E}">
        <p14:creationId xmlns:p14="http://schemas.microsoft.com/office/powerpoint/2010/main" val="997385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336D6-8614-F0C5-7ABC-930273D3A639}"/>
              </a:ext>
            </a:extLst>
          </p:cNvPr>
          <p:cNvSpPr txBox="1"/>
          <p:nvPr/>
        </p:nvSpPr>
        <p:spPr>
          <a:xfrm>
            <a:off x="1889760" y="1223214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4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1 :Simple arithmetic function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Algorithmabc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a, b, c)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a + b + b * c + (a + b - c) / (a + b) + 4.00;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</a:pP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SP(I)=0</a:t>
            </a:r>
          </a:p>
          <a:p>
            <a:pPr rtl="0" fontAlgn="base">
              <a:spcBef>
                <a:spcPts val="640"/>
              </a:spcBef>
              <a:spcAft>
                <a:spcPts val="0"/>
              </a:spcAft>
            </a:pP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IN" sz="2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(P)=Constant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505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258C1-05B4-4806-D8F1-53808F5EE8B3}"/>
              </a:ext>
            </a:extLst>
          </p:cNvPr>
          <p:cNvSpPr txBox="1"/>
          <p:nvPr/>
        </p:nvSpPr>
        <p:spPr>
          <a:xfrm>
            <a:off x="1310640" y="1751534"/>
            <a:ext cx="783336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2: Iterative function for sum a list of numbers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sum( list[ ], n)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tempsum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 ton do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tempsum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+= list [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tempsum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0828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A1C20-3898-CACF-34F2-C6C2FE85420F}"/>
              </a:ext>
            </a:extLst>
          </p:cNvPr>
          <p:cNvSpPr txBox="1"/>
          <p:nvPr/>
        </p:nvSpPr>
        <p:spPr>
          <a:xfrm>
            <a:off x="807720" y="1456894"/>
            <a:ext cx="8730418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3: Recursive function for sum a list of numbers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Algorithmrsum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list[ ], n)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(n&lt;=0) then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0.0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rsum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(list, n-1) + list[n];</a:t>
            </a: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0597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764</Words>
  <Application>Microsoft Office PowerPoint</Application>
  <PresentationFormat>Widescreen</PresentationFormat>
  <Paragraphs>134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Casper</vt:lpstr>
      <vt:lpstr>Raleway ExtraBold</vt:lpstr>
      <vt:lpstr>Times New Roman</vt:lpstr>
      <vt:lpstr>Wingdings</vt:lpstr>
      <vt:lpstr>Office Theme</vt:lpstr>
      <vt:lpstr>CorelDRAW</vt:lpstr>
      <vt:lpstr>PowerPoint Presentation</vt:lpstr>
      <vt:lpstr>Content</vt:lpstr>
      <vt:lpstr>Performance Analysis: </vt:lpstr>
      <vt:lpstr>Performance Analysis:</vt:lpstr>
      <vt:lpstr>Reasons for estimating the time complexity</vt:lpstr>
      <vt:lpstr>Complexity Factor</vt:lpstr>
      <vt:lpstr>Examples:</vt:lpstr>
      <vt:lpstr>Examples:</vt:lpstr>
      <vt:lpstr>Examples:</vt:lpstr>
      <vt:lpstr>Methods to compute the step count:</vt:lpstr>
      <vt:lpstr>Methods to compute the step count</vt:lpstr>
      <vt:lpstr>TASKS END OF LECTURE LEARNING (TELL):</vt:lpstr>
      <vt:lpstr>TASKS END OF LECTURE LEARNING (TELL):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 sangwan</dc:creator>
  <cp:lastModifiedBy>vikas kumar sangwan</cp:lastModifiedBy>
  <cp:revision>2</cp:revision>
  <dcterms:created xsi:type="dcterms:W3CDTF">2023-01-17T10:48:19Z</dcterms:created>
  <dcterms:modified xsi:type="dcterms:W3CDTF">2023-02-03T05:09:46Z</dcterms:modified>
</cp:coreProperties>
</file>