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24.xml" ContentType="application/vnd.openxmlformats-officedocument.themeOverride+xml"/>
  <Override PartName="/ppt/notesSlides/notesSlide26.xml" ContentType="application/vnd.openxmlformats-officedocument.presentationml.notesSlide+xml"/>
  <Override PartName="/ppt/theme/themeOverride25.xml" ContentType="application/vnd.openxmlformats-officedocument.themeOverride+xml"/>
  <Override PartName="/ppt/notesSlides/notesSlide27.xml" ContentType="application/vnd.openxmlformats-officedocument.presentationml.notesSlide+xml"/>
  <Override PartName="/ppt/theme/themeOverride26.xml" ContentType="application/vnd.openxmlformats-officedocument.themeOverride+xml"/>
  <Override PartName="/ppt/notesSlides/notesSlide28.xml" ContentType="application/vnd.openxmlformats-officedocument.presentationml.notesSlide+xml"/>
  <Override PartName="/ppt/theme/themeOverride27.xml" ContentType="application/vnd.openxmlformats-officedocument.themeOverride+xml"/>
  <Override PartName="/ppt/notesSlides/notesSlide29.xml" ContentType="application/vnd.openxmlformats-officedocument.presentationml.notesSlide+xml"/>
  <Override PartName="/ppt/theme/themeOverride28.xml" ContentType="application/vnd.openxmlformats-officedocument.themeOverride+xml"/>
  <Override PartName="/ppt/notesSlides/notesSlide30.xml" ContentType="application/vnd.openxmlformats-officedocument.presentationml.notesSlide+xml"/>
  <Override PartName="/ppt/theme/themeOverride29.xml" ContentType="application/vnd.openxmlformats-officedocument.themeOverride+xml"/>
  <Override PartName="/ppt/notesSlides/notesSlide31.xml" ContentType="application/vnd.openxmlformats-officedocument.presentationml.notesSlide+xml"/>
  <Override PartName="/ppt/theme/themeOverride30.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31.xml" ContentType="application/vnd.openxmlformats-officedocument.themeOverride+xml"/>
  <Override PartName="/ppt/notesSlides/notesSlide36.xml" ContentType="application/vnd.openxmlformats-officedocument.presentationml.notesSlide+xml"/>
  <Override PartName="/ppt/theme/themeOverride32.xml" ContentType="application/vnd.openxmlformats-officedocument.themeOverride+xml"/>
  <Override PartName="/ppt/notesSlides/notesSlide37.xml" ContentType="application/vnd.openxmlformats-officedocument.presentationml.notesSlide+xml"/>
  <Override PartName="/ppt/theme/themeOverride33.xml" ContentType="application/vnd.openxmlformats-officedocument.themeOverride+xml"/>
  <Override PartName="/ppt/notesSlides/notesSlide38.xml" ContentType="application/vnd.openxmlformats-officedocument.presentationml.notesSlide+xml"/>
  <Override PartName="/ppt/theme/themeOverride34.xml" ContentType="application/vnd.openxmlformats-officedocument.themeOverride+xml"/>
  <Override PartName="/ppt/notesSlides/notesSlide39.xml" ContentType="application/vnd.openxmlformats-officedocument.presentationml.notesSlide+xml"/>
  <Override PartName="/ppt/theme/themeOverride35.xml" ContentType="application/vnd.openxmlformats-officedocument.themeOverride+xml"/>
  <Override PartName="/ppt/notesSlides/notesSlide40.xml" ContentType="application/vnd.openxmlformats-officedocument.presentationml.notesSlide+xml"/>
  <Override PartName="/ppt/theme/themeOverride36.xml" ContentType="application/vnd.openxmlformats-officedocument.themeOverride+xml"/>
  <Override PartName="/ppt/notesSlides/notesSlide41.xml" ContentType="application/vnd.openxmlformats-officedocument.presentationml.notesSlide+xml"/>
  <Override PartName="/ppt/theme/themeOverride37.xml" ContentType="application/vnd.openxmlformats-officedocument.themeOverride+xml"/>
  <Override PartName="/ppt/notesSlides/notesSlide42.xml" ContentType="application/vnd.openxmlformats-officedocument.presentationml.notesSlide+xml"/>
  <Override PartName="/ppt/theme/themeOverride38.xml" ContentType="application/vnd.openxmlformats-officedocument.themeOverride+xml"/>
  <Override PartName="/ppt/notesSlides/notesSlide43.xml" ContentType="application/vnd.openxmlformats-officedocument.presentationml.notesSlide+xml"/>
  <Override PartName="/ppt/theme/themeOverride39.xml" ContentType="application/vnd.openxmlformats-officedocument.themeOverride+xml"/>
  <Override PartName="/ppt/notesSlides/notesSlide44.xml" ContentType="application/vnd.openxmlformats-officedocument.presentationml.notesSlide+xml"/>
  <Override PartName="/ppt/theme/themeOverride40.xml" ContentType="application/vnd.openxmlformats-officedocument.themeOverride+xml"/>
  <Override PartName="/ppt/notesSlides/notesSlide45.xml" ContentType="application/vnd.openxmlformats-officedocument.presentationml.notesSlide+xml"/>
  <Override PartName="/ppt/theme/themeOverride41.xml" ContentType="application/vnd.openxmlformats-officedocument.themeOverride+xml"/>
  <Override PartName="/ppt/notesSlides/notesSlide46.xml" ContentType="application/vnd.openxmlformats-officedocument.presentationml.notesSlide+xml"/>
  <Override PartName="/ppt/theme/themeOverride42.xml" ContentType="application/vnd.openxmlformats-officedocument.themeOverride+xml"/>
  <Override PartName="/ppt/notesSlides/notesSlide47.xml" ContentType="application/vnd.openxmlformats-officedocument.presentationml.notesSlide+xml"/>
  <Override PartName="/ppt/theme/themeOverride43.xml" ContentType="application/vnd.openxmlformats-officedocument.themeOverride+xml"/>
  <Override PartName="/ppt/notesSlides/notesSlide48.xml" ContentType="application/vnd.openxmlformats-officedocument.presentationml.notesSlide+xml"/>
  <Override PartName="/ppt/theme/themeOverride44.xml" ContentType="application/vnd.openxmlformats-officedocument.themeOverride+xml"/>
  <Override PartName="/ppt/notesSlides/notesSlide49.xml" ContentType="application/vnd.openxmlformats-officedocument.presentationml.notesSlide+xml"/>
  <Override PartName="/ppt/theme/themeOverride45.xml" ContentType="application/vnd.openxmlformats-officedocument.themeOverride+xml"/>
  <Override PartName="/ppt/notesSlides/notesSlide50.xml" ContentType="application/vnd.openxmlformats-officedocument.presentationml.notesSlide+xml"/>
  <Override PartName="/ppt/theme/themeOverride46.xml" ContentType="application/vnd.openxmlformats-officedocument.themeOverride+xml"/>
  <Override PartName="/ppt/notesSlides/notesSlide51.xml" ContentType="application/vnd.openxmlformats-officedocument.presentationml.notesSlide+xml"/>
  <Override PartName="/ppt/theme/themeOverride47.xml" ContentType="application/vnd.openxmlformats-officedocument.themeOverride+xml"/>
  <Override PartName="/ppt/notesSlides/notesSlide52.xml" ContentType="application/vnd.openxmlformats-officedocument.presentationml.notesSlide+xml"/>
  <Override PartName="/ppt/theme/themeOverride48.xml" ContentType="application/vnd.openxmlformats-officedocument.themeOverride+xml"/>
  <Override PartName="/ppt/notesSlides/notesSlide53.xml" ContentType="application/vnd.openxmlformats-officedocument.presentationml.notesSlide+xml"/>
  <Override PartName="/ppt/theme/themeOverride49.xml" ContentType="application/vnd.openxmlformats-officedocument.themeOverride+xml"/>
  <Override PartName="/ppt/notesSlides/notesSlide54.xml" ContentType="application/vnd.openxmlformats-officedocument.presentationml.notesSlide+xml"/>
  <Override PartName="/ppt/theme/themeOverride50.xml" ContentType="application/vnd.openxmlformats-officedocument.themeOverride+xml"/>
  <Override PartName="/ppt/notesSlides/notesSlide55.xml" ContentType="application/vnd.openxmlformats-officedocument.presentationml.notesSlide+xml"/>
  <Override PartName="/ppt/theme/themeOverride51.xml" ContentType="application/vnd.openxmlformats-officedocument.themeOverr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72"/>
  </p:notesMasterIdLst>
  <p:handoutMasterIdLst>
    <p:handoutMasterId r:id="rId73"/>
  </p:handoutMasterIdLst>
  <p:sldIdLst>
    <p:sldId id="277" r:id="rId3"/>
    <p:sldId id="257" r:id="rId4"/>
    <p:sldId id="340" r:id="rId5"/>
    <p:sldId id="375" r:id="rId6"/>
    <p:sldId id="376" r:id="rId7"/>
    <p:sldId id="377" r:id="rId8"/>
    <p:sldId id="378" r:id="rId9"/>
    <p:sldId id="379" r:id="rId10"/>
    <p:sldId id="380" r:id="rId11"/>
    <p:sldId id="280"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71" r:id="rId70"/>
    <p:sldId id="37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41" autoAdjust="0"/>
  </p:normalViewPr>
  <p:slideViewPr>
    <p:cSldViewPr snapToGrid="0">
      <p:cViewPr varScale="1">
        <p:scale>
          <a:sx n="78" d="100"/>
          <a:sy n="78" d="100"/>
        </p:scale>
        <p:origin x="854" y="62"/>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890B74F6-924D-83CD-F917-BEFF560424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99D0D0F-876B-4E70-AECD-90BB9A09A553}" type="slidenum">
              <a:rPr lang="en-US" altLang="en-US" sz="1200" u="none" baseline="0"/>
              <a:pPr/>
              <a:t>11</a:t>
            </a:fld>
            <a:endParaRPr lang="en-US" altLang="en-US" sz="1200" u="none" baseline="0"/>
          </a:p>
        </p:txBody>
      </p:sp>
      <p:sp>
        <p:nvSpPr>
          <p:cNvPr id="65539" name="Rectangle 2">
            <a:extLst>
              <a:ext uri="{FF2B5EF4-FFF2-40B4-BE49-F238E27FC236}">
                <a16:creationId xmlns:a16="http://schemas.microsoft.com/office/drawing/2014/main" id="{FB0E47E8-4F92-3F97-A770-ACE3CC66D486}"/>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350D1F2-EE2C-C406-10C7-0C1244F408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A7DE4B1-298A-7F40-6B0F-CE9E16F693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D1F4C5B7-610B-42C0-A19D-E6D358665F2C}" type="slidenum">
              <a:rPr lang="en-US" altLang="en-US" sz="1200" u="none" baseline="0"/>
              <a:pPr/>
              <a:t>21</a:t>
            </a:fld>
            <a:endParaRPr lang="en-US" altLang="en-US" sz="1200" u="none" baseline="0"/>
          </a:p>
        </p:txBody>
      </p:sp>
      <p:sp>
        <p:nvSpPr>
          <p:cNvPr id="74755" name="Rectangle 2">
            <a:extLst>
              <a:ext uri="{FF2B5EF4-FFF2-40B4-BE49-F238E27FC236}">
                <a16:creationId xmlns:a16="http://schemas.microsoft.com/office/drawing/2014/main" id="{78A337CA-AD10-7879-0313-99E0307D5906}"/>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DDC12461-FC4E-C919-5F2C-5375555129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FE05E5C-0163-900F-A94C-960302B90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A1D4FC1A-7AB3-46DA-A91C-5B7F8B3C38D2}" type="slidenum">
              <a:rPr lang="en-US" altLang="en-US" sz="1200" u="none" baseline="0"/>
              <a:pPr/>
              <a:t>22</a:t>
            </a:fld>
            <a:endParaRPr lang="en-US" altLang="en-US" sz="1200" u="none" baseline="0"/>
          </a:p>
        </p:txBody>
      </p:sp>
      <p:sp>
        <p:nvSpPr>
          <p:cNvPr id="75779" name="Rectangle 2">
            <a:extLst>
              <a:ext uri="{FF2B5EF4-FFF2-40B4-BE49-F238E27FC236}">
                <a16:creationId xmlns:a16="http://schemas.microsoft.com/office/drawing/2014/main" id="{6F827493-315E-498B-4EE9-4CED5A8A08DC}"/>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07A596BB-B262-032C-BA84-A84807CD45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0FAA5530-9748-4E93-8B43-59E9AE7B0E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DD7CEC77-61A7-42B1-A59F-2377C8F9F83F}" type="slidenum">
              <a:rPr lang="en-US" altLang="en-US" sz="1200" u="none" baseline="0"/>
              <a:pPr/>
              <a:t>23</a:t>
            </a:fld>
            <a:endParaRPr lang="en-US" altLang="en-US" sz="1200" u="none" baseline="0"/>
          </a:p>
        </p:txBody>
      </p:sp>
      <p:sp>
        <p:nvSpPr>
          <p:cNvPr id="76803" name="Rectangle 2">
            <a:extLst>
              <a:ext uri="{FF2B5EF4-FFF2-40B4-BE49-F238E27FC236}">
                <a16:creationId xmlns:a16="http://schemas.microsoft.com/office/drawing/2014/main" id="{016ED25A-5364-F19B-3439-DEA1E460FE6C}"/>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A8ADD07-3CC7-95BF-9A09-0834355676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6E3EB45-3F51-0994-C24A-16BA3F7811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D6FBF925-A035-4C0E-BAD6-8EAAC6B711B8}" type="slidenum">
              <a:rPr lang="en-US" altLang="en-US" sz="1200" u="none" baseline="0"/>
              <a:pPr/>
              <a:t>24</a:t>
            </a:fld>
            <a:endParaRPr lang="en-US" altLang="en-US" sz="1200" u="none" baseline="0"/>
          </a:p>
        </p:txBody>
      </p:sp>
      <p:sp>
        <p:nvSpPr>
          <p:cNvPr id="77827" name="Rectangle 2">
            <a:extLst>
              <a:ext uri="{FF2B5EF4-FFF2-40B4-BE49-F238E27FC236}">
                <a16:creationId xmlns:a16="http://schemas.microsoft.com/office/drawing/2014/main" id="{02A42819-0084-7101-E379-4DFF866388F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5A79848-125B-8C37-BE70-65FEE7D61A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C58D5B0-E46A-0D60-DA40-46A66E1DA3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7AA58D81-DD36-4B95-8A4F-85424838E57D}" type="slidenum">
              <a:rPr lang="en-US" altLang="en-US" sz="1200" u="none" baseline="0"/>
              <a:pPr/>
              <a:t>25</a:t>
            </a:fld>
            <a:endParaRPr lang="en-US" altLang="en-US" sz="1200" u="none" baseline="0"/>
          </a:p>
        </p:txBody>
      </p:sp>
      <p:sp>
        <p:nvSpPr>
          <p:cNvPr id="78851" name="Rectangle 2">
            <a:extLst>
              <a:ext uri="{FF2B5EF4-FFF2-40B4-BE49-F238E27FC236}">
                <a16:creationId xmlns:a16="http://schemas.microsoft.com/office/drawing/2014/main" id="{34C86A51-00D3-A44B-62B3-8EA5D651D8B6}"/>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5FF2ABC0-A680-51BB-BCE3-8D97FAA58E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3E90E289-83FF-DC36-660F-14A1A0B2BB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E339764D-D945-4BC6-BFB3-D9623BDAABF7}" type="slidenum">
              <a:rPr lang="en-US" altLang="en-US" sz="1200" u="none" baseline="0"/>
              <a:pPr/>
              <a:t>26</a:t>
            </a:fld>
            <a:endParaRPr lang="en-US" altLang="en-US" sz="1200" u="none" baseline="0"/>
          </a:p>
        </p:txBody>
      </p:sp>
      <p:sp>
        <p:nvSpPr>
          <p:cNvPr id="79875" name="Rectangle 2">
            <a:extLst>
              <a:ext uri="{FF2B5EF4-FFF2-40B4-BE49-F238E27FC236}">
                <a16:creationId xmlns:a16="http://schemas.microsoft.com/office/drawing/2014/main" id="{15FEB5B0-50A3-FBF5-ADEA-98784EB37F12}"/>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941A2DA1-E64B-B908-54D2-3F89305474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1389B32-470D-B463-8144-6D5D82201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7116CCD5-83C7-48B3-9317-0E29708E2E75}" type="slidenum">
              <a:rPr lang="en-US" altLang="en-US" sz="1200" u="none" baseline="0"/>
              <a:pPr/>
              <a:t>27</a:t>
            </a:fld>
            <a:endParaRPr lang="en-US" altLang="en-US" sz="1200" u="none" baseline="0"/>
          </a:p>
        </p:txBody>
      </p:sp>
      <p:sp>
        <p:nvSpPr>
          <p:cNvPr id="80899" name="Rectangle 2">
            <a:extLst>
              <a:ext uri="{FF2B5EF4-FFF2-40B4-BE49-F238E27FC236}">
                <a16:creationId xmlns:a16="http://schemas.microsoft.com/office/drawing/2014/main" id="{B8D898BD-51AF-0BC2-32D2-033ECC7EB97C}"/>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3ED00136-C41D-867E-081E-AD9F470E16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AADD01B2-378B-A365-C1EE-70676566F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680AE1DA-B170-4A88-B501-689169311163}" type="slidenum">
              <a:rPr lang="en-US" altLang="en-US" sz="1200" u="none" baseline="0"/>
              <a:pPr/>
              <a:t>28</a:t>
            </a:fld>
            <a:endParaRPr lang="en-US" altLang="en-US" sz="1200" u="none" baseline="0"/>
          </a:p>
        </p:txBody>
      </p:sp>
      <p:sp>
        <p:nvSpPr>
          <p:cNvPr id="81923" name="Rectangle 1026">
            <a:extLst>
              <a:ext uri="{FF2B5EF4-FFF2-40B4-BE49-F238E27FC236}">
                <a16:creationId xmlns:a16="http://schemas.microsoft.com/office/drawing/2014/main" id="{DF24257A-58E9-3A5D-86E4-B4B94D253D2E}"/>
              </a:ext>
            </a:extLst>
          </p:cNvPr>
          <p:cNvSpPr>
            <a:spLocks noGrp="1" noRot="1" noChangeAspect="1" noChangeArrowheads="1" noTextEdit="1"/>
          </p:cNvSpPr>
          <p:nvPr>
            <p:ph type="sldImg"/>
          </p:nvPr>
        </p:nvSpPr>
        <p:spPr>
          <a:ln/>
        </p:spPr>
      </p:sp>
      <p:sp>
        <p:nvSpPr>
          <p:cNvPr id="81924" name="Rectangle 1027">
            <a:extLst>
              <a:ext uri="{FF2B5EF4-FFF2-40B4-BE49-F238E27FC236}">
                <a16:creationId xmlns:a16="http://schemas.microsoft.com/office/drawing/2014/main" id="{1E728688-8FB4-7534-C182-0E964161A7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2F5153F0-361D-C8AE-C1A6-C07472EDD9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46BF6506-3BC9-48E6-8940-0F117F610497}" type="slidenum">
              <a:rPr lang="en-US" altLang="en-US" sz="1200" u="none" baseline="0"/>
              <a:pPr/>
              <a:t>29</a:t>
            </a:fld>
            <a:endParaRPr lang="en-US" altLang="en-US" sz="1200" u="none" baseline="0"/>
          </a:p>
        </p:txBody>
      </p:sp>
      <p:sp>
        <p:nvSpPr>
          <p:cNvPr id="82947" name="Rectangle 2">
            <a:extLst>
              <a:ext uri="{FF2B5EF4-FFF2-40B4-BE49-F238E27FC236}">
                <a16:creationId xmlns:a16="http://schemas.microsoft.com/office/drawing/2014/main" id="{7DFF29DF-BB52-57CA-8E21-03D26B58A29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8940D4C-E108-9F59-58CA-EA1B4C4100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FBC7B63-FCC2-B32E-4D04-13638B5F6C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74E30D2-73D8-40D7-B1B2-C4D2263D3A9E}" type="slidenum">
              <a:rPr lang="en-US" altLang="en-US" sz="1200" u="none" baseline="0"/>
              <a:pPr/>
              <a:t>30</a:t>
            </a:fld>
            <a:endParaRPr lang="en-US" altLang="en-US" sz="1200" u="none" baseline="0"/>
          </a:p>
        </p:txBody>
      </p:sp>
      <p:sp>
        <p:nvSpPr>
          <p:cNvPr id="83971" name="Rectangle 1026">
            <a:extLst>
              <a:ext uri="{FF2B5EF4-FFF2-40B4-BE49-F238E27FC236}">
                <a16:creationId xmlns:a16="http://schemas.microsoft.com/office/drawing/2014/main" id="{5105E096-4DAB-16BD-9A52-EC80B95F7748}"/>
              </a:ext>
            </a:extLst>
          </p:cNvPr>
          <p:cNvSpPr>
            <a:spLocks noGrp="1" noRot="1" noChangeAspect="1" noChangeArrowheads="1" noTextEdit="1"/>
          </p:cNvSpPr>
          <p:nvPr>
            <p:ph type="sldImg"/>
          </p:nvPr>
        </p:nvSpPr>
        <p:spPr>
          <a:ln/>
        </p:spPr>
      </p:sp>
      <p:sp>
        <p:nvSpPr>
          <p:cNvPr id="83972" name="Rectangle 1027">
            <a:extLst>
              <a:ext uri="{FF2B5EF4-FFF2-40B4-BE49-F238E27FC236}">
                <a16:creationId xmlns:a16="http://schemas.microsoft.com/office/drawing/2014/main" id="{0EDD76DC-B40A-3EFF-ED9B-88F1DCA5C8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51E0E9E-84CF-E4C6-A738-FD1457AE1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876F179B-4E69-41FD-9098-3BDB0449ED89}" type="slidenum">
              <a:rPr lang="en-US" altLang="en-US" sz="1200" u="none" baseline="0"/>
              <a:pPr/>
              <a:t>12</a:t>
            </a:fld>
            <a:endParaRPr lang="en-US" altLang="en-US" sz="1200" u="none" baseline="0"/>
          </a:p>
        </p:txBody>
      </p:sp>
      <p:sp>
        <p:nvSpPr>
          <p:cNvPr id="66563" name="Rectangle 1026">
            <a:extLst>
              <a:ext uri="{FF2B5EF4-FFF2-40B4-BE49-F238E27FC236}">
                <a16:creationId xmlns:a16="http://schemas.microsoft.com/office/drawing/2014/main" id="{05B43598-AD96-DC7F-8D8F-3911C6B86E77}"/>
              </a:ext>
            </a:extLst>
          </p:cNvPr>
          <p:cNvSpPr>
            <a:spLocks noGrp="1" noRot="1" noChangeAspect="1" noChangeArrowheads="1" noTextEdit="1"/>
          </p:cNvSpPr>
          <p:nvPr>
            <p:ph type="sldImg"/>
          </p:nvPr>
        </p:nvSpPr>
        <p:spPr>
          <a:ln/>
        </p:spPr>
      </p:sp>
      <p:sp>
        <p:nvSpPr>
          <p:cNvPr id="66564" name="Rectangle 1027">
            <a:extLst>
              <a:ext uri="{FF2B5EF4-FFF2-40B4-BE49-F238E27FC236}">
                <a16:creationId xmlns:a16="http://schemas.microsoft.com/office/drawing/2014/main" id="{2A3F8D7B-4B39-8041-1F49-F0275BA132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E3CE24E-A1A8-22DE-7813-76C5717A1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6B037D04-5C8C-4367-B607-7E953FF612E4}" type="slidenum">
              <a:rPr lang="en-US" altLang="en-US" sz="1200" u="none" baseline="0"/>
              <a:pPr/>
              <a:t>31</a:t>
            </a:fld>
            <a:endParaRPr lang="en-US" altLang="en-US" sz="1200" u="none" baseline="0"/>
          </a:p>
        </p:txBody>
      </p:sp>
      <p:sp>
        <p:nvSpPr>
          <p:cNvPr id="84995" name="Rectangle 2">
            <a:extLst>
              <a:ext uri="{FF2B5EF4-FFF2-40B4-BE49-F238E27FC236}">
                <a16:creationId xmlns:a16="http://schemas.microsoft.com/office/drawing/2014/main" id="{879E82BF-E51C-F157-492D-7F9CAC785162}"/>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564D3F36-5430-C4D2-71DA-761061DE0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011B367D-9030-2352-DDF6-38789BF0F9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54508FE-FD22-45F2-B5F2-BBDE4CDDB412}" type="slidenum">
              <a:rPr lang="en-US" altLang="en-US" sz="1200" u="none" baseline="0"/>
              <a:pPr/>
              <a:t>32</a:t>
            </a:fld>
            <a:endParaRPr lang="en-US" altLang="en-US" sz="1200" u="none" baseline="0"/>
          </a:p>
        </p:txBody>
      </p:sp>
      <p:sp>
        <p:nvSpPr>
          <p:cNvPr id="86019" name="Rectangle 1026">
            <a:extLst>
              <a:ext uri="{FF2B5EF4-FFF2-40B4-BE49-F238E27FC236}">
                <a16:creationId xmlns:a16="http://schemas.microsoft.com/office/drawing/2014/main" id="{732ABAE5-59DF-8989-B0B1-566BC2B93BC9}"/>
              </a:ext>
            </a:extLst>
          </p:cNvPr>
          <p:cNvSpPr>
            <a:spLocks noGrp="1" noRot="1" noChangeAspect="1" noChangeArrowheads="1" noTextEdit="1"/>
          </p:cNvSpPr>
          <p:nvPr>
            <p:ph type="sldImg"/>
          </p:nvPr>
        </p:nvSpPr>
        <p:spPr>
          <a:ln/>
        </p:spPr>
      </p:sp>
      <p:sp>
        <p:nvSpPr>
          <p:cNvPr id="86020" name="Rectangle 1027">
            <a:extLst>
              <a:ext uri="{FF2B5EF4-FFF2-40B4-BE49-F238E27FC236}">
                <a16:creationId xmlns:a16="http://schemas.microsoft.com/office/drawing/2014/main" id="{C66E30CB-CD9C-10EF-0B71-72DF75B1C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46B98F4-97B1-A0A6-B11B-59206DA932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4AFA30AD-AD30-44D6-B46A-F632D4C8CBA1}" type="slidenum">
              <a:rPr lang="en-US" altLang="en-US" sz="1200" u="none" baseline="0"/>
              <a:pPr/>
              <a:t>33</a:t>
            </a:fld>
            <a:endParaRPr lang="en-US" altLang="en-US" sz="1200" u="none" baseline="0"/>
          </a:p>
        </p:txBody>
      </p:sp>
      <p:sp>
        <p:nvSpPr>
          <p:cNvPr id="87043" name="Rectangle 1026">
            <a:extLst>
              <a:ext uri="{FF2B5EF4-FFF2-40B4-BE49-F238E27FC236}">
                <a16:creationId xmlns:a16="http://schemas.microsoft.com/office/drawing/2014/main" id="{D58FC47E-DE93-71F9-37EB-CD14E8588D6A}"/>
              </a:ext>
            </a:extLst>
          </p:cNvPr>
          <p:cNvSpPr>
            <a:spLocks noGrp="1" noRot="1" noChangeAspect="1" noChangeArrowheads="1" noTextEdit="1"/>
          </p:cNvSpPr>
          <p:nvPr>
            <p:ph type="sldImg"/>
          </p:nvPr>
        </p:nvSpPr>
        <p:spPr>
          <a:ln/>
        </p:spPr>
      </p:sp>
      <p:sp>
        <p:nvSpPr>
          <p:cNvPr id="87044" name="Rectangle 1027">
            <a:extLst>
              <a:ext uri="{FF2B5EF4-FFF2-40B4-BE49-F238E27FC236}">
                <a16:creationId xmlns:a16="http://schemas.microsoft.com/office/drawing/2014/main" id="{601E49CF-7C32-2BD5-25C4-16D5AA81DD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8A87752-CC40-8D2D-B241-D844C83C0A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77995B27-9CA1-4098-AFF6-0CF32AEEF12F}" type="slidenum">
              <a:rPr lang="en-US" altLang="en-US" sz="1200" u="none" baseline="0"/>
              <a:pPr/>
              <a:t>34</a:t>
            </a:fld>
            <a:endParaRPr lang="en-US" altLang="en-US" sz="1200" u="none" baseline="0"/>
          </a:p>
        </p:txBody>
      </p:sp>
      <p:sp>
        <p:nvSpPr>
          <p:cNvPr id="88067" name="Rectangle 2">
            <a:extLst>
              <a:ext uri="{FF2B5EF4-FFF2-40B4-BE49-F238E27FC236}">
                <a16:creationId xmlns:a16="http://schemas.microsoft.com/office/drawing/2014/main" id="{CBA9019E-8117-D070-04D1-7CE96F90EDD3}"/>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D0913F5B-E27E-06C7-152D-77942BBAE9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A1ADA2D-D571-CF1B-AC03-8593A94989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2A22D754-6F33-4783-98DD-15C39EF08954}" type="slidenum">
              <a:rPr lang="en-US" altLang="en-US" sz="1200" u="none" baseline="0"/>
              <a:pPr/>
              <a:t>35</a:t>
            </a:fld>
            <a:endParaRPr lang="en-US" altLang="en-US" sz="1200" u="none" baseline="0"/>
          </a:p>
        </p:txBody>
      </p:sp>
      <p:sp>
        <p:nvSpPr>
          <p:cNvPr id="89091" name="Rectangle 2">
            <a:extLst>
              <a:ext uri="{FF2B5EF4-FFF2-40B4-BE49-F238E27FC236}">
                <a16:creationId xmlns:a16="http://schemas.microsoft.com/office/drawing/2014/main" id="{2616C3BF-31AA-08E4-B8D2-FD4D334E84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96B7C8F9-45A9-17D2-2372-EC1FBD4717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63B381E-0A6D-67DC-9358-0D6C7AB3FE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A73703C5-7FBA-4961-8AD6-D0CED087F388}" type="slidenum">
              <a:rPr lang="en-US" altLang="en-US" sz="1200" u="none" baseline="0"/>
              <a:pPr/>
              <a:t>36</a:t>
            </a:fld>
            <a:endParaRPr lang="en-US" altLang="en-US" sz="1200" u="none" baseline="0"/>
          </a:p>
        </p:txBody>
      </p:sp>
      <p:sp>
        <p:nvSpPr>
          <p:cNvPr id="90115" name="Rectangle 2">
            <a:extLst>
              <a:ext uri="{FF2B5EF4-FFF2-40B4-BE49-F238E27FC236}">
                <a16:creationId xmlns:a16="http://schemas.microsoft.com/office/drawing/2014/main" id="{8788FA4F-7098-86E6-9340-CE2072E2CD0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8CBED995-31E4-6647-8025-1448D91689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16E2CC26-41A5-ED04-CE22-7E2FAC210E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0830139-AD6E-4585-8D7E-399A74DB2EA3}" type="slidenum">
              <a:rPr lang="en-US" altLang="en-US" sz="1200" u="none" baseline="0"/>
              <a:pPr/>
              <a:t>37</a:t>
            </a:fld>
            <a:endParaRPr lang="en-US" altLang="en-US" sz="1200" u="none" baseline="0"/>
          </a:p>
        </p:txBody>
      </p:sp>
      <p:sp>
        <p:nvSpPr>
          <p:cNvPr id="91139" name="Rectangle 2">
            <a:extLst>
              <a:ext uri="{FF2B5EF4-FFF2-40B4-BE49-F238E27FC236}">
                <a16:creationId xmlns:a16="http://schemas.microsoft.com/office/drawing/2014/main" id="{E4D29D15-4BBA-850F-5DD4-670734319F44}"/>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9BB5A26-7E9E-3A1D-BDE0-D6891EDA51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35781CB-D2FF-6AD8-5F6C-F0F27932CD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D639697-FB4B-4D8B-9D10-75FAF91B25C7}" type="slidenum">
              <a:rPr lang="en-US" altLang="en-US" sz="1200" u="none" baseline="0"/>
              <a:pPr/>
              <a:t>38</a:t>
            </a:fld>
            <a:endParaRPr lang="en-US" altLang="en-US" sz="1200" u="none" baseline="0"/>
          </a:p>
        </p:txBody>
      </p:sp>
      <p:sp>
        <p:nvSpPr>
          <p:cNvPr id="92163" name="Rectangle 2">
            <a:extLst>
              <a:ext uri="{FF2B5EF4-FFF2-40B4-BE49-F238E27FC236}">
                <a16:creationId xmlns:a16="http://schemas.microsoft.com/office/drawing/2014/main" id="{1F667A21-CD21-3918-58CD-3DADD45A1FFA}"/>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E8CF8482-91AA-1D41-A70E-D340CB711A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778F57D-F062-ED82-2B73-FCE6FD3F33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91B70A65-FA04-4250-A166-B7C0B4CDD50D}" type="slidenum">
              <a:rPr lang="en-US" altLang="en-US" sz="1200" u="none" baseline="0"/>
              <a:pPr/>
              <a:t>39</a:t>
            </a:fld>
            <a:endParaRPr lang="en-US" altLang="en-US" sz="1200" u="none" baseline="0"/>
          </a:p>
        </p:txBody>
      </p:sp>
      <p:sp>
        <p:nvSpPr>
          <p:cNvPr id="93187" name="Rectangle 2">
            <a:extLst>
              <a:ext uri="{FF2B5EF4-FFF2-40B4-BE49-F238E27FC236}">
                <a16:creationId xmlns:a16="http://schemas.microsoft.com/office/drawing/2014/main" id="{3CF77BF8-CBC5-F31A-2AD7-EB68305CC50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F69278E-83CC-2D1B-364A-9E1781E2BA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BF787379-0425-1329-F876-92A4E512CB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FBDC91B7-EB33-4CEB-A734-5207F2DCC478}" type="slidenum">
              <a:rPr lang="en-US" altLang="en-US" sz="1200" u="none" baseline="0"/>
              <a:pPr/>
              <a:t>40</a:t>
            </a:fld>
            <a:endParaRPr lang="en-US" altLang="en-US" sz="1200" u="none" baseline="0"/>
          </a:p>
        </p:txBody>
      </p:sp>
      <p:sp>
        <p:nvSpPr>
          <p:cNvPr id="94211" name="Rectangle 2">
            <a:extLst>
              <a:ext uri="{FF2B5EF4-FFF2-40B4-BE49-F238E27FC236}">
                <a16:creationId xmlns:a16="http://schemas.microsoft.com/office/drawing/2014/main" id="{15C518B8-933A-353A-0727-384AF12B82F9}"/>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3E7EDF9E-A2A2-E2CE-7A7A-5282673A2D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01B6F63-6C0F-7BB3-8F64-32799F9207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7F958DA-D763-441B-B036-A4C488EA5C1C}" type="slidenum">
              <a:rPr lang="en-US" altLang="en-US" sz="1200" u="none" baseline="0"/>
              <a:pPr/>
              <a:t>13</a:t>
            </a:fld>
            <a:endParaRPr lang="en-US" altLang="en-US" sz="1200" u="none" baseline="0"/>
          </a:p>
        </p:txBody>
      </p:sp>
      <p:sp>
        <p:nvSpPr>
          <p:cNvPr id="67587" name="Rectangle 2">
            <a:extLst>
              <a:ext uri="{FF2B5EF4-FFF2-40B4-BE49-F238E27FC236}">
                <a16:creationId xmlns:a16="http://schemas.microsoft.com/office/drawing/2014/main" id="{38934E47-D077-228C-CC4F-49342AFDF2EF}"/>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401CEA34-989D-98CC-0AA8-0F06C68003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A895972-121E-9B11-F895-D013BF10AB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689EB7F2-1AD5-4200-9347-D06BF21F915C}" type="slidenum">
              <a:rPr lang="en-US" altLang="en-US" sz="1200" u="none" baseline="0"/>
              <a:pPr/>
              <a:t>41</a:t>
            </a:fld>
            <a:endParaRPr lang="en-US" altLang="en-US" sz="1200" u="none" baseline="0"/>
          </a:p>
        </p:txBody>
      </p:sp>
      <p:sp>
        <p:nvSpPr>
          <p:cNvPr id="95235" name="Rectangle 2">
            <a:extLst>
              <a:ext uri="{FF2B5EF4-FFF2-40B4-BE49-F238E27FC236}">
                <a16:creationId xmlns:a16="http://schemas.microsoft.com/office/drawing/2014/main" id="{864CECA8-EB0D-9DB6-D6CD-3B4DD34A1D13}"/>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3A90C18A-149A-B56F-DFE2-99D54D419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EAD3DD6A-880A-65B1-A2FB-E370789F3B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2A5C7FD-25DF-49A5-92EB-4CBFD2A8DE4A}" type="slidenum">
              <a:rPr lang="en-US" altLang="en-US" sz="1200" u="none" baseline="0"/>
              <a:pPr/>
              <a:t>42</a:t>
            </a:fld>
            <a:endParaRPr lang="en-US" altLang="en-US" sz="1200" u="none" baseline="0"/>
          </a:p>
        </p:txBody>
      </p:sp>
      <p:sp>
        <p:nvSpPr>
          <p:cNvPr id="96259" name="Rectangle 2">
            <a:extLst>
              <a:ext uri="{FF2B5EF4-FFF2-40B4-BE49-F238E27FC236}">
                <a16:creationId xmlns:a16="http://schemas.microsoft.com/office/drawing/2014/main" id="{972F31C4-64B3-1053-568E-EBD063C9FE39}"/>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1E6583D9-685F-FDEA-90A6-7DC5A083B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94664BB9-25C5-3A9E-D350-DC791BAD9A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E819BAC4-2645-4812-8D95-8EBC6F913C5E}" type="slidenum">
              <a:rPr lang="en-US" altLang="en-US" sz="1200" u="none" baseline="0"/>
              <a:pPr/>
              <a:t>43</a:t>
            </a:fld>
            <a:endParaRPr lang="en-US" altLang="en-US" sz="1200" u="none" baseline="0"/>
          </a:p>
        </p:txBody>
      </p:sp>
      <p:sp>
        <p:nvSpPr>
          <p:cNvPr id="97283" name="Rectangle 2">
            <a:extLst>
              <a:ext uri="{FF2B5EF4-FFF2-40B4-BE49-F238E27FC236}">
                <a16:creationId xmlns:a16="http://schemas.microsoft.com/office/drawing/2014/main" id="{F04059DC-BC39-1AA3-611B-66330EAF0E26}"/>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5B476C8-E78F-A748-11C7-2591C7C6CF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C1063DF9-B5D6-B1B6-2993-7597A25B5E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6397645F-23A2-4D73-8A07-AA33EFE3360C}" type="slidenum">
              <a:rPr lang="en-US" altLang="en-US" sz="1200" u="none" baseline="0"/>
              <a:pPr/>
              <a:t>44</a:t>
            </a:fld>
            <a:endParaRPr lang="en-US" altLang="en-US" sz="1200" u="none" baseline="0"/>
          </a:p>
        </p:txBody>
      </p:sp>
      <p:sp>
        <p:nvSpPr>
          <p:cNvPr id="98307" name="Rectangle 2">
            <a:extLst>
              <a:ext uri="{FF2B5EF4-FFF2-40B4-BE49-F238E27FC236}">
                <a16:creationId xmlns:a16="http://schemas.microsoft.com/office/drawing/2014/main" id="{526CCD7A-859B-2AFB-39E7-B28F4C3B1040}"/>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EED3F63C-3238-DCF3-2A45-5E98AD8E9A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E3FAB5E-A0BA-75A6-F8E2-B6A26F911A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D7426CD5-DB41-4344-87AE-A6C200CC7367}" type="slidenum">
              <a:rPr lang="en-US" altLang="en-US" sz="1200" u="none" baseline="0"/>
              <a:pPr/>
              <a:t>45</a:t>
            </a:fld>
            <a:endParaRPr lang="en-US" altLang="en-US" sz="1200" u="none" baseline="0"/>
          </a:p>
        </p:txBody>
      </p:sp>
      <p:sp>
        <p:nvSpPr>
          <p:cNvPr id="99331" name="Rectangle 2">
            <a:extLst>
              <a:ext uri="{FF2B5EF4-FFF2-40B4-BE49-F238E27FC236}">
                <a16:creationId xmlns:a16="http://schemas.microsoft.com/office/drawing/2014/main" id="{920ACA01-5A56-043A-15D2-124222207FBB}"/>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167B18F-49F2-14EF-056E-5B4F874563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2509255-8FFF-7ECF-0EC2-630219F67E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FA06C72E-210A-4CDD-A61E-15C3BD9AD972}" type="slidenum">
              <a:rPr lang="en-US" altLang="en-US" sz="1200" u="none" baseline="0"/>
              <a:pPr/>
              <a:t>46</a:t>
            </a:fld>
            <a:endParaRPr lang="en-US" altLang="en-US" sz="1200" u="none" baseline="0"/>
          </a:p>
        </p:txBody>
      </p:sp>
      <p:sp>
        <p:nvSpPr>
          <p:cNvPr id="100355" name="Rectangle 2">
            <a:extLst>
              <a:ext uri="{FF2B5EF4-FFF2-40B4-BE49-F238E27FC236}">
                <a16:creationId xmlns:a16="http://schemas.microsoft.com/office/drawing/2014/main" id="{3D153822-4A0A-C758-993C-5EF139327250}"/>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09A5008F-2E7C-3450-E065-301BA6D29B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B3029437-C7D4-0F87-3C9E-8B286FCB71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F3C7CE5F-A72E-4FF6-A287-635891470196}" type="slidenum">
              <a:rPr lang="en-US" altLang="en-US" sz="1200" u="none" baseline="0"/>
              <a:pPr/>
              <a:t>47</a:t>
            </a:fld>
            <a:endParaRPr lang="en-US" altLang="en-US" sz="1200" u="none" baseline="0"/>
          </a:p>
        </p:txBody>
      </p:sp>
      <p:sp>
        <p:nvSpPr>
          <p:cNvPr id="101379" name="Rectangle 2">
            <a:extLst>
              <a:ext uri="{FF2B5EF4-FFF2-40B4-BE49-F238E27FC236}">
                <a16:creationId xmlns:a16="http://schemas.microsoft.com/office/drawing/2014/main" id="{2851D633-0A45-7402-41FB-DC98FA7BBE5B}"/>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7C748C99-87BD-A2A3-975E-DE6B1CBAE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747CB58A-BDB8-8FD3-666C-145AB21737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7D42EA88-A159-4D8E-9B95-953DD2A7191D}" type="slidenum">
              <a:rPr lang="en-US" altLang="en-US" sz="1200" u="none" baseline="0"/>
              <a:pPr/>
              <a:t>48</a:t>
            </a:fld>
            <a:endParaRPr lang="en-US" altLang="en-US" sz="1200" u="none" baseline="0"/>
          </a:p>
        </p:txBody>
      </p:sp>
      <p:sp>
        <p:nvSpPr>
          <p:cNvPr id="102403" name="Rectangle 2">
            <a:extLst>
              <a:ext uri="{FF2B5EF4-FFF2-40B4-BE49-F238E27FC236}">
                <a16:creationId xmlns:a16="http://schemas.microsoft.com/office/drawing/2014/main" id="{5118D93E-E416-3CC8-6306-72C1FFAB56D2}"/>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76F85944-A6E4-E880-596E-DA4112E313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5E973D7-715C-4425-FC4C-88ED56225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F50FC416-480A-4511-9DA8-1A0B8E402480}" type="slidenum">
              <a:rPr lang="en-US" altLang="en-US" sz="1200" u="none" baseline="0"/>
              <a:pPr/>
              <a:t>49</a:t>
            </a:fld>
            <a:endParaRPr lang="en-US" altLang="en-US" sz="1200" u="none" baseline="0"/>
          </a:p>
        </p:txBody>
      </p:sp>
      <p:sp>
        <p:nvSpPr>
          <p:cNvPr id="103427" name="Rectangle 2">
            <a:extLst>
              <a:ext uri="{FF2B5EF4-FFF2-40B4-BE49-F238E27FC236}">
                <a16:creationId xmlns:a16="http://schemas.microsoft.com/office/drawing/2014/main" id="{D736F3C5-7877-73D7-E405-6D4293C08FDD}"/>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17551154-D987-4497-1045-311AAFEEE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800C041-4975-048D-3725-96F1024A0B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7AE2FD6-87C4-460B-813D-9EDC61C48A34}" type="slidenum">
              <a:rPr lang="en-US" altLang="en-US" sz="1200" u="none" baseline="0"/>
              <a:pPr/>
              <a:t>50</a:t>
            </a:fld>
            <a:endParaRPr lang="en-US" altLang="en-US" sz="1200" u="none" baseline="0"/>
          </a:p>
        </p:txBody>
      </p:sp>
      <p:sp>
        <p:nvSpPr>
          <p:cNvPr id="104451" name="Rectangle 2">
            <a:extLst>
              <a:ext uri="{FF2B5EF4-FFF2-40B4-BE49-F238E27FC236}">
                <a16:creationId xmlns:a16="http://schemas.microsoft.com/office/drawing/2014/main" id="{13F64219-7D0F-914E-73A1-BC3E246D28E7}"/>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53D08B6D-DF21-73F6-DD3F-CFB580783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AD84DF8-8787-48B4-2324-21A92D944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B320C69B-4846-426B-8779-796AF16DBFC4}" type="slidenum">
              <a:rPr lang="en-US" altLang="en-US" sz="1200" u="none" baseline="0"/>
              <a:pPr/>
              <a:t>14</a:t>
            </a:fld>
            <a:endParaRPr lang="en-US" altLang="en-US" sz="1200" u="none" baseline="0"/>
          </a:p>
        </p:txBody>
      </p:sp>
      <p:sp>
        <p:nvSpPr>
          <p:cNvPr id="68611" name="Rectangle 2">
            <a:extLst>
              <a:ext uri="{FF2B5EF4-FFF2-40B4-BE49-F238E27FC236}">
                <a16:creationId xmlns:a16="http://schemas.microsoft.com/office/drawing/2014/main" id="{991ABA57-C752-B239-6860-C8B3ADB69B2E}"/>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9595005D-7231-8421-686F-BB643ACD21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B59BE3C-CD2D-E2CF-693A-EAACEFA32E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F313D09-66E9-4AED-A42B-B781B20EB02D}" type="slidenum">
              <a:rPr lang="en-US" altLang="en-US" sz="1200" u="none" baseline="0"/>
              <a:pPr/>
              <a:t>51</a:t>
            </a:fld>
            <a:endParaRPr lang="en-US" altLang="en-US" sz="1200" u="none" baseline="0"/>
          </a:p>
        </p:txBody>
      </p:sp>
      <p:sp>
        <p:nvSpPr>
          <p:cNvPr id="105475" name="Rectangle 2">
            <a:extLst>
              <a:ext uri="{FF2B5EF4-FFF2-40B4-BE49-F238E27FC236}">
                <a16:creationId xmlns:a16="http://schemas.microsoft.com/office/drawing/2014/main" id="{77B625E9-2496-08F2-CD2D-6162D6B3BB9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D983DE94-A11E-AC11-78C1-D0F0884ED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8A471438-5D25-C281-47CF-D803BEC8B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ECCF2439-32E3-47C5-9331-E12DCB944606}" type="slidenum">
              <a:rPr lang="en-US" altLang="en-US" sz="1200" u="none" baseline="0"/>
              <a:pPr/>
              <a:t>52</a:t>
            </a:fld>
            <a:endParaRPr lang="en-US" altLang="en-US" sz="1200" u="none" baseline="0"/>
          </a:p>
        </p:txBody>
      </p:sp>
      <p:sp>
        <p:nvSpPr>
          <p:cNvPr id="106499" name="Rectangle 2">
            <a:extLst>
              <a:ext uri="{FF2B5EF4-FFF2-40B4-BE49-F238E27FC236}">
                <a16:creationId xmlns:a16="http://schemas.microsoft.com/office/drawing/2014/main" id="{D37B45DD-CCF2-4C70-887A-259EBFE986C0}"/>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8C90B247-0FF9-F738-B6CF-D313E8C467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BB6BCC4-26C8-0F0A-2314-4F9E56544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C570F8C8-2DE0-4DA5-95B0-77300C47CA33}" type="slidenum">
              <a:rPr lang="en-US" altLang="en-US" sz="1200" u="none" baseline="0"/>
              <a:pPr/>
              <a:t>53</a:t>
            </a:fld>
            <a:endParaRPr lang="en-US" altLang="en-US" sz="1200" u="none" baseline="0"/>
          </a:p>
        </p:txBody>
      </p:sp>
      <p:sp>
        <p:nvSpPr>
          <p:cNvPr id="107523" name="Rectangle 2">
            <a:extLst>
              <a:ext uri="{FF2B5EF4-FFF2-40B4-BE49-F238E27FC236}">
                <a16:creationId xmlns:a16="http://schemas.microsoft.com/office/drawing/2014/main" id="{55E6831B-4BE0-6C1D-B5BF-A1036E08391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9B1E3B2-922A-38B9-AF9E-DA91D165F1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29D99958-4BDC-E1A8-D290-847F543229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BF8BD641-AD7E-4E4C-9135-0733BF4F8759}" type="slidenum">
              <a:rPr lang="en-US" altLang="en-US" sz="1200" u="none" baseline="0"/>
              <a:pPr/>
              <a:t>54</a:t>
            </a:fld>
            <a:endParaRPr lang="en-US" altLang="en-US" sz="1200" u="none" baseline="0"/>
          </a:p>
        </p:txBody>
      </p:sp>
      <p:sp>
        <p:nvSpPr>
          <p:cNvPr id="108547" name="Rectangle 2">
            <a:extLst>
              <a:ext uri="{FF2B5EF4-FFF2-40B4-BE49-F238E27FC236}">
                <a16:creationId xmlns:a16="http://schemas.microsoft.com/office/drawing/2014/main" id="{F3CB2D85-D168-76EE-D323-CACFE6E2F995}"/>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1CCB4E70-0AF8-3EDC-233A-64BEDB6C1C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B330B7A3-9F9A-DAFC-EB04-6473403EC1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204012CD-648E-4D7E-876A-1D19CDD79CE4}" type="slidenum">
              <a:rPr lang="en-US" altLang="en-US" sz="1200" u="none" baseline="0"/>
              <a:pPr/>
              <a:t>55</a:t>
            </a:fld>
            <a:endParaRPr lang="en-US" altLang="en-US" sz="1200" u="none" baseline="0"/>
          </a:p>
        </p:txBody>
      </p:sp>
      <p:sp>
        <p:nvSpPr>
          <p:cNvPr id="109571" name="Rectangle 2">
            <a:extLst>
              <a:ext uri="{FF2B5EF4-FFF2-40B4-BE49-F238E27FC236}">
                <a16:creationId xmlns:a16="http://schemas.microsoft.com/office/drawing/2014/main" id="{BDE84B41-6D40-D361-C489-233FB931FA6E}"/>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1CC9A1F-25B4-2A1C-4AE9-00E8640C9C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1CF692A-ADF6-203C-F855-3342F8361F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A5D440D-59F8-4BCC-9645-DEA5085EEB9A}" type="slidenum">
              <a:rPr lang="en-US" altLang="en-US" sz="1200" u="none" baseline="0"/>
              <a:pPr/>
              <a:t>56</a:t>
            </a:fld>
            <a:endParaRPr lang="en-US" altLang="en-US" sz="1200" u="none" baseline="0"/>
          </a:p>
        </p:txBody>
      </p:sp>
      <p:sp>
        <p:nvSpPr>
          <p:cNvPr id="110595" name="Rectangle 2">
            <a:extLst>
              <a:ext uri="{FF2B5EF4-FFF2-40B4-BE49-F238E27FC236}">
                <a16:creationId xmlns:a16="http://schemas.microsoft.com/office/drawing/2014/main" id="{CF96B687-C54E-B09D-FFD6-C26C9BE03542}"/>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33DDE24-B962-6B39-FD8E-BBDF664209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FA988DCB-1702-6BD9-94D7-077A61E148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A43C0929-992B-4DD5-8D6F-B753A559E256}" type="slidenum">
              <a:rPr lang="en-US" altLang="en-US" sz="1200" u="none" baseline="0"/>
              <a:pPr/>
              <a:t>57</a:t>
            </a:fld>
            <a:endParaRPr lang="en-US" altLang="en-US" sz="1200" u="none" baseline="0"/>
          </a:p>
        </p:txBody>
      </p:sp>
      <p:sp>
        <p:nvSpPr>
          <p:cNvPr id="111619" name="Rectangle 2">
            <a:extLst>
              <a:ext uri="{FF2B5EF4-FFF2-40B4-BE49-F238E27FC236}">
                <a16:creationId xmlns:a16="http://schemas.microsoft.com/office/drawing/2014/main" id="{1A099F78-E7DF-351F-A939-5540C2D6297B}"/>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A111C910-DD4B-BB30-2E4E-48D9344408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8BE522AA-E0BB-C640-DA94-39185C463A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A344D451-E435-47C4-8C81-38AD7D7FDECD}" type="slidenum">
              <a:rPr lang="en-US" altLang="en-US" sz="1200" u="none" baseline="0"/>
              <a:pPr/>
              <a:t>58</a:t>
            </a:fld>
            <a:endParaRPr lang="en-US" altLang="en-US" sz="1200" u="none" baseline="0"/>
          </a:p>
        </p:txBody>
      </p:sp>
      <p:sp>
        <p:nvSpPr>
          <p:cNvPr id="112643" name="Rectangle 2">
            <a:extLst>
              <a:ext uri="{FF2B5EF4-FFF2-40B4-BE49-F238E27FC236}">
                <a16:creationId xmlns:a16="http://schemas.microsoft.com/office/drawing/2014/main" id="{9C2AD735-B1A9-341F-4BF6-90780B9820A1}"/>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C8A4CDE4-60F2-78FE-8A05-A1753AFE73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CAE325A2-90AA-B83A-F23C-DD562B062F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A4D8C2F-8D30-4E4C-9509-8559FE7D008B}" type="slidenum">
              <a:rPr lang="en-US" altLang="en-US" sz="1200" u="none" baseline="0"/>
              <a:pPr/>
              <a:t>59</a:t>
            </a:fld>
            <a:endParaRPr lang="en-US" altLang="en-US" sz="1200" u="none" baseline="0"/>
          </a:p>
        </p:txBody>
      </p:sp>
      <p:sp>
        <p:nvSpPr>
          <p:cNvPr id="113667" name="Rectangle 2">
            <a:extLst>
              <a:ext uri="{FF2B5EF4-FFF2-40B4-BE49-F238E27FC236}">
                <a16:creationId xmlns:a16="http://schemas.microsoft.com/office/drawing/2014/main" id="{469185A4-B501-7159-26C8-F1C1DC37EF31}"/>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B64DEC4C-B8B9-ECCC-C8A7-2D2BFEF151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D342AA7B-C96E-FC28-7E8E-2255C151E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8BC6E2DB-2A6D-4C29-8A2C-30728C9C9A6E}" type="slidenum">
              <a:rPr lang="en-US" altLang="en-US" sz="1200" u="none" baseline="0"/>
              <a:pPr/>
              <a:t>60</a:t>
            </a:fld>
            <a:endParaRPr lang="en-US" altLang="en-US" sz="1200" u="none" baseline="0"/>
          </a:p>
        </p:txBody>
      </p:sp>
      <p:sp>
        <p:nvSpPr>
          <p:cNvPr id="114691" name="Rectangle 2">
            <a:extLst>
              <a:ext uri="{FF2B5EF4-FFF2-40B4-BE49-F238E27FC236}">
                <a16:creationId xmlns:a16="http://schemas.microsoft.com/office/drawing/2014/main" id="{1384862B-DE00-7F8E-8278-46570996C938}"/>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F8A8B077-EA0B-F387-C4B4-C69580650D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DE78BBB0-DAF2-6EC8-05C7-25FE85DD0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D514266A-88F1-4BB1-9572-FFA7B05094B3}" type="slidenum">
              <a:rPr lang="en-US" altLang="en-US" sz="1200" u="none" baseline="0"/>
              <a:pPr/>
              <a:t>15</a:t>
            </a:fld>
            <a:endParaRPr lang="en-US" altLang="en-US" sz="1200" u="none" baseline="0"/>
          </a:p>
        </p:txBody>
      </p:sp>
      <p:sp>
        <p:nvSpPr>
          <p:cNvPr id="69635" name="Rectangle 2">
            <a:extLst>
              <a:ext uri="{FF2B5EF4-FFF2-40B4-BE49-F238E27FC236}">
                <a16:creationId xmlns:a16="http://schemas.microsoft.com/office/drawing/2014/main" id="{2080E505-6F54-F284-8A2D-C2181B3287B5}"/>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3794754C-53F6-20C9-9349-3C20F86704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3A95DBA-D81F-3728-D7A2-F5829B4D6D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75405C5E-49F1-431F-866A-443873C7EB8C}" type="slidenum">
              <a:rPr lang="en-US" altLang="en-US" sz="1200" u="none" baseline="0"/>
              <a:pPr/>
              <a:t>61</a:t>
            </a:fld>
            <a:endParaRPr lang="en-US" altLang="en-US" sz="1200" u="none" baseline="0"/>
          </a:p>
        </p:txBody>
      </p:sp>
      <p:sp>
        <p:nvSpPr>
          <p:cNvPr id="115715" name="Rectangle 2">
            <a:extLst>
              <a:ext uri="{FF2B5EF4-FFF2-40B4-BE49-F238E27FC236}">
                <a16:creationId xmlns:a16="http://schemas.microsoft.com/office/drawing/2014/main" id="{E1DDBF8A-D71F-D487-F09E-22A0FA9B6E11}"/>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710F9BCA-83FE-622D-0647-35909B0346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D383BC0-B9EF-1CFD-0CDA-2E5779F33D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57E5CCB4-EA36-49D8-B54F-41F95530A38B}" type="slidenum">
              <a:rPr lang="en-US" altLang="en-US" sz="1200" u="none" baseline="0"/>
              <a:pPr/>
              <a:t>62</a:t>
            </a:fld>
            <a:endParaRPr lang="en-US" altLang="en-US" sz="1200" u="none" baseline="0"/>
          </a:p>
        </p:txBody>
      </p:sp>
      <p:sp>
        <p:nvSpPr>
          <p:cNvPr id="116739" name="Rectangle 2">
            <a:extLst>
              <a:ext uri="{FF2B5EF4-FFF2-40B4-BE49-F238E27FC236}">
                <a16:creationId xmlns:a16="http://schemas.microsoft.com/office/drawing/2014/main" id="{E7E2ED91-45D4-8686-C1BE-7B0DA91F9A72}"/>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F43992AD-DFD6-4507-B971-2853B1286F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8347BE8-E117-64FC-E993-F446F17E0B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E8B207CC-7F1A-4CD2-B21B-36222AFEF7DE}" type="slidenum">
              <a:rPr lang="en-US" altLang="en-US" sz="1200" u="none" baseline="0"/>
              <a:pPr/>
              <a:t>63</a:t>
            </a:fld>
            <a:endParaRPr lang="en-US" altLang="en-US" sz="1200" u="none" baseline="0"/>
          </a:p>
        </p:txBody>
      </p:sp>
      <p:sp>
        <p:nvSpPr>
          <p:cNvPr id="117763" name="Rectangle 2">
            <a:extLst>
              <a:ext uri="{FF2B5EF4-FFF2-40B4-BE49-F238E27FC236}">
                <a16:creationId xmlns:a16="http://schemas.microsoft.com/office/drawing/2014/main" id="{A79F72AC-3955-CAC9-51F1-4ED3B8378EB9}"/>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66FFFB27-404B-80F2-2D29-DD4F62C5D4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0C689AA8-177B-80F2-C083-C0EF02E01D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A7AD2AEE-C9AE-41F2-89EB-C4A3E27BAA78}" type="slidenum">
              <a:rPr lang="en-US" altLang="en-US" sz="1200" u="none" baseline="0"/>
              <a:pPr/>
              <a:t>64</a:t>
            </a:fld>
            <a:endParaRPr lang="en-US" altLang="en-US" sz="1200" u="none" baseline="0"/>
          </a:p>
        </p:txBody>
      </p:sp>
      <p:sp>
        <p:nvSpPr>
          <p:cNvPr id="118787" name="Rectangle 2">
            <a:extLst>
              <a:ext uri="{FF2B5EF4-FFF2-40B4-BE49-F238E27FC236}">
                <a16:creationId xmlns:a16="http://schemas.microsoft.com/office/drawing/2014/main" id="{2B43F0F2-7D91-35DF-53BA-9918DBA08EE1}"/>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ACF31F20-B316-3278-6EE2-905A23476E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276CC56-E75B-F276-6782-0FE195AB4E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8F7A9ADB-4F1F-44AF-9BE5-6802B14369F5}" type="slidenum">
              <a:rPr lang="en-US" altLang="en-US" sz="1200" u="none" baseline="0"/>
              <a:pPr/>
              <a:t>65</a:t>
            </a:fld>
            <a:endParaRPr lang="en-US" altLang="en-US" sz="1200" u="none" baseline="0"/>
          </a:p>
        </p:txBody>
      </p:sp>
      <p:sp>
        <p:nvSpPr>
          <p:cNvPr id="119811" name="Rectangle 2">
            <a:extLst>
              <a:ext uri="{FF2B5EF4-FFF2-40B4-BE49-F238E27FC236}">
                <a16:creationId xmlns:a16="http://schemas.microsoft.com/office/drawing/2014/main" id="{1B09476B-4C92-D8D8-9F0F-2A9F62F1A8A1}"/>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B863EA7A-AF57-D03B-4381-8C861BBB37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441D2209-3CFC-85E6-4105-DB3EE3731C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A33E323F-9993-4EE3-A402-BA188897E2F8}" type="slidenum">
              <a:rPr lang="en-US" altLang="en-US" sz="1200" u="none" baseline="0"/>
              <a:pPr/>
              <a:t>66</a:t>
            </a:fld>
            <a:endParaRPr lang="en-US" altLang="en-US" sz="1200" u="none" baseline="0"/>
          </a:p>
        </p:txBody>
      </p:sp>
      <p:sp>
        <p:nvSpPr>
          <p:cNvPr id="120835" name="Rectangle 5122">
            <a:extLst>
              <a:ext uri="{FF2B5EF4-FFF2-40B4-BE49-F238E27FC236}">
                <a16:creationId xmlns:a16="http://schemas.microsoft.com/office/drawing/2014/main" id="{6884DAD7-3A92-3821-661B-59919A011D0B}"/>
              </a:ext>
            </a:extLst>
          </p:cNvPr>
          <p:cNvSpPr>
            <a:spLocks noGrp="1" noRot="1" noChangeAspect="1" noChangeArrowheads="1" noTextEdit="1"/>
          </p:cNvSpPr>
          <p:nvPr>
            <p:ph type="sldImg"/>
          </p:nvPr>
        </p:nvSpPr>
        <p:spPr>
          <a:ln/>
        </p:spPr>
      </p:sp>
      <p:sp>
        <p:nvSpPr>
          <p:cNvPr id="120836" name="Rectangle 5123">
            <a:extLst>
              <a:ext uri="{FF2B5EF4-FFF2-40B4-BE49-F238E27FC236}">
                <a16:creationId xmlns:a16="http://schemas.microsoft.com/office/drawing/2014/main" id="{DB8A3ACD-6F56-0BBE-5DF7-5988180360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2B829038-1FD7-7C1C-86A1-7A873502D9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576D6F55-2444-4809-8255-4EBD0CA40DF8}" type="slidenum">
              <a:rPr lang="en-US" altLang="en-US" sz="1200" u="none" baseline="0"/>
              <a:pPr/>
              <a:t>67</a:t>
            </a:fld>
            <a:endParaRPr lang="en-US" altLang="en-US" sz="1200" u="none" baseline="0"/>
          </a:p>
        </p:txBody>
      </p:sp>
      <p:sp>
        <p:nvSpPr>
          <p:cNvPr id="121859" name="Rectangle 2">
            <a:extLst>
              <a:ext uri="{FF2B5EF4-FFF2-40B4-BE49-F238E27FC236}">
                <a16:creationId xmlns:a16="http://schemas.microsoft.com/office/drawing/2014/main" id="{A7C56294-C54A-0BEA-63E1-0D0FC98F19C2}"/>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EEBDCA53-20BA-372C-E7A3-E9E8DDEFC2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60FB5EDE-C5FF-B0BF-E999-DB97AB870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999CA217-35E0-4EF9-9065-C11B38375D5A}" type="slidenum">
              <a:rPr lang="en-US" altLang="en-US" sz="1200" u="none" baseline="0"/>
              <a:pPr/>
              <a:t>16</a:t>
            </a:fld>
            <a:endParaRPr lang="en-US" altLang="en-US" sz="1200" u="none" baseline="0"/>
          </a:p>
        </p:txBody>
      </p:sp>
      <p:sp>
        <p:nvSpPr>
          <p:cNvPr id="70659" name="Rectangle 2">
            <a:extLst>
              <a:ext uri="{FF2B5EF4-FFF2-40B4-BE49-F238E27FC236}">
                <a16:creationId xmlns:a16="http://schemas.microsoft.com/office/drawing/2014/main" id="{FD009ED9-E792-7986-C695-E1F552BEDC2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F642CF83-222A-6C53-21E0-F32B571A2C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BDFB678-7CCA-823C-8457-DEA601E10E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960907C2-5130-4EA8-8BD2-265E22607617}" type="slidenum">
              <a:rPr lang="en-US" altLang="en-US" sz="1200" u="none" baseline="0"/>
              <a:pPr/>
              <a:t>17</a:t>
            </a:fld>
            <a:endParaRPr lang="en-US" altLang="en-US" sz="1200" u="none" baseline="0"/>
          </a:p>
        </p:txBody>
      </p:sp>
      <p:sp>
        <p:nvSpPr>
          <p:cNvPr id="71683" name="Rectangle 2">
            <a:extLst>
              <a:ext uri="{FF2B5EF4-FFF2-40B4-BE49-F238E27FC236}">
                <a16:creationId xmlns:a16="http://schemas.microsoft.com/office/drawing/2014/main" id="{82047A9A-C348-F635-43B0-FDE14609B8FC}"/>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82B5E65E-F6AC-F52D-9DFA-15963D2A15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98FE0D0-17BE-AFE2-1150-C3949BC9CE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BCB7CF04-AEB6-4883-BA33-D54BDA1B69FE}" type="slidenum">
              <a:rPr lang="en-US" altLang="en-US" sz="1200" u="none" baseline="0"/>
              <a:pPr/>
              <a:t>18</a:t>
            </a:fld>
            <a:endParaRPr lang="en-US" altLang="en-US" sz="1200" u="none" baseline="0"/>
          </a:p>
        </p:txBody>
      </p:sp>
      <p:sp>
        <p:nvSpPr>
          <p:cNvPr id="72707" name="Rectangle 2">
            <a:extLst>
              <a:ext uri="{FF2B5EF4-FFF2-40B4-BE49-F238E27FC236}">
                <a16:creationId xmlns:a16="http://schemas.microsoft.com/office/drawing/2014/main" id="{5E16422E-64B5-F293-0AA4-9E4A1B789D47}"/>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7CD06EF4-9011-FA60-97CE-E972A8BF27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4DB46FB-40BF-F553-763C-03E64EC6BB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FDC6B347-43E5-434F-8DC8-6B54DE7D5C31}" type="slidenum">
              <a:rPr lang="en-US" altLang="en-US" sz="1200" u="none" baseline="0"/>
              <a:pPr/>
              <a:t>19</a:t>
            </a:fld>
            <a:endParaRPr lang="en-US" altLang="en-US" sz="1200" u="none" baseline="0"/>
          </a:p>
        </p:txBody>
      </p:sp>
      <p:sp>
        <p:nvSpPr>
          <p:cNvPr id="73731" name="Rectangle 2">
            <a:extLst>
              <a:ext uri="{FF2B5EF4-FFF2-40B4-BE49-F238E27FC236}">
                <a16:creationId xmlns:a16="http://schemas.microsoft.com/office/drawing/2014/main" id="{304C301D-86D5-30E3-A696-3D065BF56392}"/>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7F6D0EA7-CDE2-A99B-2B4F-121D71EFD4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45.xml"/><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46.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47.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48.x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hemeOverride" Target="../theme/themeOverride50.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hemeOverride" Target="../theme/themeOverride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2778346400"/>
              </p:ext>
            </p:extLst>
          </p:nvPr>
        </p:nvGraphicFramePr>
        <p:xfrm>
          <a:off x="76788" y="2260591"/>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76"/>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2260591"/>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574766" y="1459925"/>
            <a:ext cx="11103427" cy="337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Casper Bold"/>
              </a:rPr>
              <a:t>Apex Institute of Technology</a:t>
            </a:r>
            <a:endParaRPr lang="en-US" sz="3600" dirty="0">
              <a:latin typeface="Casper Bold"/>
            </a:endParaRPr>
          </a:p>
          <a:p>
            <a:pPr algn="ctr"/>
            <a:r>
              <a:rPr lang="en-IN" sz="2000" b="1" dirty="0">
                <a:latin typeface="Casper Bold"/>
              </a:rPr>
              <a:t>Department of Computer Science &amp; Engineering</a:t>
            </a:r>
            <a:endParaRPr lang="en-US" sz="2000" b="1" dirty="0">
              <a:latin typeface="Casper Bold"/>
            </a:endParaRPr>
          </a:p>
          <a:p>
            <a:pPr lvl="0" algn="ctr" defTabSz="622300">
              <a:lnSpc>
                <a:spcPct val="90000"/>
              </a:lnSpc>
              <a:spcBef>
                <a:spcPct val="0"/>
              </a:spcBef>
              <a:spcAft>
                <a:spcPct val="35000"/>
              </a:spcAft>
            </a:pPr>
            <a:endParaRPr lang="en-US" sz="2800" dirty="0">
              <a:latin typeface="Casper Bold"/>
            </a:endParaRPr>
          </a:p>
          <a:p>
            <a:pPr lvl="0" algn="ctr" defTabSz="622300">
              <a:lnSpc>
                <a:spcPct val="90000"/>
              </a:lnSpc>
              <a:spcBef>
                <a:spcPct val="0"/>
              </a:spcBef>
              <a:spcAft>
                <a:spcPct val="35000"/>
              </a:spcAft>
            </a:pPr>
            <a:r>
              <a:rPr lang="en-US" sz="3600" b="1" dirty="0">
                <a:latin typeface="Casper Bold"/>
              </a:rPr>
              <a:t>Computer Organization &amp; Architecture </a:t>
            </a:r>
          </a:p>
          <a:p>
            <a:pPr lvl="0" algn="ctr" defTabSz="622300">
              <a:lnSpc>
                <a:spcPct val="90000"/>
              </a:lnSpc>
              <a:spcBef>
                <a:spcPct val="0"/>
              </a:spcBef>
              <a:spcAft>
                <a:spcPct val="35000"/>
              </a:spcAft>
            </a:pPr>
            <a:r>
              <a:rPr lang="en-US" sz="3600" b="1" dirty="0">
                <a:latin typeface="Casper Bold"/>
              </a:rPr>
              <a:t>(CST-281)</a:t>
            </a:r>
          </a:p>
          <a:p>
            <a:pPr lvl="0" algn="ctr" defTabSz="622300">
              <a:lnSpc>
                <a:spcPct val="90000"/>
              </a:lnSpc>
              <a:spcBef>
                <a:spcPct val="0"/>
              </a:spcBef>
              <a:spcAft>
                <a:spcPct val="35000"/>
              </a:spcAft>
            </a:pPr>
            <a:endParaRPr lang="en-US" sz="3600" b="1" dirty="0">
              <a:latin typeface="Casper Bold"/>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2" name="TextBox 1">
            <a:extLst>
              <a:ext uri="{FF2B5EF4-FFF2-40B4-BE49-F238E27FC236}">
                <a16:creationId xmlns:a16="http://schemas.microsoft.com/office/drawing/2014/main" id="{CB36E28C-D7B6-45D7-81C1-274C275F362A}"/>
              </a:ext>
            </a:extLst>
          </p:cNvPr>
          <p:cNvSpPr txBox="1"/>
          <p:nvPr/>
        </p:nvSpPr>
        <p:spPr>
          <a:xfrm>
            <a:off x="685800" y="5590145"/>
            <a:ext cx="4301314" cy="1200329"/>
          </a:xfrm>
          <a:prstGeom prst="rect">
            <a:avLst/>
          </a:prstGeom>
          <a:noFill/>
        </p:spPr>
        <p:txBody>
          <a:bodyPr wrap="square" rtlCol="0">
            <a:spAutoFit/>
          </a:bodyPr>
          <a:lstStyle/>
          <a:p>
            <a:r>
              <a:rPr lang="en-US" b="1" dirty="0">
                <a:latin typeface="Times New Roman" pitchFamily="18" charset="0"/>
                <a:cs typeface="Times New Roman" pitchFamily="18" charset="0"/>
              </a:rPr>
              <a:t>Jayashree Mohanty</a:t>
            </a:r>
          </a:p>
          <a:p>
            <a:r>
              <a:rPr lang="en-US" dirty="0">
                <a:latin typeface="Times New Roman" pitchFamily="18" charset="0"/>
                <a:cs typeface="Times New Roman" pitchFamily="18" charset="0"/>
              </a:rPr>
              <a:t>E15737</a:t>
            </a:r>
          </a:p>
          <a:p>
            <a:r>
              <a:rPr lang="en-IN" dirty="0">
                <a:latin typeface="Times New Roman" pitchFamily="18" charset="0"/>
                <a:cs typeface="Times New Roman" pitchFamily="18" charset="0"/>
              </a:rPr>
              <a:t>Assistant Professor</a:t>
            </a:r>
          </a:p>
          <a:p>
            <a:r>
              <a:rPr lang="en-IN" dirty="0">
                <a:latin typeface="Times New Roman" pitchFamily="18" charset="0"/>
                <a:cs typeface="Times New Roman" pitchFamily="18" charset="0"/>
              </a:rPr>
              <a:t>CSE(AIT), CU</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0853700E-9243-1E20-FCAC-8E08F3A448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6DAD0CFD-D473-4FE7-9D6F-FD7333DF95A8}" type="slidenum">
              <a:rPr lang="en-US" altLang="en-US" sz="1400" u="none" baseline="0"/>
              <a:pPr/>
              <a:t>10</a:t>
            </a:fld>
            <a:endParaRPr lang="en-US" altLang="en-US" sz="1400" u="none" baseline="0"/>
          </a:p>
        </p:txBody>
      </p:sp>
      <p:sp>
        <p:nvSpPr>
          <p:cNvPr id="3075" name="Rectangle 2">
            <a:extLst>
              <a:ext uri="{FF2B5EF4-FFF2-40B4-BE49-F238E27FC236}">
                <a16:creationId xmlns:a16="http://schemas.microsoft.com/office/drawing/2014/main" id="{7A2A2E72-BBCB-AF96-FA48-DF1CFB799B2F}"/>
              </a:ext>
            </a:extLst>
          </p:cNvPr>
          <p:cNvSpPr>
            <a:spLocks noGrp="1" noChangeArrowheads="1"/>
          </p:cNvSpPr>
          <p:nvPr>
            <p:ph type="title"/>
          </p:nvPr>
        </p:nvSpPr>
        <p:spPr>
          <a:xfrm>
            <a:off x="3200400" y="290514"/>
            <a:ext cx="5715000" cy="547687"/>
          </a:xfrm>
        </p:spPr>
        <p:txBody>
          <a:bodyPr>
            <a:normAutofit fontScale="90000"/>
          </a:bodyPr>
          <a:lstStyle/>
          <a:p>
            <a:r>
              <a:rPr lang="en-US" altLang="en-US" dirty="0">
                <a:solidFill>
                  <a:schemeClr val="tx1"/>
                </a:solidFill>
              </a:rPr>
              <a:t>Objectives</a:t>
            </a:r>
          </a:p>
        </p:txBody>
      </p:sp>
      <p:sp>
        <p:nvSpPr>
          <p:cNvPr id="3076" name="Rectangle 4">
            <a:extLst>
              <a:ext uri="{FF2B5EF4-FFF2-40B4-BE49-F238E27FC236}">
                <a16:creationId xmlns:a16="http://schemas.microsoft.com/office/drawing/2014/main" id="{C03A5ECE-C21B-C186-271E-D96C0F67D1DE}"/>
              </a:ext>
            </a:extLst>
          </p:cNvPr>
          <p:cNvSpPr>
            <a:spLocks noGrp="1" noChangeArrowheads="1"/>
          </p:cNvSpPr>
          <p:nvPr>
            <p:ph type="body" idx="1"/>
          </p:nvPr>
        </p:nvSpPr>
        <p:spPr>
          <a:xfrm>
            <a:off x="2057400" y="1219200"/>
            <a:ext cx="8001000" cy="3962400"/>
          </a:xfrm>
          <a:noFill/>
        </p:spPr>
        <p:txBody>
          <a:bodyPr/>
          <a:lstStyle/>
          <a:p>
            <a:pPr>
              <a:lnSpc>
                <a:spcPct val="120000"/>
              </a:lnSpc>
              <a:spcBef>
                <a:spcPct val="30000"/>
              </a:spcBef>
            </a:pPr>
            <a:r>
              <a:rPr lang="en-US" altLang="en-US" sz="2600">
                <a:latin typeface="Arial" panose="020B0604020202020204" pitchFamily="34" charset="0"/>
              </a:rPr>
              <a:t>Understand the fundamentals of numerical data representation and manipulation in digital computers.</a:t>
            </a:r>
          </a:p>
          <a:p>
            <a:pPr>
              <a:lnSpc>
                <a:spcPct val="120000"/>
              </a:lnSpc>
              <a:spcBef>
                <a:spcPct val="30000"/>
              </a:spcBef>
            </a:pPr>
            <a:r>
              <a:rPr lang="en-US" altLang="en-US" sz="2600">
                <a:latin typeface="Arial" panose="020B0604020202020204" pitchFamily="34" charset="0"/>
              </a:rPr>
              <a:t>Master the skill of converting between various radix systems.</a:t>
            </a:r>
          </a:p>
          <a:p>
            <a:pPr>
              <a:lnSpc>
                <a:spcPct val="120000"/>
              </a:lnSpc>
              <a:spcBef>
                <a:spcPct val="30000"/>
              </a:spcBef>
            </a:pPr>
            <a:r>
              <a:rPr lang="en-US" altLang="en-US" sz="2600">
                <a:latin typeface="Arial" panose="020B0604020202020204" pitchFamily="34" charset="0"/>
              </a:rPr>
              <a:t>Understand how errors can occur in computations because of overflow and truncation.</a:t>
            </a:r>
          </a:p>
        </p:txBody>
      </p:sp>
    </p:spTree>
    <p:extLst>
      <p:ext uri="{BB962C8B-B14F-4D97-AF65-F5344CB8AC3E}">
        <p14:creationId xmlns:p14="http://schemas.microsoft.com/office/powerpoint/2010/main" val="76753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F995C2F3-7E30-415D-AC43-3641641D0A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3ABBD2F-C5D8-4E73-A486-C29CC374BCAD}" type="slidenum">
              <a:rPr lang="en-US" altLang="en-US" sz="1400" u="none" baseline="0"/>
              <a:pPr/>
              <a:t>11</a:t>
            </a:fld>
            <a:endParaRPr lang="en-US" altLang="en-US" sz="1400" u="none" baseline="0"/>
          </a:p>
        </p:txBody>
      </p:sp>
      <p:sp>
        <p:nvSpPr>
          <p:cNvPr id="5123" name="Rectangle 2">
            <a:extLst>
              <a:ext uri="{FF2B5EF4-FFF2-40B4-BE49-F238E27FC236}">
                <a16:creationId xmlns:a16="http://schemas.microsoft.com/office/drawing/2014/main" id="{6F75EAE0-6F82-56A4-FE39-21B73B9FB804}"/>
              </a:ext>
            </a:extLst>
          </p:cNvPr>
          <p:cNvSpPr>
            <a:spLocks noGrp="1" noChangeArrowheads="1"/>
          </p:cNvSpPr>
          <p:nvPr>
            <p:ph type="title"/>
          </p:nvPr>
        </p:nvSpPr>
        <p:spPr>
          <a:xfrm>
            <a:off x="3124200" y="228600"/>
            <a:ext cx="5943600" cy="547688"/>
          </a:xfrm>
        </p:spPr>
        <p:txBody>
          <a:bodyPr>
            <a:normAutofit fontScale="90000"/>
          </a:bodyPr>
          <a:lstStyle/>
          <a:p>
            <a:r>
              <a:rPr lang="en-US" altLang="en-US" dirty="0">
                <a:solidFill>
                  <a:schemeClr val="tx1"/>
                </a:solidFill>
              </a:rPr>
              <a:t>Introduction</a:t>
            </a:r>
          </a:p>
        </p:txBody>
      </p:sp>
      <p:sp>
        <p:nvSpPr>
          <p:cNvPr id="5124" name="Rectangle 3">
            <a:extLst>
              <a:ext uri="{FF2B5EF4-FFF2-40B4-BE49-F238E27FC236}">
                <a16:creationId xmlns:a16="http://schemas.microsoft.com/office/drawing/2014/main" id="{22B6151D-1FED-85D8-8DD7-CD3E6224FC45}"/>
              </a:ext>
            </a:extLst>
          </p:cNvPr>
          <p:cNvSpPr>
            <a:spLocks noGrp="1" noChangeArrowheads="1"/>
          </p:cNvSpPr>
          <p:nvPr>
            <p:ph type="body" idx="1"/>
          </p:nvPr>
        </p:nvSpPr>
        <p:spPr>
          <a:xfrm>
            <a:off x="2095500" y="1143000"/>
            <a:ext cx="8001000" cy="4572000"/>
          </a:xfrm>
          <a:noFill/>
        </p:spPr>
        <p:txBody>
          <a:bodyPr/>
          <a:lstStyle/>
          <a:p>
            <a:r>
              <a:rPr lang="en-US" altLang="en-US" sz="2700">
                <a:latin typeface="Arial" panose="020B0604020202020204" pitchFamily="34" charset="0"/>
              </a:rPr>
              <a:t>A </a:t>
            </a:r>
            <a:r>
              <a:rPr lang="en-US" altLang="en-US" sz="2700" i="1">
                <a:latin typeface="Arial" panose="020B0604020202020204" pitchFamily="34" charset="0"/>
              </a:rPr>
              <a:t>bit</a:t>
            </a:r>
            <a:r>
              <a:rPr lang="en-US" altLang="en-US" sz="2700">
                <a:latin typeface="Arial" panose="020B0604020202020204" pitchFamily="34" charset="0"/>
              </a:rPr>
              <a:t> is the most basic unit of information in a computer.</a:t>
            </a:r>
          </a:p>
          <a:p>
            <a:pPr lvl="1"/>
            <a:r>
              <a:rPr lang="en-US" altLang="en-US" sz="2400"/>
              <a:t>It is a state of “on” or “off” in a digital circuit.</a:t>
            </a:r>
          </a:p>
          <a:p>
            <a:pPr lvl="1"/>
            <a:r>
              <a:rPr lang="en-US" altLang="en-US" sz="2400"/>
              <a:t>Sometimes these states are “high” or “low” voltage instead of “on” or “off..”</a:t>
            </a:r>
          </a:p>
          <a:p>
            <a:r>
              <a:rPr lang="en-US" altLang="en-US" sz="2700">
                <a:latin typeface="Arial" panose="020B0604020202020204" pitchFamily="34" charset="0"/>
              </a:rPr>
              <a:t>A </a:t>
            </a:r>
            <a:r>
              <a:rPr lang="en-US" altLang="en-US" sz="2700" i="1">
                <a:latin typeface="Arial" panose="020B0604020202020204" pitchFamily="34" charset="0"/>
              </a:rPr>
              <a:t>byte</a:t>
            </a:r>
            <a:r>
              <a:rPr lang="en-US" altLang="en-US" sz="2700">
                <a:latin typeface="Arial" panose="020B0604020202020204" pitchFamily="34" charset="0"/>
              </a:rPr>
              <a:t> is a group of eight bits.</a:t>
            </a:r>
          </a:p>
          <a:p>
            <a:pPr lvl="1"/>
            <a:r>
              <a:rPr lang="en-US" altLang="en-US" sz="2400"/>
              <a:t>A byte is the smallest possible </a:t>
            </a:r>
            <a:r>
              <a:rPr lang="en-US" altLang="en-US" sz="2400" i="1"/>
              <a:t>addressable</a:t>
            </a:r>
            <a:r>
              <a:rPr lang="en-US" altLang="en-US" sz="2400"/>
              <a:t> unit of computer storage.</a:t>
            </a:r>
          </a:p>
          <a:p>
            <a:pPr lvl="1"/>
            <a:r>
              <a:rPr lang="en-US" altLang="en-US" sz="2400"/>
              <a:t>The term, “addressable,” means that a particular byte can be retrieved according to its location in memory.</a:t>
            </a:r>
          </a:p>
        </p:txBody>
      </p:sp>
    </p:spTree>
    <p:extLst>
      <p:ext uri="{BB962C8B-B14F-4D97-AF65-F5344CB8AC3E}">
        <p14:creationId xmlns:p14="http://schemas.microsoft.com/office/powerpoint/2010/main" val="288155140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B839B268-21A6-7D8F-4AA4-76F9651117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22CF78CC-82FA-47D7-AA8B-944283169F01}" type="slidenum">
              <a:rPr lang="en-US" altLang="en-US" sz="1400" u="none" baseline="0"/>
              <a:pPr/>
              <a:t>12</a:t>
            </a:fld>
            <a:endParaRPr lang="en-US" altLang="en-US" sz="1400" u="none" baseline="0"/>
          </a:p>
        </p:txBody>
      </p:sp>
      <p:sp>
        <p:nvSpPr>
          <p:cNvPr id="6147" name="Rectangle 3">
            <a:extLst>
              <a:ext uri="{FF2B5EF4-FFF2-40B4-BE49-F238E27FC236}">
                <a16:creationId xmlns:a16="http://schemas.microsoft.com/office/drawing/2014/main" id="{E0D0F566-C897-4411-896A-325D7201B706}"/>
              </a:ext>
            </a:extLst>
          </p:cNvPr>
          <p:cNvSpPr>
            <a:spLocks noGrp="1" noChangeArrowheads="1"/>
          </p:cNvSpPr>
          <p:nvPr>
            <p:ph type="body" idx="1"/>
          </p:nvPr>
        </p:nvSpPr>
        <p:spPr>
          <a:xfrm>
            <a:off x="2133600" y="1219200"/>
            <a:ext cx="8001000" cy="4343400"/>
          </a:xfrm>
          <a:noFill/>
        </p:spPr>
        <p:txBody>
          <a:bodyPr/>
          <a:lstStyle/>
          <a:p>
            <a:pPr>
              <a:spcBef>
                <a:spcPct val="40000"/>
              </a:spcBef>
            </a:pPr>
            <a:r>
              <a:rPr lang="en-US" altLang="en-US" sz="2700">
                <a:latin typeface="Arial" panose="020B0604020202020204" pitchFamily="34" charset="0"/>
              </a:rPr>
              <a:t>A </a:t>
            </a:r>
            <a:r>
              <a:rPr lang="en-US" altLang="en-US" sz="2700" i="1">
                <a:latin typeface="Arial" panose="020B0604020202020204" pitchFamily="34" charset="0"/>
              </a:rPr>
              <a:t>word</a:t>
            </a:r>
            <a:r>
              <a:rPr lang="en-US" altLang="en-US" sz="2700">
                <a:latin typeface="Arial" panose="020B0604020202020204" pitchFamily="34" charset="0"/>
              </a:rPr>
              <a:t> is a contiguous group of bytes.</a:t>
            </a:r>
          </a:p>
          <a:p>
            <a:pPr lvl="1">
              <a:spcBef>
                <a:spcPct val="40000"/>
              </a:spcBef>
            </a:pPr>
            <a:r>
              <a:rPr lang="en-US" altLang="en-US" sz="2400"/>
              <a:t>Words can be any number of bits or bytes.</a:t>
            </a:r>
          </a:p>
          <a:p>
            <a:pPr lvl="1">
              <a:spcBef>
                <a:spcPct val="40000"/>
              </a:spcBef>
            </a:pPr>
            <a:r>
              <a:rPr lang="en-US" altLang="en-US" sz="2400"/>
              <a:t>Word sizes of 16, 32, or 64 bits are most common.</a:t>
            </a:r>
          </a:p>
          <a:p>
            <a:pPr lvl="1">
              <a:spcBef>
                <a:spcPct val="40000"/>
              </a:spcBef>
            </a:pPr>
            <a:r>
              <a:rPr lang="en-US" altLang="en-US" sz="2400"/>
              <a:t>In a word-addressable system, a word is the smallest addressable unit of storage.</a:t>
            </a:r>
          </a:p>
          <a:p>
            <a:pPr>
              <a:spcBef>
                <a:spcPct val="40000"/>
              </a:spcBef>
            </a:pPr>
            <a:r>
              <a:rPr lang="en-US" altLang="en-US" sz="2700">
                <a:latin typeface="Arial" panose="020B0604020202020204" pitchFamily="34" charset="0"/>
              </a:rPr>
              <a:t>A group of four bits is called a </a:t>
            </a:r>
            <a:r>
              <a:rPr lang="en-US" altLang="en-US" sz="2700" i="1">
                <a:latin typeface="Arial" panose="020B0604020202020204" pitchFamily="34" charset="0"/>
              </a:rPr>
              <a:t>nibble</a:t>
            </a:r>
            <a:r>
              <a:rPr lang="en-US" altLang="en-US" sz="2700">
                <a:latin typeface="Arial" panose="020B0604020202020204" pitchFamily="34" charset="0"/>
              </a:rPr>
              <a:t>.</a:t>
            </a:r>
            <a:endParaRPr lang="en-US" altLang="en-US" sz="2700"/>
          </a:p>
          <a:p>
            <a:pPr lvl="1">
              <a:spcBef>
                <a:spcPct val="40000"/>
              </a:spcBef>
            </a:pPr>
            <a:r>
              <a:rPr lang="en-US" altLang="en-US" sz="2400"/>
              <a:t>Bytes, therefore, consist of two nibbles: a “high-order nibble,” and a “low-order” nibble.</a:t>
            </a:r>
          </a:p>
        </p:txBody>
      </p:sp>
      <p:sp>
        <p:nvSpPr>
          <p:cNvPr id="6148" name="Rectangle 5">
            <a:extLst>
              <a:ext uri="{FF2B5EF4-FFF2-40B4-BE49-F238E27FC236}">
                <a16:creationId xmlns:a16="http://schemas.microsoft.com/office/drawing/2014/main" id="{0BCE7B3D-0A9E-84B3-696E-F6F11BB27172}"/>
              </a:ext>
            </a:extLst>
          </p:cNvPr>
          <p:cNvSpPr>
            <a:spLocks noGrp="1" noChangeArrowheads="1"/>
          </p:cNvSpPr>
          <p:nvPr>
            <p:ph type="title"/>
          </p:nvPr>
        </p:nvSpPr>
        <p:spPr>
          <a:xfrm>
            <a:off x="3124200" y="228600"/>
            <a:ext cx="5943600" cy="547688"/>
          </a:xfrm>
          <a:noFill/>
        </p:spPr>
        <p:txBody>
          <a:bodyPr>
            <a:normAutofit fontScale="90000"/>
          </a:bodyPr>
          <a:lstStyle/>
          <a:p>
            <a:r>
              <a:rPr lang="en-US" altLang="en-US" dirty="0"/>
              <a:t>Introduction</a:t>
            </a:r>
          </a:p>
        </p:txBody>
      </p:sp>
    </p:spTree>
    <p:extLst>
      <p:ext uri="{BB962C8B-B14F-4D97-AF65-F5344CB8AC3E}">
        <p14:creationId xmlns:p14="http://schemas.microsoft.com/office/powerpoint/2010/main" val="368607244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5FBDA19C-E3E0-2338-06AE-8065814C38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978D156D-A874-4B09-BE34-07B6B1ECD71F}" type="slidenum">
              <a:rPr lang="en-US" altLang="en-US" sz="1400" u="none" baseline="0"/>
              <a:pPr/>
              <a:t>13</a:t>
            </a:fld>
            <a:endParaRPr lang="en-US" altLang="en-US" sz="1400" u="none" baseline="0"/>
          </a:p>
        </p:txBody>
      </p:sp>
      <p:sp>
        <p:nvSpPr>
          <p:cNvPr id="7171" name="Rectangle 2">
            <a:extLst>
              <a:ext uri="{FF2B5EF4-FFF2-40B4-BE49-F238E27FC236}">
                <a16:creationId xmlns:a16="http://schemas.microsoft.com/office/drawing/2014/main" id="{1B7BD7B0-B761-C31C-B87B-E0F265E9CFAB}"/>
              </a:ext>
            </a:extLst>
          </p:cNvPr>
          <p:cNvSpPr>
            <a:spLocks noGrp="1" noChangeArrowheads="1"/>
          </p:cNvSpPr>
          <p:nvPr>
            <p:ph type="title"/>
          </p:nvPr>
        </p:nvSpPr>
        <p:spPr>
          <a:xfrm>
            <a:off x="2362200" y="381000"/>
            <a:ext cx="7467600" cy="547688"/>
          </a:xfrm>
        </p:spPr>
        <p:txBody>
          <a:bodyPr>
            <a:normAutofit fontScale="90000"/>
          </a:bodyPr>
          <a:lstStyle/>
          <a:p>
            <a:pPr algn="l"/>
            <a:r>
              <a:rPr lang="en-US" altLang="en-US" dirty="0">
                <a:solidFill>
                  <a:schemeClr val="tx1"/>
                </a:solidFill>
              </a:rPr>
              <a:t>Positional Numbering Systems</a:t>
            </a:r>
          </a:p>
        </p:txBody>
      </p:sp>
      <p:sp>
        <p:nvSpPr>
          <p:cNvPr id="7172" name="Rectangle 3">
            <a:extLst>
              <a:ext uri="{FF2B5EF4-FFF2-40B4-BE49-F238E27FC236}">
                <a16:creationId xmlns:a16="http://schemas.microsoft.com/office/drawing/2014/main" id="{260FB629-6633-9657-532E-FF9293D374EE}"/>
              </a:ext>
            </a:extLst>
          </p:cNvPr>
          <p:cNvSpPr>
            <a:spLocks noGrp="1" noChangeArrowheads="1"/>
          </p:cNvSpPr>
          <p:nvPr>
            <p:ph type="body" idx="1"/>
          </p:nvPr>
        </p:nvSpPr>
        <p:spPr>
          <a:xfrm>
            <a:off x="2133600" y="1295400"/>
            <a:ext cx="8001000" cy="4343400"/>
          </a:xfrm>
          <a:noFill/>
        </p:spPr>
        <p:txBody>
          <a:bodyPr/>
          <a:lstStyle/>
          <a:p>
            <a:pPr>
              <a:spcBef>
                <a:spcPct val="40000"/>
              </a:spcBef>
            </a:pPr>
            <a:r>
              <a:rPr lang="en-US" altLang="en-US" sz="2700">
                <a:latin typeface="Arial" panose="020B0604020202020204" pitchFamily="34" charset="0"/>
              </a:rPr>
              <a:t>Bytes store numbers using the position of each bit to represent a power of 2.</a:t>
            </a:r>
          </a:p>
          <a:p>
            <a:pPr lvl="1">
              <a:spcBef>
                <a:spcPct val="40000"/>
              </a:spcBef>
            </a:pPr>
            <a:r>
              <a:rPr lang="en-US" altLang="en-US" sz="2400"/>
              <a:t>The binary system is also called the base-2 system.</a:t>
            </a:r>
          </a:p>
          <a:p>
            <a:pPr lvl="1">
              <a:spcBef>
                <a:spcPct val="40000"/>
              </a:spcBef>
            </a:pPr>
            <a:r>
              <a:rPr lang="en-US" altLang="en-US" sz="2400"/>
              <a:t>Our decimal system is the base-10 system.  It uses powers of 10 for each position in a number.</a:t>
            </a:r>
          </a:p>
          <a:p>
            <a:pPr lvl="1">
              <a:spcBef>
                <a:spcPct val="40000"/>
              </a:spcBef>
            </a:pPr>
            <a:r>
              <a:rPr lang="en-US" altLang="en-US" sz="2400"/>
              <a:t>Any integer quantity can be represented exactly using any </a:t>
            </a:r>
            <a:r>
              <a:rPr lang="en-US" altLang="en-US" sz="2400">
                <a:solidFill>
                  <a:srgbClr val="FF0000"/>
                </a:solidFill>
              </a:rPr>
              <a:t>base (or </a:t>
            </a:r>
            <a:r>
              <a:rPr lang="en-US" altLang="en-US" sz="2400" i="1">
                <a:solidFill>
                  <a:srgbClr val="FF0000"/>
                </a:solidFill>
              </a:rPr>
              <a:t>radix</a:t>
            </a:r>
            <a:r>
              <a:rPr lang="en-US" altLang="en-US" sz="2400">
                <a:solidFill>
                  <a:srgbClr val="FF0000"/>
                </a:solidFill>
              </a:rPr>
              <a:t>).</a:t>
            </a:r>
          </a:p>
        </p:txBody>
      </p:sp>
    </p:spTree>
    <p:extLst>
      <p:ext uri="{BB962C8B-B14F-4D97-AF65-F5344CB8AC3E}">
        <p14:creationId xmlns:p14="http://schemas.microsoft.com/office/powerpoint/2010/main" val="28030276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492BC8F5-77CC-AB0D-F0CA-B158BE01D2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F68107A-1FD8-485D-B4C0-D2FC98095F70}" type="slidenum">
              <a:rPr lang="en-US" altLang="en-US" sz="1400" u="none" baseline="0"/>
              <a:pPr/>
              <a:t>14</a:t>
            </a:fld>
            <a:endParaRPr lang="en-US" altLang="en-US" sz="1400" u="none" baseline="0"/>
          </a:p>
        </p:txBody>
      </p:sp>
      <p:sp>
        <p:nvSpPr>
          <p:cNvPr id="8195" name="Rectangle 3">
            <a:extLst>
              <a:ext uri="{FF2B5EF4-FFF2-40B4-BE49-F238E27FC236}">
                <a16:creationId xmlns:a16="http://schemas.microsoft.com/office/drawing/2014/main" id="{87C8C9B3-E009-5A04-70AF-E63530A74906}"/>
              </a:ext>
            </a:extLst>
          </p:cNvPr>
          <p:cNvSpPr>
            <a:spLocks noGrp="1" noChangeArrowheads="1"/>
          </p:cNvSpPr>
          <p:nvPr>
            <p:ph type="body" idx="1"/>
          </p:nvPr>
        </p:nvSpPr>
        <p:spPr>
          <a:xfrm>
            <a:off x="2133600" y="1295400"/>
            <a:ext cx="8001000" cy="4343400"/>
          </a:xfrm>
          <a:noFill/>
        </p:spPr>
        <p:txBody>
          <a:bodyPr/>
          <a:lstStyle/>
          <a:p>
            <a:pPr>
              <a:spcBef>
                <a:spcPct val="15000"/>
              </a:spcBef>
            </a:pPr>
            <a:r>
              <a:rPr lang="en-US" altLang="en-US" sz="2700">
                <a:latin typeface="Arial" panose="020B0604020202020204" pitchFamily="34" charset="0"/>
              </a:rPr>
              <a:t>The decimal number 947 in powers of 10 is:</a:t>
            </a:r>
          </a:p>
          <a:p>
            <a:pPr lvl="1">
              <a:spcBef>
                <a:spcPct val="15000"/>
              </a:spcBef>
            </a:pPr>
            <a:endParaRPr lang="en-US" altLang="en-US" sz="2300">
              <a:latin typeface="Arial" panose="020B0604020202020204" pitchFamily="34" charset="0"/>
            </a:endParaRPr>
          </a:p>
          <a:p>
            <a:pPr lvl="1">
              <a:spcBef>
                <a:spcPct val="15000"/>
              </a:spcBef>
              <a:buFontTx/>
              <a:buNone/>
            </a:pPr>
            <a:endParaRPr lang="en-US" altLang="en-US" sz="2300">
              <a:latin typeface="Arial" panose="020B0604020202020204" pitchFamily="34" charset="0"/>
            </a:endParaRPr>
          </a:p>
          <a:p>
            <a:pPr lvl="1">
              <a:spcBef>
                <a:spcPct val="15000"/>
              </a:spcBef>
              <a:buFontTx/>
              <a:buNone/>
            </a:pPr>
            <a:r>
              <a:rPr lang="en-US" altLang="en-US" sz="2400"/>
              <a:t>    </a:t>
            </a:r>
          </a:p>
          <a:p>
            <a:pPr>
              <a:spcBef>
                <a:spcPct val="40000"/>
              </a:spcBef>
            </a:pPr>
            <a:r>
              <a:rPr lang="en-US" altLang="en-US" sz="2700">
                <a:latin typeface="Arial" panose="020B0604020202020204" pitchFamily="34" charset="0"/>
              </a:rPr>
              <a:t>The decimal number 5836.47 in powers of 10 is:</a:t>
            </a:r>
          </a:p>
          <a:p>
            <a:pPr lvl="1">
              <a:spcBef>
                <a:spcPct val="5000"/>
              </a:spcBef>
              <a:buFontTx/>
              <a:buNone/>
            </a:pPr>
            <a:endParaRPr lang="en-US" altLang="en-US" sz="2400"/>
          </a:p>
        </p:txBody>
      </p:sp>
      <p:sp>
        <p:nvSpPr>
          <p:cNvPr id="8196" name="Text Box 4">
            <a:extLst>
              <a:ext uri="{FF2B5EF4-FFF2-40B4-BE49-F238E27FC236}">
                <a16:creationId xmlns:a16="http://schemas.microsoft.com/office/drawing/2014/main" id="{36C56C10-4624-1195-E2DE-37EEE3EB5588}"/>
              </a:ext>
            </a:extLst>
          </p:cNvPr>
          <p:cNvSpPr txBox="1">
            <a:spLocks noChangeArrowheads="1"/>
          </p:cNvSpPr>
          <p:nvPr/>
        </p:nvSpPr>
        <p:spPr bwMode="auto">
          <a:xfrm>
            <a:off x="2743200" y="3886200"/>
            <a:ext cx="5410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000" u="sng" baseline="30000">
                <a:solidFill>
                  <a:schemeClr val="tx1"/>
                </a:solidFill>
                <a:latin typeface="Times New Roman" panose="02020603050405020304" pitchFamily="18" charset="0"/>
              </a:defRPr>
            </a:lvl1pPr>
            <a:lvl2pPr>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lvl="1">
              <a:spcBef>
                <a:spcPct val="5000"/>
              </a:spcBef>
            </a:pPr>
            <a:r>
              <a:rPr lang="en-US" altLang="en-US" sz="2400" u="none" baseline="0"/>
              <a:t>5 </a:t>
            </a:r>
            <a:r>
              <a:rPr lang="en-US" altLang="en-US" sz="2400" u="none" baseline="0">
                <a:sym typeface="Symbol" panose="05050102010706020507" pitchFamily="18" charset="2"/>
              </a:rPr>
              <a:t></a:t>
            </a:r>
            <a:r>
              <a:rPr lang="en-US" altLang="en-US" sz="2400" u="none" baseline="0"/>
              <a:t> 10</a:t>
            </a:r>
            <a:r>
              <a:rPr lang="en-US" altLang="en-US" sz="2400" u="none"/>
              <a:t> 3</a:t>
            </a:r>
            <a:r>
              <a:rPr lang="en-US" altLang="en-US" sz="2400" u="none" baseline="0"/>
              <a:t> + 8 </a:t>
            </a:r>
            <a:r>
              <a:rPr lang="en-US" altLang="en-US" sz="2400" u="none" baseline="0">
                <a:sym typeface="Symbol" panose="05050102010706020507" pitchFamily="18" charset="2"/>
              </a:rPr>
              <a:t></a:t>
            </a:r>
            <a:r>
              <a:rPr lang="en-US" altLang="en-US" sz="2400" u="none" baseline="0"/>
              <a:t> 10</a:t>
            </a:r>
            <a:r>
              <a:rPr lang="en-US" altLang="en-US" sz="2400" u="none"/>
              <a:t> 2</a:t>
            </a:r>
            <a:r>
              <a:rPr lang="en-US" altLang="en-US" sz="2400" u="none" baseline="0"/>
              <a:t> + 3 </a:t>
            </a:r>
            <a:r>
              <a:rPr lang="en-US" altLang="en-US" sz="2400" u="none" baseline="0">
                <a:sym typeface="Symbol" panose="05050102010706020507" pitchFamily="18" charset="2"/>
              </a:rPr>
              <a:t></a:t>
            </a:r>
            <a:r>
              <a:rPr lang="en-US" altLang="en-US" sz="2400" u="none" baseline="0"/>
              <a:t> 10</a:t>
            </a:r>
            <a:r>
              <a:rPr lang="en-US" altLang="en-US" sz="2400" u="none"/>
              <a:t> 1 </a:t>
            </a:r>
            <a:r>
              <a:rPr lang="en-US" altLang="en-US" sz="2400" u="none" baseline="0"/>
              <a:t>+ 6 </a:t>
            </a:r>
            <a:r>
              <a:rPr lang="en-US" altLang="en-US" sz="2400" u="none" baseline="0">
                <a:sym typeface="Symbol" panose="05050102010706020507" pitchFamily="18" charset="2"/>
              </a:rPr>
              <a:t></a:t>
            </a:r>
            <a:r>
              <a:rPr lang="en-US" altLang="en-US" sz="2400" u="none" baseline="0"/>
              <a:t> 10</a:t>
            </a:r>
            <a:r>
              <a:rPr lang="en-US" altLang="en-US" sz="2400" u="none"/>
              <a:t> 0</a:t>
            </a:r>
            <a:r>
              <a:rPr lang="en-US" altLang="en-US" sz="2400" u="none" baseline="0"/>
              <a:t> </a:t>
            </a:r>
          </a:p>
          <a:p>
            <a:pPr lvl="1"/>
            <a:r>
              <a:rPr lang="en-US" altLang="en-US" sz="2400" u="none" baseline="0"/>
              <a:t>    + 4 </a:t>
            </a:r>
            <a:r>
              <a:rPr lang="en-US" altLang="en-US" sz="2400" u="none" baseline="0">
                <a:sym typeface="Symbol" panose="05050102010706020507" pitchFamily="18" charset="2"/>
              </a:rPr>
              <a:t></a:t>
            </a:r>
            <a:r>
              <a:rPr lang="en-US" altLang="en-US" sz="2400" u="none" baseline="0"/>
              <a:t> 10</a:t>
            </a:r>
            <a:r>
              <a:rPr lang="en-US" altLang="en-US" sz="2400" u="none"/>
              <a:t> -1</a:t>
            </a:r>
            <a:r>
              <a:rPr lang="en-US" altLang="en-US" sz="2400" u="none" baseline="0"/>
              <a:t> + 7 </a:t>
            </a:r>
            <a:r>
              <a:rPr lang="en-US" altLang="en-US" sz="2400" u="none" baseline="0">
                <a:sym typeface="Symbol" panose="05050102010706020507" pitchFamily="18" charset="2"/>
              </a:rPr>
              <a:t></a:t>
            </a:r>
            <a:r>
              <a:rPr lang="en-US" altLang="en-US" sz="2400" u="none" baseline="0"/>
              <a:t> 10</a:t>
            </a:r>
            <a:r>
              <a:rPr lang="en-US" altLang="en-US" sz="2400" u="none"/>
              <a:t> -2</a:t>
            </a:r>
            <a:r>
              <a:rPr lang="en-US" altLang="en-US" sz="2000" u="none" baseline="0"/>
              <a:t> </a:t>
            </a:r>
            <a:endParaRPr lang="en-US" altLang="en-US" sz="2200" u="none" baseline="0"/>
          </a:p>
        </p:txBody>
      </p:sp>
      <p:sp>
        <p:nvSpPr>
          <p:cNvPr id="8197" name="Text Box 5">
            <a:extLst>
              <a:ext uri="{FF2B5EF4-FFF2-40B4-BE49-F238E27FC236}">
                <a16:creationId xmlns:a16="http://schemas.microsoft.com/office/drawing/2014/main" id="{CF54E038-29F8-8E8C-E317-50A62B6B78CD}"/>
              </a:ext>
            </a:extLst>
          </p:cNvPr>
          <p:cNvSpPr txBox="1">
            <a:spLocks noChangeArrowheads="1"/>
          </p:cNvSpPr>
          <p:nvPr/>
        </p:nvSpPr>
        <p:spPr bwMode="auto">
          <a:xfrm>
            <a:off x="2819400" y="2057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000" u="sng" baseline="30000">
                <a:solidFill>
                  <a:schemeClr val="tx1"/>
                </a:solidFill>
                <a:latin typeface="Times New Roman" panose="02020603050405020304" pitchFamily="18" charset="0"/>
              </a:defRPr>
            </a:lvl1pPr>
            <a:lvl2pPr>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lvl="1"/>
            <a:r>
              <a:rPr lang="en-US" altLang="en-US" sz="2400" u="none" baseline="0"/>
              <a:t>9 </a:t>
            </a:r>
            <a:r>
              <a:rPr lang="en-US" altLang="en-US" sz="2400" u="none" baseline="0">
                <a:sym typeface="Symbol" panose="05050102010706020507" pitchFamily="18" charset="2"/>
              </a:rPr>
              <a:t></a:t>
            </a:r>
            <a:r>
              <a:rPr lang="en-US" altLang="en-US" sz="2400" u="none" baseline="0"/>
              <a:t> 10</a:t>
            </a:r>
            <a:r>
              <a:rPr lang="en-US" altLang="en-US" sz="2400" u="none"/>
              <a:t> 2</a:t>
            </a:r>
            <a:r>
              <a:rPr lang="en-US" altLang="en-US" sz="2400" u="none" baseline="0"/>
              <a:t> + 4 </a:t>
            </a:r>
            <a:r>
              <a:rPr lang="en-US" altLang="en-US" sz="2400" u="none" baseline="0">
                <a:sym typeface="Symbol" panose="05050102010706020507" pitchFamily="18" charset="2"/>
              </a:rPr>
              <a:t></a:t>
            </a:r>
            <a:r>
              <a:rPr lang="en-US" altLang="en-US" sz="2400" u="none" baseline="0"/>
              <a:t> 10</a:t>
            </a:r>
            <a:r>
              <a:rPr lang="en-US" altLang="en-US" sz="2400" u="none"/>
              <a:t> 1</a:t>
            </a:r>
            <a:r>
              <a:rPr lang="en-US" altLang="en-US" sz="2400" u="none" baseline="0"/>
              <a:t> + 7 </a:t>
            </a:r>
            <a:r>
              <a:rPr lang="en-US" altLang="en-US" sz="2400" u="none" baseline="0">
                <a:sym typeface="Symbol" panose="05050102010706020507" pitchFamily="18" charset="2"/>
              </a:rPr>
              <a:t></a:t>
            </a:r>
            <a:r>
              <a:rPr lang="en-US" altLang="en-US" sz="2400" u="none" baseline="0"/>
              <a:t> 10</a:t>
            </a:r>
            <a:r>
              <a:rPr lang="en-US" altLang="en-US" sz="2400" u="none"/>
              <a:t> 0</a:t>
            </a:r>
            <a:r>
              <a:rPr lang="en-US" altLang="en-US" sz="2000" u="none"/>
              <a:t> </a:t>
            </a:r>
            <a:r>
              <a:rPr lang="en-US" altLang="en-US" sz="2000" u="none" baseline="0"/>
              <a:t> </a:t>
            </a:r>
            <a:endParaRPr lang="en-US" altLang="en-US" sz="2200" u="none" baseline="0"/>
          </a:p>
        </p:txBody>
      </p:sp>
      <p:sp>
        <p:nvSpPr>
          <p:cNvPr id="8198" name="Rectangle 7">
            <a:extLst>
              <a:ext uri="{FF2B5EF4-FFF2-40B4-BE49-F238E27FC236}">
                <a16:creationId xmlns:a16="http://schemas.microsoft.com/office/drawing/2014/main" id="{04AD840D-28B3-D839-C8E1-13E1671B9FFB}"/>
              </a:ext>
            </a:extLst>
          </p:cNvPr>
          <p:cNvSpPr>
            <a:spLocks noGrp="1" noChangeArrowheads="1"/>
          </p:cNvSpPr>
          <p:nvPr>
            <p:ph type="title"/>
          </p:nvPr>
        </p:nvSpPr>
        <p:spPr>
          <a:xfrm>
            <a:off x="2362200" y="381000"/>
            <a:ext cx="7467600" cy="547688"/>
          </a:xfrm>
          <a:noFill/>
        </p:spPr>
        <p:txBody>
          <a:bodyPr>
            <a:normAutofit fontScale="90000"/>
          </a:bodyPr>
          <a:lstStyle/>
          <a:p>
            <a:pPr algn="l"/>
            <a:r>
              <a:rPr lang="en-US" altLang="en-US" dirty="0"/>
              <a:t>Positional Numbering Systems</a:t>
            </a:r>
          </a:p>
        </p:txBody>
      </p:sp>
    </p:spTree>
    <p:extLst>
      <p:ext uri="{BB962C8B-B14F-4D97-AF65-F5344CB8AC3E}">
        <p14:creationId xmlns:p14="http://schemas.microsoft.com/office/powerpoint/2010/main" val="25676755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6AC24E44-54E2-D820-67CC-5F9C947DF8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D2F47BF4-CF06-453A-A1B7-218B0727EBB2}" type="slidenum">
              <a:rPr lang="en-US" altLang="en-US" sz="1400" u="none" baseline="0"/>
              <a:pPr/>
              <a:t>15</a:t>
            </a:fld>
            <a:endParaRPr lang="en-US" altLang="en-US" sz="1400" u="none" baseline="0"/>
          </a:p>
        </p:txBody>
      </p:sp>
      <p:sp>
        <p:nvSpPr>
          <p:cNvPr id="9219" name="Rectangle 3">
            <a:extLst>
              <a:ext uri="{FF2B5EF4-FFF2-40B4-BE49-F238E27FC236}">
                <a16:creationId xmlns:a16="http://schemas.microsoft.com/office/drawing/2014/main" id="{CFFAA283-92EF-E2D6-2FFB-C3A42199BCD4}"/>
              </a:ext>
            </a:extLst>
          </p:cNvPr>
          <p:cNvSpPr>
            <a:spLocks noGrp="1" noChangeArrowheads="1"/>
          </p:cNvSpPr>
          <p:nvPr>
            <p:ph type="body" idx="1"/>
          </p:nvPr>
        </p:nvSpPr>
        <p:spPr>
          <a:xfrm>
            <a:off x="2133600" y="1295400"/>
            <a:ext cx="8001000" cy="4343400"/>
          </a:xfrm>
          <a:noFill/>
        </p:spPr>
        <p:txBody>
          <a:bodyPr/>
          <a:lstStyle/>
          <a:p>
            <a:pPr>
              <a:spcBef>
                <a:spcPct val="40000"/>
              </a:spcBef>
            </a:pPr>
            <a:r>
              <a:rPr lang="en-US" altLang="en-US" sz="2700">
                <a:latin typeface="Arial" panose="020B0604020202020204" pitchFamily="34" charset="0"/>
              </a:rPr>
              <a:t>The binary number 11001 in powers of 2 is:</a:t>
            </a:r>
          </a:p>
          <a:p>
            <a:pPr lvl="1">
              <a:spcBef>
                <a:spcPct val="40000"/>
              </a:spcBef>
              <a:buFontTx/>
              <a:buNone/>
            </a:pPr>
            <a:endParaRPr lang="en-US" altLang="en-US" sz="2400"/>
          </a:p>
          <a:p>
            <a:pPr lvl="1">
              <a:spcBef>
                <a:spcPct val="40000"/>
              </a:spcBef>
              <a:buFontTx/>
              <a:buNone/>
            </a:pPr>
            <a:endParaRPr lang="en-US" altLang="en-US" sz="2400" baseline="-25000"/>
          </a:p>
          <a:p>
            <a:pPr lvl="1">
              <a:spcBef>
                <a:spcPct val="40000"/>
              </a:spcBef>
              <a:buFontTx/>
              <a:buNone/>
            </a:pPr>
            <a:endParaRPr lang="en-US" altLang="en-US" sz="2400" baseline="-25000"/>
          </a:p>
          <a:p>
            <a:pPr>
              <a:spcBef>
                <a:spcPct val="40000"/>
              </a:spcBef>
            </a:pPr>
            <a:r>
              <a:rPr lang="en-US" altLang="en-US" sz="2700">
                <a:latin typeface="Arial" panose="020B0604020202020204" pitchFamily="34" charset="0"/>
              </a:rPr>
              <a:t>When the radix of a number is something other than 10, the base is denoted by </a:t>
            </a:r>
            <a:r>
              <a:rPr lang="en-US" altLang="en-US" sz="2700">
                <a:solidFill>
                  <a:srgbClr val="FF0000"/>
                </a:solidFill>
                <a:latin typeface="Arial" panose="020B0604020202020204" pitchFamily="34" charset="0"/>
              </a:rPr>
              <a:t>a subscript</a:t>
            </a:r>
            <a:r>
              <a:rPr lang="en-US" altLang="en-US" sz="2700">
                <a:latin typeface="Arial" panose="020B0604020202020204" pitchFamily="34" charset="0"/>
              </a:rPr>
              <a:t>.  </a:t>
            </a:r>
          </a:p>
          <a:p>
            <a:pPr lvl="1">
              <a:spcBef>
                <a:spcPct val="40000"/>
              </a:spcBef>
            </a:pPr>
            <a:r>
              <a:rPr lang="en-US" altLang="en-US" sz="2400"/>
              <a:t>Sometimes, the subscript 10 is added for emphasis:</a:t>
            </a:r>
          </a:p>
          <a:p>
            <a:pPr lvl="1">
              <a:spcBef>
                <a:spcPct val="40000"/>
              </a:spcBef>
              <a:buFontTx/>
              <a:buNone/>
            </a:pPr>
            <a:r>
              <a:rPr lang="en-US" altLang="en-US" sz="2400"/>
              <a:t>                     11001</a:t>
            </a:r>
            <a:r>
              <a:rPr lang="en-US" altLang="en-US" sz="2400" baseline="-25000"/>
              <a:t>2</a:t>
            </a:r>
            <a:r>
              <a:rPr lang="en-US" altLang="en-US" sz="2400"/>
              <a:t> = 25</a:t>
            </a:r>
            <a:r>
              <a:rPr lang="en-US" altLang="en-US" sz="2400" baseline="-25000"/>
              <a:t>10</a:t>
            </a:r>
          </a:p>
        </p:txBody>
      </p:sp>
      <p:sp>
        <p:nvSpPr>
          <p:cNvPr id="9220" name="Text Box 5">
            <a:extLst>
              <a:ext uri="{FF2B5EF4-FFF2-40B4-BE49-F238E27FC236}">
                <a16:creationId xmlns:a16="http://schemas.microsoft.com/office/drawing/2014/main" id="{15CF46C5-E6A3-D21C-B110-801F90B36460}"/>
              </a:ext>
            </a:extLst>
          </p:cNvPr>
          <p:cNvSpPr txBox="1">
            <a:spLocks noChangeArrowheads="1"/>
          </p:cNvSpPr>
          <p:nvPr/>
        </p:nvSpPr>
        <p:spPr bwMode="auto">
          <a:xfrm>
            <a:off x="2514600" y="1976024"/>
            <a:ext cx="70866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000" u="sng" baseline="30000">
                <a:solidFill>
                  <a:schemeClr val="tx1"/>
                </a:solidFill>
                <a:latin typeface="Times New Roman" panose="02020603050405020304" pitchFamily="18" charset="0"/>
              </a:defRPr>
            </a:lvl1pPr>
            <a:lvl2pPr>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lvl="1">
              <a:spcBef>
                <a:spcPct val="40000"/>
              </a:spcBef>
            </a:pPr>
            <a:r>
              <a:rPr lang="en-US" altLang="en-US" sz="2400" u="none" baseline="0"/>
              <a:t>    1 </a:t>
            </a:r>
            <a:r>
              <a:rPr lang="en-US" altLang="en-US" sz="2400" u="none" baseline="0">
                <a:sym typeface="Symbol" panose="05050102010706020507" pitchFamily="18" charset="2"/>
              </a:rPr>
              <a:t></a:t>
            </a:r>
            <a:r>
              <a:rPr lang="en-US" altLang="en-US" sz="2400" u="none" baseline="0"/>
              <a:t> 2</a:t>
            </a:r>
            <a:r>
              <a:rPr lang="en-US" altLang="en-US" sz="2400" u="none"/>
              <a:t> 4 </a:t>
            </a:r>
            <a:r>
              <a:rPr lang="en-US" altLang="en-US" sz="2400" u="none" baseline="0"/>
              <a:t>+ 1 </a:t>
            </a:r>
            <a:r>
              <a:rPr lang="en-US" altLang="en-US" sz="2400" u="none" baseline="0">
                <a:sym typeface="Symbol" panose="05050102010706020507" pitchFamily="18" charset="2"/>
              </a:rPr>
              <a:t></a:t>
            </a:r>
            <a:r>
              <a:rPr lang="en-US" altLang="en-US" sz="2400" u="none" baseline="0"/>
              <a:t> 2</a:t>
            </a:r>
            <a:r>
              <a:rPr lang="en-US" altLang="en-US" sz="2400" u="none"/>
              <a:t> 3</a:t>
            </a:r>
            <a:r>
              <a:rPr lang="en-US" altLang="en-US" sz="2400" u="none" baseline="0"/>
              <a:t> + 0 </a:t>
            </a:r>
            <a:r>
              <a:rPr lang="en-US" altLang="en-US" sz="2400" u="none" baseline="0">
                <a:sym typeface="Symbol" panose="05050102010706020507" pitchFamily="18" charset="2"/>
              </a:rPr>
              <a:t></a:t>
            </a:r>
            <a:r>
              <a:rPr lang="en-US" altLang="en-US" sz="2400" u="none" baseline="0"/>
              <a:t> 2</a:t>
            </a:r>
            <a:r>
              <a:rPr lang="en-US" altLang="en-US" sz="2400" u="none"/>
              <a:t> 2</a:t>
            </a:r>
            <a:r>
              <a:rPr lang="en-US" altLang="en-US" sz="2400" u="none" baseline="0"/>
              <a:t>  + 0 </a:t>
            </a:r>
            <a:r>
              <a:rPr lang="en-US" altLang="en-US" sz="2400" u="none" baseline="0">
                <a:sym typeface="Symbol" panose="05050102010706020507" pitchFamily="18" charset="2"/>
              </a:rPr>
              <a:t></a:t>
            </a:r>
            <a:r>
              <a:rPr lang="en-US" altLang="en-US" sz="2400" u="none" baseline="0"/>
              <a:t> 2</a:t>
            </a:r>
            <a:r>
              <a:rPr lang="en-US" altLang="en-US" sz="2400" u="none"/>
              <a:t> 1</a:t>
            </a:r>
            <a:r>
              <a:rPr lang="en-US" altLang="en-US" sz="2400" u="none" baseline="0"/>
              <a:t> + 1 </a:t>
            </a:r>
            <a:r>
              <a:rPr lang="en-US" altLang="en-US" sz="2400" u="none" baseline="0">
                <a:sym typeface="Symbol" panose="05050102010706020507" pitchFamily="18" charset="2"/>
              </a:rPr>
              <a:t></a:t>
            </a:r>
            <a:r>
              <a:rPr lang="en-US" altLang="en-US" sz="2400" u="none" baseline="0"/>
              <a:t> 2</a:t>
            </a:r>
            <a:r>
              <a:rPr lang="en-US" altLang="en-US" sz="2400" u="none"/>
              <a:t> 0 </a:t>
            </a:r>
            <a:endParaRPr lang="en-US" altLang="en-US" sz="2400" u="none" baseline="0"/>
          </a:p>
          <a:p>
            <a:pPr lvl="1">
              <a:spcBef>
                <a:spcPct val="40000"/>
              </a:spcBef>
            </a:pPr>
            <a:r>
              <a:rPr lang="en-US" altLang="en-US" sz="2400" u="none" baseline="0"/>
              <a:t>=   16</a:t>
            </a:r>
            <a:r>
              <a:rPr lang="en-US" altLang="en-US" sz="2400" u="none"/>
              <a:t>  </a:t>
            </a:r>
            <a:r>
              <a:rPr lang="en-US" altLang="en-US" sz="2400" u="none" baseline="0"/>
              <a:t>    +    8   </a:t>
            </a:r>
            <a:r>
              <a:rPr lang="en-US" altLang="en-US" sz="2400" u="none"/>
              <a:t> </a:t>
            </a:r>
            <a:r>
              <a:rPr lang="en-US" altLang="en-US" sz="2400" u="none" baseline="0"/>
              <a:t>   +    0    </a:t>
            </a:r>
            <a:r>
              <a:rPr lang="en-US" altLang="en-US" sz="2400" u="none"/>
              <a:t> </a:t>
            </a:r>
            <a:r>
              <a:rPr lang="en-US" altLang="en-US" sz="2400" u="none" baseline="0"/>
              <a:t>  +     0   </a:t>
            </a:r>
            <a:r>
              <a:rPr lang="en-US" altLang="en-US" sz="2400" u="none"/>
              <a:t> </a:t>
            </a:r>
            <a:r>
              <a:rPr lang="en-US" altLang="en-US" sz="2400" u="none" baseline="0"/>
              <a:t>  +    1    =   25</a:t>
            </a:r>
          </a:p>
        </p:txBody>
      </p:sp>
      <p:sp>
        <p:nvSpPr>
          <p:cNvPr id="9221" name="Rectangle 8">
            <a:extLst>
              <a:ext uri="{FF2B5EF4-FFF2-40B4-BE49-F238E27FC236}">
                <a16:creationId xmlns:a16="http://schemas.microsoft.com/office/drawing/2014/main" id="{1518823E-97A1-9044-65D1-9776E1F58B7F}"/>
              </a:ext>
            </a:extLst>
          </p:cNvPr>
          <p:cNvSpPr>
            <a:spLocks noGrp="1" noChangeArrowheads="1"/>
          </p:cNvSpPr>
          <p:nvPr>
            <p:ph type="title"/>
          </p:nvPr>
        </p:nvSpPr>
        <p:spPr>
          <a:xfrm>
            <a:off x="2362200" y="381000"/>
            <a:ext cx="7467600" cy="547688"/>
          </a:xfrm>
          <a:noFill/>
        </p:spPr>
        <p:txBody>
          <a:bodyPr>
            <a:normAutofit fontScale="90000"/>
          </a:bodyPr>
          <a:lstStyle/>
          <a:p>
            <a:pPr algn="l"/>
            <a:r>
              <a:rPr lang="en-US" altLang="en-US" dirty="0"/>
              <a:t>Positional Numbering Systems</a:t>
            </a:r>
          </a:p>
        </p:txBody>
      </p:sp>
    </p:spTree>
    <p:extLst>
      <p:ext uri="{BB962C8B-B14F-4D97-AF65-F5344CB8AC3E}">
        <p14:creationId xmlns:p14="http://schemas.microsoft.com/office/powerpoint/2010/main" val="175436914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6">
            <a:extLst>
              <a:ext uri="{FF2B5EF4-FFF2-40B4-BE49-F238E27FC236}">
                <a16:creationId xmlns:a16="http://schemas.microsoft.com/office/drawing/2014/main" id="{EF99233A-D814-126E-5720-812C266BED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CBE836D7-E1AA-487E-A747-DBE56607EA75}" type="slidenum">
              <a:rPr lang="en-US" altLang="en-US" sz="1400" u="none" baseline="0"/>
              <a:pPr/>
              <a:t>16</a:t>
            </a:fld>
            <a:endParaRPr lang="en-US" altLang="en-US" sz="1400" u="none" baseline="0"/>
          </a:p>
        </p:txBody>
      </p:sp>
      <p:pic>
        <p:nvPicPr>
          <p:cNvPr id="10243" name="Picture 6" descr="2C">
            <a:extLst>
              <a:ext uri="{FF2B5EF4-FFF2-40B4-BE49-F238E27FC236}">
                <a16:creationId xmlns:a16="http://schemas.microsoft.com/office/drawing/2014/main" id="{3371EBDA-1B40-6170-2A4F-3890F8C50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1" y="1676401"/>
            <a:ext cx="3198813"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3">
            <a:extLst>
              <a:ext uri="{FF2B5EF4-FFF2-40B4-BE49-F238E27FC236}">
                <a16:creationId xmlns:a16="http://schemas.microsoft.com/office/drawing/2014/main" id="{E9CE810D-26C0-F6B3-E04C-776BADA0EE12}"/>
              </a:ext>
            </a:extLst>
          </p:cNvPr>
          <p:cNvSpPr>
            <a:spLocks noGrp="1" noChangeArrowheads="1"/>
          </p:cNvSpPr>
          <p:nvPr>
            <p:ph type="body" sz="half" idx="1"/>
          </p:nvPr>
        </p:nvSpPr>
        <p:spPr>
          <a:xfrm>
            <a:off x="1905000" y="1219200"/>
            <a:ext cx="4495800" cy="4419600"/>
          </a:xfrm>
          <a:noFill/>
        </p:spPr>
        <p:txBody>
          <a:bodyPr/>
          <a:lstStyle/>
          <a:p>
            <a:r>
              <a:rPr lang="en-US" altLang="en-US" sz="2300" b="1">
                <a:latin typeface="Arial" panose="020B0604020202020204" pitchFamily="34" charset="0"/>
              </a:rPr>
              <a:t>Converting 190 to base 3...</a:t>
            </a:r>
          </a:p>
          <a:p>
            <a:pPr lvl="1">
              <a:spcBef>
                <a:spcPct val="40000"/>
              </a:spcBef>
            </a:pPr>
            <a:r>
              <a:rPr lang="en-US" altLang="en-US"/>
              <a:t>Continue in this way until the quotient is zero.</a:t>
            </a:r>
          </a:p>
          <a:p>
            <a:pPr lvl="1">
              <a:spcBef>
                <a:spcPct val="40000"/>
              </a:spcBef>
            </a:pPr>
            <a:r>
              <a:rPr lang="en-US" altLang="en-US"/>
              <a:t>In the final calculation, we note that 3 divides 2 zero times with a remainder of 2.</a:t>
            </a:r>
          </a:p>
          <a:p>
            <a:pPr lvl="1">
              <a:spcBef>
                <a:spcPct val="40000"/>
              </a:spcBef>
            </a:pPr>
            <a:r>
              <a:rPr lang="en-US" altLang="en-US"/>
              <a:t>Our result, reading from bottom to top is:</a:t>
            </a:r>
          </a:p>
          <a:p>
            <a:pPr lvl="1">
              <a:spcBef>
                <a:spcPct val="40000"/>
              </a:spcBef>
              <a:buFontTx/>
              <a:buNone/>
            </a:pPr>
            <a:r>
              <a:rPr lang="en-US" altLang="en-US"/>
              <a:t>                 190</a:t>
            </a:r>
            <a:r>
              <a:rPr lang="en-US" altLang="en-US" baseline="-25000"/>
              <a:t>10</a:t>
            </a:r>
            <a:r>
              <a:rPr lang="en-US" altLang="en-US"/>
              <a:t> = 21001</a:t>
            </a:r>
            <a:r>
              <a:rPr lang="en-US" altLang="en-US" baseline="-25000"/>
              <a:t>3</a:t>
            </a:r>
          </a:p>
        </p:txBody>
      </p:sp>
      <p:sp>
        <p:nvSpPr>
          <p:cNvPr id="10245" name="Rectangle 13">
            <a:extLst>
              <a:ext uri="{FF2B5EF4-FFF2-40B4-BE49-F238E27FC236}">
                <a16:creationId xmlns:a16="http://schemas.microsoft.com/office/drawing/2014/main" id="{4499A120-8E2B-7787-BB85-DFCF14729757}"/>
              </a:ext>
            </a:extLst>
          </p:cNvPr>
          <p:cNvSpPr>
            <a:spLocks noGrp="1" noChangeArrowheads="1"/>
          </p:cNvSpPr>
          <p:nvPr>
            <p:ph type="title"/>
          </p:nvPr>
        </p:nvSpPr>
        <p:spPr>
          <a:xfrm>
            <a:off x="3009900" y="304800"/>
            <a:ext cx="6172200" cy="547688"/>
          </a:xfrm>
          <a:noFill/>
        </p:spPr>
        <p:txBody>
          <a:bodyPr>
            <a:normAutofit fontScale="90000"/>
          </a:bodyPr>
          <a:lstStyle/>
          <a:p>
            <a:pPr algn="l"/>
            <a:r>
              <a:rPr lang="en-US" altLang="en-US" dirty="0"/>
              <a:t>Converting Between Bases</a:t>
            </a:r>
          </a:p>
        </p:txBody>
      </p:sp>
    </p:spTree>
    <p:extLst>
      <p:ext uri="{BB962C8B-B14F-4D97-AF65-F5344CB8AC3E}">
        <p14:creationId xmlns:p14="http://schemas.microsoft.com/office/powerpoint/2010/main" val="248440915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6">
            <a:extLst>
              <a:ext uri="{FF2B5EF4-FFF2-40B4-BE49-F238E27FC236}">
                <a16:creationId xmlns:a16="http://schemas.microsoft.com/office/drawing/2014/main" id="{F4DA1984-13D4-34EE-F809-14C41481BB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2A1ED927-0334-4D19-AAA7-43CB5DF8D73E}" type="slidenum">
              <a:rPr lang="en-US" altLang="en-US" sz="1400" u="none" baseline="0"/>
              <a:pPr/>
              <a:t>17</a:t>
            </a:fld>
            <a:endParaRPr lang="en-US" altLang="en-US" sz="1400" u="none" baseline="0"/>
          </a:p>
        </p:txBody>
      </p:sp>
      <p:sp>
        <p:nvSpPr>
          <p:cNvPr id="11267" name="Rectangle 3">
            <a:extLst>
              <a:ext uri="{FF2B5EF4-FFF2-40B4-BE49-F238E27FC236}">
                <a16:creationId xmlns:a16="http://schemas.microsoft.com/office/drawing/2014/main" id="{77769D8A-8AB6-D233-13C1-AB4349CE7B4B}"/>
              </a:ext>
            </a:extLst>
          </p:cNvPr>
          <p:cNvSpPr>
            <a:spLocks noGrp="1" noChangeArrowheads="1"/>
          </p:cNvSpPr>
          <p:nvPr>
            <p:ph type="body" sz="half" idx="1"/>
          </p:nvPr>
        </p:nvSpPr>
        <p:spPr>
          <a:xfrm>
            <a:off x="1905000" y="1219200"/>
            <a:ext cx="4495800" cy="4419600"/>
          </a:xfrm>
          <a:noFill/>
        </p:spPr>
        <p:txBody>
          <a:bodyPr/>
          <a:lstStyle/>
          <a:p>
            <a:r>
              <a:rPr lang="en-US" altLang="en-US" sz="2300" b="1">
                <a:latin typeface="Arial" panose="020B0604020202020204" pitchFamily="34" charset="0"/>
              </a:rPr>
              <a:t>Converting 190 to base 2</a:t>
            </a:r>
          </a:p>
          <a:p>
            <a:pPr lvl="1">
              <a:spcBef>
                <a:spcPct val="40000"/>
              </a:spcBef>
              <a:buFontTx/>
              <a:buNone/>
            </a:pPr>
            <a:r>
              <a:rPr lang="en-US" altLang="en-US"/>
              <a:t>190</a:t>
            </a:r>
            <a:r>
              <a:rPr lang="en-US" altLang="en-US" baseline="-25000"/>
              <a:t>10</a:t>
            </a:r>
            <a:r>
              <a:rPr lang="en-US" altLang="en-US"/>
              <a:t> = 10111110</a:t>
            </a:r>
            <a:r>
              <a:rPr lang="en-US" altLang="en-US" baseline="-25000"/>
              <a:t>2</a:t>
            </a:r>
          </a:p>
        </p:txBody>
      </p:sp>
      <p:sp>
        <p:nvSpPr>
          <p:cNvPr id="11268" name="Rectangle 13">
            <a:extLst>
              <a:ext uri="{FF2B5EF4-FFF2-40B4-BE49-F238E27FC236}">
                <a16:creationId xmlns:a16="http://schemas.microsoft.com/office/drawing/2014/main" id="{17AC6FCC-95C2-518C-DAD2-DD3A38516704}"/>
              </a:ext>
            </a:extLst>
          </p:cNvPr>
          <p:cNvSpPr>
            <a:spLocks noGrp="1" noChangeArrowheads="1"/>
          </p:cNvSpPr>
          <p:nvPr>
            <p:ph type="title"/>
          </p:nvPr>
        </p:nvSpPr>
        <p:spPr>
          <a:xfrm>
            <a:off x="3009900" y="304800"/>
            <a:ext cx="6172200" cy="547688"/>
          </a:xfrm>
          <a:noFill/>
        </p:spPr>
        <p:txBody>
          <a:bodyPr>
            <a:normAutofit fontScale="90000"/>
          </a:bodyPr>
          <a:lstStyle/>
          <a:p>
            <a:pPr algn="l"/>
            <a:r>
              <a:rPr lang="en-US" altLang="en-US" dirty="0"/>
              <a:t>Converting Between Bases</a:t>
            </a:r>
          </a:p>
        </p:txBody>
      </p:sp>
      <p:graphicFrame>
        <p:nvGraphicFramePr>
          <p:cNvPr id="8" name="Table 7">
            <a:extLst>
              <a:ext uri="{FF2B5EF4-FFF2-40B4-BE49-F238E27FC236}">
                <a16:creationId xmlns:a16="http://schemas.microsoft.com/office/drawing/2014/main" id="{744892DA-E413-7A61-FA5E-CBD5BD46F683}"/>
              </a:ext>
            </a:extLst>
          </p:cNvPr>
          <p:cNvGraphicFramePr>
            <a:graphicFrameLocks noGrp="1"/>
          </p:cNvGraphicFramePr>
          <p:nvPr/>
        </p:nvGraphicFramePr>
        <p:xfrm>
          <a:off x="7391400" y="1600200"/>
          <a:ext cx="1905000" cy="4229100"/>
        </p:xfrm>
        <a:graphic>
          <a:graphicData uri="http://schemas.openxmlformats.org/drawingml/2006/table">
            <a:tbl>
              <a:tblPr/>
              <a:tblGrid>
                <a:gridCol w="609600">
                  <a:extLst>
                    <a:ext uri="{9D8B030D-6E8A-4147-A177-3AD203B41FA5}">
                      <a16:colId xmlns:a16="http://schemas.microsoft.com/office/drawing/2014/main" val="3811622351"/>
                    </a:ext>
                  </a:extLst>
                </a:gridCol>
                <a:gridCol w="685800">
                  <a:extLst>
                    <a:ext uri="{9D8B030D-6E8A-4147-A177-3AD203B41FA5}">
                      <a16:colId xmlns:a16="http://schemas.microsoft.com/office/drawing/2014/main" val="2045401109"/>
                    </a:ext>
                  </a:extLst>
                </a:gridCol>
                <a:gridCol w="609600">
                  <a:extLst>
                    <a:ext uri="{9D8B030D-6E8A-4147-A177-3AD203B41FA5}">
                      <a16:colId xmlns:a16="http://schemas.microsoft.com/office/drawing/2014/main" val="915994600"/>
                    </a:ext>
                  </a:extLst>
                </a:gridCol>
              </a:tblGrid>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190</a:t>
                      </a:r>
                    </a:p>
                  </a:txBody>
                  <a:tcPr marL="9525" marR="9525" marT="9525" marB="0" anchor="b" horzOverflow="overflow">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Calibri" panose="020F0502020204030204" pitchFamily="34" charset="0"/>
                      </a:endParaRP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990367077"/>
                  </a:ext>
                </a:extLst>
              </a:tr>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95</a:t>
                      </a:r>
                    </a:p>
                  </a:txBody>
                  <a:tcPr marL="9525" marR="9525" marT="9525"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a:t>
                      </a: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003810728"/>
                  </a:ext>
                </a:extLst>
              </a:tr>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47</a:t>
                      </a:r>
                    </a:p>
                  </a:txBody>
                  <a:tcPr marL="9525" marR="9525" marT="9525"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a:t>
                      </a: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81713543"/>
                  </a:ext>
                </a:extLst>
              </a:tr>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23</a:t>
                      </a:r>
                    </a:p>
                  </a:txBody>
                  <a:tcPr marL="9525" marR="9525" marT="9525"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a:t>
                      </a: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7080579"/>
                  </a:ext>
                </a:extLst>
              </a:tr>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11</a:t>
                      </a:r>
                    </a:p>
                  </a:txBody>
                  <a:tcPr marL="9525" marR="9525" marT="9525"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a:t>
                      </a: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592193409"/>
                  </a:ext>
                </a:extLst>
              </a:tr>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5</a:t>
                      </a:r>
                    </a:p>
                  </a:txBody>
                  <a:tcPr marL="9525" marR="9525" marT="9525"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a:t>
                      </a: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359752042"/>
                  </a:ext>
                </a:extLst>
              </a:tr>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a:t>
                      </a: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62659111"/>
                  </a:ext>
                </a:extLst>
              </a:tr>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a:t>
                      </a: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a:t>
                      </a:r>
                    </a:p>
                  </a:txBody>
                  <a:tcPr marL="9525" marR="9525" marT="9525" marB="0" anchor="b" horzOverflow="overflow">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a:t>
                      </a: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374416350"/>
                  </a:ext>
                </a:extLst>
              </a:tr>
              <a:tr h="4699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Calibri" panose="020F0502020204030204"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a:t>
                      </a:r>
                    </a:p>
                  </a:txBody>
                  <a:tcPr marL="9525" marR="9525" marT="9525" marB="0" anchor="b"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a:t>
                      </a:r>
                    </a:p>
                  </a:txBody>
                  <a:tcPr marL="9525" marR="9525" marT="9525"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410259785"/>
                  </a:ext>
                </a:extLst>
              </a:tr>
            </a:tbl>
          </a:graphicData>
        </a:graphic>
      </p:graphicFrame>
    </p:spTree>
    <p:extLst>
      <p:ext uri="{BB962C8B-B14F-4D97-AF65-F5344CB8AC3E}">
        <p14:creationId xmlns:p14="http://schemas.microsoft.com/office/powerpoint/2010/main" val="405897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6">
            <a:extLst>
              <a:ext uri="{FF2B5EF4-FFF2-40B4-BE49-F238E27FC236}">
                <a16:creationId xmlns:a16="http://schemas.microsoft.com/office/drawing/2014/main" id="{331BFD3B-7775-B96E-C597-3D553ECA5A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B242C290-63D4-4C5A-A1AE-BAB0785EDC84}" type="slidenum">
              <a:rPr lang="en-US" altLang="en-US" sz="1400" u="none" baseline="0"/>
              <a:pPr/>
              <a:t>18</a:t>
            </a:fld>
            <a:endParaRPr lang="en-US" altLang="en-US" sz="1400" u="none" baseline="0"/>
          </a:p>
        </p:txBody>
      </p:sp>
      <p:pic>
        <p:nvPicPr>
          <p:cNvPr id="12291" name="Picture 1029" descr="5C">
            <a:extLst>
              <a:ext uri="{FF2B5EF4-FFF2-40B4-BE49-F238E27FC236}">
                <a16:creationId xmlns:a16="http://schemas.microsoft.com/office/drawing/2014/main" id="{2C60EEE0-C5F4-6B8E-4CC1-51F6D8C79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26" y="1571626"/>
            <a:ext cx="3135313"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1027">
            <a:extLst>
              <a:ext uri="{FF2B5EF4-FFF2-40B4-BE49-F238E27FC236}">
                <a16:creationId xmlns:a16="http://schemas.microsoft.com/office/drawing/2014/main" id="{15EC204C-7D64-76C9-56C1-C82D943F6D68}"/>
              </a:ext>
            </a:extLst>
          </p:cNvPr>
          <p:cNvSpPr>
            <a:spLocks noGrp="1" noChangeArrowheads="1"/>
          </p:cNvSpPr>
          <p:nvPr>
            <p:ph type="body" sz="half" idx="1"/>
          </p:nvPr>
        </p:nvSpPr>
        <p:spPr>
          <a:xfrm>
            <a:off x="1905000" y="1295400"/>
            <a:ext cx="4876800" cy="4724400"/>
          </a:xfrm>
          <a:noFill/>
        </p:spPr>
        <p:txBody>
          <a:bodyPr/>
          <a:lstStyle/>
          <a:p>
            <a:r>
              <a:rPr lang="en-US" altLang="en-US" sz="2300" b="1">
                <a:latin typeface="Arial" panose="020B0604020202020204" pitchFamily="34" charset="0"/>
              </a:rPr>
              <a:t>Converting 0.8125 to binary . . .</a:t>
            </a:r>
          </a:p>
          <a:p>
            <a:pPr lvl="1"/>
            <a:r>
              <a:rPr lang="en-US" altLang="en-US"/>
              <a:t>You are finished when the product is zero, or until you have reached the desired number of binary places.</a:t>
            </a:r>
          </a:p>
          <a:p>
            <a:pPr lvl="1"/>
            <a:r>
              <a:rPr lang="en-US" altLang="en-US"/>
              <a:t>Our result, reading from top to bottom is:</a:t>
            </a:r>
          </a:p>
          <a:p>
            <a:pPr lvl="1">
              <a:buFontTx/>
              <a:buNone/>
            </a:pPr>
            <a:r>
              <a:rPr lang="en-US" altLang="en-US"/>
              <a:t>        0.8125</a:t>
            </a:r>
            <a:r>
              <a:rPr lang="en-US" altLang="en-US" baseline="-25000"/>
              <a:t>10</a:t>
            </a:r>
            <a:r>
              <a:rPr lang="en-US" altLang="en-US"/>
              <a:t> = 0.1101</a:t>
            </a:r>
            <a:r>
              <a:rPr lang="en-US" altLang="en-US" baseline="-25000"/>
              <a:t>2</a:t>
            </a:r>
          </a:p>
          <a:p>
            <a:pPr lvl="1"/>
            <a:r>
              <a:rPr lang="en-US" altLang="en-US"/>
              <a:t>This method also works with any base. Just use the target radix as the multiplier.</a:t>
            </a:r>
          </a:p>
          <a:p>
            <a:pPr lvl="1">
              <a:spcBef>
                <a:spcPct val="40000"/>
              </a:spcBef>
              <a:buFontTx/>
              <a:buNone/>
            </a:pPr>
            <a:endParaRPr lang="en-US" altLang="en-US" baseline="-25000"/>
          </a:p>
        </p:txBody>
      </p:sp>
      <p:sp>
        <p:nvSpPr>
          <p:cNvPr id="12293" name="Rectangle 1033">
            <a:extLst>
              <a:ext uri="{FF2B5EF4-FFF2-40B4-BE49-F238E27FC236}">
                <a16:creationId xmlns:a16="http://schemas.microsoft.com/office/drawing/2014/main" id="{B60367BB-51C7-B9FB-BA43-B007A7CFA9C4}"/>
              </a:ext>
            </a:extLst>
          </p:cNvPr>
          <p:cNvSpPr>
            <a:spLocks noGrp="1" noChangeArrowheads="1"/>
          </p:cNvSpPr>
          <p:nvPr>
            <p:ph type="title"/>
          </p:nvPr>
        </p:nvSpPr>
        <p:spPr>
          <a:xfrm>
            <a:off x="3009900" y="304800"/>
            <a:ext cx="6172200" cy="547688"/>
          </a:xfrm>
          <a:noFill/>
        </p:spPr>
        <p:txBody>
          <a:bodyPr>
            <a:normAutofit fontScale="90000"/>
          </a:bodyPr>
          <a:lstStyle/>
          <a:p>
            <a:pPr algn="l"/>
            <a:r>
              <a:rPr lang="en-US" altLang="en-US" dirty="0"/>
              <a:t>Converting Between Bases</a:t>
            </a:r>
          </a:p>
        </p:txBody>
      </p:sp>
    </p:spTree>
    <p:extLst>
      <p:ext uri="{BB962C8B-B14F-4D97-AF65-F5344CB8AC3E}">
        <p14:creationId xmlns:p14="http://schemas.microsoft.com/office/powerpoint/2010/main" val="52449054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ED1E2F85-9481-EEDB-214D-2D11C55EA4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D1EFA3DA-419F-4B3E-BC8B-1904F2BBF326}" type="slidenum">
              <a:rPr lang="en-US" altLang="en-US" sz="1400" u="none" baseline="0"/>
              <a:pPr/>
              <a:t>19</a:t>
            </a:fld>
            <a:endParaRPr lang="en-US" altLang="en-US" sz="1400" u="none" baseline="0"/>
          </a:p>
        </p:txBody>
      </p:sp>
      <p:sp>
        <p:nvSpPr>
          <p:cNvPr id="13315" name="Rectangle 1027">
            <a:extLst>
              <a:ext uri="{FF2B5EF4-FFF2-40B4-BE49-F238E27FC236}">
                <a16:creationId xmlns:a16="http://schemas.microsoft.com/office/drawing/2014/main" id="{9311B9A0-CA89-9601-2D1F-E6DFEC3F6382}"/>
              </a:ext>
            </a:extLst>
          </p:cNvPr>
          <p:cNvSpPr>
            <a:spLocks noGrp="1" noChangeArrowheads="1"/>
          </p:cNvSpPr>
          <p:nvPr>
            <p:ph type="body" idx="1"/>
          </p:nvPr>
        </p:nvSpPr>
        <p:spPr>
          <a:xfrm>
            <a:off x="2133600" y="1143000"/>
            <a:ext cx="7924800" cy="4572000"/>
          </a:xfrm>
          <a:noFill/>
        </p:spPr>
        <p:txBody>
          <a:bodyPr/>
          <a:lstStyle/>
          <a:p>
            <a:pPr>
              <a:spcBef>
                <a:spcPct val="40000"/>
              </a:spcBef>
            </a:pPr>
            <a:r>
              <a:rPr lang="en-US" altLang="en-US" sz="2600">
                <a:latin typeface="Arial" panose="020B0604020202020204" pitchFamily="34" charset="0"/>
              </a:rPr>
              <a:t>The binary numbering system is the most important radix system for digital computers.</a:t>
            </a:r>
          </a:p>
          <a:p>
            <a:pPr>
              <a:spcBef>
                <a:spcPct val="40000"/>
              </a:spcBef>
            </a:pPr>
            <a:r>
              <a:rPr lang="en-US" altLang="en-US" sz="2600">
                <a:latin typeface="Arial" panose="020B0604020202020204" pitchFamily="34" charset="0"/>
              </a:rPr>
              <a:t>However, it is difficult to read long strings of binary numbers -- and even a modestly-sized decimal number becomes a very long binary number.</a:t>
            </a:r>
          </a:p>
          <a:p>
            <a:pPr lvl="1">
              <a:spcBef>
                <a:spcPct val="40000"/>
              </a:spcBef>
            </a:pPr>
            <a:r>
              <a:rPr lang="en-US" altLang="en-US" sz="2400"/>
              <a:t>For example:    11010100011011</a:t>
            </a:r>
            <a:r>
              <a:rPr lang="en-US" altLang="en-US" sz="2400" baseline="-25000"/>
              <a:t>2</a:t>
            </a:r>
            <a:r>
              <a:rPr lang="en-US" altLang="en-US" sz="2400"/>
              <a:t> = 13595</a:t>
            </a:r>
            <a:r>
              <a:rPr lang="en-US" altLang="en-US" sz="2400" baseline="-25000"/>
              <a:t>10</a:t>
            </a:r>
            <a:endParaRPr lang="en-US" altLang="en-US" sz="2400"/>
          </a:p>
          <a:p>
            <a:pPr>
              <a:spcBef>
                <a:spcPct val="40000"/>
              </a:spcBef>
            </a:pPr>
            <a:r>
              <a:rPr lang="en-US" altLang="en-US" sz="2600">
                <a:latin typeface="Arial" panose="020B0604020202020204" pitchFamily="34" charset="0"/>
              </a:rPr>
              <a:t>For compactness and ease of reading, binary values are usually expressed using the </a:t>
            </a:r>
            <a:r>
              <a:rPr lang="en-US" altLang="en-US" sz="2600">
                <a:solidFill>
                  <a:srgbClr val="FF0000"/>
                </a:solidFill>
                <a:latin typeface="Arial" panose="020B0604020202020204" pitchFamily="34" charset="0"/>
              </a:rPr>
              <a:t>hexadecimal, or base-16</a:t>
            </a:r>
            <a:r>
              <a:rPr lang="en-US" altLang="en-US" sz="2600">
                <a:latin typeface="Arial" panose="020B0604020202020204" pitchFamily="34" charset="0"/>
              </a:rPr>
              <a:t>, numbering system.</a:t>
            </a:r>
            <a:endParaRPr lang="en-US" altLang="en-US" sz="2800" baseline="-25000"/>
          </a:p>
        </p:txBody>
      </p:sp>
      <p:sp>
        <p:nvSpPr>
          <p:cNvPr id="13316" name="Rectangle 1029">
            <a:extLst>
              <a:ext uri="{FF2B5EF4-FFF2-40B4-BE49-F238E27FC236}">
                <a16:creationId xmlns:a16="http://schemas.microsoft.com/office/drawing/2014/main" id="{746D3A65-DA91-11A7-1811-1EAD164504C3}"/>
              </a:ext>
            </a:extLst>
          </p:cNvPr>
          <p:cNvSpPr>
            <a:spLocks noGrp="1" noChangeArrowheads="1"/>
          </p:cNvSpPr>
          <p:nvPr>
            <p:ph type="title"/>
          </p:nvPr>
        </p:nvSpPr>
        <p:spPr>
          <a:xfrm>
            <a:off x="3009900" y="304800"/>
            <a:ext cx="6172200" cy="547688"/>
          </a:xfrm>
          <a:noFill/>
        </p:spPr>
        <p:txBody>
          <a:bodyPr>
            <a:normAutofit fontScale="90000"/>
          </a:bodyPr>
          <a:lstStyle/>
          <a:p>
            <a:pPr algn="l"/>
            <a:r>
              <a:rPr lang="en-US" altLang="en-US" dirty="0"/>
              <a:t>Converting Between Bases</a:t>
            </a:r>
          </a:p>
        </p:txBody>
      </p:sp>
    </p:spTree>
    <p:extLst>
      <p:ext uri="{BB962C8B-B14F-4D97-AF65-F5344CB8AC3E}">
        <p14:creationId xmlns:p14="http://schemas.microsoft.com/office/powerpoint/2010/main" val="28656978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754A7D49-432B-44FC-A017-8529D979AD66}"/>
              </a:ext>
            </a:extLst>
          </p:cNvPr>
          <p:cNvSpPr>
            <a:spLocks noGrp="1"/>
          </p:cNvSpPr>
          <p:nvPr>
            <p:ph type="title"/>
          </p:nvPr>
        </p:nvSpPr>
        <p:spPr/>
        <p:txBody>
          <a:bodyPr/>
          <a:lstStyle/>
          <a:p>
            <a:pPr>
              <a:defRPr/>
            </a:pPr>
            <a:r>
              <a:rPr lang="en-US" b="1" dirty="0">
                <a:latin typeface="Casper Bold"/>
              </a:rPr>
              <a:t>About Course</a:t>
            </a:r>
            <a:endParaRPr lang="en-GB" dirty="0"/>
          </a:p>
        </p:txBody>
      </p:sp>
      <p:sp>
        <p:nvSpPr>
          <p:cNvPr id="15365" name="Content Placeholder 2">
            <a:extLst>
              <a:ext uri="{FF2B5EF4-FFF2-40B4-BE49-F238E27FC236}">
                <a16:creationId xmlns:a16="http://schemas.microsoft.com/office/drawing/2014/main" id="{66C7DD19-4DBE-4EE8-9A3C-85BC038046BE}"/>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buNone/>
            </a:pPr>
            <a:r>
              <a:rPr lang="en-GB" altLang="en-US" sz="3200" dirty="0"/>
              <a:t>		</a:t>
            </a:r>
            <a:r>
              <a:rPr lang="en-GB" altLang="en-US" sz="3200" b="1" dirty="0"/>
              <a:t>This course is introduced to 4th semester students of BE	</a:t>
            </a:r>
          </a:p>
          <a:p>
            <a:pPr algn="just" eaLnBrk="1" hangingPunct="1">
              <a:buFont typeface="Arial" panose="020B0604020202020204" pitchFamily="34" charset="0"/>
              <a:buNone/>
            </a:pPr>
            <a:r>
              <a:rPr lang="en-GB" altLang="en-US" sz="3200" i="1" dirty="0"/>
              <a:t>		This course offers a good understanding of the various functional units of a computer system and prepares the students to be in a position to design a basic computer system</a:t>
            </a:r>
          </a:p>
          <a:p>
            <a:pPr algn="just" eaLnBrk="1" hangingPunct="1">
              <a:buFont typeface="Arial" panose="020B0604020202020204" pitchFamily="34" charset="0"/>
              <a:buNone/>
            </a:pPr>
            <a:r>
              <a:rPr lang="en-GB" altLang="en-US" sz="3200" i="1" dirty="0"/>
              <a:t>		In addition to this students will be exposed to the recent trends in parallel and distributed computing and multithreaded application</a:t>
            </a:r>
          </a:p>
          <a:p>
            <a:pPr algn="just" eaLnBrk="1" hangingPunct="1">
              <a:buFont typeface="Arial" panose="020B0604020202020204" pitchFamily="34" charset="0"/>
              <a:buNone/>
            </a:pPr>
            <a:endParaRPr lang="en-GB" altLang="en-US" sz="32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26BCF46-7159-4EC3-DD3C-919943E7F567}"/>
              </a:ext>
            </a:extLst>
          </p:cNvPr>
          <p:cNvSpPr>
            <a:spLocks noGrp="1"/>
          </p:cNvSpPr>
          <p:nvPr>
            <p:ph type="title"/>
          </p:nvPr>
        </p:nvSpPr>
        <p:spPr>
          <a:xfrm>
            <a:off x="2209800" y="1143000"/>
            <a:ext cx="4495800" cy="2895600"/>
          </a:xfrm>
        </p:spPr>
        <p:txBody>
          <a:bodyPr>
            <a:normAutofit fontScale="90000"/>
          </a:bodyPr>
          <a:lstStyle/>
          <a:p>
            <a:pPr algn="l"/>
            <a:r>
              <a:rPr lang="en-US" altLang="en-US"/>
              <a:t>Decimal, </a:t>
            </a:r>
            <a:br>
              <a:rPr lang="en-US" altLang="en-US"/>
            </a:br>
            <a:r>
              <a:rPr lang="en-US" altLang="en-US"/>
              <a:t>Binary, </a:t>
            </a:r>
            <a:br>
              <a:rPr lang="en-US" altLang="en-US"/>
            </a:br>
            <a:r>
              <a:rPr lang="en-US" altLang="en-US"/>
              <a:t>Hexadecimal,</a:t>
            </a:r>
            <a:br>
              <a:rPr lang="en-US" altLang="en-US"/>
            </a:br>
            <a:r>
              <a:rPr lang="en-US" altLang="en-US"/>
              <a:t>Octal</a:t>
            </a:r>
            <a:br>
              <a:rPr lang="en-US" altLang="en-US"/>
            </a:br>
            <a:endParaRPr lang="en-US" altLang="en-US"/>
          </a:p>
        </p:txBody>
      </p:sp>
      <p:sp>
        <p:nvSpPr>
          <p:cNvPr id="14339" name="Slide Number Placeholder 3">
            <a:extLst>
              <a:ext uri="{FF2B5EF4-FFF2-40B4-BE49-F238E27FC236}">
                <a16:creationId xmlns:a16="http://schemas.microsoft.com/office/drawing/2014/main" id="{B8407D0F-2726-36B4-1305-0A624D23A2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06D32600-1481-41CB-954C-98B6A8A59DCA}" type="slidenum">
              <a:rPr lang="en-US" altLang="en-US" sz="1400" u="none" baseline="0"/>
              <a:pPr/>
              <a:t>20</a:t>
            </a:fld>
            <a:endParaRPr lang="en-US" altLang="en-US" sz="1400" u="none" baseline="0"/>
          </a:p>
        </p:txBody>
      </p:sp>
      <p:graphicFrame>
        <p:nvGraphicFramePr>
          <p:cNvPr id="6" name="Table 5">
            <a:extLst>
              <a:ext uri="{FF2B5EF4-FFF2-40B4-BE49-F238E27FC236}">
                <a16:creationId xmlns:a16="http://schemas.microsoft.com/office/drawing/2014/main" id="{2DADB237-C138-207E-B0F4-EE151F22A5CD}"/>
              </a:ext>
            </a:extLst>
          </p:cNvPr>
          <p:cNvGraphicFramePr>
            <a:graphicFrameLocks noGrp="1"/>
          </p:cNvGraphicFramePr>
          <p:nvPr/>
        </p:nvGraphicFramePr>
        <p:xfrm>
          <a:off x="4953000" y="228600"/>
          <a:ext cx="4114800" cy="5865813"/>
        </p:xfrm>
        <a:graphic>
          <a:graphicData uri="http://schemas.openxmlformats.org/drawingml/2006/table">
            <a:tbl>
              <a:tblPr/>
              <a:tblGrid>
                <a:gridCol w="1095375">
                  <a:extLst>
                    <a:ext uri="{9D8B030D-6E8A-4147-A177-3AD203B41FA5}">
                      <a16:colId xmlns:a16="http://schemas.microsoft.com/office/drawing/2014/main" val="3637162969"/>
                    </a:ext>
                  </a:extLst>
                </a:gridCol>
                <a:gridCol w="828675">
                  <a:extLst>
                    <a:ext uri="{9D8B030D-6E8A-4147-A177-3AD203B41FA5}">
                      <a16:colId xmlns:a16="http://schemas.microsoft.com/office/drawing/2014/main" val="683838467"/>
                    </a:ext>
                  </a:extLst>
                </a:gridCol>
                <a:gridCol w="1579563">
                  <a:extLst>
                    <a:ext uri="{9D8B030D-6E8A-4147-A177-3AD203B41FA5}">
                      <a16:colId xmlns:a16="http://schemas.microsoft.com/office/drawing/2014/main" val="260640618"/>
                    </a:ext>
                  </a:extLst>
                </a:gridCol>
                <a:gridCol w="611187">
                  <a:extLst>
                    <a:ext uri="{9D8B030D-6E8A-4147-A177-3AD203B41FA5}">
                      <a16:colId xmlns:a16="http://schemas.microsoft.com/office/drawing/2014/main" val="3387963098"/>
                    </a:ext>
                  </a:extLst>
                </a:gridCol>
              </a:tblGrid>
              <a:tr h="633413">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Decimal </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Binary</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Hexadecimal</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Octal</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5561218"/>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00000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7391028"/>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0001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621310"/>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2</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0010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2</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2</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7020879"/>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3</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0011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3</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3</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3752766"/>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4</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0100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4</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4</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0216164"/>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5</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0101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5</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5</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9113630"/>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6</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0110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6</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6</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6597357"/>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7</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0111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7</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7</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1903823"/>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8</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1000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8</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7287124"/>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9</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1001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9</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9204115"/>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1010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A</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12</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202021"/>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1011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B</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13</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2789092"/>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12</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1100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C</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14</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8713629"/>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13</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1101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D</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15</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797150"/>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14</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1110</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E</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16</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0864765"/>
                  </a:ext>
                </a:extLst>
              </a:tr>
              <a:tr h="327025">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15</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1111</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F</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panose="020F0502020204030204" pitchFamily="34" charset="0"/>
                        </a:rPr>
                        <a:t>17</a:t>
                      </a:r>
                    </a:p>
                  </a:txBody>
                  <a:tcPr marL="6291" marR="6291" marT="6291"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0418012"/>
                  </a:ext>
                </a:extLst>
              </a:tr>
            </a:tbl>
          </a:graphicData>
        </a:graphic>
      </p:graphicFrame>
    </p:spTree>
    <p:extLst>
      <p:ext uri="{BB962C8B-B14F-4D97-AF65-F5344CB8AC3E}">
        <p14:creationId xmlns:p14="http://schemas.microsoft.com/office/powerpoint/2010/main" val="153730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49CB2E3D-06D2-DEF1-2B8B-59BE09BE27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51B33984-4E62-4F4D-A06C-8CA009FA4D20}" type="slidenum">
              <a:rPr lang="en-US" altLang="en-US" sz="1400" u="none" baseline="0"/>
              <a:pPr/>
              <a:t>21</a:t>
            </a:fld>
            <a:endParaRPr lang="en-US" altLang="en-US" sz="1400" u="none" baseline="0"/>
          </a:p>
        </p:txBody>
      </p:sp>
      <p:sp>
        <p:nvSpPr>
          <p:cNvPr id="15363" name="Rectangle 3">
            <a:extLst>
              <a:ext uri="{FF2B5EF4-FFF2-40B4-BE49-F238E27FC236}">
                <a16:creationId xmlns:a16="http://schemas.microsoft.com/office/drawing/2014/main" id="{3687AB27-C98D-1A27-292E-33F0E9D25FC7}"/>
              </a:ext>
            </a:extLst>
          </p:cNvPr>
          <p:cNvSpPr>
            <a:spLocks noGrp="1" noChangeArrowheads="1"/>
          </p:cNvSpPr>
          <p:nvPr>
            <p:ph type="body" idx="1"/>
          </p:nvPr>
        </p:nvSpPr>
        <p:spPr>
          <a:xfrm>
            <a:off x="2133600" y="1219200"/>
            <a:ext cx="7924800" cy="4572000"/>
          </a:xfrm>
          <a:noFill/>
        </p:spPr>
        <p:txBody>
          <a:bodyPr/>
          <a:lstStyle/>
          <a:p>
            <a:pPr>
              <a:spcBef>
                <a:spcPct val="40000"/>
              </a:spcBef>
            </a:pPr>
            <a:r>
              <a:rPr lang="en-US" altLang="en-US" sz="2600">
                <a:latin typeface="Arial" panose="020B0604020202020204" pitchFamily="34" charset="0"/>
              </a:rPr>
              <a:t>Using groups of hextets, the binary number </a:t>
            </a:r>
            <a:r>
              <a:rPr lang="en-US" altLang="en-US" sz="2600"/>
              <a:t>11010100011011</a:t>
            </a:r>
            <a:r>
              <a:rPr lang="en-US" altLang="en-US" sz="2600" baseline="-25000"/>
              <a:t>2</a:t>
            </a:r>
            <a:r>
              <a:rPr lang="en-US" altLang="en-US" sz="2600"/>
              <a:t> (= 13595</a:t>
            </a:r>
            <a:r>
              <a:rPr lang="en-US" altLang="en-US" sz="2600" baseline="-25000"/>
              <a:t>10</a:t>
            </a:r>
            <a:r>
              <a:rPr lang="en-US" altLang="en-US" sz="2600">
                <a:latin typeface="Arial" panose="020B0604020202020204" pitchFamily="34" charset="0"/>
              </a:rPr>
              <a:t>) in hexadecimal is:</a:t>
            </a:r>
          </a:p>
          <a:p>
            <a:pPr>
              <a:spcBef>
                <a:spcPct val="40000"/>
              </a:spcBef>
            </a:pPr>
            <a:endParaRPr lang="en-US" altLang="en-US" sz="2600">
              <a:latin typeface="Arial" panose="020B0604020202020204" pitchFamily="34" charset="0"/>
            </a:endParaRPr>
          </a:p>
          <a:p>
            <a:pPr>
              <a:spcBef>
                <a:spcPct val="40000"/>
              </a:spcBef>
            </a:pPr>
            <a:endParaRPr lang="en-US" altLang="en-US" sz="2600">
              <a:latin typeface="Arial" panose="020B0604020202020204" pitchFamily="34" charset="0"/>
            </a:endParaRPr>
          </a:p>
          <a:p>
            <a:pPr>
              <a:spcBef>
                <a:spcPct val="40000"/>
              </a:spcBef>
            </a:pPr>
            <a:r>
              <a:rPr lang="en-US" altLang="en-US" sz="2600">
                <a:latin typeface="Arial" panose="020B0604020202020204" pitchFamily="34" charset="0"/>
              </a:rPr>
              <a:t>Octal (base 8) values are derived from binary by using groups of three bits (8 = 2</a:t>
            </a:r>
            <a:r>
              <a:rPr lang="en-US" altLang="en-US" sz="2600" baseline="30000">
                <a:latin typeface="Arial" panose="020B0604020202020204" pitchFamily="34" charset="0"/>
              </a:rPr>
              <a:t>3</a:t>
            </a:r>
            <a:r>
              <a:rPr lang="en-US" altLang="en-US" sz="2600">
                <a:latin typeface="Arial" panose="020B0604020202020204" pitchFamily="34" charset="0"/>
              </a:rPr>
              <a:t>):</a:t>
            </a:r>
          </a:p>
        </p:txBody>
      </p:sp>
      <p:sp>
        <p:nvSpPr>
          <p:cNvPr id="15364" name="Text Box 4">
            <a:extLst>
              <a:ext uri="{FF2B5EF4-FFF2-40B4-BE49-F238E27FC236}">
                <a16:creationId xmlns:a16="http://schemas.microsoft.com/office/drawing/2014/main" id="{47D0DE35-CD9F-4A31-4A20-56966E96273F}"/>
              </a:ext>
            </a:extLst>
          </p:cNvPr>
          <p:cNvSpPr txBox="1">
            <a:spLocks noChangeArrowheads="1"/>
          </p:cNvSpPr>
          <p:nvPr/>
        </p:nvSpPr>
        <p:spPr bwMode="auto">
          <a:xfrm>
            <a:off x="2438400" y="5334000"/>
            <a:ext cx="7696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50000"/>
              </a:spcBef>
            </a:pPr>
            <a:r>
              <a:rPr lang="en-US" altLang="en-US" sz="2400" b="1" u="none" baseline="0">
                <a:solidFill>
                  <a:srgbClr val="CC3300"/>
                </a:solidFill>
              </a:rPr>
              <a:t>Octal was very useful when computers used six-bit words.</a:t>
            </a:r>
          </a:p>
        </p:txBody>
      </p:sp>
      <p:pic>
        <p:nvPicPr>
          <p:cNvPr id="15365" name="Picture 5" descr="6">
            <a:extLst>
              <a:ext uri="{FF2B5EF4-FFF2-40B4-BE49-F238E27FC236}">
                <a16:creationId xmlns:a16="http://schemas.microsoft.com/office/drawing/2014/main" id="{7E8FA2F9-DE9F-3EF8-3CD3-87783E9BB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209801"/>
            <a:ext cx="3665538"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7">
            <a:extLst>
              <a:ext uri="{FF2B5EF4-FFF2-40B4-BE49-F238E27FC236}">
                <a16:creationId xmlns:a16="http://schemas.microsoft.com/office/drawing/2014/main" id="{8F136F1C-CA94-9C04-A024-742BB3601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191000"/>
            <a:ext cx="363855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9">
            <a:extLst>
              <a:ext uri="{FF2B5EF4-FFF2-40B4-BE49-F238E27FC236}">
                <a16:creationId xmlns:a16="http://schemas.microsoft.com/office/drawing/2014/main" id="{68835FE1-E940-42BB-6A9E-7675931D1DF9}"/>
              </a:ext>
            </a:extLst>
          </p:cNvPr>
          <p:cNvSpPr txBox="1">
            <a:spLocks noChangeArrowheads="1"/>
          </p:cNvSpPr>
          <p:nvPr/>
        </p:nvSpPr>
        <p:spPr bwMode="auto">
          <a:xfrm>
            <a:off x="7239000" y="2209800"/>
            <a:ext cx="2667000" cy="825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50000"/>
              </a:spcBef>
            </a:pPr>
            <a:r>
              <a:rPr lang="en-US" altLang="en-US" sz="1600" b="1" i="1" u="none" baseline="0">
                <a:solidFill>
                  <a:srgbClr val="CC3300"/>
                </a:solidFill>
              </a:rPr>
              <a:t>If the number of bits is not a multiple of 4, pad on the left with zeros.</a:t>
            </a:r>
          </a:p>
        </p:txBody>
      </p:sp>
      <p:sp>
        <p:nvSpPr>
          <p:cNvPr id="15368" name="Rectangle 12">
            <a:extLst>
              <a:ext uri="{FF2B5EF4-FFF2-40B4-BE49-F238E27FC236}">
                <a16:creationId xmlns:a16="http://schemas.microsoft.com/office/drawing/2014/main" id="{5A46E8D5-49A9-C89C-D77C-591249F83F53}"/>
              </a:ext>
            </a:extLst>
          </p:cNvPr>
          <p:cNvSpPr>
            <a:spLocks noGrp="1" noChangeArrowheads="1"/>
          </p:cNvSpPr>
          <p:nvPr>
            <p:ph type="title"/>
          </p:nvPr>
        </p:nvSpPr>
        <p:spPr>
          <a:xfrm>
            <a:off x="3009900" y="304800"/>
            <a:ext cx="6172200" cy="547688"/>
          </a:xfrm>
          <a:noFill/>
        </p:spPr>
        <p:txBody>
          <a:bodyPr>
            <a:normAutofit fontScale="90000"/>
          </a:bodyPr>
          <a:lstStyle/>
          <a:p>
            <a:pPr algn="l"/>
            <a:r>
              <a:rPr lang="en-US" altLang="en-US" dirty="0"/>
              <a:t>Converting Between Bases</a:t>
            </a:r>
          </a:p>
        </p:txBody>
      </p:sp>
    </p:spTree>
    <p:extLst>
      <p:ext uri="{BB962C8B-B14F-4D97-AF65-F5344CB8AC3E}">
        <p14:creationId xmlns:p14="http://schemas.microsoft.com/office/powerpoint/2010/main" val="152821609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48D01977-B41B-1245-51EC-EB613CB0D5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E862871D-313D-4D5E-997B-98A191EA4390}" type="slidenum">
              <a:rPr lang="en-US" altLang="en-US" sz="1400" u="none" baseline="0"/>
              <a:pPr/>
              <a:t>22</a:t>
            </a:fld>
            <a:endParaRPr lang="en-US" altLang="en-US" sz="1400" u="none" baseline="0"/>
          </a:p>
        </p:txBody>
      </p:sp>
      <p:sp>
        <p:nvSpPr>
          <p:cNvPr id="16387" name="Rectangle 1026">
            <a:extLst>
              <a:ext uri="{FF2B5EF4-FFF2-40B4-BE49-F238E27FC236}">
                <a16:creationId xmlns:a16="http://schemas.microsoft.com/office/drawing/2014/main" id="{69E9DB47-3182-4F57-A22A-02A45AC24567}"/>
              </a:ext>
            </a:extLst>
          </p:cNvPr>
          <p:cNvSpPr>
            <a:spLocks noGrp="1" noChangeArrowheads="1"/>
          </p:cNvSpPr>
          <p:nvPr>
            <p:ph type="title"/>
          </p:nvPr>
        </p:nvSpPr>
        <p:spPr>
          <a:xfrm>
            <a:off x="2667000" y="381000"/>
            <a:ext cx="6858000" cy="547688"/>
          </a:xfrm>
        </p:spPr>
        <p:txBody>
          <a:bodyPr>
            <a:normAutofit fontScale="90000"/>
          </a:bodyPr>
          <a:lstStyle/>
          <a:p>
            <a:pPr algn="l"/>
            <a:r>
              <a:rPr lang="en-US" altLang="en-US" dirty="0">
                <a:solidFill>
                  <a:schemeClr val="tx1"/>
                </a:solidFill>
              </a:rPr>
              <a:t>Signed Integer Representation</a:t>
            </a:r>
          </a:p>
        </p:txBody>
      </p:sp>
      <p:sp>
        <p:nvSpPr>
          <p:cNvPr id="16388" name="Rectangle 1027">
            <a:extLst>
              <a:ext uri="{FF2B5EF4-FFF2-40B4-BE49-F238E27FC236}">
                <a16:creationId xmlns:a16="http://schemas.microsoft.com/office/drawing/2014/main" id="{9AC66B75-EB7C-FC55-10EB-CDFD1CFFC149}"/>
              </a:ext>
            </a:extLst>
          </p:cNvPr>
          <p:cNvSpPr>
            <a:spLocks noGrp="1" noChangeArrowheads="1"/>
          </p:cNvSpPr>
          <p:nvPr>
            <p:ph type="body" idx="1"/>
          </p:nvPr>
        </p:nvSpPr>
        <p:spPr>
          <a:xfrm>
            <a:off x="2133600" y="1219200"/>
            <a:ext cx="8001000" cy="4572000"/>
          </a:xfrm>
          <a:noFill/>
        </p:spPr>
        <p:txBody>
          <a:bodyPr/>
          <a:lstStyle/>
          <a:p>
            <a:r>
              <a:rPr lang="en-US" altLang="en-US" sz="2600">
                <a:latin typeface="Arial" panose="020B0604020202020204" pitchFamily="34" charset="0"/>
              </a:rPr>
              <a:t>The conversions we have so far presented have involved only unsigned numbers.</a:t>
            </a:r>
          </a:p>
          <a:p>
            <a:r>
              <a:rPr lang="en-US" altLang="en-US" sz="2600">
                <a:latin typeface="Arial" panose="020B0604020202020204" pitchFamily="34" charset="0"/>
              </a:rPr>
              <a:t>To represent signed integers, computer systems allocate the high-order bit to indicate the sign of a number.</a:t>
            </a:r>
          </a:p>
          <a:p>
            <a:pPr lvl="1"/>
            <a:r>
              <a:rPr lang="en-US" altLang="en-US" sz="2400"/>
              <a:t>The high-order bit is the leftmost bit.  It is also called the most significant bit.</a:t>
            </a:r>
          </a:p>
          <a:p>
            <a:pPr lvl="1"/>
            <a:r>
              <a:rPr lang="en-US" altLang="en-US" sz="2400"/>
              <a:t> 0 is used to indicate a positive number; 1 indicates a negative number.</a:t>
            </a:r>
          </a:p>
          <a:p>
            <a:r>
              <a:rPr lang="en-US" altLang="en-US" sz="2600">
                <a:latin typeface="Arial" panose="020B0604020202020204" pitchFamily="34" charset="0"/>
              </a:rPr>
              <a:t>The remaining bits contain the value of the number (but this can be interpreted different ways)</a:t>
            </a:r>
          </a:p>
        </p:txBody>
      </p:sp>
    </p:spTree>
    <p:extLst>
      <p:ext uri="{BB962C8B-B14F-4D97-AF65-F5344CB8AC3E}">
        <p14:creationId xmlns:p14="http://schemas.microsoft.com/office/powerpoint/2010/main" val="373304720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F881BB95-1362-E1D1-2972-92B2014FDF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2D6C40DB-FE37-4660-9F0F-047A7D320F64}" type="slidenum">
              <a:rPr lang="en-US" altLang="en-US" sz="1400" u="none" baseline="0"/>
              <a:pPr/>
              <a:t>23</a:t>
            </a:fld>
            <a:endParaRPr lang="en-US" altLang="en-US" sz="1400" u="none" baseline="0"/>
          </a:p>
        </p:txBody>
      </p:sp>
      <p:sp>
        <p:nvSpPr>
          <p:cNvPr id="17411" name="Rectangle 3">
            <a:extLst>
              <a:ext uri="{FF2B5EF4-FFF2-40B4-BE49-F238E27FC236}">
                <a16:creationId xmlns:a16="http://schemas.microsoft.com/office/drawing/2014/main" id="{D7AB7ABC-1FC3-8192-DF05-D11F48841147}"/>
              </a:ext>
            </a:extLst>
          </p:cNvPr>
          <p:cNvSpPr>
            <a:spLocks noGrp="1" noChangeArrowheads="1"/>
          </p:cNvSpPr>
          <p:nvPr>
            <p:ph type="body" idx="1"/>
          </p:nvPr>
        </p:nvSpPr>
        <p:spPr>
          <a:xfrm>
            <a:off x="2438400" y="1295400"/>
            <a:ext cx="7239000" cy="4572000"/>
          </a:xfrm>
          <a:noFill/>
        </p:spPr>
        <p:txBody>
          <a:bodyPr/>
          <a:lstStyle/>
          <a:p>
            <a:r>
              <a:rPr lang="en-US" altLang="en-US" sz="2600">
                <a:latin typeface="Arial" panose="020B0604020202020204" pitchFamily="34" charset="0"/>
              </a:rPr>
              <a:t>There are three ways in which signed binary integers may be expressed:  </a:t>
            </a:r>
          </a:p>
          <a:p>
            <a:pPr lvl="1"/>
            <a:r>
              <a:rPr lang="en-US" altLang="en-US" sz="2200">
                <a:solidFill>
                  <a:srgbClr val="FF0000"/>
                </a:solidFill>
                <a:latin typeface="Arial" panose="020B0604020202020204" pitchFamily="34" charset="0"/>
              </a:rPr>
              <a:t>Signed magnitude </a:t>
            </a:r>
          </a:p>
          <a:p>
            <a:pPr lvl="1"/>
            <a:r>
              <a:rPr lang="en-US" altLang="en-US" sz="2200">
                <a:solidFill>
                  <a:srgbClr val="FF0000"/>
                </a:solidFill>
                <a:latin typeface="Arial" panose="020B0604020202020204" pitchFamily="34" charset="0"/>
              </a:rPr>
              <a:t>One’s complement</a:t>
            </a:r>
          </a:p>
          <a:p>
            <a:pPr lvl="1"/>
            <a:r>
              <a:rPr lang="en-US" altLang="en-US" sz="2200">
                <a:solidFill>
                  <a:srgbClr val="FF0000"/>
                </a:solidFill>
                <a:latin typeface="Arial" panose="020B0604020202020204" pitchFamily="34" charset="0"/>
              </a:rPr>
              <a:t>Two’s complement</a:t>
            </a:r>
          </a:p>
          <a:p>
            <a:pPr>
              <a:spcBef>
                <a:spcPct val="40000"/>
              </a:spcBef>
            </a:pPr>
            <a:r>
              <a:rPr lang="en-US" altLang="en-US" sz="2600">
                <a:latin typeface="Arial" panose="020B0604020202020204" pitchFamily="34" charset="0"/>
              </a:rPr>
              <a:t>In an 8-bit word, </a:t>
            </a:r>
            <a:r>
              <a:rPr lang="en-US" altLang="en-US" sz="2600" i="1">
                <a:latin typeface="Arial" panose="020B0604020202020204" pitchFamily="34" charset="0"/>
              </a:rPr>
              <a:t>signed magnitude</a:t>
            </a:r>
            <a:r>
              <a:rPr lang="en-US" altLang="en-US" sz="2600">
                <a:latin typeface="Arial" panose="020B0604020202020204" pitchFamily="34" charset="0"/>
              </a:rPr>
              <a:t> representation places the absolute value of the number in the 7 bits to the right of the sign bit.</a:t>
            </a:r>
          </a:p>
        </p:txBody>
      </p:sp>
      <p:sp>
        <p:nvSpPr>
          <p:cNvPr id="17412" name="Rectangle 7">
            <a:extLst>
              <a:ext uri="{FF2B5EF4-FFF2-40B4-BE49-F238E27FC236}">
                <a16:creationId xmlns:a16="http://schemas.microsoft.com/office/drawing/2014/main" id="{3933F444-FDB1-3AE3-7DA6-D3C5795FEF05}"/>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419587729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B0EB2B41-60AF-B3FC-010B-0B4EDD9320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BDDEABB4-099D-4175-B4F8-7AB553FA7631}" type="slidenum">
              <a:rPr lang="en-US" altLang="en-US" sz="1400" u="none" baseline="0"/>
              <a:pPr/>
              <a:t>24</a:t>
            </a:fld>
            <a:endParaRPr lang="en-US" altLang="en-US" sz="1400" u="none" baseline="0"/>
          </a:p>
        </p:txBody>
      </p:sp>
      <p:sp>
        <p:nvSpPr>
          <p:cNvPr id="18435" name="Rectangle 3">
            <a:extLst>
              <a:ext uri="{FF2B5EF4-FFF2-40B4-BE49-F238E27FC236}">
                <a16:creationId xmlns:a16="http://schemas.microsoft.com/office/drawing/2014/main" id="{C17D67A4-9615-BDE9-E72D-0F44FE643DE2}"/>
              </a:ext>
            </a:extLst>
          </p:cNvPr>
          <p:cNvSpPr>
            <a:spLocks noGrp="1" noChangeArrowheads="1"/>
          </p:cNvSpPr>
          <p:nvPr>
            <p:ph type="body" idx="1"/>
          </p:nvPr>
        </p:nvSpPr>
        <p:spPr>
          <a:xfrm>
            <a:off x="2438400" y="1295400"/>
            <a:ext cx="7239000" cy="4572000"/>
          </a:xfrm>
          <a:noFill/>
        </p:spPr>
        <p:txBody>
          <a:bodyPr/>
          <a:lstStyle/>
          <a:p>
            <a:r>
              <a:rPr lang="en-US" altLang="en-US" sz="2600">
                <a:latin typeface="Arial" panose="020B0604020202020204" pitchFamily="34" charset="0"/>
              </a:rPr>
              <a:t>For example, in 8-bit </a:t>
            </a:r>
            <a:r>
              <a:rPr lang="en-US" altLang="en-US" sz="2600">
                <a:solidFill>
                  <a:srgbClr val="FF0000"/>
                </a:solidFill>
                <a:latin typeface="Arial" panose="020B0604020202020204" pitchFamily="34" charset="0"/>
              </a:rPr>
              <a:t>signed magnitude representation</a:t>
            </a:r>
            <a:r>
              <a:rPr lang="en-US" altLang="en-US" sz="2600">
                <a:latin typeface="Arial" panose="020B0604020202020204" pitchFamily="34" charset="0"/>
              </a:rPr>
              <a:t>:</a:t>
            </a:r>
            <a:endParaRPr lang="en-US" altLang="en-US" sz="2700">
              <a:latin typeface="Arial" panose="020B0604020202020204" pitchFamily="34" charset="0"/>
            </a:endParaRPr>
          </a:p>
          <a:p>
            <a:pPr lvl="1">
              <a:buFont typeface="Wingdings" panose="05000000000000000000" pitchFamily="2" charset="2"/>
              <a:buNone/>
            </a:pPr>
            <a:r>
              <a:rPr lang="en-US" altLang="en-US" sz="2300">
                <a:latin typeface="Arial" panose="020B0604020202020204" pitchFamily="34" charset="0"/>
              </a:rPr>
              <a:t>   +3 is</a:t>
            </a:r>
            <a:r>
              <a:rPr lang="en-US" altLang="en-US" sz="2300"/>
              <a:t>:	</a:t>
            </a:r>
            <a:r>
              <a:rPr lang="en-US" altLang="en-US" sz="2300" b="1">
                <a:latin typeface="Courier New" panose="02070309020205020404" pitchFamily="49" charset="0"/>
              </a:rPr>
              <a:t>00000011</a:t>
            </a:r>
          </a:p>
          <a:p>
            <a:pPr lvl="1">
              <a:buFont typeface="Wingdings" panose="05000000000000000000" pitchFamily="2" charset="2"/>
              <a:buNone/>
            </a:pPr>
            <a:r>
              <a:rPr lang="en-US" altLang="en-US" sz="2300">
                <a:latin typeface="Arial" panose="020B0604020202020204" pitchFamily="34" charset="0"/>
              </a:rPr>
              <a:t>   - 3 is:</a:t>
            </a:r>
            <a:r>
              <a:rPr lang="en-US" altLang="en-US" sz="2300"/>
              <a:t>	</a:t>
            </a:r>
            <a:r>
              <a:rPr lang="en-US" altLang="en-US" sz="2300" b="1">
                <a:latin typeface="Courier New" panose="02070309020205020404" pitchFamily="49" charset="0"/>
              </a:rPr>
              <a:t>10000011</a:t>
            </a:r>
          </a:p>
          <a:p>
            <a:r>
              <a:rPr lang="en-US" altLang="en-US" sz="2600">
                <a:latin typeface="Arial" panose="020B0604020202020204" pitchFamily="34" charset="0"/>
              </a:rPr>
              <a:t>Computers perform arithmetic operations on signed magnitude numbers in much the same way as humans carry out pencil and paper arithmetic.</a:t>
            </a:r>
            <a:endParaRPr lang="en-US" altLang="en-US" sz="2700">
              <a:latin typeface="Arial" panose="020B0604020202020204" pitchFamily="34" charset="0"/>
            </a:endParaRPr>
          </a:p>
          <a:p>
            <a:pPr lvl="1"/>
            <a:r>
              <a:rPr lang="en-US" altLang="en-US" sz="2400"/>
              <a:t>Humans often ignore the signs of the operands while performing a calculation, applying the appropriate sign after the calculation is complete.</a:t>
            </a:r>
          </a:p>
        </p:txBody>
      </p:sp>
      <p:sp>
        <p:nvSpPr>
          <p:cNvPr id="18436" name="Rectangle 5">
            <a:extLst>
              <a:ext uri="{FF2B5EF4-FFF2-40B4-BE49-F238E27FC236}">
                <a16:creationId xmlns:a16="http://schemas.microsoft.com/office/drawing/2014/main" id="{BCA88BAE-7F6E-110C-89A3-E04896F89282}"/>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356085413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2AC2559A-ACEF-2499-68ED-486104C756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38DB8D2-F44C-4583-974E-464B27EBA136}" type="slidenum">
              <a:rPr lang="en-US" altLang="en-US" sz="1400" u="none" baseline="0"/>
              <a:pPr/>
              <a:t>25</a:t>
            </a:fld>
            <a:endParaRPr lang="en-US" altLang="en-US" sz="1400" u="none" baseline="0"/>
          </a:p>
        </p:txBody>
      </p:sp>
      <p:sp>
        <p:nvSpPr>
          <p:cNvPr id="19459" name="Rectangle 3">
            <a:extLst>
              <a:ext uri="{FF2B5EF4-FFF2-40B4-BE49-F238E27FC236}">
                <a16:creationId xmlns:a16="http://schemas.microsoft.com/office/drawing/2014/main" id="{F4A29764-45B6-140A-774C-617527201386}"/>
              </a:ext>
            </a:extLst>
          </p:cNvPr>
          <p:cNvSpPr>
            <a:spLocks noGrp="1" noChangeArrowheads="1"/>
          </p:cNvSpPr>
          <p:nvPr>
            <p:ph type="body" idx="1"/>
          </p:nvPr>
        </p:nvSpPr>
        <p:spPr>
          <a:xfrm>
            <a:off x="2209800" y="1295400"/>
            <a:ext cx="7620000" cy="3505200"/>
          </a:xfrm>
          <a:noFill/>
        </p:spPr>
        <p:txBody>
          <a:bodyPr/>
          <a:lstStyle/>
          <a:p>
            <a:pPr>
              <a:spcBef>
                <a:spcPct val="10000"/>
              </a:spcBef>
            </a:pPr>
            <a:r>
              <a:rPr lang="en-US" altLang="en-US" sz="2600">
                <a:latin typeface="Arial" panose="020B0604020202020204" pitchFamily="34" charset="0"/>
              </a:rPr>
              <a:t>Binary addition is as easy as it gets. You need to know only four rules</a:t>
            </a:r>
            <a:r>
              <a:rPr lang="en-US" altLang="en-US" sz="2600"/>
              <a:t>:</a:t>
            </a:r>
            <a:r>
              <a:rPr lang="en-US" altLang="en-US" sz="2700"/>
              <a:t>	</a:t>
            </a:r>
          </a:p>
          <a:p>
            <a:pPr lvl="1">
              <a:spcBef>
                <a:spcPct val="10000"/>
              </a:spcBef>
              <a:buFontTx/>
              <a:buNone/>
            </a:pPr>
            <a:r>
              <a:rPr lang="en-US" altLang="en-US" sz="2300">
                <a:latin typeface="Courier New" panose="02070309020205020404" pitchFamily="49" charset="0"/>
              </a:rPr>
              <a:t>	</a:t>
            </a:r>
            <a:r>
              <a:rPr lang="en-US" altLang="en-US" sz="2300" b="1">
                <a:latin typeface="Courier New" panose="02070309020205020404" pitchFamily="49" charset="0"/>
              </a:rPr>
              <a:t>0 + 0 =  0	   0 + 1 =  1</a:t>
            </a:r>
          </a:p>
          <a:p>
            <a:pPr lvl="1">
              <a:spcBef>
                <a:spcPct val="10000"/>
              </a:spcBef>
              <a:buFontTx/>
              <a:buNone/>
            </a:pPr>
            <a:r>
              <a:rPr lang="en-US" altLang="en-US" sz="2300" b="1">
                <a:latin typeface="Courier New" panose="02070309020205020404" pitchFamily="49" charset="0"/>
              </a:rPr>
              <a:t>	1 + 0 =  1	   1 + 1 = 10</a:t>
            </a:r>
          </a:p>
          <a:p>
            <a:r>
              <a:rPr lang="en-US" altLang="en-US" sz="2600">
                <a:latin typeface="Arial" panose="020B0604020202020204" pitchFamily="34" charset="0"/>
              </a:rPr>
              <a:t>The simplicity of this system makes it possible for digital circuits to carry out arithmetic operations.</a:t>
            </a:r>
            <a:endParaRPr lang="en-US" altLang="en-US" sz="2700">
              <a:latin typeface="Arial" panose="020B0604020202020204" pitchFamily="34" charset="0"/>
            </a:endParaRPr>
          </a:p>
          <a:p>
            <a:pPr lvl="1">
              <a:spcBef>
                <a:spcPct val="10000"/>
              </a:spcBef>
            </a:pPr>
            <a:r>
              <a:rPr lang="en-US" altLang="en-US" sz="2400"/>
              <a:t>We will describe these circuits in Chapter 3.</a:t>
            </a:r>
          </a:p>
        </p:txBody>
      </p:sp>
      <p:sp>
        <p:nvSpPr>
          <p:cNvPr id="19460" name="Text Box 4">
            <a:extLst>
              <a:ext uri="{FF2B5EF4-FFF2-40B4-BE49-F238E27FC236}">
                <a16:creationId xmlns:a16="http://schemas.microsoft.com/office/drawing/2014/main" id="{37B82FED-7212-9FE3-8CBE-04DFF83A2F22}"/>
              </a:ext>
            </a:extLst>
          </p:cNvPr>
          <p:cNvSpPr txBox="1">
            <a:spLocks noChangeArrowheads="1"/>
          </p:cNvSpPr>
          <p:nvPr/>
        </p:nvSpPr>
        <p:spPr bwMode="auto">
          <a:xfrm>
            <a:off x="3276600" y="5135563"/>
            <a:ext cx="62484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50000"/>
              </a:spcBef>
            </a:pPr>
            <a:r>
              <a:rPr lang="en-US" altLang="en-US" sz="2200" b="1" u="none" baseline="0">
                <a:solidFill>
                  <a:srgbClr val="CC3300"/>
                </a:solidFill>
              </a:rPr>
              <a:t>Let’s see how the addition rules work with signed magnitude numbers . . .</a:t>
            </a:r>
            <a:endParaRPr lang="en-US" altLang="en-US" sz="2400" b="1" u="none" baseline="0">
              <a:solidFill>
                <a:srgbClr val="CC3300"/>
              </a:solidFill>
            </a:endParaRPr>
          </a:p>
        </p:txBody>
      </p:sp>
      <p:sp>
        <p:nvSpPr>
          <p:cNvPr id="19461" name="Rectangle 6">
            <a:extLst>
              <a:ext uri="{FF2B5EF4-FFF2-40B4-BE49-F238E27FC236}">
                <a16:creationId xmlns:a16="http://schemas.microsoft.com/office/drawing/2014/main" id="{51C57AEE-6688-5BBF-8956-6F3B96F52A93}"/>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120254721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7D84CAF7-16C7-5D22-4486-1870A4D221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EBAE536-E3A9-4AEE-8303-55AB7107259F}" type="slidenum">
              <a:rPr lang="en-US" altLang="en-US" sz="1400" u="none" baseline="0"/>
              <a:pPr/>
              <a:t>26</a:t>
            </a:fld>
            <a:endParaRPr lang="en-US" altLang="en-US" sz="1400" u="none" baseline="0"/>
          </a:p>
        </p:txBody>
      </p:sp>
      <p:sp>
        <p:nvSpPr>
          <p:cNvPr id="20483" name="Rectangle 3">
            <a:extLst>
              <a:ext uri="{FF2B5EF4-FFF2-40B4-BE49-F238E27FC236}">
                <a16:creationId xmlns:a16="http://schemas.microsoft.com/office/drawing/2014/main" id="{2FFBC176-A9F4-EB0E-ACAF-A11F57E02EE3}"/>
              </a:ext>
            </a:extLst>
          </p:cNvPr>
          <p:cNvSpPr>
            <a:spLocks noGrp="1" noChangeArrowheads="1"/>
          </p:cNvSpPr>
          <p:nvPr>
            <p:ph type="body" idx="1"/>
          </p:nvPr>
        </p:nvSpPr>
        <p:spPr>
          <a:xfrm>
            <a:off x="2133600" y="1371600"/>
            <a:ext cx="4648200" cy="3505200"/>
          </a:xfrm>
          <a:noFill/>
        </p:spPr>
        <p:txBody>
          <a:bodyPr/>
          <a:lstStyle/>
          <a:p>
            <a:r>
              <a:rPr lang="en-US" altLang="en-US" sz="2600">
                <a:latin typeface="Arial" panose="020B0604020202020204" pitchFamily="34" charset="0"/>
              </a:rPr>
              <a:t>Example:</a:t>
            </a:r>
          </a:p>
          <a:p>
            <a:pPr lvl="1"/>
            <a:r>
              <a:rPr lang="en-US" altLang="en-US" sz="2400"/>
              <a:t>Using </a:t>
            </a:r>
            <a:r>
              <a:rPr lang="en-US" altLang="en-US" sz="2400">
                <a:solidFill>
                  <a:srgbClr val="FF0000"/>
                </a:solidFill>
              </a:rPr>
              <a:t>signed magnitude </a:t>
            </a:r>
            <a:r>
              <a:rPr lang="en-US" altLang="en-US" sz="2400"/>
              <a:t>binary arithmetic, find the sum of 75 and 46.</a:t>
            </a:r>
          </a:p>
          <a:p>
            <a:r>
              <a:rPr lang="en-US" altLang="en-US" sz="2400">
                <a:latin typeface="Arial" panose="020B0604020202020204" pitchFamily="34" charset="0"/>
              </a:rPr>
              <a:t>First, convert 75 and 46 to binary, and arrange as a sum, but separate the (positive) sign bits from the magnitude bits.</a:t>
            </a:r>
          </a:p>
        </p:txBody>
      </p:sp>
      <p:pic>
        <p:nvPicPr>
          <p:cNvPr id="20484" name="Picture 5" descr="8D">
            <a:extLst>
              <a:ext uri="{FF2B5EF4-FFF2-40B4-BE49-F238E27FC236}">
                <a16:creationId xmlns:a16="http://schemas.microsoft.com/office/drawing/2014/main" id="{B490EC9C-03EF-6286-C699-80CB2061A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820864"/>
            <a:ext cx="3124200"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7">
            <a:extLst>
              <a:ext uri="{FF2B5EF4-FFF2-40B4-BE49-F238E27FC236}">
                <a16:creationId xmlns:a16="http://schemas.microsoft.com/office/drawing/2014/main" id="{36FF1B66-88A1-8892-687B-6BF2E5FCE1AA}"/>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163021635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6FB73FB2-EAD1-3860-E2EE-520A1665F7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66EC5257-0B77-4736-A665-8A552123D159}" type="slidenum">
              <a:rPr lang="en-US" altLang="en-US" sz="1400" u="none" baseline="0"/>
              <a:pPr/>
              <a:t>27</a:t>
            </a:fld>
            <a:endParaRPr lang="en-US" altLang="en-US" sz="1400" u="none" baseline="0"/>
          </a:p>
        </p:txBody>
      </p:sp>
      <p:sp>
        <p:nvSpPr>
          <p:cNvPr id="21507" name="Rectangle 1027">
            <a:extLst>
              <a:ext uri="{FF2B5EF4-FFF2-40B4-BE49-F238E27FC236}">
                <a16:creationId xmlns:a16="http://schemas.microsoft.com/office/drawing/2014/main" id="{41D8EB1A-D853-A02E-912C-794BD1C0414C}"/>
              </a:ext>
            </a:extLst>
          </p:cNvPr>
          <p:cNvSpPr>
            <a:spLocks noGrp="1" noChangeArrowheads="1"/>
          </p:cNvSpPr>
          <p:nvPr>
            <p:ph type="body" idx="1"/>
          </p:nvPr>
        </p:nvSpPr>
        <p:spPr>
          <a:xfrm>
            <a:off x="2362200" y="1371600"/>
            <a:ext cx="7315200" cy="4114800"/>
          </a:xfrm>
          <a:noFill/>
        </p:spPr>
        <p:txBody>
          <a:bodyPr/>
          <a:lstStyle/>
          <a:p>
            <a:pPr>
              <a:spcBef>
                <a:spcPct val="40000"/>
              </a:spcBef>
            </a:pPr>
            <a:r>
              <a:rPr lang="en-US" altLang="en-US" sz="2600">
                <a:latin typeface="Arial" panose="020B0604020202020204" pitchFamily="34" charset="0"/>
              </a:rPr>
              <a:t>Signed magnitude representation is easy for people to understand, but it requires complicated computer hardware.</a:t>
            </a:r>
            <a:endParaRPr lang="en-US" altLang="en-US" sz="2600">
              <a:latin typeface="Courier New" panose="02070309020205020404" pitchFamily="49" charset="0"/>
            </a:endParaRPr>
          </a:p>
          <a:p>
            <a:pPr>
              <a:spcBef>
                <a:spcPct val="40000"/>
              </a:spcBef>
            </a:pPr>
            <a:r>
              <a:rPr lang="en-US" altLang="en-US" sz="2600">
                <a:latin typeface="Arial" panose="020B0604020202020204" pitchFamily="34" charset="0"/>
              </a:rPr>
              <a:t>Another disadvantage of signed magnitude is that </a:t>
            </a:r>
            <a:r>
              <a:rPr lang="en-US" altLang="en-US" sz="2600">
                <a:solidFill>
                  <a:srgbClr val="FF0000"/>
                </a:solidFill>
                <a:latin typeface="Arial" panose="020B0604020202020204" pitchFamily="34" charset="0"/>
              </a:rPr>
              <a:t>it allows two different representations for zero: positive zero and negative zero</a:t>
            </a:r>
            <a:r>
              <a:rPr lang="en-US" altLang="en-US" sz="2600">
                <a:latin typeface="Arial" panose="020B0604020202020204" pitchFamily="34" charset="0"/>
              </a:rPr>
              <a:t>.</a:t>
            </a:r>
          </a:p>
          <a:p>
            <a:pPr>
              <a:spcBef>
                <a:spcPct val="40000"/>
              </a:spcBef>
            </a:pPr>
            <a:r>
              <a:rPr lang="en-US" altLang="en-US" sz="2600">
                <a:latin typeface="Arial" panose="020B0604020202020204" pitchFamily="34" charset="0"/>
              </a:rPr>
              <a:t>For these reasons (among others) </a:t>
            </a:r>
            <a:r>
              <a:rPr lang="en-US" altLang="en-US" sz="2600">
                <a:solidFill>
                  <a:srgbClr val="FF0000"/>
                </a:solidFill>
                <a:latin typeface="Arial" panose="020B0604020202020204" pitchFamily="34" charset="0"/>
              </a:rPr>
              <a:t>computers systems employ </a:t>
            </a:r>
            <a:r>
              <a:rPr lang="en-US" altLang="en-US" sz="2600" i="1">
                <a:solidFill>
                  <a:srgbClr val="FF0000"/>
                </a:solidFill>
                <a:latin typeface="Arial" panose="020B0604020202020204" pitchFamily="34" charset="0"/>
              </a:rPr>
              <a:t>complement systems</a:t>
            </a:r>
            <a:r>
              <a:rPr lang="en-US" altLang="en-US" sz="2600">
                <a:solidFill>
                  <a:srgbClr val="FF0000"/>
                </a:solidFill>
                <a:latin typeface="Arial" panose="020B0604020202020204" pitchFamily="34" charset="0"/>
              </a:rPr>
              <a:t> </a:t>
            </a:r>
            <a:r>
              <a:rPr lang="en-US" altLang="en-US" sz="2600">
                <a:latin typeface="Arial" panose="020B0604020202020204" pitchFamily="34" charset="0"/>
              </a:rPr>
              <a:t>for numeric value representation.</a:t>
            </a:r>
            <a:endParaRPr lang="en-US" altLang="en-US" sz="2800"/>
          </a:p>
        </p:txBody>
      </p:sp>
      <p:sp>
        <p:nvSpPr>
          <p:cNvPr id="21508" name="Rectangle 1029">
            <a:extLst>
              <a:ext uri="{FF2B5EF4-FFF2-40B4-BE49-F238E27FC236}">
                <a16:creationId xmlns:a16="http://schemas.microsoft.com/office/drawing/2014/main" id="{7BF95E5E-1DE7-2445-61DD-346684872405}"/>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413220061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259A2698-65E0-F965-5CAD-18D0CF1B0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D2829C4-FD48-4DBE-BBA9-A46386564C4C}" type="slidenum">
              <a:rPr lang="en-US" altLang="en-US" sz="1400" u="none" baseline="0"/>
              <a:pPr/>
              <a:t>28</a:t>
            </a:fld>
            <a:endParaRPr lang="en-US" altLang="en-US" sz="1400" u="none" baseline="0"/>
          </a:p>
        </p:txBody>
      </p:sp>
      <p:sp>
        <p:nvSpPr>
          <p:cNvPr id="22531" name="Rectangle 1027">
            <a:extLst>
              <a:ext uri="{FF2B5EF4-FFF2-40B4-BE49-F238E27FC236}">
                <a16:creationId xmlns:a16="http://schemas.microsoft.com/office/drawing/2014/main" id="{D9FFDF2A-FCEF-CD9F-337C-1078710191BA}"/>
              </a:ext>
            </a:extLst>
          </p:cNvPr>
          <p:cNvSpPr>
            <a:spLocks noGrp="1" noChangeArrowheads="1"/>
          </p:cNvSpPr>
          <p:nvPr>
            <p:ph type="body" idx="1"/>
          </p:nvPr>
        </p:nvSpPr>
        <p:spPr>
          <a:xfrm>
            <a:off x="2133600" y="1447800"/>
            <a:ext cx="7848600" cy="4191000"/>
          </a:xfrm>
          <a:noFill/>
        </p:spPr>
        <p:txBody>
          <a:bodyPr/>
          <a:lstStyle/>
          <a:p>
            <a:r>
              <a:rPr lang="en-US" altLang="en-US" sz="2600">
                <a:latin typeface="Arial" panose="020B0604020202020204" pitchFamily="34" charset="0"/>
              </a:rPr>
              <a:t>In complement systems, negative values are represented by some difference between a number and its base.</a:t>
            </a:r>
            <a:endParaRPr lang="en-US" altLang="en-US" sz="2600">
              <a:latin typeface="Courier New" panose="02070309020205020404" pitchFamily="49" charset="0"/>
            </a:endParaRPr>
          </a:p>
          <a:p>
            <a:r>
              <a:rPr lang="en-US" altLang="en-US" sz="2600">
                <a:latin typeface="Arial" panose="020B0604020202020204" pitchFamily="34" charset="0"/>
              </a:rPr>
              <a:t>The </a:t>
            </a:r>
            <a:r>
              <a:rPr lang="en-US" altLang="en-US" sz="2600" i="1">
                <a:latin typeface="Arial" panose="020B0604020202020204" pitchFamily="34" charset="0"/>
              </a:rPr>
              <a:t>diminished radix complement</a:t>
            </a:r>
            <a:r>
              <a:rPr lang="en-US" altLang="en-US" sz="2600">
                <a:latin typeface="Arial" panose="020B0604020202020204" pitchFamily="34" charset="0"/>
              </a:rPr>
              <a:t> of a non-zero number </a:t>
            </a:r>
            <a:r>
              <a:rPr lang="en-US" altLang="en-US" sz="2600" i="1">
                <a:latin typeface="Arial" panose="020B0604020202020204" pitchFamily="34" charset="0"/>
              </a:rPr>
              <a:t>N</a:t>
            </a:r>
            <a:r>
              <a:rPr lang="en-US" altLang="en-US" sz="2600">
                <a:latin typeface="Arial" panose="020B0604020202020204" pitchFamily="34" charset="0"/>
              </a:rPr>
              <a:t> in base </a:t>
            </a:r>
            <a:r>
              <a:rPr lang="en-US" altLang="en-US" sz="2600" i="1">
                <a:latin typeface="Arial" panose="020B0604020202020204" pitchFamily="34" charset="0"/>
              </a:rPr>
              <a:t>r</a:t>
            </a:r>
            <a:r>
              <a:rPr lang="en-US" altLang="en-US" sz="2600">
                <a:latin typeface="Arial" panose="020B0604020202020204" pitchFamily="34" charset="0"/>
              </a:rPr>
              <a:t> with </a:t>
            </a:r>
            <a:r>
              <a:rPr lang="en-US" altLang="en-US" sz="2600" i="1">
                <a:solidFill>
                  <a:srgbClr val="FF0000"/>
                </a:solidFill>
                <a:latin typeface="Arial" panose="020B0604020202020204" pitchFamily="34" charset="0"/>
              </a:rPr>
              <a:t>d</a:t>
            </a:r>
            <a:r>
              <a:rPr lang="en-US" altLang="en-US" sz="2600">
                <a:solidFill>
                  <a:srgbClr val="FF0000"/>
                </a:solidFill>
                <a:latin typeface="Arial" panose="020B0604020202020204" pitchFamily="34" charset="0"/>
              </a:rPr>
              <a:t> digits is </a:t>
            </a:r>
            <a:r>
              <a:rPr lang="en-US" altLang="en-US" sz="2600" i="1">
                <a:solidFill>
                  <a:srgbClr val="FF0000"/>
                </a:solidFill>
                <a:latin typeface="Arial" panose="020B0604020202020204" pitchFamily="34" charset="0"/>
              </a:rPr>
              <a:t>(r</a:t>
            </a:r>
            <a:r>
              <a:rPr lang="en-US" altLang="en-US" sz="2600" i="1" baseline="30000">
                <a:solidFill>
                  <a:srgbClr val="FF0000"/>
                </a:solidFill>
                <a:latin typeface="Arial" panose="020B0604020202020204" pitchFamily="34" charset="0"/>
              </a:rPr>
              <a:t>d</a:t>
            </a:r>
            <a:r>
              <a:rPr lang="en-US" altLang="en-US" sz="2600" i="1">
                <a:solidFill>
                  <a:srgbClr val="FF0000"/>
                </a:solidFill>
                <a:latin typeface="Arial" panose="020B0604020202020204" pitchFamily="34" charset="0"/>
              </a:rPr>
              <a:t> – 1) – N</a:t>
            </a:r>
            <a:r>
              <a:rPr lang="en-US" altLang="en-US" sz="2600">
                <a:solidFill>
                  <a:srgbClr val="FF0000"/>
                </a:solidFill>
                <a:latin typeface="Arial" panose="020B0604020202020204" pitchFamily="34" charset="0"/>
              </a:rPr>
              <a:t> </a:t>
            </a:r>
          </a:p>
          <a:p>
            <a:r>
              <a:rPr lang="en-US" altLang="en-US" sz="2600">
                <a:solidFill>
                  <a:srgbClr val="FF0000"/>
                </a:solidFill>
                <a:latin typeface="Arial" panose="020B0604020202020204" pitchFamily="34" charset="0"/>
              </a:rPr>
              <a:t>In the binary system, this gives us </a:t>
            </a:r>
            <a:r>
              <a:rPr lang="en-US" altLang="en-US" sz="2600" i="1">
                <a:solidFill>
                  <a:srgbClr val="FF0000"/>
                </a:solidFill>
                <a:latin typeface="Arial" panose="020B0604020202020204" pitchFamily="34" charset="0"/>
              </a:rPr>
              <a:t>one’s complement</a:t>
            </a:r>
            <a:r>
              <a:rPr lang="en-US" altLang="en-US" sz="2600">
                <a:solidFill>
                  <a:srgbClr val="FF0000"/>
                </a:solidFill>
                <a:latin typeface="Arial" panose="020B0604020202020204" pitchFamily="34" charset="0"/>
              </a:rPr>
              <a:t>. </a:t>
            </a:r>
            <a:r>
              <a:rPr lang="en-US" altLang="en-US" sz="2600">
                <a:latin typeface="Arial" panose="020B0604020202020204" pitchFamily="34" charset="0"/>
              </a:rPr>
              <a:t>It amounts to little more than flipping the bits of a binary number.</a:t>
            </a:r>
            <a:endParaRPr lang="en-US" altLang="en-US" sz="2800"/>
          </a:p>
        </p:txBody>
      </p:sp>
      <p:sp>
        <p:nvSpPr>
          <p:cNvPr id="22532" name="Rectangle 1029">
            <a:extLst>
              <a:ext uri="{FF2B5EF4-FFF2-40B4-BE49-F238E27FC236}">
                <a16:creationId xmlns:a16="http://schemas.microsoft.com/office/drawing/2014/main" id="{980AE386-4AD9-E400-6834-7AA928D8D489}"/>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291442859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FD5A3F80-621B-E3EE-B4CA-A4F184E0ED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E760F571-F567-43B9-8D9C-CCA4F2F7C9CB}" type="slidenum">
              <a:rPr lang="en-US" altLang="en-US" sz="1400" u="none" baseline="0"/>
              <a:pPr/>
              <a:t>29</a:t>
            </a:fld>
            <a:endParaRPr lang="en-US" altLang="en-US" sz="1400" u="none" baseline="0"/>
          </a:p>
        </p:txBody>
      </p:sp>
      <p:sp>
        <p:nvSpPr>
          <p:cNvPr id="23555" name="Rectangle 3">
            <a:extLst>
              <a:ext uri="{FF2B5EF4-FFF2-40B4-BE49-F238E27FC236}">
                <a16:creationId xmlns:a16="http://schemas.microsoft.com/office/drawing/2014/main" id="{CC463839-807F-B3DD-722C-C52BA7AAE174}"/>
              </a:ext>
            </a:extLst>
          </p:cNvPr>
          <p:cNvSpPr>
            <a:spLocks noGrp="1" noChangeArrowheads="1"/>
          </p:cNvSpPr>
          <p:nvPr>
            <p:ph type="body" idx="1"/>
          </p:nvPr>
        </p:nvSpPr>
        <p:spPr>
          <a:xfrm>
            <a:off x="2362200" y="1371600"/>
            <a:ext cx="7467600" cy="4343400"/>
          </a:xfrm>
          <a:noFill/>
        </p:spPr>
        <p:txBody>
          <a:bodyPr/>
          <a:lstStyle/>
          <a:p>
            <a:pPr>
              <a:lnSpc>
                <a:spcPct val="90000"/>
              </a:lnSpc>
            </a:pPr>
            <a:r>
              <a:rPr lang="en-US" altLang="en-US" sz="2600">
                <a:latin typeface="Arial" panose="020B0604020202020204" pitchFamily="34" charset="0"/>
              </a:rPr>
              <a:t>For example, using 8-bit </a:t>
            </a:r>
            <a:r>
              <a:rPr lang="en-US" altLang="en-US" sz="2600">
                <a:solidFill>
                  <a:srgbClr val="FF0000"/>
                </a:solidFill>
                <a:latin typeface="Arial" panose="020B0604020202020204" pitchFamily="34" charset="0"/>
              </a:rPr>
              <a:t>one’s complement representation</a:t>
            </a:r>
            <a:r>
              <a:rPr lang="en-US" altLang="en-US" sz="2600">
                <a:latin typeface="Arial" panose="020B0604020202020204" pitchFamily="34" charset="0"/>
              </a:rPr>
              <a:t>:</a:t>
            </a:r>
          </a:p>
          <a:p>
            <a:pPr lvl="1">
              <a:lnSpc>
                <a:spcPct val="90000"/>
              </a:lnSpc>
              <a:buFont typeface="Wingdings" panose="05000000000000000000" pitchFamily="2" charset="2"/>
              <a:buNone/>
            </a:pPr>
            <a:r>
              <a:rPr lang="en-US" altLang="en-US" sz="2200">
                <a:latin typeface="Arial" panose="020B0604020202020204" pitchFamily="34" charset="0"/>
              </a:rPr>
              <a:t>  + 3 is</a:t>
            </a:r>
            <a:r>
              <a:rPr lang="en-US" altLang="en-US" sz="2200"/>
              <a:t>:	</a:t>
            </a:r>
            <a:r>
              <a:rPr lang="en-US" altLang="en-US" sz="2200" b="1">
                <a:latin typeface="Courier New" panose="02070309020205020404" pitchFamily="49" charset="0"/>
              </a:rPr>
              <a:t>00000011</a:t>
            </a:r>
          </a:p>
          <a:p>
            <a:pPr lvl="1">
              <a:lnSpc>
                <a:spcPct val="90000"/>
              </a:lnSpc>
              <a:buFont typeface="Wingdings" panose="05000000000000000000" pitchFamily="2" charset="2"/>
              <a:buNone/>
            </a:pPr>
            <a:r>
              <a:rPr lang="en-US" altLang="en-US" sz="2200">
                <a:latin typeface="Arial" panose="020B0604020202020204" pitchFamily="34" charset="0"/>
              </a:rPr>
              <a:t>   - 3 is:</a:t>
            </a:r>
            <a:r>
              <a:rPr lang="en-US" altLang="en-US" sz="2200"/>
              <a:t>	</a:t>
            </a:r>
            <a:r>
              <a:rPr lang="en-US" altLang="en-US" sz="2200" b="1">
                <a:latin typeface="Courier New" panose="02070309020205020404" pitchFamily="49" charset="0"/>
              </a:rPr>
              <a:t>11111100</a:t>
            </a:r>
            <a:endParaRPr lang="en-US" altLang="en-US" sz="2200" b="1">
              <a:latin typeface="Arial" panose="020B0604020202020204" pitchFamily="34" charset="0"/>
            </a:endParaRPr>
          </a:p>
          <a:p>
            <a:pPr>
              <a:lnSpc>
                <a:spcPct val="90000"/>
              </a:lnSpc>
            </a:pPr>
            <a:r>
              <a:rPr lang="en-US" altLang="en-US" sz="2600">
                <a:latin typeface="Arial" panose="020B0604020202020204" pitchFamily="34" charset="0"/>
              </a:rPr>
              <a:t>In one’s complement representation, as with signed magnitude, </a:t>
            </a:r>
            <a:r>
              <a:rPr lang="en-US" altLang="en-US" sz="2600">
                <a:solidFill>
                  <a:srgbClr val="FF0000"/>
                </a:solidFill>
                <a:latin typeface="Arial" panose="020B0604020202020204" pitchFamily="34" charset="0"/>
              </a:rPr>
              <a:t>negative values are indicated by a 1 </a:t>
            </a:r>
            <a:r>
              <a:rPr lang="en-US" altLang="en-US" sz="2600">
                <a:latin typeface="Arial" panose="020B0604020202020204" pitchFamily="34" charset="0"/>
              </a:rPr>
              <a:t>in the high order bit.</a:t>
            </a:r>
          </a:p>
          <a:p>
            <a:pPr>
              <a:lnSpc>
                <a:spcPct val="90000"/>
              </a:lnSpc>
            </a:pPr>
            <a:r>
              <a:rPr lang="en-US" altLang="en-US" sz="2600">
                <a:latin typeface="Arial" panose="020B0604020202020204" pitchFamily="34" charset="0"/>
              </a:rPr>
              <a:t>Complement systems are useful because they eliminate the need for subtraction. The difference of two values is found by adding the minuend to the complement of the subtrahend.</a:t>
            </a:r>
          </a:p>
        </p:txBody>
      </p:sp>
      <p:sp>
        <p:nvSpPr>
          <p:cNvPr id="23556" name="Rectangle 5">
            <a:extLst>
              <a:ext uri="{FF2B5EF4-FFF2-40B4-BE49-F238E27FC236}">
                <a16:creationId xmlns:a16="http://schemas.microsoft.com/office/drawing/2014/main" id="{D96B81A9-4E91-64BC-8A40-10A5AC3D8787}"/>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392568583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4E35-7E7D-D9F6-26FD-C481658D698C}"/>
              </a:ext>
            </a:extLst>
          </p:cNvPr>
          <p:cNvSpPr>
            <a:spLocks noGrp="1"/>
          </p:cNvSpPr>
          <p:nvPr>
            <p:ph type="title"/>
          </p:nvPr>
        </p:nvSpPr>
        <p:spPr/>
        <p:txBody>
          <a:bodyPr/>
          <a:lstStyle/>
          <a:p>
            <a:r>
              <a:rPr lang="en-US" sz="4400" b="1" dirty="0">
                <a:latin typeface="Calibri Light" panose="020F0302020204030204" pitchFamily="34" charset="0"/>
                <a:cs typeface="Calibri Light" panose="020F0302020204030204" pitchFamily="34" charset="0"/>
              </a:rPr>
              <a:t>Course Objectives </a:t>
            </a:r>
            <a:br>
              <a:rPr lang="en-US" sz="4400" b="1" dirty="0">
                <a:latin typeface="Calibri Light" panose="020F0302020204030204" pitchFamily="34" charset="0"/>
                <a:cs typeface="Calibri Light" panose="020F0302020204030204" pitchFamily="34" charset="0"/>
              </a:rPr>
            </a:br>
            <a:endParaRPr lang="en-US" dirty="0"/>
          </a:p>
        </p:txBody>
      </p:sp>
      <p:pic>
        <p:nvPicPr>
          <p:cNvPr id="6" name="Content Placeholder 5">
            <a:extLst>
              <a:ext uri="{FF2B5EF4-FFF2-40B4-BE49-F238E27FC236}">
                <a16:creationId xmlns:a16="http://schemas.microsoft.com/office/drawing/2014/main" id="{82EF5BD8-AFFD-C672-AF83-E96D9BA6EB48}"/>
              </a:ext>
            </a:extLst>
          </p:cNvPr>
          <p:cNvPicPr>
            <a:picLocks noGrp="1" noChangeAspect="1"/>
          </p:cNvPicPr>
          <p:nvPr>
            <p:ph idx="1"/>
          </p:nvPr>
        </p:nvPicPr>
        <p:blipFill>
          <a:blip r:embed="rId2"/>
          <a:stretch>
            <a:fillRect/>
          </a:stretch>
        </p:blipFill>
        <p:spPr>
          <a:xfrm>
            <a:off x="1075509" y="1849219"/>
            <a:ext cx="10040982" cy="4304149"/>
          </a:xfrm>
        </p:spPr>
      </p:pic>
      <p:sp>
        <p:nvSpPr>
          <p:cNvPr id="4" name="Slide Number Placeholder 3">
            <a:extLst>
              <a:ext uri="{FF2B5EF4-FFF2-40B4-BE49-F238E27FC236}">
                <a16:creationId xmlns:a16="http://schemas.microsoft.com/office/drawing/2014/main" id="{F1249EC2-6879-E1CC-0056-817CBB0D4E76}"/>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641232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4A7B2A92-83FB-EF5A-C074-BBF181D4D7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FC133042-D84F-4A73-BBD9-A0DA2FFC0FC2}" type="slidenum">
              <a:rPr lang="en-US" altLang="en-US" sz="1400" u="none" baseline="0"/>
              <a:pPr/>
              <a:t>30</a:t>
            </a:fld>
            <a:endParaRPr lang="en-US" altLang="en-US" sz="1400" u="none" baseline="0"/>
          </a:p>
        </p:txBody>
      </p:sp>
      <p:pic>
        <p:nvPicPr>
          <p:cNvPr id="24579" name="Picture 7" descr="12">
            <a:extLst>
              <a:ext uri="{FF2B5EF4-FFF2-40B4-BE49-F238E27FC236}">
                <a16:creationId xmlns:a16="http://schemas.microsoft.com/office/drawing/2014/main" id="{6D073A03-ECB4-FBC2-05D1-9E3D3012E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563" r="8113" b="9122"/>
          <a:stretch>
            <a:fillRect/>
          </a:stretch>
        </p:blipFill>
        <p:spPr bwMode="auto">
          <a:xfrm>
            <a:off x="6858000" y="1524001"/>
            <a:ext cx="32766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6E29DC84-0B58-C2DB-5408-CBFB97916695}"/>
              </a:ext>
            </a:extLst>
          </p:cNvPr>
          <p:cNvSpPr>
            <a:spLocks noGrp="1" noChangeArrowheads="1"/>
          </p:cNvSpPr>
          <p:nvPr>
            <p:ph type="body" idx="1"/>
          </p:nvPr>
        </p:nvSpPr>
        <p:spPr>
          <a:xfrm>
            <a:off x="2133600" y="1371600"/>
            <a:ext cx="4800600" cy="2895600"/>
          </a:xfrm>
          <a:noFill/>
        </p:spPr>
        <p:txBody>
          <a:bodyPr/>
          <a:lstStyle/>
          <a:p>
            <a:r>
              <a:rPr lang="en-US" altLang="en-US" sz="2600">
                <a:latin typeface="Arial" panose="020B0604020202020204" pitchFamily="34" charset="0"/>
              </a:rPr>
              <a:t>With one’s complement addition, the carry bit is “carried around” and added to the sum.</a:t>
            </a:r>
            <a:endParaRPr lang="en-US" altLang="en-US" sz="2700">
              <a:latin typeface="Arial" panose="020B0604020202020204" pitchFamily="34" charset="0"/>
            </a:endParaRPr>
          </a:p>
          <a:p>
            <a:pPr lvl="1"/>
            <a:r>
              <a:rPr lang="en-US" altLang="en-US" sz="2400">
                <a:latin typeface="Arial" panose="020B0604020202020204" pitchFamily="34" charset="0"/>
              </a:rPr>
              <a:t>Example</a:t>
            </a:r>
            <a:r>
              <a:rPr lang="en-US" altLang="en-US" sz="2400" b="1">
                <a:latin typeface="Arial" panose="020B0604020202020204" pitchFamily="34" charset="0"/>
              </a:rPr>
              <a:t>:</a:t>
            </a:r>
            <a:r>
              <a:rPr lang="en-US" altLang="en-US" sz="2400"/>
              <a:t> Using one’s complement binary arithmetic, find the sum of 48 and - 19</a:t>
            </a:r>
            <a:endParaRPr lang="en-US" altLang="en-US" sz="2200">
              <a:latin typeface="Arial" panose="020B0604020202020204" pitchFamily="34" charset="0"/>
            </a:endParaRPr>
          </a:p>
        </p:txBody>
      </p:sp>
      <p:sp>
        <p:nvSpPr>
          <p:cNvPr id="24581" name="Rectangle 6">
            <a:extLst>
              <a:ext uri="{FF2B5EF4-FFF2-40B4-BE49-F238E27FC236}">
                <a16:creationId xmlns:a16="http://schemas.microsoft.com/office/drawing/2014/main" id="{806627B2-F9D5-57FF-ACA5-C52B0307E468}"/>
              </a:ext>
            </a:extLst>
          </p:cNvPr>
          <p:cNvSpPr>
            <a:spLocks noChangeArrowheads="1"/>
          </p:cNvSpPr>
          <p:nvPr/>
        </p:nvSpPr>
        <p:spPr bwMode="auto">
          <a:xfrm>
            <a:off x="2743200" y="4724400"/>
            <a:ext cx="655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000" u="sng" baseline="30000">
                <a:solidFill>
                  <a:schemeClr val="tx1"/>
                </a:solidFill>
                <a:latin typeface="Times New Roman" panose="02020603050405020304" pitchFamily="18" charset="0"/>
              </a:defRPr>
            </a:lvl1pPr>
            <a:lvl2pPr>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lvl="1">
              <a:spcBef>
                <a:spcPct val="0"/>
              </a:spcBef>
            </a:pPr>
            <a:r>
              <a:rPr lang="en-US" altLang="en-US" sz="2200" u="none" baseline="0">
                <a:solidFill>
                  <a:srgbClr val="CC3300"/>
                </a:solidFill>
              </a:rPr>
              <a:t>We note that 19 in binary is</a:t>
            </a:r>
            <a:r>
              <a:rPr lang="en-US" altLang="en-US" sz="1800" u="none" baseline="0">
                <a:solidFill>
                  <a:srgbClr val="CC3300"/>
                </a:solidFill>
                <a:latin typeface="Arial" panose="020B0604020202020204" pitchFamily="34" charset="0"/>
              </a:rPr>
              <a:t>  	</a:t>
            </a:r>
            <a:r>
              <a:rPr lang="en-US" altLang="en-US" sz="1800" b="1" u="none" baseline="0">
                <a:solidFill>
                  <a:srgbClr val="CC3300"/>
                </a:solidFill>
                <a:latin typeface="Courier New" panose="02070309020205020404" pitchFamily="49" charset="0"/>
              </a:rPr>
              <a:t>00010011</a:t>
            </a:r>
            <a:r>
              <a:rPr lang="en-US" altLang="en-US" sz="1800" b="1" u="none" baseline="0">
                <a:solidFill>
                  <a:srgbClr val="CC3300"/>
                </a:solidFill>
                <a:latin typeface="Arial" panose="020B0604020202020204" pitchFamily="34" charset="0"/>
              </a:rPr>
              <a:t>, </a:t>
            </a:r>
          </a:p>
          <a:p>
            <a:pPr lvl="1">
              <a:spcBef>
                <a:spcPct val="0"/>
              </a:spcBef>
            </a:pPr>
            <a:r>
              <a:rPr lang="en-US" altLang="en-US" sz="2200" u="none" baseline="0">
                <a:solidFill>
                  <a:srgbClr val="CC3300"/>
                </a:solidFill>
              </a:rPr>
              <a:t>so -19 in one’s complement is:</a:t>
            </a:r>
            <a:r>
              <a:rPr lang="en-US" altLang="en-US" sz="1800" u="none" baseline="0">
                <a:solidFill>
                  <a:srgbClr val="CC3300"/>
                </a:solidFill>
                <a:latin typeface="Courier New" panose="02070309020205020404" pitchFamily="49" charset="0"/>
              </a:rPr>
              <a:t>	</a:t>
            </a:r>
            <a:r>
              <a:rPr lang="en-US" altLang="en-US" sz="1800" b="1" u="none" baseline="0">
                <a:solidFill>
                  <a:srgbClr val="CC3300"/>
                </a:solidFill>
                <a:latin typeface="Courier New" panose="02070309020205020404" pitchFamily="49" charset="0"/>
              </a:rPr>
              <a:t>11101100.</a:t>
            </a:r>
            <a:endParaRPr lang="en-US" altLang="en-US" sz="1800" b="1" u="none" baseline="0">
              <a:solidFill>
                <a:srgbClr val="CC3300"/>
              </a:solidFill>
              <a:latin typeface="Arial" panose="020B0604020202020204" pitchFamily="34" charset="0"/>
            </a:endParaRPr>
          </a:p>
        </p:txBody>
      </p:sp>
      <p:sp>
        <p:nvSpPr>
          <p:cNvPr id="24582" name="Rectangle 9">
            <a:extLst>
              <a:ext uri="{FF2B5EF4-FFF2-40B4-BE49-F238E27FC236}">
                <a16:creationId xmlns:a16="http://schemas.microsoft.com/office/drawing/2014/main" id="{665C3481-EA92-E69D-D163-F9EB8BBCEE62}"/>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316116845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9D3E4B46-12B5-1403-E7BB-056C188C3B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9F616C54-E6B9-4D2D-BCE2-D19C0334A542}" type="slidenum">
              <a:rPr lang="en-US" altLang="en-US" sz="1400" u="none" baseline="0"/>
              <a:pPr/>
              <a:t>31</a:t>
            </a:fld>
            <a:endParaRPr lang="en-US" altLang="en-US" sz="1400" u="none" baseline="0"/>
          </a:p>
        </p:txBody>
      </p:sp>
      <p:sp>
        <p:nvSpPr>
          <p:cNvPr id="25603" name="Rectangle 3">
            <a:extLst>
              <a:ext uri="{FF2B5EF4-FFF2-40B4-BE49-F238E27FC236}">
                <a16:creationId xmlns:a16="http://schemas.microsoft.com/office/drawing/2014/main" id="{91B3D1CF-0576-79C0-0DC8-F57722E4ECB1}"/>
              </a:ext>
            </a:extLst>
          </p:cNvPr>
          <p:cNvSpPr>
            <a:spLocks noGrp="1" noChangeArrowheads="1"/>
          </p:cNvSpPr>
          <p:nvPr>
            <p:ph type="body" idx="1"/>
          </p:nvPr>
        </p:nvSpPr>
        <p:spPr>
          <a:xfrm>
            <a:off x="2324100" y="1143000"/>
            <a:ext cx="7543800" cy="4343400"/>
          </a:xfrm>
          <a:noFill/>
        </p:spPr>
        <p:txBody>
          <a:bodyPr>
            <a:normAutofit lnSpcReduction="10000"/>
          </a:bodyPr>
          <a:lstStyle/>
          <a:p>
            <a:pPr>
              <a:lnSpc>
                <a:spcPct val="95000"/>
              </a:lnSpc>
              <a:spcBef>
                <a:spcPct val="40000"/>
              </a:spcBef>
            </a:pPr>
            <a:r>
              <a:rPr lang="en-US" altLang="en-US" sz="2500">
                <a:latin typeface="Arial" panose="020B0604020202020204" pitchFamily="34" charset="0"/>
              </a:rPr>
              <a:t>Although the “end carry around” adds some complexity, one’s complement is simpler to implement than signed magnitude.</a:t>
            </a:r>
          </a:p>
          <a:p>
            <a:pPr>
              <a:lnSpc>
                <a:spcPct val="95000"/>
              </a:lnSpc>
              <a:spcBef>
                <a:spcPct val="40000"/>
              </a:spcBef>
            </a:pPr>
            <a:r>
              <a:rPr lang="en-US" altLang="en-US" sz="2500">
                <a:latin typeface="Arial" panose="020B0604020202020204" pitchFamily="34" charset="0"/>
              </a:rPr>
              <a:t>But it still has the disadvantage of having two different representations for zero: positive zero and negative zero.</a:t>
            </a:r>
          </a:p>
          <a:p>
            <a:pPr>
              <a:lnSpc>
                <a:spcPct val="95000"/>
              </a:lnSpc>
              <a:spcBef>
                <a:spcPct val="40000"/>
              </a:spcBef>
            </a:pPr>
            <a:r>
              <a:rPr lang="en-US" altLang="en-US" sz="2500">
                <a:solidFill>
                  <a:srgbClr val="FF0000"/>
                </a:solidFill>
                <a:latin typeface="Arial" panose="020B0604020202020204" pitchFamily="34" charset="0"/>
              </a:rPr>
              <a:t>Two’s complement </a:t>
            </a:r>
            <a:r>
              <a:rPr lang="en-US" altLang="en-US" sz="2500">
                <a:latin typeface="Arial" panose="020B0604020202020204" pitchFamily="34" charset="0"/>
              </a:rPr>
              <a:t>solves this problem.</a:t>
            </a:r>
          </a:p>
          <a:p>
            <a:pPr>
              <a:lnSpc>
                <a:spcPct val="95000"/>
              </a:lnSpc>
              <a:spcBef>
                <a:spcPct val="40000"/>
              </a:spcBef>
            </a:pPr>
            <a:r>
              <a:rPr lang="en-US" altLang="en-US" sz="2500">
                <a:solidFill>
                  <a:srgbClr val="FF0000"/>
                </a:solidFill>
                <a:latin typeface="Arial" panose="020B0604020202020204" pitchFamily="34" charset="0"/>
              </a:rPr>
              <a:t>Two’s complement is the radix complement </a:t>
            </a:r>
            <a:r>
              <a:rPr lang="en-US" altLang="en-US" sz="2500">
                <a:latin typeface="Arial" panose="020B0604020202020204" pitchFamily="34" charset="0"/>
              </a:rPr>
              <a:t>of the binary numbering system; the </a:t>
            </a:r>
            <a:r>
              <a:rPr lang="en-US" altLang="en-US" sz="2500" i="1">
                <a:latin typeface="Arial" panose="020B0604020202020204" pitchFamily="34" charset="0"/>
              </a:rPr>
              <a:t>radix complement</a:t>
            </a:r>
            <a:r>
              <a:rPr lang="en-US" altLang="en-US" sz="2500">
                <a:latin typeface="Arial" panose="020B0604020202020204" pitchFamily="34" charset="0"/>
              </a:rPr>
              <a:t> of a non-zero number </a:t>
            </a:r>
            <a:r>
              <a:rPr lang="en-US" altLang="en-US" sz="2500" i="1">
                <a:latin typeface="Arial" panose="020B0604020202020204" pitchFamily="34" charset="0"/>
              </a:rPr>
              <a:t>N</a:t>
            </a:r>
            <a:r>
              <a:rPr lang="en-US" altLang="en-US" sz="2500">
                <a:latin typeface="Arial" panose="020B0604020202020204" pitchFamily="34" charset="0"/>
              </a:rPr>
              <a:t> in base </a:t>
            </a:r>
            <a:r>
              <a:rPr lang="en-US" altLang="en-US" sz="2500" i="1">
                <a:latin typeface="Arial" panose="020B0604020202020204" pitchFamily="34" charset="0"/>
              </a:rPr>
              <a:t>r</a:t>
            </a:r>
            <a:r>
              <a:rPr lang="en-US" altLang="en-US" sz="2500">
                <a:latin typeface="Arial" panose="020B0604020202020204" pitchFamily="34" charset="0"/>
              </a:rPr>
              <a:t> with </a:t>
            </a:r>
            <a:r>
              <a:rPr lang="en-US" altLang="en-US" sz="2500" i="1">
                <a:latin typeface="Arial" panose="020B0604020202020204" pitchFamily="34" charset="0"/>
              </a:rPr>
              <a:t>d</a:t>
            </a:r>
            <a:r>
              <a:rPr lang="en-US" altLang="en-US" sz="2500">
                <a:latin typeface="Arial" panose="020B0604020202020204" pitchFamily="34" charset="0"/>
              </a:rPr>
              <a:t> digits is </a:t>
            </a:r>
            <a:r>
              <a:rPr lang="en-US" altLang="en-US" sz="2500" i="1">
                <a:latin typeface="Arial" panose="020B0604020202020204" pitchFamily="34" charset="0"/>
              </a:rPr>
              <a:t>r</a:t>
            </a:r>
            <a:r>
              <a:rPr lang="en-US" altLang="en-US" sz="2500" i="1" baseline="30000">
                <a:latin typeface="Arial" panose="020B0604020202020204" pitchFamily="34" charset="0"/>
              </a:rPr>
              <a:t>d</a:t>
            </a:r>
            <a:r>
              <a:rPr lang="en-US" altLang="en-US" sz="2500" i="1">
                <a:latin typeface="Arial" panose="020B0604020202020204" pitchFamily="34" charset="0"/>
              </a:rPr>
              <a:t> – N</a:t>
            </a:r>
            <a:r>
              <a:rPr lang="en-US" altLang="en-US" sz="2500">
                <a:latin typeface="Arial" panose="020B0604020202020204" pitchFamily="34" charset="0"/>
              </a:rPr>
              <a:t>.</a:t>
            </a:r>
          </a:p>
        </p:txBody>
      </p:sp>
      <p:sp>
        <p:nvSpPr>
          <p:cNvPr id="25604" name="Rectangle 5">
            <a:extLst>
              <a:ext uri="{FF2B5EF4-FFF2-40B4-BE49-F238E27FC236}">
                <a16:creationId xmlns:a16="http://schemas.microsoft.com/office/drawing/2014/main" id="{E418FAF1-7448-FF43-CD31-E9A2AF134001}"/>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3147897030"/>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E7B73B5D-C1DB-E317-6B50-DB9F758CB8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C0CC67D1-099C-4752-B38A-853ABDC8D270}" type="slidenum">
              <a:rPr lang="en-US" altLang="en-US" sz="1400" u="none" baseline="0"/>
              <a:pPr/>
              <a:t>32</a:t>
            </a:fld>
            <a:endParaRPr lang="en-US" altLang="en-US" sz="1400" u="none" baseline="0"/>
          </a:p>
        </p:txBody>
      </p:sp>
      <p:sp>
        <p:nvSpPr>
          <p:cNvPr id="26627" name="Rectangle 3">
            <a:extLst>
              <a:ext uri="{FF2B5EF4-FFF2-40B4-BE49-F238E27FC236}">
                <a16:creationId xmlns:a16="http://schemas.microsoft.com/office/drawing/2014/main" id="{AE3FB03C-577B-55E9-7162-19C7BFE485EA}"/>
              </a:ext>
            </a:extLst>
          </p:cNvPr>
          <p:cNvSpPr>
            <a:spLocks noGrp="1" noChangeArrowheads="1"/>
          </p:cNvSpPr>
          <p:nvPr>
            <p:ph type="body" idx="1"/>
          </p:nvPr>
        </p:nvSpPr>
        <p:spPr>
          <a:xfrm>
            <a:off x="2133600" y="1143000"/>
            <a:ext cx="7848600" cy="4343400"/>
          </a:xfrm>
          <a:noFill/>
        </p:spPr>
        <p:txBody>
          <a:bodyPr>
            <a:normAutofit lnSpcReduction="10000"/>
          </a:bodyPr>
          <a:lstStyle/>
          <a:p>
            <a:pPr>
              <a:lnSpc>
                <a:spcPct val="90000"/>
              </a:lnSpc>
            </a:pPr>
            <a:r>
              <a:rPr lang="en-US" altLang="en-US" sz="2600">
                <a:latin typeface="Arial" panose="020B0604020202020204" pitchFamily="34" charset="0"/>
              </a:rPr>
              <a:t>To express a value in two’s complement representation:</a:t>
            </a:r>
            <a:endParaRPr lang="en-US" altLang="en-US" sz="2700">
              <a:latin typeface="Arial" panose="020B0604020202020204" pitchFamily="34" charset="0"/>
            </a:endParaRPr>
          </a:p>
          <a:p>
            <a:pPr lvl="1">
              <a:lnSpc>
                <a:spcPct val="90000"/>
              </a:lnSpc>
            </a:pPr>
            <a:r>
              <a:rPr lang="en-US" altLang="en-US" sz="2400"/>
              <a:t>If the number is positive, just convert it to binary and you’re done.</a:t>
            </a:r>
          </a:p>
          <a:p>
            <a:pPr lvl="1">
              <a:lnSpc>
                <a:spcPct val="90000"/>
              </a:lnSpc>
            </a:pPr>
            <a:r>
              <a:rPr lang="en-US" altLang="en-US" sz="2400"/>
              <a:t>If the number is negative, find the one’s complement of the number and then add 1.</a:t>
            </a:r>
          </a:p>
          <a:p>
            <a:pPr>
              <a:lnSpc>
                <a:spcPct val="90000"/>
              </a:lnSpc>
            </a:pPr>
            <a:r>
              <a:rPr lang="en-US" altLang="en-US" sz="2600">
                <a:latin typeface="Arial" panose="020B0604020202020204" pitchFamily="34" charset="0"/>
              </a:rPr>
              <a:t>Example:</a:t>
            </a:r>
            <a:r>
              <a:rPr lang="en-US" altLang="en-US" sz="2300">
                <a:latin typeface="Arial" panose="020B0604020202020204" pitchFamily="34" charset="0"/>
              </a:rPr>
              <a:t> </a:t>
            </a:r>
          </a:p>
          <a:p>
            <a:pPr lvl="1">
              <a:lnSpc>
                <a:spcPct val="90000"/>
              </a:lnSpc>
            </a:pPr>
            <a:r>
              <a:rPr lang="en-US" altLang="en-US" sz="2300"/>
              <a:t>In 8-bit binary, 3 is: 			            </a:t>
            </a:r>
            <a:r>
              <a:rPr lang="en-US" altLang="en-US" sz="2200">
                <a:latin typeface="Courier New" panose="02070309020205020404" pitchFamily="49" charset="0"/>
              </a:rPr>
              <a:t>00000011</a:t>
            </a:r>
          </a:p>
          <a:p>
            <a:pPr lvl="1">
              <a:lnSpc>
                <a:spcPct val="90000"/>
              </a:lnSpc>
            </a:pPr>
            <a:r>
              <a:rPr lang="en-US" altLang="en-US" sz="2300"/>
              <a:t>-3 using one’s complement representation is:</a:t>
            </a:r>
            <a:r>
              <a:rPr lang="en-US" altLang="en-US" sz="2200">
                <a:latin typeface="Arial" panose="020B0604020202020204" pitchFamily="34" charset="0"/>
              </a:rPr>
              <a:t>        </a:t>
            </a:r>
            <a:r>
              <a:rPr lang="en-US" altLang="en-US" sz="2200">
                <a:latin typeface="Courier New" panose="02070309020205020404" pitchFamily="49" charset="0"/>
              </a:rPr>
              <a:t>11111100</a:t>
            </a:r>
          </a:p>
          <a:p>
            <a:pPr lvl="1">
              <a:lnSpc>
                <a:spcPct val="90000"/>
              </a:lnSpc>
            </a:pPr>
            <a:r>
              <a:rPr lang="en-US" altLang="en-US" sz="2300"/>
              <a:t>Adding 1 gives us -3 in two’s complement form:</a:t>
            </a:r>
            <a:r>
              <a:rPr lang="en-US" altLang="en-US" sz="2200">
                <a:latin typeface="Arial" panose="020B0604020202020204" pitchFamily="34" charset="0"/>
              </a:rPr>
              <a:t>  </a:t>
            </a:r>
            <a:r>
              <a:rPr lang="en-US" altLang="en-US" sz="2200">
                <a:latin typeface="Courier New" panose="02070309020205020404" pitchFamily="49" charset="0"/>
              </a:rPr>
              <a:t>11111101</a:t>
            </a:r>
            <a:r>
              <a:rPr lang="en-US" altLang="en-US" sz="2200">
                <a:latin typeface="Arial" panose="020B0604020202020204" pitchFamily="34" charset="0"/>
              </a:rPr>
              <a:t>.</a:t>
            </a:r>
          </a:p>
        </p:txBody>
      </p:sp>
      <p:sp>
        <p:nvSpPr>
          <p:cNvPr id="26628" name="Rectangle 5">
            <a:extLst>
              <a:ext uri="{FF2B5EF4-FFF2-40B4-BE49-F238E27FC236}">
                <a16:creationId xmlns:a16="http://schemas.microsoft.com/office/drawing/2014/main" id="{47B17770-384E-1F89-55F9-E9F4421445FC}"/>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369076687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2CD12066-F557-1615-100A-D39732DF01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8A0F3BE0-1FB3-46D9-9785-F3A0AA0F6199}" type="slidenum">
              <a:rPr lang="en-US" altLang="en-US" sz="1400" u="none" baseline="0"/>
              <a:pPr/>
              <a:t>33</a:t>
            </a:fld>
            <a:endParaRPr lang="en-US" altLang="en-US" sz="1400" u="none" baseline="0"/>
          </a:p>
        </p:txBody>
      </p:sp>
      <p:sp>
        <p:nvSpPr>
          <p:cNvPr id="27651" name="Rectangle 4">
            <a:extLst>
              <a:ext uri="{FF2B5EF4-FFF2-40B4-BE49-F238E27FC236}">
                <a16:creationId xmlns:a16="http://schemas.microsoft.com/office/drawing/2014/main" id="{6917DC15-F839-2DD3-12DF-0384C46CED9A}"/>
              </a:ext>
            </a:extLst>
          </p:cNvPr>
          <p:cNvSpPr>
            <a:spLocks noGrp="1" noChangeArrowheads="1"/>
          </p:cNvSpPr>
          <p:nvPr>
            <p:ph type="body" idx="1"/>
          </p:nvPr>
        </p:nvSpPr>
        <p:spPr>
          <a:xfrm>
            <a:off x="2133600" y="1143000"/>
            <a:ext cx="8077200" cy="2895600"/>
          </a:xfrm>
          <a:noFill/>
        </p:spPr>
        <p:txBody>
          <a:bodyPr/>
          <a:lstStyle/>
          <a:p>
            <a:r>
              <a:rPr lang="en-US" altLang="en-US" sz="2600">
                <a:latin typeface="Arial" panose="020B0604020202020204" pitchFamily="34" charset="0"/>
              </a:rPr>
              <a:t>With two’s complement arithmetic, all we do is add our two binary numbers. Just discard any carries emitting from the high order bit.</a:t>
            </a:r>
            <a:endParaRPr lang="en-US" altLang="en-US" sz="2800"/>
          </a:p>
        </p:txBody>
      </p:sp>
      <p:sp>
        <p:nvSpPr>
          <p:cNvPr id="27652" name="Rectangle 5">
            <a:extLst>
              <a:ext uri="{FF2B5EF4-FFF2-40B4-BE49-F238E27FC236}">
                <a16:creationId xmlns:a16="http://schemas.microsoft.com/office/drawing/2014/main" id="{E41E42A5-BBD5-9A47-4BF8-E2568426978C}"/>
              </a:ext>
            </a:extLst>
          </p:cNvPr>
          <p:cNvSpPr>
            <a:spLocks noChangeArrowheads="1"/>
          </p:cNvSpPr>
          <p:nvPr/>
        </p:nvSpPr>
        <p:spPr bwMode="auto">
          <a:xfrm>
            <a:off x="2286000" y="4536321"/>
            <a:ext cx="6553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000" u="sng" baseline="30000">
                <a:solidFill>
                  <a:schemeClr val="tx1"/>
                </a:solidFill>
                <a:latin typeface="Times New Roman" panose="02020603050405020304" pitchFamily="18" charset="0"/>
              </a:defRPr>
            </a:lvl1pPr>
            <a:lvl2pPr>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lvl="1">
              <a:spcBef>
                <a:spcPct val="0"/>
              </a:spcBef>
            </a:pPr>
            <a:r>
              <a:rPr lang="en-US" altLang="en-US" sz="2200" u="none" baseline="0">
                <a:solidFill>
                  <a:srgbClr val="CC3300"/>
                </a:solidFill>
              </a:rPr>
              <a:t>We note that 19 in binary is:</a:t>
            </a:r>
            <a:r>
              <a:rPr lang="en-US" altLang="en-US" sz="1800" u="none" baseline="0">
                <a:solidFill>
                  <a:srgbClr val="CC3300"/>
                </a:solidFill>
                <a:latin typeface="Arial" panose="020B0604020202020204" pitchFamily="34" charset="0"/>
              </a:rPr>
              <a:t>  	</a:t>
            </a:r>
            <a:r>
              <a:rPr lang="en-US" altLang="en-US" sz="1800" b="1" u="none" baseline="0">
                <a:solidFill>
                  <a:srgbClr val="CC3300"/>
                </a:solidFill>
                <a:latin typeface="Courier New" panose="02070309020205020404" pitchFamily="49" charset="0"/>
              </a:rPr>
              <a:t>00010011</a:t>
            </a:r>
            <a:r>
              <a:rPr lang="en-US" altLang="en-US" sz="1800" u="none" baseline="0">
                <a:solidFill>
                  <a:srgbClr val="CC3300"/>
                </a:solidFill>
                <a:latin typeface="Arial" panose="020B0604020202020204" pitchFamily="34" charset="0"/>
              </a:rPr>
              <a:t>,</a:t>
            </a:r>
          </a:p>
          <a:p>
            <a:pPr lvl="1">
              <a:spcBef>
                <a:spcPct val="0"/>
              </a:spcBef>
            </a:pPr>
            <a:r>
              <a:rPr lang="en-US" altLang="en-US" sz="2200" u="none" baseline="0">
                <a:solidFill>
                  <a:srgbClr val="CC3300"/>
                </a:solidFill>
              </a:rPr>
              <a:t>so -19 using one’s complement is:</a:t>
            </a:r>
            <a:r>
              <a:rPr lang="en-US" altLang="en-US" sz="1800" u="none" baseline="0">
                <a:solidFill>
                  <a:srgbClr val="CC3300"/>
                </a:solidFill>
                <a:latin typeface="Courier New" panose="02070309020205020404" pitchFamily="49" charset="0"/>
              </a:rPr>
              <a:t> 	</a:t>
            </a:r>
            <a:r>
              <a:rPr lang="en-US" altLang="en-US" sz="1800" b="1" u="none" baseline="0">
                <a:solidFill>
                  <a:srgbClr val="CC3300"/>
                </a:solidFill>
                <a:latin typeface="Courier New" panose="02070309020205020404" pitchFamily="49" charset="0"/>
              </a:rPr>
              <a:t>11101100</a:t>
            </a:r>
            <a:r>
              <a:rPr lang="en-US" altLang="en-US" sz="2200" u="none" baseline="0">
                <a:solidFill>
                  <a:srgbClr val="CC3300"/>
                </a:solidFill>
              </a:rPr>
              <a:t>,</a:t>
            </a:r>
          </a:p>
          <a:p>
            <a:pPr lvl="1">
              <a:spcBef>
                <a:spcPct val="0"/>
              </a:spcBef>
            </a:pPr>
            <a:r>
              <a:rPr lang="en-US" altLang="en-US" sz="2200" u="none" baseline="0">
                <a:solidFill>
                  <a:srgbClr val="CC3300"/>
                </a:solidFill>
              </a:rPr>
              <a:t>and -19 using two’s complement is:</a:t>
            </a:r>
            <a:r>
              <a:rPr lang="en-US" altLang="en-US" sz="1800" u="none" baseline="0">
                <a:solidFill>
                  <a:srgbClr val="CC3300"/>
                </a:solidFill>
                <a:latin typeface="Courier New" panose="02070309020205020404" pitchFamily="49" charset="0"/>
              </a:rPr>
              <a:t>	</a:t>
            </a:r>
            <a:r>
              <a:rPr lang="en-US" altLang="en-US" sz="1800" b="1" u="none" baseline="0">
                <a:solidFill>
                  <a:srgbClr val="CC3300"/>
                </a:solidFill>
                <a:latin typeface="Courier New" panose="02070309020205020404" pitchFamily="49" charset="0"/>
              </a:rPr>
              <a:t>11101101</a:t>
            </a:r>
            <a:r>
              <a:rPr lang="en-US" altLang="en-US" sz="2200" u="none" baseline="0">
                <a:solidFill>
                  <a:srgbClr val="CC3300"/>
                </a:solidFill>
              </a:rPr>
              <a:t>.</a:t>
            </a:r>
          </a:p>
        </p:txBody>
      </p:sp>
      <p:sp>
        <p:nvSpPr>
          <p:cNvPr id="27653" name="Rectangle 7">
            <a:extLst>
              <a:ext uri="{FF2B5EF4-FFF2-40B4-BE49-F238E27FC236}">
                <a16:creationId xmlns:a16="http://schemas.microsoft.com/office/drawing/2014/main" id="{EE50DD63-3AEE-798A-7ACA-ED41C723345B}"/>
              </a:ext>
            </a:extLst>
          </p:cNvPr>
          <p:cNvSpPr>
            <a:spLocks noChangeArrowheads="1"/>
          </p:cNvSpPr>
          <p:nvPr/>
        </p:nvSpPr>
        <p:spPr bwMode="auto">
          <a:xfrm>
            <a:off x="2286000" y="2590800"/>
            <a:ext cx="4038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20000"/>
              </a:spcBef>
              <a:buFontTx/>
              <a:buChar char="–"/>
            </a:pPr>
            <a:r>
              <a:rPr lang="en-US" altLang="en-US" sz="2400" u="none" baseline="0">
                <a:latin typeface="Arial" panose="020B0604020202020204" pitchFamily="34" charset="0"/>
              </a:rPr>
              <a:t>Example</a:t>
            </a:r>
            <a:r>
              <a:rPr lang="en-US" altLang="en-US" sz="2400" b="1" u="none" baseline="0">
                <a:latin typeface="Arial" panose="020B0604020202020204" pitchFamily="34" charset="0"/>
              </a:rPr>
              <a:t>:</a:t>
            </a:r>
            <a:r>
              <a:rPr lang="en-US" altLang="en-US" sz="2400" u="none" baseline="0"/>
              <a:t> Using one’s complement binary arithmetic, find the sum of 48 and - 19.</a:t>
            </a:r>
          </a:p>
        </p:txBody>
      </p:sp>
      <p:pic>
        <p:nvPicPr>
          <p:cNvPr id="27654" name="Picture 8" descr="14">
            <a:extLst>
              <a:ext uri="{FF2B5EF4-FFF2-40B4-BE49-F238E27FC236}">
                <a16:creationId xmlns:a16="http://schemas.microsoft.com/office/drawing/2014/main" id="{D0721F7F-59FC-B392-D8A2-61291C7F3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481264"/>
            <a:ext cx="3352800"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11">
            <a:extLst>
              <a:ext uri="{FF2B5EF4-FFF2-40B4-BE49-F238E27FC236}">
                <a16:creationId xmlns:a16="http://schemas.microsoft.com/office/drawing/2014/main" id="{60811EE0-36A3-817F-0888-A3A262FD0B8A}"/>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89893752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9AA0A80C-5F34-B7C5-C77F-F156F05DFD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B46159E4-419F-4E48-837F-A43F2024269F}" type="slidenum">
              <a:rPr lang="en-US" altLang="en-US" sz="1400" u="none" baseline="0"/>
              <a:pPr/>
              <a:t>34</a:t>
            </a:fld>
            <a:endParaRPr lang="en-US" altLang="en-US" sz="1400" u="none" baseline="0"/>
          </a:p>
        </p:txBody>
      </p:sp>
      <p:sp>
        <p:nvSpPr>
          <p:cNvPr id="28675" name="Rectangle 3">
            <a:extLst>
              <a:ext uri="{FF2B5EF4-FFF2-40B4-BE49-F238E27FC236}">
                <a16:creationId xmlns:a16="http://schemas.microsoft.com/office/drawing/2014/main" id="{2A392685-CAD0-E7C1-FC7A-DCC03793FB6A}"/>
              </a:ext>
            </a:extLst>
          </p:cNvPr>
          <p:cNvSpPr>
            <a:spLocks noGrp="1" noChangeArrowheads="1"/>
          </p:cNvSpPr>
          <p:nvPr>
            <p:ph type="body" idx="1"/>
          </p:nvPr>
        </p:nvSpPr>
        <p:spPr>
          <a:xfrm>
            <a:off x="2286000" y="1371600"/>
            <a:ext cx="7620000" cy="4114800"/>
          </a:xfrm>
          <a:noFill/>
        </p:spPr>
        <p:txBody>
          <a:bodyPr/>
          <a:lstStyle/>
          <a:p>
            <a:pPr>
              <a:spcBef>
                <a:spcPct val="40000"/>
              </a:spcBef>
            </a:pPr>
            <a:r>
              <a:rPr lang="en-US" altLang="en-US" sz="2600">
                <a:latin typeface="Arial" panose="020B0604020202020204" pitchFamily="34" charset="0"/>
              </a:rPr>
              <a:t>When we use any finite number of bits to represent a number, we always run the risk of the result of our calculations becoming too large or too small to be stored in the computer.</a:t>
            </a:r>
          </a:p>
          <a:p>
            <a:pPr>
              <a:spcBef>
                <a:spcPct val="40000"/>
              </a:spcBef>
            </a:pPr>
            <a:r>
              <a:rPr lang="en-US" altLang="en-US" sz="2600">
                <a:latin typeface="Arial" panose="020B0604020202020204" pitchFamily="34" charset="0"/>
              </a:rPr>
              <a:t>While we can’t always prevent </a:t>
            </a:r>
            <a:r>
              <a:rPr lang="en-US" altLang="en-US" sz="2600">
                <a:solidFill>
                  <a:srgbClr val="FF0000"/>
                </a:solidFill>
                <a:latin typeface="Arial" panose="020B0604020202020204" pitchFamily="34" charset="0"/>
              </a:rPr>
              <a:t>overflow</a:t>
            </a:r>
            <a:r>
              <a:rPr lang="en-US" altLang="en-US" sz="2600">
                <a:latin typeface="Arial" panose="020B0604020202020204" pitchFamily="34" charset="0"/>
              </a:rPr>
              <a:t>, we can always </a:t>
            </a:r>
            <a:r>
              <a:rPr lang="en-US" altLang="en-US" sz="2600" i="1">
                <a:latin typeface="Arial" panose="020B0604020202020204" pitchFamily="34" charset="0"/>
              </a:rPr>
              <a:t>detect</a:t>
            </a:r>
            <a:r>
              <a:rPr lang="en-US" altLang="en-US" sz="2600">
                <a:latin typeface="Arial" panose="020B0604020202020204" pitchFamily="34" charset="0"/>
              </a:rPr>
              <a:t> overflow.</a:t>
            </a:r>
          </a:p>
          <a:p>
            <a:pPr>
              <a:spcBef>
                <a:spcPct val="40000"/>
              </a:spcBef>
            </a:pPr>
            <a:r>
              <a:rPr lang="en-US" altLang="en-US" sz="2600">
                <a:latin typeface="Arial" panose="020B0604020202020204" pitchFamily="34" charset="0"/>
              </a:rPr>
              <a:t>In complement arithmetic, an overflow condition is easy to detect.</a:t>
            </a:r>
            <a:endParaRPr lang="en-US" altLang="en-US" sz="2800"/>
          </a:p>
        </p:txBody>
      </p:sp>
      <p:sp>
        <p:nvSpPr>
          <p:cNvPr id="28676" name="Rectangle 8">
            <a:extLst>
              <a:ext uri="{FF2B5EF4-FFF2-40B4-BE49-F238E27FC236}">
                <a16:creationId xmlns:a16="http://schemas.microsoft.com/office/drawing/2014/main" id="{54751408-B56E-E5F1-F11E-04AA4F427E51}"/>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102858620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A4A586D4-70D4-F636-CA4A-47C5B7A75E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581D9C6-B786-47D0-A58A-E763D45AE44E}" type="slidenum">
              <a:rPr lang="en-US" altLang="en-US" sz="1400" u="none" baseline="0"/>
              <a:pPr/>
              <a:t>35</a:t>
            </a:fld>
            <a:endParaRPr lang="en-US" altLang="en-US" sz="1400" u="none" baseline="0"/>
          </a:p>
        </p:txBody>
      </p:sp>
      <p:pic>
        <p:nvPicPr>
          <p:cNvPr id="29699" name="Picture 5" descr="15">
            <a:extLst>
              <a:ext uri="{FF2B5EF4-FFF2-40B4-BE49-F238E27FC236}">
                <a16:creationId xmlns:a16="http://schemas.microsoft.com/office/drawing/2014/main" id="{D60A99E3-F35F-EC56-3E72-F6E97018D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7114"/>
          <a:stretch>
            <a:fillRect/>
          </a:stretch>
        </p:blipFill>
        <p:spPr bwMode="auto">
          <a:xfrm>
            <a:off x="7391400" y="1752600"/>
            <a:ext cx="2819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a:extLst>
              <a:ext uri="{FF2B5EF4-FFF2-40B4-BE49-F238E27FC236}">
                <a16:creationId xmlns:a16="http://schemas.microsoft.com/office/drawing/2014/main" id="{FABF7F1B-03AA-901D-CBBA-9126D30C177D}"/>
              </a:ext>
            </a:extLst>
          </p:cNvPr>
          <p:cNvSpPr>
            <a:spLocks noGrp="1" noChangeArrowheads="1"/>
          </p:cNvSpPr>
          <p:nvPr>
            <p:ph type="body" idx="1"/>
          </p:nvPr>
        </p:nvSpPr>
        <p:spPr>
          <a:xfrm>
            <a:off x="2133600" y="1143000"/>
            <a:ext cx="5181600" cy="3505200"/>
          </a:xfrm>
          <a:noFill/>
        </p:spPr>
        <p:txBody>
          <a:bodyPr/>
          <a:lstStyle/>
          <a:p>
            <a:r>
              <a:rPr lang="en-US" altLang="en-US" sz="2600">
                <a:latin typeface="Arial" panose="020B0604020202020204" pitchFamily="34" charset="0"/>
              </a:rPr>
              <a:t>Example:</a:t>
            </a:r>
          </a:p>
          <a:p>
            <a:pPr lvl="1"/>
            <a:r>
              <a:rPr lang="en-US" altLang="en-US" sz="2400"/>
              <a:t>Using two’s complement binary arithmetic, find the sum of 107 and 46.</a:t>
            </a:r>
          </a:p>
          <a:p>
            <a:r>
              <a:rPr lang="en-US" altLang="en-US" sz="2400">
                <a:latin typeface="Arial" panose="020B0604020202020204" pitchFamily="34" charset="0"/>
              </a:rPr>
              <a:t>We see that the nonzero carry from the seventh bit </a:t>
            </a:r>
            <a:r>
              <a:rPr lang="en-US" altLang="en-US" sz="2400" i="1">
                <a:solidFill>
                  <a:srgbClr val="FF0000"/>
                </a:solidFill>
                <a:latin typeface="Arial" panose="020B0604020202020204" pitchFamily="34" charset="0"/>
              </a:rPr>
              <a:t>overflows</a:t>
            </a:r>
            <a:r>
              <a:rPr lang="en-US" altLang="en-US" sz="2400" i="1">
                <a:latin typeface="Arial" panose="020B0604020202020204" pitchFamily="34" charset="0"/>
              </a:rPr>
              <a:t> </a:t>
            </a:r>
            <a:r>
              <a:rPr lang="en-US" altLang="en-US" sz="2400">
                <a:latin typeface="Arial" panose="020B0604020202020204" pitchFamily="34" charset="0"/>
              </a:rPr>
              <a:t>into the sign bit, giving us the erroneous result: 107 + 46 = -103. </a:t>
            </a:r>
          </a:p>
        </p:txBody>
      </p:sp>
      <p:sp>
        <p:nvSpPr>
          <p:cNvPr id="29701" name="Rectangle 6">
            <a:extLst>
              <a:ext uri="{FF2B5EF4-FFF2-40B4-BE49-F238E27FC236}">
                <a16:creationId xmlns:a16="http://schemas.microsoft.com/office/drawing/2014/main" id="{CC9E313C-D6E3-E4AE-7B1F-E35B2761DE8D}"/>
              </a:ext>
            </a:extLst>
          </p:cNvPr>
          <p:cNvSpPr>
            <a:spLocks noChangeArrowheads="1"/>
          </p:cNvSpPr>
          <p:nvPr/>
        </p:nvSpPr>
        <p:spPr bwMode="auto">
          <a:xfrm>
            <a:off x="3390900" y="4724400"/>
            <a:ext cx="54102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20000"/>
              </a:spcBef>
            </a:pPr>
            <a:r>
              <a:rPr lang="en-US" altLang="en-US" sz="2200" b="1" u="none" baseline="0">
                <a:solidFill>
                  <a:srgbClr val="CC3300"/>
                </a:solidFill>
              </a:rPr>
              <a:t>    But overflow into the sign bit does not always mean that we have an error.</a:t>
            </a:r>
          </a:p>
        </p:txBody>
      </p:sp>
      <p:sp>
        <p:nvSpPr>
          <p:cNvPr id="29702" name="Rectangle 9">
            <a:extLst>
              <a:ext uri="{FF2B5EF4-FFF2-40B4-BE49-F238E27FC236}">
                <a16:creationId xmlns:a16="http://schemas.microsoft.com/office/drawing/2014/main" id="{B60BB009-9475-BA66-05E7-2F0D5F34091F}"/>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spTree>
    <p:extLst>
      <p:ext uri="{BB962C8B-B14F-4D97-AF65-F5344CB8AC3E}">
        <p14:creationId xmlns:p14="http://schemas.microsoft.com/office/powerpoint/2010/main" val="91313254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22B41EF3-6F8F-E4CA-D548-255FB0EDA2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267A0E1-C17C-4D77-8585-F98F78B8EAC2}" type="slidenum">
              <a:rPr lang="en-US" altLang="en-US" sz="1400" u="none" baseline="0"/>
              <a:pPr/>
              <a:t>36</a:t>
            </a:fld>
            <a:endParaRPr lang="en-US" altLang="en-US" sz="1400" u="none" baseline="0"/>
          </a:p>
        </p:txBody>
      </p:sp>
      <p:sp>
        <p:nvSpPr>
          <p:cNvPr id="30723" name="Rectangle 4">
            <a:extLst>
              <a:ext uri="{FF2B5EF4-FFF2-40B4-BE49-F238E27FC236}">
                <a16:creationId xmlns:a16="http://schemas.microsoft.com/office/drawing/2014/main" id="{01F2D788-D733-34FA-643F-55045FCC0F23}"/>
              </a:ext>
            </a:extLst>
          </p:cNvPr>
          <p:cNvSpPr>
            <a:spLocks noGrp="1" noChangeArrowheads="1"/>
          </p:cNvSpPr>
          <p:nvPr>
            <p:ph type="body" idx="1"/>
          </p:nvPr>
        </p:nvSpPr>
        <p:spPr>
          <a:xfrm>
            <a:off x="2133600" y="1219200"/>
            <a:ext cx="5181600" cy="3200400"/>
          </a:xfrm>
          <a:noFill/>
        </p:spPr>
        <p:txBody>
          <a:bodyPr/>
          <a:lstStyle/>
          <a:p>
            <a:pPr>
              <a:lnSpc>
                <a:spcPct val="90000"/>
              </a:lnSpc>
            </a:pPr>
            <a:r>
              <a:rPr lang="en-US" altLang="en-US" sz="2600">
                <a:latin typeface="Arial" panose="020B0604020202020204" pitchFamily="34" charset="0"/>
              </a:rPr>
              <a:t>Example:</a:t>
            </a:r>
          </a:p>
          <a:p>
            <a:pPr lvl="1">
              <a:lnSpc>
                <a:spcPct val="90000"/>
              </a:lnSpc>
            </a:pPr>
            <a:r>
              <a:rPr lang="en-US" altLang="en-US" sz="2400"/>
              <a:t>Using two’s complement binary arithmetic, find the sum of 23 and -9.</a:t>
            </a:r>
          </a:p>
          <a:p>
            <a:pPr lvl="1"/>
            <a:r>
              <a:rPr lang="en-US" altLang="en-US" sz="2400"/>
              <a:t>We see that there is carry into the sign bit and carry out. The final result is correct: 23 + (-9) = 14.</a:t>
            </a:r>
          </a:p>
        </p:txBody>
      </p:sp>
      <p:sp>
        <p:nvSpPr>
          <p:cNvPr id="30724" name="Rectangle 5">
            <a:extLst>
              <a:ext uri="{FF2B5EF4-FFF2-40B4-BE49-F238E27FC236}">
                <a16:creationId xmlns:a16="http://schemas.microsoft.com/office/drawing/2014/main" id="{85696E6D-1CC3-8902-4DFA-6CC64BD9E031}"/>
              </a:ext>
            </a:extLst>
          </p:cNvPr>
          <p:cNvSpPr>
            <a:spLocks noChangeArrowheads="1"/>
          </p:cNvSpPr>
          <p:nvPr/>
        </p:nvSpPr>
        <p:spPr bwMode="auto">
          <a:xfrm>
            <a:off x="2209800" y="4267200"/>
            <a:ext cx="8001000" cy="1524000"/>
          </a:xfrm>
          <a:prstGeom prst="rect">
            <a:avLst/>
          </a:prstGeom>
          <a:solidFill>
            <a:srgbClr val="DDF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20000"/>
              </a:spcBef>
            </a:pPr>
            <a:r>
              <a:rPr lang="en-US" altLang="en-US" sz="2200" b="1" u="none" baseline="0">
                <a:solidFill>
                  <a:srgbClr val="CC3300"/>
                </a:solidFill>
              </a:rPr>
              <a:t>    </a:t>
            </a:r>
            <a:r>
              <a:rPr lang="en-US" altLang="en-US" sz="2200" b="1" baseline="0">
                <a:solidFill>
                  <a:srgbClr val="CC3300"/>
                </a:solidFill>
              </a:rPr>
              <a:t>Rule for detecting signed two’s complement overflow:</a:t>
            </a:r>
            <a:r>
              <a:rPr lang="en-US" altLang="en-US" sz="2200" b="1" u="none" baseline="0">
                <a:solidFill>
                  <a:srgbClr val="CC3300"/>
                </a:solidFill>
              </a:rPr>
              <a:t>  When the “carry in” and the “carry out” of the sign bit differ, overflow has occurred. If the carry into the sign bit equals the carry out of the sign bit, no overflow has occurred. </a:t>
            </a:r>
          </a:p>
        </p:txBody>
      </p:sp>
      <p:sp>
        <p:nvSpPr>
          <p:cNvPr id="30725" name="Rectangle 10">
            <a:extLst>
              <a:ext uri="{FF2B5EF4-FFF2-40B4-BE49-F238E27FC236}">
                <a16:creationId xmlns:a16="http://schemas.microsoft.com/office/drawing/2014/main" id="{B9E75E75-D670-2A4B-33C3-C3987931F250}"/>
              </a:ext>
            </a:extLst>
          </p:cNvPr>
          <p:cNvSpPr>
            <a:spLocks noGrp="1" noChangeArrowheads="1"/>
          </p:cNvSpPr>
          <p:nvPr>
            <p:ph type="title"/>
          </p:nvPr>
        </p:nvSpPr>
        <p:spPr>
          <a:xfrm>
            <a:off x="2667000" y="381000"/>
            <a:ext cx="6858000" cy="547688"/>
          </a:xfrm>
          <a:noFill/>
        </p:spPr>
        <p:txBody>
          <a:bodyPr>
            <a:normAutofit fontScale="90000"/>
          </a:bodyPr>
          <a:lstStyle/>
          <a:p>
            <a:pPr algn="l"/>
            <a:r>
              <a:rPr lang="en-US" altLang="en-US" dirty="0"/>
              <a:t>Signed Integer Representation</a:t>
            </a:r>
          </a:p>
        </p:txBody>
      </p:sp>
      <p:pic>
        <p:nvPicPr>
          <p:cNvPr id="30726" name="Picture 14" descr="49">
            <a:extLst>
              <a:ext uri="{FF2B5EF4-FFF2-40B4-BE49-F238E27FC236}">
                <a16:creationId xmlns:a16="http://schemas.microsoft.com/office/drawing/2014/main" id="{97319C07-1567-712B-1C54-A1460BB52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398588"/>
            <a:ext cx="29718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8881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52AB7B1A-E461-2465-6463-7D5DF3052E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CC6A573E-23A8-471D-BDE0-8E5023E29B2C}" type="slidenum">
              <a:rPr lang="en-US" altLang="en-US" sz="1400" u="none" baseline="0"/>
              <a:pPr/>
              <a:t>37</a:t>
            </a:fld>
            <a:endParaRPr lang="en-US" altLang="en-US" sz="1400" u="none" baseline="0"/>
          </a:p>
        </p:txBody>
      </p:sp>
      <p:sp>
        <p:nvSpPr>
          <p:cNvPr id="31747" name="Rectangle 7">
            <a:extLst>
              <a:ext uri="{FF2B5EF4-FFF2-40B4-BE49-F238E27FC236}">
                <a16:creationId xmlns:a16="http://schemas.microsoft.com/office/drawing/2014/main" id="{45A232D7-8588-521E-0674-B85B2CF5F8D5}"/>
              </a:ext>
            </a:extLst>
          </p:cNvPr>
          <p:cNvSpPr>
            <a:spLocks noGrp="1" noChangeArrowheads="1"/>
          </p:cNvSpPr>
          <p:nvPr>
            <p:ph type="body" idx="1"/>
          </p:nvPr>
        </p:nvSpPr>
        <p:spPr>
          <a:xfrm>
            <a:off x="2438400" y="1219200"/>
            <a:ext cx="7315200" cy="4191000"/>
          </a:xfrm>
          <a:noFill/>
        </p:spPr>
        <p:txBody>
          <a:bodyPr/>
          <a:lstStyle/>
          <a:p>
            <a:pPr>
              <a:spcBef>
                <a:spcPct val="40000"/>
              </a:spcBef>
            </a:pPr>
            <a:r>
              <a:rPr lang="en-US" altLang="en-US" sz="2600">
                <a:latin typeface="Arial" panose="020B0604020202020204" pitchFamily="34" charset="0"/>
              </a:rPr>
              <a:t>The </a:t>
            </a:r>
            <a:r>
              <a:rPr lang="en-US" altLang="en-US" sz="2600">
                <a:solidFill>
                  <a:srgbClr val="FF0000"/>
                </a:solidFill>
                <a:latin typeface="Arial" panose="020B0604020202020204" pitchFamily="34" charset="0"/>
              </a:rPr>
              <a:t>signed magni</a:t>
            </a:r>
            <a:r>
              <a:rPr lang="en-US" altLang="en-US" sz="2600">
                <a:latin typeface="Arial" panose="020B0604020202020204" pitchFamily="34" charset="0"/>
              </a:rPr>
              <a:t>tude, </a:t>
            </a:r>
            <a:r>
              <a:rPr lang="en-US" altLang="en-US" sz="2600">
                <a:solidFill>
                  <a:srgbClr val="FF0000"/>
                </a:solidFill>
                <a:latin typeface="Arial" panose="020B0604020202020204" pitchFamily="34" charset="0"/>
              </a:rPr>
              <a:t>one’s complement</a:t>
            </a:r>
            <a:r>
              <a:rPr lang="en-US" altLang="en-US" sz="2600">
                <a:latin typeface="Arial" panose="020B0604020202020204" pitchFamily="34" charset="0"/>
              </a:rPr>
              <a:t>, and </a:t>
            </a:r>
            <a:r>
              <a:rPr lang="en-US" altLang="en-US" sz="2600">
                <a:solidFill>
                  <a:srgbClr val="FF0000"/>
                </a:solidFill>
                <a:latin typeface="Arial" panose="020B0604020202020204" pitchFamily="34" charset="0"/>
              </a:rPr>
              <a:t>two’s complement </a:t>
            </a:r>
            <a:r>
              <a:rPr lang="en-US" altLang="en-US" sz="2600">
                <a:latin typeface="Arial" panose="020B0604020202020204" pitchFamily="34" charset="0"/>
              </a:rPr>
              <a:t>representation that we have just presented deal with signed integer values only.</a:t>
            </a:r>
          </a:p>
          <a:p>
            <a:pPr>
              <a:spcBef>
                <a:spcPct val="40000"/>
              </a:spcBef>
            </a:pPr>
            <a:r>
              <a:rPr lang="en-US" altLang="en-US" sz="2600">
                <a:latin typeface="Arial" panose="020B0604020202020204" pitchFamily="34" charset="0"/>
              </a:rPr>
              <a:t>Without modification, these formats are not useful in scientific or business applications that deal with real number values.</a:t>
            </a:r>
          </a:p>
          <a:p>
            <a:pPr>
              <a:spcBef>
                <a:spcPct val="40000"/>
              </a:spcBef>
            </a:pPr>
            <a:r>
              <a:rPr lang="en-US" altLang="en-US" sz="2600">
                <a:latin typeface="Arial" panose="020B0604020202020204" pitchFamily="34" charset="0"/>
              </a:rPr>
              <a:t>Floating-point representation solves this problem.</a:t>
            </a:r>
            <a:endParaRPr lang="en-US" altLang="en-US">
              <a:latin typeface="Arial" panose="020B0604020202020204" pitchFamily="34" charset="0"/>
            </a:endParaRPr>
          </a:p>
        </p:txBody>
      </p:sp>
      <p:sp>
        <p:nvSpPr>
          <p:cNvPr id="31748" name="Rectangle 10">
            <a:extLst>
              <a:ext uri="{FF2B5EF4-FFF2-40B4-BE49-F238E27FC236}">
                <a16:creationId xmlns:a16="http://schemas.microsoft.com/office/drawing/2014/main" id="{81524FE6-91CA-8EEC-5A34-341B0401D99A}"/>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300274675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FC4E4DFB-9658-619E-20F5-A5EE16B3A0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D51EC56-8817-46A9-9C3F-0864BF893174}" type="slidenum">
              <a:rPr lang="en-US" altLang="en-US" sz="1400" u="none" baseline="0"/>
              <a:pPr/>
              <a:t>38</a:t>
            </a:fld>
            <a:endParaRPr lang="en-US" altLang="en-US" sz="1400" u="none" baseline="0"/>
          </a:p>
        </p:txBody>
      </p:sp>
      <p:sp>
        <p:nvSpPr>
          <p:cNvPr id="32771" name="Rectangle 2">
            <a:extLst>
              <a:ext uri="{FF2B5EF4-FFF2-40B4-BE49-F238E27FC236}">
                <a16:creationId xmlns:a16="http://schemas.microsoft.com/office/drawing/2014/main" id="{10AE9113-76D2-AF2F-B98F-BE768771BB68}"/>
              </a:ext>
            </a:extLst>
          </p:cNvPr>
          <p:cNvSpPr>
            <a:spLocks noGrp="1" noChangeArrowheads="1"/>
          </p:cNvSpPr>
          <p:nvPr>
            <p:ph type="title"/>
          </p:nvPr>
        </p:nvSpPr>
        <p:spPr>
          <a:xfrm>
            <a:off x="2667000" y="304800"/>
            <a:ext cx="6858000" cy="547688"/>
          </a:xfrm>
        </p:spPr>
        <p:txBody>
          <a:bodyPr>
            <a:normAutofit fontScale="90000"/>
          </a:bodyPr>
          <a:lstStyle/>
          <a:p>
            <a:pPr algn="l"/>
            <a:r>
              <a:rPr lang="en-US" altLang="en-US" dirty="0">
                <a:solidFill>
                  <a:schemeClr val="tx1"/>
                </a:solidFill>
              </a:rPr>
              <a:t>Floating-Point Representation</a:t>
            </a:r>
          </a:p>
        </p:txBody>
      </p:sp>
      <p:sp>
        <p:nvSpPr>
          <p:cNvPr id="32772" name="Rectangle 3">
            <a:extLst>
              <a:ext uri="{FF2B5EF4-FFF2-40B4-BE49-F238E27FC236}">
                <a16:creationId xmlns:a16="http://schemas.microsoft.com/office/drawing/2014/main" id="{1C213ED0-DE10-E5A7-D0EF-E18A64462ECB}"/>
              </a:ext>
            </a:extLst>
          </p:cNvPr>
          <p:cNvSpPr>
            <a:spLocks noGrp="1" noChangeArrowheads="1"/>
          </p:cNvSpPr>
          <p:nvPr>
            <p:ph type="body" idx="1"/>
          </p:nvPr>
        </p:nvSpPr>
        <p:spPr>
          <a:xfrm>
            <a:off x="2133600" y="1295400"/>
            <a:ext cx="8001000" cy="4419600"/>
          </a:xfrm>
          <a:noFill/>
        </p:spPr>
        <p:txBody>
          <a:bodyPr/>
          <a:lstStyle/>
          <a:p>
            <a:pPr>
              <a:spcBef>
                <a:spcPct val="40000"/>
              </a:spcBef>
            </a:pPr>
            <a:r>
              <a:rPr lang="en-US" altLang="en-US" sz="2600">
                <a:latin typeface="Arial" panose="020B0604020202020204" pitchFamily="34" charset="0"/>
              </a:rPr>
              <a:t>If we are clever programmers, we can perform floating-point calculations using any integer format.</a:t>
            </a:r>
          </a:p>
          <a:p>
            <a:pPr>
              <a:spcBef>
                <a:spcPct val="40000"/>
              </a:spcBef>
            </a:pPr>
            <a:r>
              <a:rPr lang="en-US" altLang="en-US" sz="2600">
                <a:latin typeface="Arial" panose="020B0604020202020204" pitchFamily="34" charset="0"/>
              </a:rPr>
              <a:t>This is called </a:t>
            </a:r>
            <a:r>
              <a:rPr lang="en-US" altLang="en-US" sz="2600" i="1">
                <a:solidFill>
                  <a:srgbClr val="FF0000"/>
                </a:solidFill>
                <a:latin typeface="Arial" panose="020B0604020202020204" pitchFamily="34" charset="0"/>
              </a:rPr>
              <a:t>floating-point emulation</a:t>
            </a:r>
            <a:r>
              <a:rPr lang="en-US" altLang="en-US" sz="2600">
                <a:latin typeface="Arial" panose="020B0604020202020204" pitchFamily="34" charset="0"/>
              </a:rPr>
              <a:t>, because floating point values aren’t stored as such; we just create programs that make it seem as if floating-point values are being used.</a:t>
            </a:r>
          </a:p>
          <a:p>
            <a:pPr>
              <a:spcBef>
                <a:spcPct val="40000"/>
              </a:spcBef>
            </a:pPr>
            <a:r>
              <a:rPr lang="en-US" altLang="en-US" sz="2600">
                <a:solidFill>
                  <a:srgbClr val="FF0000"/>
                </a:solidFill>
                <a:latin typeface="Arial" panose="020B0604020202020204" pitchFamily="34" charset="0"/>
              </a:rPr>
              <a:t>Most of today’s computers are equipped with specialized hardware</a:t>
            </a:r>
            <a:r>
              <a:rPr lang="en-US" altLang="en-US" sz="2600">
                <a:latin typeface="Arial" panose="020B0604020202020204" pitchFamily="34" charset="0"/>
              </a:rPr>
              <a:t> that performs floating-point arithmetic with no special programming required.</a:t>
            </a:r>
            <a:endParaRPr lang="en-US" altLang="en-US" sz="2800"/>
          </a:p>
        </p:txBody>
      </p:sp>
    </p:spTree>
    <p:extLst>
      <p:ext uri="{BB962C8B-B14F-4D97-AF65-F5344CB8AC3E}">
        <p14:creationId xmlns:p14="http://schemas.microsoft.com/office/powerpoint/2010/main" val="66896436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A2A6588A-B7F8-BEBD-CA20-70CBE2F0B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A4F258D1-C0E9-40D3-808D-37DEDC22A2DC}" type="slidenum">
              <a:rPr lang="en-US" altLang="en-US" sz="1400" u="none" baseline="0"/>
              <a:pPr/>
              <a:t>39</a:t>
            </a:fld>
            <a:endParaRPr lang="en-US" altLang="en-US" sz="1400" u="none" baseline="0"/>
          </a:p>
        </p:txBody>
      </p:sp>
      <p:sp>
        <p:nvSpPr>
          <p:cNvPr id="33795" name="Rectangle 3">
            <a:extLst>
              <a:ext uri="{FF2B5EF4-FFF2-40B4-BE49-F238E27FC236}">
                <a16:creationId xmlns:a16="http://schemas.microsoft.com/office/drawing/2014/main" id="{3D8971FE-FD94-AD6A-1898-F33B2729417B}"/>
              </a:ext>
            </a:extLst>
          </p:cNvPr>
          <p:cNvSpPr>
            <a:spLocks noGrp="1" noChangeArrowheads="1"/>
          </p:cNvSpPr>
          <p:nvPr>
            <p:ph type="body" idx="1"/>
          </p:nvPr>
        </p:nvSpPr>
        <p:spPr>
          <a:xfrm>
            <a:off x="2209800" y="1371600"/>
            <a:ext cx="7696200" cy="4419600"/>
          </a:xfrm>
          <a:noFill/>
        </p:spPr>
        <p:txBody>
          <a:bodyPr/>
          <a:lstStyle/>
          <a:p>
            <a:r>
              <a:rPr lang="en-US" altLang="en-US" sz="2600">
                <a:latin typeface="Arial" panose="020B0604020202020204" pitchFamily="34" charset="0"/>
              </a:rPr>
              <a:t>Floating-point numbers allow an arbitrary number of decimal places to the right of the decimal point.</a:t>
            </a:r>
            <a:endParaRPr lang="en-US" altLang="en-US" sz="2700">
              <a:latin typeface="Arial" panose="020B0604020202020204" pitchFamily="34" charset="0"/>
            </a:endParaRPr>
          </a:p>
          <a:p>
            <a:pPr lvl="1"/>
            <a:r>
              <a:rPr lang="en-US" altLang="en-US" sz="2400"/>
              <a:t>For example:</a:t>
            </a:r>
            <a:r>
              <a:rPr lang="en-US" altLang="en-US" sz="2300">
                <a:latin typeface="Arial" panose="020B0604020202020204" pitchFamily="34" charset="0"/>
              </a:rPr>
              <a:t>  0.5 </a:t>
            </a:r>
            <a:r>
              <a:rPr lang="en-US" altLang="en-US" sz="2300">
                <a:latin typeface="Arial" panose="020B0604020202020204" pitchFamily="34" charset="0"/>
                <a:sym typeface="Symbol" panose="05050102010706020507" pitchFamily="18" charset="2"/>
              </a:rPr>
              <a:t></a:t>
            </a:r>
            <a:r>
              <a:rPr lang="en-US" altLang="en-US" sz="2300">
                <a:latin typeface="Arial" panose="020B0604020202020204" pitchFamily="34" charset="0"/>
              </a:rPr>
              <a:t> 0.25 = 0.125</a:t>
            </a:r>
          </a:p>
          <a:p>
            <a:pPr>
              <a:spcBef>
                <a:spcPct val="40000"/>
              </a:spcBef>
            </a:pPr>
            <a:r>
              <a:rPr lang="en-US" altLang="en-US" sz="2500">
                <a:latin typeface="Arial" panose="020B0604020202020204" pitchFamily="34" charset="0"/>
              </a:rPr>
              <a:t>They are often expressed in </a:t>
            </a:r>
            <a:r>
              <a:rPr lang="en-US" altLang="en-US" sz="2500">
                <a:solidFill>
                  <a:srgbClr val="FF0000"/>
                </a:solidFill>
                <a:latin typeface="Arial" panose="020B0604020202020204" pitchFamily="34" charset="0"/>
              </a:rPr>
              <a:t>scientific notation</a:t>
            </a:r>
            <a:r>
              <a:rPr lang="en-US" altLang="en-US" sz="2500">
                <a:latin typeface="Arial" panose="020B0604020202020204" pitchFamily="34" charset="0"/>
              </a:rPr>
              <a:t>.</a:t>
            </a:r>
            <a:r>
              <a:rPr lang="en-US" altLang="en-US" sz="2700">
                <a:latin typeface="Arial" panose="020B0604020202020204" pitchFamily="34" charset="0"/>
              </a:rPr>
              <a:t> </a:t>
            </a:r>
          </a:p>
          <a:p>
            <a:pPr lvl="1"/>
            <a:r>
              <a:rPr lang="en-US" altLang="en-US" sz="2400"/>
              <a:t>For example:</a:t>
            </a:r>
            <a:r>
              <a:rPr lang="en-US" altLang="en-US" sz="2300">
                <a:latin typeface="Arial" panose="020B0604020202020204" pitchFamily="34" charset="0"/>
              </a:rPr>
              <a:t> </a:t>
            </a:r>
          </a:p>
          <a:p>
            <a:pPr lvl="2">
              <a:buFontTx/>
              <a:buNone/>
            </a:pPr>
            <a:r>
              <a:rPr lang="en-US" altLang="en-US">
                <a:latin typeface="Arial" panose="020B0604020202020204" pitchFamily="34" charset="0"/>
              </a:rPr>
              <a:t>0.125 = 1.25 </a:t>
            </a:r>
            <a:r>
              <a:rPr lang="en-US" altLang="en-US">
                <a:latin typeface="Arial" panose="020B0604020202020204" pitchFamily="34" charset="0"/>
                <a:sym typeface="Symbol" panose="05050102010706020507" pitchFamily="18" charset="2"/>
              </a:rPr>
              <a:t></a:t>
            </a:r>
            <a:r>
              <a:rPr lang="en-US" altLang="en-US">
                <a:latin typeface="Arial" panose="020B0604020202020204" pitchFamily="34" charset="0"/>
              </a:rPr>
              <a:t> 10</a:t>
            </a:r>
            <a:r>
              <a:rPr lang="en-US" altLang="en-US" baseline="30000">
                <a:latin typeface="Arial" panose="020B0604020202020204" pitchFamily="34" charset="0"/>
              </a:rPr>
              <a:t>-1</a:t>
            </a:r>
            <a:endParaRPr lang="en-US" altLang="en-US">
              <a:latin typeface="Arial" panose="020B0604020202020204" pitchFamily="34" charset="0"/>
            </a:endParaRPr>
          </a:p>
          <a:p>
            <a:pPr lvl="2">
              <a:buFontTx/>
              <a:buNone/>
            </a:pPr>
            <a:r>
              <a:rPr lang="en-US" altLang="en-US">
                <a:latin typeface="Arial" panose="020B0604020202020204" pitchFamily="34" charset="0"/>
              </a:rPr>
              <a:t>5,000,000 = 5.0 </a:t>
            </a:r>
            <a:r>
              <a:rPr lang="en-US" altLang="en-US">
                <a:latin typeface="Arial" panose="020B0604020202020204" pitchFamily="34" charset="0"/>
                <a:sym typeface="Symbol" panose="05050102010706020507" pitchFamily="18" charset="2"/>
              </a:rPr>
              <a:t></a:t>
            </a:r>
            <a:r>
              <a:rPr lang="en-US" altLang="en-US">
                <a:latin typeface="Arial" panose="020B0604020202020204" pitchFamily="34" charset="0"/>
              </a:rPr>
              <a:t> 10</a:t>
            </a:r>
            <a:r>
              <a:rPr lang="en-US" altLang="en-US" baseline="30000">
                <a:latin typeface="Arial" panose="020B0604020202020204" pitchFamily="34" charset="0"/>
              </a:rPr>
              <a:t>6</a:t>
            </a:r>
            <a:endParaRPr lang="en-US" altLang="en-US">
              <a:latin typeface="Arial" panose="020B0604020202020204" pitchFamily="34" charset="0"/>
            </a:endParaRPr>
          </a:p>
        </p:txBody>
      </p:sp>
      <p:sp>
        <p:nvSpPr>
          <p:cNvPr id="33796" name="Rectangle 5">
            <a:extLst>
              <a:ext uri="{FF2B5EF4-FFF2-40B4-BE49-F238E27FC236}">
                <a16:creationId xmlns:a16="http://schemas.microsoft.com/office/drawing/2014/main" id="{F1C2FBA7-E487-03CB-8EBA-79C53AEC0282}"/>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20364795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3897" y="838200"/>
            <a:ext cx="10409903" cy="5518150"/>
          </a:xfrm>
        </p:spPr>
        <p:txBody>
          <a:bodyPr>
            <a:normAutofit fontScale="92500" lnSpcReduction="10000"/>
          </a:bodyPr>
          <a:lstStyle/>
          <a:p>
            <a:pPr marL="0" indent="0">
              <a:buNone/>
            </a:pPr>
            <a:r>
              <a:rPr lang="en-US" sz="3200" b="1" dirty="0"/>
              <a:t>Computer Architecture:</a:t>
            </a:r>
            <a:br>
              <a:rPr lang="en-US" sz="3200" dirty="0"/>
            </a:br>
            <a:r>
              <a:rPr lang="en-US" sz="3200" dirty="0"/>
              <a:t>Computer Architecture is a functional description of requirements and design implementation for the various parts of computer. It deals with functional behavior of computer system. It comes before the computer organization while designing a computer.</a:t>
            </a:r>
          </a:p>
          <a:p>
            <a:pPr marL="0" indent="0">
              <a:buNone/>
            </a:pPr>
            <a:r>
              <a:rPr lang="en-US" sz="3200" dirty="0"/>
              <a:t>Architecture describes what the computer does.</a:t>
            </a:r>
          </a:p>
          <a:p>
            <a:pPr marL="0" indent="0">
              <a:buNone/>
            </a:pPr>
            <a:r>
              <a:rPr lang="en-US" sz="3200" b="1" dirty="0"/>
              <a:t>Computer Organization:</a:t>
            </a:r>
            <a:br>
              <a:rPr lang="en-US" sz="3200" dirty="0"/>
            </a:br>
            <a:r>
              <a:rPr lang="en-US" sz="3200" dirty="0"/>
              <a:t>Computer Organization comes after the decide of Computer Architecture first. Computer Organization is how operational attribute are linked together and contribute to </a:t>
            </a:r>
            <a:r>
              <a:rPr lang="en-US" sz="3200" dirty="0" err="1"/>
              <a:t>realise</a:t>
            </a:r>
            <a:r>
              <a:rPr lang="en-US" sz="3200" dirty="0"/>
              <a:t> the architectural specification. Computer Organization deals with structural relationship.</a:t>
            </a:r>
          </a:p>
          <a:p>
            <a:pPr marL="0" indent="0">
              <a:buNone/>
            </a:pPr>
            <a:r>
              <a:rPr lang="en-US" sz="3200" dirty="0"/>
              <a:t>Organization describes how it does it.</a:t>
            </a:r>
          </a:p>
          <a:p>
            <a:pPr marL="0" indent="0">
              <a:buNone/>
            </a:pPr>
            <a:endParaRPr lang="en-US" sz="3200" dirty="0"/>
          </a:p>
        </p:txBody>
      </p:sp>
      <p:sp>
        <p:nvSpPr>
          <p:cNvPr id="3" name="Title 2"/>
          <p:cNvSpPr>
            <a:spLocks noGrp="1"/>
          </p:cNvSpPr>
          <p:nvPr>
            <p:ph type="title"/>
          </p:nvPr>
        </p:nvSpPr>
        <p:spPr>
          <a:xfrm>
            <a:off x="1295400" y="609600"/>
            <a:ext cx="9521190" cy="228600"/>
          </a:xfrm>
        </p:spPr>
        <p:txBody>
          <a:bodyPr>
            <a:normAutofit fontScale="90000"/>
          </a:bodyPr>
          <a:lstStyle/>
          <a:p>
            <a:pPr marL="754380" indent="-571500">
              <a:buFont typeface="Arial" panose="020B0604020202020204" pitchFamily="34" charset="0"/>
              <a:buChar char="•"/>
            </a:pPr>
            <a:br>
              <a:rPr lang="en-US" dirty="0"/>
            </a:br>
            <a:r>
              <a:rPr lang="en-US" sz="2200" b="1" dirty="0">
                <a:latin typeface="Times New Roman" panose="02020603050405020304" pitchFamily="18" charset="0"/>
                <a:cs typeface="Times New Roman" panose="02020603050405020304" pitchFamily="18" charset="0"/>
              </a:rPr>
              <a:t>Introduction: Computer Architecture and Computer Organization</a:t>
            </a:r>
            <a:br>
              <a:rPr lang="en-US" sz="2000"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t>                                            </a:t>
            </a:r>
            <a:endParaRPr lang="en-US" dirty="0"/>
          </a:p>
        </p:txBody>
      </p:sp>
      <p:sp>
        <p:nvSpPr>
          <p:cNvPr id="4" name="Date Placeholder 3"/>
          <p:cNvSpPr>
            <a:spLocks noGrp="1"/>
          </p:cNvSpPr>
          <p:nvPr>
            <p:ph type="dt" sz="half" idx="10"/>
          </p:nvPr>
        </p:nvSpPr>
        <p:spPr/>
        <p:txBody>
          <a:bodyPr/>
          <a:lstStyle/>
          <a:p>
            <a:pPr>
              <a:defRPr/>
            </a:pPr>
            <a:fld id="{BDEEC8E3-1E7A-4491-856C-06C7E7E76814}" type="datetime1">
              <a:rPr lang="en-US" smtClean="0"/>
              <a:pPr>
                <a:defRPr/>
              </a:pPr>
              <a:t>2/12/2024</a:t>
            </a:fld>
            <a:endParaRPr lang="en-US"/>
          </a:p>
        </p:txBody>
      </p:sp>
      <p:sp>
        <p:nvSpPr>
          <p:cNvPr id="5" name="Slide Number Placeholder 4"/>
          <p:cNvSpPr>
            <a:spLocks noGrp="1"/>
          </p:cNvSpPr>
          <p:nvPr>
            <p:ph type="sldNum" sz="quarter" idx="12"/>
          </p:nvPr>
        </p:nvSpPr>
        <p:spPr/>
        <p:txBody>
          <a:bodyPr/>
          <a:lstStyle/>
          <a:p>
            <a:pPr>
              <a:defRPr/>
            </a:pPr>
            <a:fld id="{1E13A9A4-7E5D-47C8-97DD-58A6A3C83649}" type="slidenum">
              <a:rPr lang="en-US" smtClean="0"/>
              <a:pPr>
                <a:defRPr/>
              </a:pPr>
              <a:t>4</a:t>
            </a:fld>
            <a:endParaRPr lang="en-US"/>
          </a:p>
        </p:txBody>
      </p:sp>
    </p:spTree>
    <p:extLst>
      <p:ext uri="{BB962C8B-B14F-4D97-AF65-F5344CB8AC3E}">
        <p14:creationId xmlns:p14="http://schemas.microsoft.com/office/powerpoint/2010/main" val="1411126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791F8A21-22E4-F3A9-0F4F-FD908F7297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8D2F9AF3-149A-4F35-914E-3F6909338A79}" type="slidenum">
              <a:rPr lang="en-US" altLang="en-US" sz="1400" u="none" baseline="0"/>
              <a:pPr/>
              <a:t>40</a:t>
            </a:fld>
            <a:endParaRPr lang="en-US" altLang="en-US" sz="1400" u="none" baseline="0"/>
          </a:p>
        </p:txBody>
      </p:sp>
      <p:sp>
        <p:nvSpPr>
          <p:cNvPr id="34819" name="Rectangle 3">
            <a:extLst>
              <a:ext uri="{FF2B5EF4-FFF2-40B4-BE49-F238E27FC236}">
                <a16:creationId xmlns:a16="http://schemas.microsoft.com/office/drawing/2014/main" id="{8A3DAC03-A46F-2E51-59A5-ABD9D4199492}"/>
              </a:ext>
            </a:extLst>
          </p:cNvPr>
          <p:cNvSpPr>
            <a:spLocks noGrp="1" noChangeArrowheads="1"/>
          </p:cNvSpPr>
          <p:nvPr>
            <p:ph type="body" idx="1"/>
          </p:nvPr>
        </p:nvSpPr>
        <p:spPr>
          <a:xfrm>
            <a:off x="2133600" y="1143000"/>
            <a:ext cx="8001000" cy="1905000"/>
          </a:xfrm>
          <a:noFill/>
        </p:spPr>
        <p:txBody>
          <a:bodyPr/>
          <a:lstStyle/>
          <a:p>
            <a:pPr>
              <a:spcBef>
                <a:spcPct val="40000"/>
              </a:spcBef>
            </a:pPr>
            <a:r>
              <a:rPr lang="en-US" altLang="en-US" sz="2600">
                <a:latin typeface="Arial" panose="020B0604020202020204" pitchFamily="34" charset="0"/>
              </a:rPr>
              <a:t>Computers use a form of scientific notation for floating-point representation </a:t>
            </a:r>
          </a:p>
          <a:p>
            <a:pPr>
              <a:spcBef>
                <a:spcPct val="40000"/>
              </a:spcBef>
            </a:pPr>
            <a:r>
              <a:rPr lang="en-US" altLang="en-US" sz="2600">
                <a:solidFill>
                  <a:srgbClr val="FF0000"/>
                </a:solidFill>
                <a:latin typeface="Arial" panose="020B0604020202020204" pitchFamily="34" charset="0"/>
              </a:rPr>
              <a:t>Numbers written in scientific notation have three components:</a:t>
            </a:r>
          </a:p>
        </p:txBody>
      </p:sp>
      <p:pic>
        <p:nvPicPr>
          <p:cNvPr id="34820" name="Picture 6" descr="16A">
            <a:extLst>
              <a:ext uri="{FF2B5EF4-FFF2-40B4-BE49-F238E27FC236}">
                <a16:creationId xmlns:a16="http://schemas.microsoft.com/office/drawing/2014/main" id="{2473E647-DFDD-525F-1106-DD7C9172E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1" y="3124200"/>
            <a:ext cx="5173663"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8">
            <a:extLst>
              <a:ext uri="{FF2B5EF4-FFF2-40B4-BE49-F238E27FC236}">
                <a16:creationId xmlns:a16="http://schemas.microsoft.com/office/drawing/2014/main" id="{B6B5E288-8DA0-BFC9-973D-BD1D229D2941}"/>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2581380049"/>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05F2B567-4CA1-9955-A031-34BE9DBCA5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61DE987A-3F93-43ED-8183-D6FC2BF24D2C}" type="slidenum">
              <a:rPr lang="en-US" altLang="en-US" sz="1400" u="none" baseline="0"/>
              <a:pPr/>
              <a:t>41</a:t>
            </a:fld>
            <a:endParaRPr lang="en-US" altLang="en-US" sz="1400" u="none" baseline="0"/>
          </a:p>
        </p:txBody>
      </p:sp>
      <p:sp>
        <p:nvSpPr>
          <p:cNvPr id="35843" name="Rectangle 3">
            <a:extLst>
              <a:ext uri="{FF2B5EF4-FFF2-40B4-BE49-F238E27FC236}">
                <a16:creationId xmlns:a16="http://schemas.microsoft.com/office/drawing/2014/main" id="{A178A8F4-EFED-F5FF-1C1F-5EB4FFF6EED0}"/>
              </a:ext>
            </a:extLst>
          </p:cNvPr>
          <p:cNvSpPr>
            <a:spLocks noGrp="1" noChangeArrowheads="1"/>
          </p:cNvSpPr>
          <p:nvPr>
            <p:ph type="body" idx="1"/>
          </p:nvPr>
        </p:nvSpPr>
        <p:spPr>
          <a:xfrm>
            <a:off x="2133600" y="1066800"/>
            <a:ext cx="8001000" cy="4419600"/>
          </a:xfrm>
          <a:noFill/>
        </p:spPr>
        <p:txBody>
          <a:bodyPr/>
          <a:lstStyle/>
          <a:p>
            <a:pPr>
              <a:spcBef>
                <a:spcPct val="40000"/>
              </a:spcBef>
            </a:pPr>
            <a:r>
              <a:rPr lang="en-US" altLang="en-US" sz="2600">
                <a:latin typeface="Arial" panose="020B0604020202020204" pitchFamily="34" charset="0"/>
              </a:rPr>
              <a:t>Computer representation of a floating-point number consists of three fixed-size fields:</a:t>
            </a:r>
          </a:p>
          <a:p>
            <a:pPr>
              <a:spcBef>
                <a:spcPct val="40000"/>
              </a:spcBef>
            </a:pPr>
            <a:endParaRPr lang="en-US" altLang="en-US" sz="2600">
              <a:latin typeface="Arial" panose="020B0604020202020204" pitchFamily="34" charset="0"/>
            </a:endParaRPr>
          </a:p>
          <a:p>
            <a:pPr>
              <a:spcBef>
                <a:spcPct val="40000"/>
              </a:spcBef>
            </a:pPr>
            <a:endParaRPr lang="en-US" altLang="en-US" sz="2600">
              <a:latin typeface="Arial" panose="020B0604020202020204" pitchFamily="34" charset="0"/>
            </a:endParaRPr>
          </a:p>
          <a:p>
            <a:pPr>
              <a:spcBef>
                <a:spcPct val="40000"/>
              </a:spcBef>
            </a:pPr>
            <a:endParaRPr lang="en-US" altLang="en-US" sz="2600">
              <a:latin typeface="Arial" panose="020B0604020202020204" pitchFamily="34" charset="0"/>
            </a:endParaRPr>
          </a:p>
          <a:p>
            <a:pPr>
              <a:spcBef>
                <a:spcPct val="40000"/>
              </a:spcBef>
            </a:pPr>
            <a:endParaRPr lang="en-US" altLang="en-US" sz="2600">
              <a:latin typeface="Arial" panose="020B0604020202020204" pitchFamily="34" charset="0"/>
            </a:endParaRPr>
          </a:p>
          <a:p>
            <a:pPr>
              <a:spcBef>
                <a:spcPct val="40000"/>
              </a:spcBef>
            </a:pPr>
            <a:r>
              <a:rPr lang="en-US" altLang="en-US" sz="2600">
                <a:latin typeface="Arial" panose="020B0604020202020204" pitchFamily="34" charset="0"/>
              </a:rPr>
              <a:t>This is the standard arrangement of these fields.</a:t>
            </a:r>
            <a:endParaRPr lang="en-US" altLang="en-US" sz="2800"/>
          </a:p>
        </p:txBody>
      </p:sp>
      <p:pic>
        <p:nvPicPr>
          <p:cNvPr id="35844" name="Picture 4" descr="17">
            <a:extLst>
              <a:ext uri="{FF2B5EF4-FFF2-40B4-BE49-F238E27FC236}">
                <a16:creationId xmlns:a16="http://schemas.microsoft.com/office/drawing/2014/main" id="{AF838746-7C64-D591-D943-0E854FAD9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7423" b="10144"/>
          <a:stretch>
            <a:fillRect/>
          </a:stretch>
        </p:blipFill>
        <p:spPr bwMode="auto">
          <a:xfrm>
            <a:off x="2590800" y="2133600"/>
            <a:ext cx="67183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6">
            <a:extLst>
              <a:ext uri="{FF2B5EF4-FFF2-40B4-BE49-F238E27FC236}">
                <a16:creationId xmlns:a16="http://schemas.microsoft.com/office/drawing/2014/main" id="{11EDB9AB-1AC8-D068-A37F-178E75BC3D59}"/>
              </a:ext>
            </a:extLst>
          </p:cNvPr>
          <p:cNvSpPr>
            <a:spLocks noChangeArrowheads="1"/>
          </p:cNvSpPr>
          <p:nvPr/>
        </p:nvSpPr>
        <p:spPr bwMode="auto">
          <a:xfrm>
            <a:off x="2438400" y="4953000"/>
            <a:ext cx="73914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20000"/>
              </a:spcBef>
            </a:pPr>
            <a:r>
              <a:rPr lang="en-US" altLang="en-US" sz="1600" b="1" i="1" u="none" baseline="0">
                <a:solidFill>
                  <a:srgbClr val="CC3300"/>
                </a:solidFill>
              </a:rPr>
              <a:t>Note: Although “significand” and “mantissa” do not technically mean the same thing, many people use these terms interchangeably.  We use the term “significand” to refer to the fractional part of a floating point number.</a:t>
            </a:r>
          </a:p>
        </p:txBody>
      </p:sp>
      <p:sp>
        <p:nvSpPr>
          <p:cNvPr id="35846" name="Rectangle 8">
            <a:extLst>
              <a:ext uri="{FF2B5EF4-FFF2-40B4-BE49-F238E27FC236}">
                <a16:creationId xmlns:a16="http://schemas.microsoft.com/office/drawing/2014/main" id="{FA9B4885-6B25-84E3-CA51-6B4B2F03DFBB}"/>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40235282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E0B76917-DB38-DAE7-077F-80A8A0C986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CF068E64-EA5B-4974-9A6D-D9766AB8E14E}" type="slidenum">
              <a:rPr lang="en-US" altLang="en-US" sz="1400" u="none" baseline="0"/>
              <a:pPr/>
              <a:t>42</a:t>
            </a:fld>
            <a:endParaRPr lang="en-US" altLang="en-US" sz="1400" u="none" baseline="0"/>
          </a:p>
        </p:txBody>
      </p:sp>
      <p:pic>
        <p:nvPicPr>
          <p:cNvPr id="36867" name="Picture 7" descr="17">
            <a:extLst>
              <a:ext uri="{FF2B5EF4-FFF2-40B4-BE49-F238E27FC236}">
                <a16:creationId xmlns:a16="http://schemas.microsoft.com/office/drawing/2014/main" id="{104E1FE3-555C-4938-B15F-5F070301E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7423" b="10144"/>
          <a:stretch>
            <a:fillRect/>
          </a:stretch>
        </p:blipFill>
        <p:spPr bwMode="auto">
          <a:xfrm>
            <a:off x="2711451" y="1143001"/>
            <a:ext cx="61436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a:extLst>
              <a:ext uri="{FF2B5EF4-FFF2-40B4-BE49-F238E27FC236}">
                <a16:creationId xmlns:a16="http://schemas.microsoft.com/office/drawing/2014/main" id="{28B24002-3865-57B7-366E-461C1A7A060D}"/>
              </a:ext>
            </a:extLst>
          </p:cNvPr>
          <p:cNvSpPr>
            <a:spLocks noGrp="1" noChangeArrowheads="1"/>
          </p:cNvSpPr>
          <p:nvPr>
            <p:ph type="body" idx="1"/>
          </p:nvPr>
        </p:nvSpPr>
        <p:spPr>
          <a:xfrm>
            <a:off x="2133600" y="2971800"/>
            <a:ext cx="8229600" cy="3124200"/>
          </a:xfrm>
          <a:noFill/>
        </p:spPr>
        <p:txBody>
          <a:bodyPr/>
          <a:lstStyle/>
          <a:p>
            <a:r>
              <a:rPr lang="en-US" altLang="en-US" sz="2600">
                <a:latin typeface="Arial" panose="020B0604020202020204" pitchFamily="34" charset="0"/>
              </a:rPr>
              <a:t>We introduce a hypothetical “</a:t>
            </a:r>
            <a:r>
              <a:rPr lang="en-US" altLang="en-US" sz="2600">
                <a:solidFill>
                  <a:srgbClr val="FF0000"/>
                </a:solidFill>
                <a:latin typeface="Arial" panose="020B0604020202020204" pitchFamily="34" charset="0"/>
              </a:rPr>
              <a:t>Simple Model</a:t>
            </a:r>
            <a:r>
              <a:rPr lang="en-US" altLang="en-US" sz="2600">
                <a:latin typeface="Arial" panose="020B0604020202020204" pitchFamily="34" charset="0"/>
              </a:rPr>
              <a:t>” to explain the concepts</a:t>
            </a:r>
          </a:p>
          <a:p>
            <a:r>
              <a:rPr lang="en-US" altLang="en-US" sz="2600">
                <a:latin typeface="Arial" panose="020B0604020202020204" pitchFamily="34" charset="0"/>
              </a:rPr>
              <a:t>In this model:</a:t>
            </a:r>
          </a:p>
          <a:p>
            <a:pPr lvl="1"/>
            <a:r>
              <a:rPr lang="en-US" altLang="en-US" sz="2200">
                <a:latin typeface="Arial" panose="020B0604020202020204" pitchFamily="34" charset="0"/>
              </a:rPr>
              <a:t>A floating-point number is 14 bits in length</a:t>
            </a:r>
          </a:p>
          <a:p>
            <a:pPr lvl="1"/>
            <a:r>
              <a:rPr lang="en-US" altLang="en-US" sz="2200">
                <a:latin typeface="Arial" panose="020B0604020202020204" pitchFamily="34" charset="0"/>
              </a:rPr>
              <a:t>The exponent field is 5 bits</a:t>
            </a:r>
          </a:p>
          <a:p>
            <a:pPr lvl="1"/>
            <a:r>
              <a:rPr lang="en-US" altLang="en-US" sz="2200">
                <a:latin typeface="Arial" panose="020B0604020202020204" pitchFamily="34" charset="0"/>
              </a:rPr>
              <a:t>The significand field is 8 bits</a:t>
            </a:r>
          </a:p>
          <a:p>
            <a:endParaRPr lang="en-US" altLang="en-US" sz="2600">
              <a:latin typeface="Arial" panose="020B0604020202020204" pitchFamily="34" charset="0"/>
            </a:endParaRPr>
          </a:p>
        </p:txBody>
      </p:sp>
      <p:sp>
        <p:nvSpPr>
          <p:cNvPr id="36869" name="Rectangle 9">
            <a:extLst>
              <a:ext uri="{FF2B5EF4-FFF2-40B4-BE49-F238E27FC236}">
                <a16:creationId xmlns:a16="http://schemas.microsoft.com/office/drawing/2014/main" id="{6188D366-7902-8A35-DF98-007F127A225A}"/>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1751196668"/>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A47F58EA-02CC-F122-7F07-0C991E1469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73E7F8F5-373D-4F8B-995D-4FF793FBBD4A}" type="slidenum">
              <a:rPr lang="en-US" altLang="en-US" sz="1400" u="none" baseline="0"/>
              <a:pPr/>
              <a:t>43</a:t>
            </a:fld>
            <a:endParaRPr lang="en-US" altLang="en-US" sz="1400" u="none" baseline="0"/>
          </a:p>
        </p:txBody>
      </p:sp>
      <p:sp>
        <p:nvSpPr>
          <p:cNvPr id="37891" name="Rectangle 2">
            <a:extLst>
              <a:ext uri="{FF2B5EF4-FFF2-40B4-BE49-F238E27FC236}">
                <a16:creationId xmlns:a16="http://schemas.microsoft.com/office/drawing/2014/main" id="{49246814-0548-F7FA-5129-345F4BD9BF91}"/>
              </a:ext>
            </a:extLst>
          </p:cNvPr>
          <p:cNvSpPr>
            <a:spLocks noGrp="1" noChangeArrowheads="1"/>
          </p:cNvSpPr>
          <p:nvPr>
            <p:ph type="body" idx="1"/>
          </p:nvPr>
        </p:nvSpPr>
        <p:spPr>
          <a:xfrm>
            <a:off x="2135188" y="914400"/>
            <a:ext cx="7772400" cy="3276600"/>
          </a:xfrm>
          <a:noFill/>
        </p:spPr>
        <p:txBody>
          <a:bodyPr>
            <a:normAutofit lnSpcReduction="10000"/>
          </a:bodyPr>
          <a:lstStyle/>
          <a:p>
            <a:pPr>
              <a:lnSpc>
                <a:spcPct val="80000"/>
              </a:lnSpc>
              <a:spcBef>
                <a:spcPct val="40000"/>
              </a:spcBef>
            </a:pPr>
            <a:r>
              <a:rPr lang="en-US" altLang="en-US" sz="2600">
                <a:latin typeface="Arial" panose="020B0604020202020204" pitchFamily="34" charset="0"/>
              </a:rPr>
              <a:t>Example:</a:t>
            </a:r>
          </a:p>
          <a:p>
            <a:pPr lvl="1">
              <a:lnSpc>
                <a:spcPct val="80000"/>
              </a:lnSpc>
              <a:spcBef>
                <a:spcPct val="40000"/>
              </a:spcBef>
            </a:pPr>
            <a:r>
              <a:rPr lang="en-US" altLang="en-US" sz="2400"/>
              <a:t>Express 32</a:t>
            </a:r>
            <a:r>
              <a:rPr lang="en-US" altLang="en-US" sz="2400" baseline="-25000"/>
              <a:t>10</a:t>
            </a:r>
            <a:r>
              <a:rPr lang="en-US" altLang="en-US" sz="2400"/>
              <a:t> in the simplified 14-bit floating-point model.</a:t>
            </a:r>
          </a:p>
          <a:p>
            <a:pPr>
              <a:lnSpc>
                <a:spcPct val="90000"/>
              </a:lnSpc>
              <a:spcBef>
                <a:spcPct val="40000"/>
              </a:spcBef>
            </a:pPr>
            <a:r>
              <a:rPr lang="en-US" altLang="en-US" sz="2400">
                <a:latin typeface="Arial" panose="020B0604020202020204" pitchFamily="34" charset="0"/>
              </a:rPr>
              <a:t>We know that 32 is 2</a:t>
            </a:r>
            <a:r>
              <a:rPr lang="en-US" altLang="en-US" sz="2400" baseline="30000">
                <a:latin typeface="Arial" panose="020B0604020202020204" pitchFamily="34" charset="0"/>
              </a:rPr>
              <a:t>5</a:t>
            </a:r>
            <a:r>
              <a:rPr lang="en-US" altLang="en-US" sz="2400">
                <a:latin typeface="Arial" panose="020B0604020202020204" pitchFamily="34" charset="0"/>
              </a:rPr>
              <a:t>.  So in (binary) scientific notation 32 = 1.0 x 2</a:t>
            </a:r>
            <a:r>
              <a:rPr lang="en-US" altLang="en-US" sz="2400" baseline="30000">
                <a:latin typeface="Arial" panose="020B0604020202020204" pitchFamily="34" charset="0"/>
              </a:rPr>
              <a:t>5</a:t>
            </a:r>
            <a:r>
              <a:rPr lang="en-US" altLang="en-US" sz="2400">
                <a:latin typeface="Arial" panose="020B0604020202020204" pitchFamily="34" charset="0"/>
              </a:rPr>
              <a:t> = 0.1 x 2</a:t>
            </a:r>
            <a:r>
              <a:rPr lang="en-US" altLang="en-US" sz="2400" baseline="30000">
                <a:latin typeface="Arial" panose="020B0604020202020204" pitchFamily="34" charset="0"/>
              </a:rPr>
              <a:t>6</a:t>
            </a:r>
            <a:r>
              <a:rPr lang="en-US" altLang="en-US" sz="2400">
                <a:latin typeface="Arial" panose="020B0604020202020204" pitchFamily="34" charset="0"/>
              </a:rPr>
              <a:t>. </a:t>
            </a:r>
          </a:p>
          <a:p>
            <a:pPr lvl="1">
              <a:lnSpc>
                <a:spcPct val="90000"/>
              </a:lnSpc>
              <a:spcBef>
                <a:spcPct val="40000"/>
              </a:spcBef>
            </a:pPr>
            <a:r>
              <a:rPr lang="en-US" altLang="en-US" sz="2400"/>
              <a:t>In a moment, we’ll explain why we prefer the second notation versus the first.</a:t>
            </a:r>
            <a:endParaRPr lang="en-US" altLang="en-US" sz="2000">
              <a:latin typeface="Arial" panose="020B0604020202020204" pitchFamily="34" charset="0"/>
            </a:endParaRPr>
          </a:p>
          <a:p>
            <a:pPr>
              <a:lnSpc>
                <a:spcPct val="90000"/>
              </a:lnSpc>
              <a:spcBef>
                <a:spcPct val="40000"/>
              </a:spcBef>
            </a:pPr>
            <a:r>
              <a:rPr lang="en-US" altLang="en-US" sz="2400">
                <a:latin typeface="Arial" panose="020B0604020202020204" pitchFamily="34" charset="0"/>
              </a:rPr>
              <a:t>Using this information, we put 110 (= 6</a:t>
            </a:r>
            <a:r>
              <a:rPr lang="en-US" altLang="en-US" sz="2400" baseline="-25000">
                <a:latin typeface="Arial" panose="020B0604020202020204" pitchFamily="34" charset="0"/>
              </a:rPr>
              <a:t>10</a:t>
            </a:r>
            <a:r>
              <a:rPr lang="en-US" altLang="en-US" sz="2400">
                <a:latin typeface="Arial" panose="020B0604020202020204" pitchFamily="34" charset="0"/>
              </a:rPr>
              <a:t>) in the exponent field and 1 in the significand as shown.</a:t>
            </a:r>
          </a:p>
        </p:txBody>
      </p:sp>
      <p:pic>
        <p:nvPicPr>
          <p:cNvPr id="37892" name="Picture 5" descr="18">
            <a:extLst>
              <a:ext uri="{FF2B5EF4-FFF2-40B4-BE49-F238E27FC236}">
                <a16:creationId xmlns:a16="http://schemas.microsoft.com/office/drawing/2014/main" id="{21983D02-9B57-429F-E27A-6C5E45B6F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613276"/>
            <a:ext cx="61864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7">
            <a:extLst>
              <a:ext uri="{FF2B5EF4-FFF2-40B4-BE49-F238E27FC236}">
                <a16:creationId xmlns:a16="http://schemas.microsoft.com/office/drawing/2014/main" id="{E6F98B3D-32B5-94F9-3CDE-AB70BB119694}"/>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150777181"/>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DB3AA773-B919-2F23-B450-9783465E2B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42F625FA-3058-467D-9D4F-A188DF3182B8}" type="slidenum">
              <a:rPr lang="en-US" altLang="en-US" sz="1400" u="none" baseline="0"/>
              <a:pPr/>
              <a:t>44</a:t>
            </a:fld>
            <a:endParaRPr lang="en-US" altLang="en-US" sz="1400" u="none" baseline="0"/>
          </a:p>
        </p:txBody>
      </p:sp>
      <p:sp>
        <p:nvSpPr>
          <p:cNvPr id="38915" name="Rectangle 3">
            <a:extLst>
              <a:ext uri="{FF2B5EF4-FFF2-40B4-BE49-F238E27FC236}">
                <a16:creationId xmlns:a16="http://schemas.microsoft.com/office/drawing/2014/main" id="{F399B7D6-6BE6-9AB4-A3C5-DB91128616E0}"/>
              </a:ext>
            </a:extLst>
          </p:cNvPr>
          <p:cNvSpPr>
            <a:spLocks noGrp="1" noChangeArrowheads="1"/>
          </p:cNvSpPr>
          <p:nvPr>
            <p:ph type="body" idx="1"/>
          </p:nvPr>
        </p:nvSpPr>
        <p:spPr>
          <a:xfrm>
            <a:off x="2286000" y="1371600"/>
            <a:ext cx="7620000" cy="4114800"/>
          </a:xfrm>
          <a:noFill/>
        </p:spPr>
        <p:txBody>
          <a:bodyPr/>
          <a:lstStyle/>
          <a:p>
            <a:pPr>
              <a:spcBef>
                <a:spcPct val="40000"/>
              </a:spcBef>
            </a:pPr>
            <a:r>
              <a:rPr lang="en-US" altLang="en-US" sz="2600">
                <a:latin typeface="Arial" panose="020B0604020202020204" pitchFamily="34" charset="0"/>
              </a:rPr>
              <a:t>The IEEE has established a standard for floating-point numbers</a:t>
            </a:r>
          </a:p>
          <a:p>
            <a:pPr>
              <a:spcBef>
                <a:spcPct val="40000"/>
              </a:spcBef>
            </a:pPr>
            <a:r>
              <a:rPr lang="en-US" altLang="en-US" sz="2600">
                <a:latin typeface="Arial" panose="020B0604020202020204" pitchFamily="34" charset="0"/>
              </a:rPr>
              <a:t>The IEEE-754 </a:t>
            </a:r>
            <a:r>
              <a:rPr lang="en-US" altLang="en-US" sz="2600" i="1">
                <a:latin typeface="Arial" panose="020B0604020202020204" pitchFamily="34" charset="0"/>
              </a:rPr>
              <a:t>single precision</a:t>
            </a:r>
            <a:r>
              <a:rPr lang="en-US" altLang="en-US" sz="2600">
                <a:latin typeface="Arial" panose="020B0604020202020204" pitchFamily="34" charset="0"/>
              </a:rPr>
              <a:t> floating point standard uses an 8-bit exponent (with a bias of 127) and a 23-bit significand.</a:t>
            </a:r>
          </a:p>
          <a:p>
            <a:pPr>
              <a:spcBef>
                <a:spcPct val="40000"/>
              </a:spcBef>
            </a:pPr>
            <a:r>
              <a:rPr lang="en-US" altLang="en-US" sz="2600">
                <a:latin typeface="Arial" panose="020B0604020202020204" pitchFamily="34" charset="0"/>
              </a:rPr>
              <a:t>The IEEE-754 </a:t>
            </a:r>
            <a:r>
              <a:rPr lang="en-US" altLang="en-US" sz="2600" i="1">
                <a:latin typeface="Arial" panose="020B0604020202020204" pitchFamily="34" charset="0"/>
              </a:rPr>
              <a:t>double precision</a:t>
            </a:r>
            <a:r>
              <a:rPr lang="en-US" altLang="en-US" sz="2600">
                <a:latin typeface="Arial" panose="020B0604020202020204" pitchFamily="34" charset="0"/>
              </a:rPr>
              <a:t> standard uses an 11-bit exponent (with a bias of 1023) and a 52-bit significand.</a:t>
            </a:r>
          </a:p>
        </p:txBody>
      </p:sp>
      <p:sp>
        <p:nvSpPr>
          <p:cNvPr id="38916" name="Rectangle 7">
            <a:extLst>
              <a:ext uri="{FF2B5EF4-FFF2-40B4-BE49-F238E27FC236}">
                <a16:creationId xmlns:a16="http://schemas.microsoft.com/office/drawing/2014/main" id="{51D20989-D96A-AE0B-A4EF-50426BDD3BA6}"/>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503612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76ED4DC8-227B-886B-C1BC-B7DE381B1A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7E4D1CC6-4881-4C91-A577-15EF39DD2B5F}" type="slidenum">
              <a:rPr lang="en-US" altLang="en-US" sz="1400" u="none" baseline="0"/>
              <a:pPr/>
              <a:t>45</a:t>
            </a:fld>
            <a:endParaRPr lang="en-US" altLang="en-US" sz="1400" u="none" baseline="0"/>
          </a:p>
        </p:txBody>
      </p:sp>
      <p:sp>
        <p:nvSpPr>
          <p:cNvPr id="39939" name="Rectangle 2">
            <a:extLst>
              <a:ext uri="{FF2B5EF4-FFF2-40B4-BE49-F238E27FC236}">
                <a16:creationId xmlns:a16="http://schemas.microsoft.com/office/drawing/2014/main" id="{BC14870E-B988-D9C1-8F8D-62959C076F8F}"/>
              </a:ext>
            </a:extLst>
          </p:cNvPr>
          <p:cNvSpPr>
            <a:spLocks noGrp="1" noChangeArrowheads="1"/>
          </p:cNvSpPr>
          <p:nvPr>
            <p:ph type="body" idx="1"/>
          </p:nvPr>
        </p:nvSpPr>
        <p:spPr>
          <a:xfrm>
            <a:off x="1981200" y="1295400"/>
            <a:ext cx="8229600" cy="4114800"/>
          </a:xfrm>
          <a:noFill/>
        </p:spPr>
        <p:txBody>
          <a:bodyPr/>
          <a:lstStyle/>
          <a:p>
            <a:pPr>
              <a:spcBef>
                <a:spcPct val="40000"/>
              </a:spcBef>
            </a:pPr>
            <a:r>
              <a:rPr lang="en-US" altLang="en-US" sz="2600">
                <a:latin typeface="Arial" panose="020B0604020202020204" pitchFamily="34" charset="0"/>
              </a:rPr>
              <a:t>In both the IEEE single-precision and double-precision floating-point standard, </a:t>
            </a:r>
            <a:r>
              <a:rPr lang="en-US" altLang="en-US" sz="2600">
                <a:solidFill>
                  <a:srgbClr val="FF0000"/>
                </a:solidFill>
                <a:latin typeface="Arial" panose="020B0604020202020204" pitchFamily="34" charset="0"/>
              </a:rPr>
              <a:t>the significant has an implied 1 to the LEFT of the radix point</a:t>
            </a:r>
            <a:r>
              <a:rPr lang="en-US" altLang="en-US" sz="2600">
                <a:latin typeface="Arial" panose="020B0604020202020204" pitchFamily="34" charset="0"/>
              </a:rPr>
              <a:t>.</a:t>
            </a:r>
            <a:endParaRPr lang="en-US" altLang="en-US" sz="2300">
              <a:latin typeface="Arial" panose="020B0604020202020204" pitchFamily="34" charset="0"/>
            </a:endParaRPr>
          </a:p>
          <a:p>
            <a:pPr lvl="1">
              <a:spcBef>
                <a:spcPct val="40000"/>
              </a:spcBef>
            </a:pPr>
            <a:r>
              <a:rPr lang="en-US" altLang="en-US" sz="2400"/>
              <a:t>The format for a significand using the IEEE format is: 1.xxx…</a:t>
            </a:r>
          </a:p>
          <a:p>
            <a:pPr lvl="1">
              <a:spcBef>
                <a:spcPct val="40000"/>
              </a:spcBef>
            </a:pPr>
            <a:r>
              <a:rPr lang="en-US" altLang="en-US" sz="2400"/>
              <a:t>For example, 4.5 = .1001 x 2</a:t>
            </a:r>
            <a:r>
              <a:rPr lang="en-US" altLang="en-US" sz="2400" baseline="30000"/>
              <a:t>3</a:t>
            </a:r>
            <a:r>
              <a:rPr lang="en-US" altLang="en-US" sz="2400"/>
              <a:t> in IEEE format is 4.5 = 1.001 x 2</a:t>
            </a:r>
            <a:r>
              <a:rPr lang="en-US" altLang="en-US" sz="2400" baseline="30000"/>
              <a:t>2</a:t>
            </a:r>
            <a:r>
              <a:rPr lang="en-US" altLang="en-US" sz="2400"/>
              <a:t>.  The 1 is implied, which means is does not need to be listed in the significand (the significand would include only 001).</a:t>
            </a:r>
            <a:endParaRPr lang="en-US" altLang="en-US" sz="2200">
              <a:latin typeface="Arial" panose="020B0604020202020204" pitchFamily="34" charset="0"/>
            </a:endParaRPr>
          </a:p>
        </p:txBody>
      </p:sp>
      <p:sp>
        <p:nvSpPr>
          <p:cNvPr id="39940" name="Rectangle 3">
            <a:extLst>
              <a:ext uri="{FF2B5EF4-FFF2-40B4-BE49-F238E27FC236}">
                <a16:creationId xmlns:a16="http://schemas.microsoft.com/office/drawing/2014/main" id="{95C64E98-9F7B-E85A-1DC0-C8C5CF2E261B}"/>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387735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DBF5D48C-62B1-85ED-280D-6B7A094431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E824C7C3-581B-4573-89F4-4E5632ED1B13}" type="slidenum">
              <a:rPr lang="en-US" altLang="en-US" sz="1400" u="none" baseline="0"/>
              <a:pPr/>
              <a:t>46</a:t>
            </a:fld>
            <a:endParaRPr lang="en-US" altLang="en-US" sz="1400" u="none" baseline="0"/>
          </a:p>
        </p:txBody>
      </p:sp>
      <p:sp>
        <p:nvSpPr>
          <p:cNvPr id="40963" name="Rectangle 3">
            <a:extLst>
              <a:ext uri="{FF2B5EF4-FFF2-40B4-BE49-F238E27FC236}">
                <a16:creationId xmlns:a16="http://schemas.microsoft.com/office/drawing/2014/main" id="{6FE65C16-1997-4627-9272-DA97D57459BC}"/>
              </a:ext>
            </a:extLst>
          </p:cNvPr>
          <p:cNvSpPr>
            <a:spLocks noGrp="1" noChangeArrowheads="1"/>
          </p:cNvSpPr>
          <p:nvPr>
            <p:ph type="body" idx="1"/>
          </p:nvPr>
        </p:nvSpPr>
        <p:spPr>
          <a:xfrm>
            <a:off x="1905000" y="914400"/>
            <a:ext cx="8305800" cy="4495800"/>
          </a:xfrm>
          <a:noFill/>
        </p:spPr>
        <p:txBody>
          <a:bodyPr/>
          <a:lstStyle/>
          <a:p>
            <a:r>
              <a:rPr lang="en-US" altLang="en-US" sz="2600">
                <a:latin typeface="Arial" panose="020B0604020202020204" pitchFamily="34" charset="0"/>
              </a:rPr>
              <a:t>Example: Express -3.75 as a floating point number using IEEE single precision.</a:t>
            </a:r>
          </a:p>
          <a:p>
            <a:r>
              <a:rPr lang="en-US" altLang="en-US" sz="2600">
                <a:latin typeface="Arial" panose="020B0604020202020204" pitchFamily="34" charset="0"/>
              </a:rPr>
              <a:t>First, let’s normalize according to IEEE rules:</a:t>
            </a:r>
          </a:p>
          <a:p>
            <a:pPr lvl="1"/>
            <a:r>
              <a:rPr lang="en-US" altLang="en-US" sz="2200">
                <a:latin typeface="Arial" panose="020B0604020202020204" pitchFamily="34" charset="0"/>
              </a:rPr>
              <a:t>3.75 = -11.11</a:t>
            </a:r>
            <a:r>
              <a:rPr lang="en-US" altLang="en-US" sz="2200" baseline="-25000">
                <a:latin typeface="Arial" panose="020B0604020202020204" pitchFamily="34" charset="0"/>
              </a:rPr>
              <a:t>2</a:t>
            </a:r>
            <a:r>
              <a:rPr lang="en-US" altLang="en-US" sz="2200">
                <a:latin typeface="Arial" panose="020B0604020202020204" pitchFamily="34" charset="0"/>
              </a:rPr>
              <a:t> = -1.111 x 2</a:t>
            </a:r>
            <a:r>
              <a:rPr lang="en-US" altLang="en-US" sz="2200" baseline="30000">
                <a:latin typeface="Arial" panose="020B0604020202020204" pitchFamily="34" charset="0"/>
              </a:rPr>
              <a:t>1</a:t>
            </a:r>
            <a:endParaRPr lang="en-US" altLang="en-US" sz="2200">
              <a:latin typeface="Arial" panose="020B0604020202020204" pitchFamily="34" charset="0"/>
            </a:endParaRPr>
          </a:p>
          <a:p>
            <a:pPr lvl="1"/>
            <a:r>
              <a:rPr lang="en-US" altLang="en-US" sz="2200">
                <a:solidFill>
                  <a:srgbClr val="FF0000"/>
                </a:solidFill>
                <a:latin typeface="Arial" panose="020B0604020202020204" pitchFamily="34" charset="0"/>
              </a:rPr>
              <a:t>The bias is 127</a:t>
            </a:r>
            <a:r>
              <a:rPr lang="en-US" altLang="en-US" sz="2200">
                <a:latin typeface="Arial" panose="020B0604020202020204" pitchFamily="34" charset="0"/>
              </a:rPr>
              <a:t>, so we add 127 + 1 = 128 (this is our exponent)</a:t>
            </a:r>
          </a:p>
          <a:p>
            <a:pPr lvl="1"/>
            <a:r>
              <a:rPr lang="en-US" altLang="en-US" sz="2200">
                <a:latin typeface="Arial" panose="020B0604020202020204" pitchFamily="34" charset="0"/>
              </a:rPr>
              <a:t>The first 1 in the significand is implied, so we have:</a:t>
            </a:r>
          </a:p>
          <a:p>
            <a:pPr lvl="1"/>
            <a:endParaRPr lang="en-US" altLang="en-US" sz="2200">
              <a:latin typeface="Arial" panose="020B0604020202020204" pitchFamily="34" charset="0"/>
            </a:endParaRPr>
          </a:p>
          <a:p>
            <a:pPr lvl="1"/>
            <a:endParaRPr lang="en-US" altLang="en-US" sz="2200">
              <a:latin typeface="Arial" panose="020B0604020202020204" pitchFamily="34" charset="0"/>
            </a:endParaRPr>
          </a:p>
          <a:p>
            <a:pPr lvl="1"/>
            <a:r>
              <a:rPr lang="en-US" altLang="en-US" sz="2200">
                <a:latin typeface="Arial" panose="020B0604020202020204" pitchFamily="34" charset="0"/>
              </a:rPr>
              <a:t>Since we have an implied 1 in the significand, this equates to</a:t>
            </a:r>
          </a:p>
          <a:p>
            <a:pPr lvl="2">
              <a:buFontTx/>
              <a:buNone/>
            </a:pPr>
            <a:r>
              <a:rPr lang="en-US" altLang="en-US" sz="1800">
                <a:latin typeface="Arial" panose="020B0604020202020204" pitchFamily="34" charset="0"/>
              </a:rPr>
              <a:t>-(1).111</a:t>
            </a:r>
            <a:r>
              <a:rPr lang="en-US" altLang="en-US" sz="1800" baseline="-25000">
                <a:latin typeface="Arial" panose="020B0604020202020204" pitchFamily="34" charset="0"/>
              </a:rPr>
              <a:t>2</a:t>
            </a:r>
            <a:r>
              <a:rPr lang="en-US" altLang="en-US" sz="1800">
                <a:latin typeface="Arial" panose="020B0604020202020204" pitchFamily="34" charset="0"/>
              </a:rPr>
              <a:t> x 2 </a:t>
            </a:r>
            <a:r>
              <a:rPr lang="en-US" altLang="en-US" sz="1800" baseline="30000">
                <a:latin typeface="Arial" panose="020B0604020202020204" pitchFamily="34" charset="0"/>
              </a:rPr>
              <a:t>(128 – 127)</a:t>
            </a:r>
            <a:r>
              <a:rPr lang="en-US" altLang="en-US" sz="1800">
                <a:latin typeface="Arial" panose="020B0604020202020204" pitchFamily="34" charset="0"/>
              </a:rPr>
              <a:t> = -1.111</a:t>
            </a:r>
            <a:r>
              <a:rPr lang="en-US" altLang="en-US" sz="1800" baseline="-25000">
                <a:latin typeface="Arial" panose="020B0604020202020204" pitchFamily="34" charset="0"/>
              </a:rPr>
              <a:t>2</a:t>
            </a:r>
            <a:r>
              <a:rPr lang="en-US" altLang="en-US" sz="1800">
                <a:latin typeface="Arial" panose="020B0604020202020204" pitchFamily="34" charset="0"/>
              </a:rPr>
              <a:t> x 2</a:t>
            </a:r>
            <a:r>
              <a:rPr lang="en-US" altLang="en-US" sz="1800" baseline="30000">
                <a:latin typeface="Arial" panose="020B0604020202020204" pitchFamily="34" charset="0"/>
              </a:rPr>
              <a:t>1</a:t>
            </a:r>
            <a:r>
              <a:rPr lang="en-US" altLang="en-US" sz="1800">
                <a:latin typeface="Arial" panose="020B0604020202020204" pitchFamily="34" charset="0"/>
              </a:rPr>
              <a:t> = -11.11</a:t>
            </a:r>
            <a:r>
              <a:rPr lang="en-US" altLang="en-US" sz="1800" baseline="-25000">
                <a:latin typeface="Arial" panose="020B0604020202020204" pitchFamily="34" charset="0"/>
              </a:rPr>
              <a:t>2</a:t>
            </a:r>
            <a:r>
              <a:rPr lang="en-US" altLang="en-US" sz="1800">
                <a:latin typeface="Arial" panose="020B0604020202020204" pitchFamily="34" charset="0"/>
              </a:rPr>
              <a:t> = -3.75. </a:t>
            </a:r>
          </a:p>
          <a:p>
            <a:pPr lvl="1"/>
            <a:endParaRPr lang="en-US" altLang="en-US" sz="2200">
              <a:latin typeface="Arial" panose="020B0604020202020204" pitchFamily="34" charset="0"/>
            </a:endParaRPr>
          </a:p>
          <a:p>
            <a:pPr lvl="2"/>
            <a:endParaRPr lang="en-US" altLang="en-US" sz="1800">
              <a:latin typeface="Arial" panose="020B0604020202020204" pitchFamily="34" charset="0"/>
            </a:endParaRPr>
          </a:p>
        </p:txBody>
      </p:sp>
      <p:pic>
        <p:nvPicPr>
          <p:cNvPr id="40964" name="Picture 7" descr="slide76">
            <a:extLst>
              <a:ext uri="{FF2B5EF4-FFF2-40B4-BE49-F238E27FC236}">
                <a16:creationId xmlns:a16="http://schemas.microsoft.com/office/drawing/2014/main" id="{4F8480A4-E4F4-FFA1-56F3-CDA25F887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314" y="3352801"/>
            <a:ext cx="84978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8">
            <a:extLst>
              <a:ext uri="{FF2B5EF4-FFF2-40B4-BE49-F238E27FC236}">
                <a16:creationId xmlns:a16="http://schemas.microsoft.com/office/drawing/2014/main" id="{9DED01AA-15F9-9D13-C3A8-8743B907A0E9}"/>
              </a:ext>
            </a:extLst>
          </p:cNvPr>
          <p:cNvSpPr txBox="1">
            <a:spLocks noChangeArrowheads="1"/>
          </p:cNvSpPr>
          <p:nvPr/>
        </p:nvSpPr>
        <p:spPr bwMode="auto">
          <a:xfrm>
            <a:off x="2590800" y="40386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50000"/>
              </a:spcBef>
            </a:pPr>
            <a:r>
              <a:rPr lang="en-US" altLang="en-US" sz="2000" u="none" baseline="0"/>
              <a:t>(implied)</a:t>
            </a:r>
          </a:p>
        </p:txBody>
      </p:sp>
      <p:sp>
        <p:nvSpPr>
          <p:cNvPr id="40966" name="Line 11">
            <a:extLst>
              <a:ext uri="{FF2B5EF4-FFF2-40B4-BE49-F238E27FC236}">
                <a16:creationId xmlns:a16="http://schemas.microsoft.com/office/drawing/2014/main" id="{B73A80EF-745B-858F-B68F-5097756D8B7D}"/>
              </a:ext>
            </a:extLst>
          </p:cNvPr>
          <p:cNvSpPr>
            <a:spLocks noChangeShapeType="1"/>
          </p:cNvSpPr>
          <p:nvPr/>
        </p:nvSpPr>
        <p:spPr bwMode="auto">
          <a:xfrm flipV="1">
            <a:off x="3657600" y="3733800"/>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sz="2000"/>
          </a:p>
        </p:txBody>
      </p:sp>
      <p:sp>
        <p:nvSpPr>
          <p:cNvPr id="40967" name="Rectangle 13">
            <a:extLst>
              <a:ext uri="{FF2B5EF4-FFF2-40B4-BE49-F238E27FC236}">
                <a16:creationId xmlns:a16="http://schemas.microsoft.com/office/drawing/2014/main" id="{389BD230-ED70-7331-2D2A-4A9CA65A58D9}"/>
              </a:ext>
            </a:extLst>
          </p:cNvPr>
          <p:cNvSpPr>
            <a:spLocks noGrp="1" noChangeArrowheads="1"/>
          </p:cNvSpPr>
          <p:nvPr>
            <p:ph type="title"/>
          </p:nvPr>
        </p:nvSpPr>
        <p:spPr>
          <a:xfrm>
            <a:off x="2667000" y="304800"/>
            <a:ext cx="6858000" cy="547688"/>
          </a:xfrm>
          <a:noFill/>
        </p:spPr>
        <p:txBody>
          <a:bodyPr>
            <a:normAutofit fontScale="90000"/>
          </a:bodyPr>
          <a:lstStyle/>
          <a:p>
            <a:pPr algn="l"/>
            <a:r>
              <a:rPr lang="en-US" altLang="en-US" dirty="0"/>
              <a:t>Floating-Point Representation</a:t>
            </a:r>
          </a:p>
        </p:txBody>
      </p:sp>
    </p:spTree>
    <p:extLst>
      <p:ext uri="{BB962C8B-B14F-4D97-AF65-F5344CB8AC3E}">
        <p14:creationId xmlns:p14="http://schemas.microsoft.com/office/powerpoint/2010/main" val="2201596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96A019F4-CBA6-140D-8DBC-7327EB63C8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432D9180-6BB8-4DA6-BDE6-58EA67FA0E88}" type="slidenum">
              <a:rPr lang="en-US" altLang="en-US" sz="1400" u="none" baseline="0"/>
              <a:pPr/>
              <a:t>47</a:t>
            </a:fld>
            <a:endParaRPr lang="en-US" altLang="en-US" sz="1400" u="none" baseline="0"/>
          </a:p>
        </p:txBody>
      </p:sp>
      <p:sp>
        <p:nvSpPr>
          <p:cNvPr id="41987" name="Rectangle 2">
            <a:extLst>
              <a:ext uri="{FF2B5EF4-FFF2-40B4-BE49-F238E27FC236}">
                <a16:creationId xmlns:a16="http://schemas.microsoft.com/office/drawing/2014/main" id="{40CF2F18-8478-8020-0CF3-F72C7B344507}"/>
              </a:ext>
            </a:extLst>
          </p:cNvPr>
          <p:cNvSpPr>
            <a:spLocks noGrp="1" noChangeArrowheads="1"/>
          </p:cNvSpPr>
          <p:nvPr>
            <p:ph type="body" idx="1"/>
          </p:nvPr>
        </p:nvSpPr>
        <p:spPr>
          <a:xfrm>
            <a:off x="2209801" y="1143001"/>
            <a:ext cx="7770813" cy="4424363"/>
          </a:xfrm>
          <a:noFill/>
        </p:spPr>
        <p:txBody>
          <a:bodyPr/>
          <a:lstStyle/>
          <a:p>
            <a:pPr>
              <a:spcBef>
                <a:spcPct val="40000"/>
              </a:spcBef>
            </a:pPr>
            <a:r>
              <a:rPr lang="en-US" altLang="en-US" sz="2600">
                <a:latin typeface="Arial" panose="020B0604020202020204" pitchFamily="34" charset="0"/>
              </a:rPr>
              <a:t>Calculations aren’t useful until their results can be displayed in a manner that is meaningful to people.</a:t>
            </a:r>
          </a:p>
          <a:p>
            <a:pPr>
              <a:spcBef>
                <a:spcPct val="40000"/>
              </a:spcBef>
            </a:pPr>
            <a:r>
              <a:rPr lang="en-US" altLang="en-US" sz="2600">
                <a:latin typeface="Arial" panose="020B0604020202020204" pitchFamily="34" charset="0"/>
              </a:rPr>
              <a:t>We also need to store the results of calculations, and provide a means for data input.</a:t>
            </a:r>
            <a:endParaRPr lang="en-US" altLang="en-US" sz="2800"/>
          </a:p>
          <a:p>
            <a:pPr>
              <a:spcBef>
                <a:spcPct val="40000"/>
              </a:spcBef>
            </a:pPr>
            <a:r>
              <a:rPr lang="en-US" altLang="en-US" sz="2600">
                <a:latin typeface="Arial" panose="020B0604020202020204" pitchFamily="34" charset="0"/>
              </a:rPr>
              <a:t>Thus, human-understandable characters must be converted to computer-understandable bit patterns using some sort of character encoding scheme.</a:t>
            </a:r>
          </a:p>
        </p:txBody>
      </p:sp>
      <p:sp>
        <p:nvSpPr>
          <p:cNvPr id="41988" name="Rectangle 3">
            <a:extLst>
              <a:ext uri="{FF2B5EF4-FFF2-40B4-BE49-F238E27FC236}">
                <a16:creationId xmlns:a16="http://schemas.microsoft.com/office/drawing/2014/main" id="{7022AE22-5AA0-15FC-3DFF-8F1E5C44494A}"/>
              </a:ext>
            </a:extLst>
          </p:cNvPr>
          <p:cNvSpPr>
            <a:spLocks noGrp="1" noChangeArrowheads="1"/>
          </p:cNvSpPr>
          <p:nvPr>
            <p:ph type="title"/>
          </p:nvPr>
        </p:nvSpPr>
        <p:spPr>
          <a:xfrm>
            <a:off x="3962400" y="306389"/>
            <a:ext cx="4267200" cy="547687"/>
          </a:xfrm>
        </p:spPr>
        <p:txBody>
          <a:bodyPr>
            <a:normAutofit fontScale="90000"/>
          </a:bodyPr>
          <a:lstStyle/>
          <a:p>
            <a:pPr algn="l"/>
            <a:r>
              <a:rPr lang="en-US" altLang="en-US" dirty="0">
                <a:solidFill>
                  <a:schemeClr val="tx1"/>
                </a:solidFill>
              </a:rPr>
              <a:t>Character Codes</a:t>
            </a:r>
          </a:p>
        </p:txBody>
      </p:sp>
    </p:spTree>
    <p:extLst>
      <p:ext uri="{BB962C8B-B14F-4D97-AF65-F5344CB8AC3E}">
        <p14:creationId xmlns:p14="http://schemas.microsoft.com/office/powerpoint/2010/main" val="587500335"/>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41EC06F9-824B-C050-AA18-576384BDDC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1A70823E-16F3-4093-8527-D95B8F548BE9}" type="slidenum">
              <a:rPr lang="en-US" altLang="en-US" sz="1400" u="none" baseline="0"/>
              <a:pPr/>
              <a:t>48</a:t>
            </a:fld>
            <a:endParaRPr lang="en-US" altLang="en-US" sz="1400" u="none" baseline="0"/>
          </a:p>
        </p:txBody>
      </p:sp>
      <p:sp>
        <p:nvSpPr>
          <p:cNvPr id="43011" name="Rectangle 2">
            <a:extLst>
              <a:ext uri="{FF2B5EF4-FFF2-40B4-BE49-F238E27FC236}">
                <a16:creationId xmlns:a16="http://schemas.microsoft.com/office/drawing/2014/main" id="{C897756B-89A6-6D4B-8755-EAF594C25B12}"/>
              </a:ext>
            </a:extLst>
          </p:cNvPr>
          <p:cNvSpPr>
            <a:spLocks noGrp="1" noChangeArrowheads="1"/>
          </p:cNvSpPr>
          <p:nvPr>
            <p:ph type="body" idx="1"/>
          </p:nvPr>
        </p:nvSpPr>
        <p:spPr>
          <a:xfrm>
            <a:off x="2366964" y="1219201"/>
            <a:ext cx="4110037" cy="4424363"/>
          </a:xfrm>
          <a:noFill/>
        </p:spPr>
        <p:txBody>
          <a:bodyPr/>
          <a:lstStyle/>
          <a:p>
            <a:pPr>
              <a:spcBef>
                <a:spcPct val="40000"/>
              </a:spcBef>
            </a:pPr>
            <a:r>
              <a:rPr lang="en-US" altLang="en-US" sz="2600">
                <a:latin typeface="Arial" panose="020B0604020202020204" pitchFamily="34" charset="0"/>
              </a:rPr>
              <a:t>Binary-coded decimal (BCD) was one of these early codes. It was used by IBM mainframes in the 1950s and 1960s.</a:t>
            </a:r>
          </a:p>
        </p:txBody>
      </p:sp>
      <p:sp>
        <p:nvSpPr>
          <p:cNvPr id="43012" name="Rectangle 5">
            <a:extLst>
              <a:ext uri="{FF2B5EF4-FFF2-40B4-BE49-F238E27FC236}">
                <a16:creationId xmlns:a16="http://schemas.microsoft.com/office/drawing/2014/main" id="{388D6E0D-BB7B-2146-CFA9-F4158517DD0B}"/>
              </a:ext>
            </a:extLst>
          </p:cNvPr>
          <p:cNvSpPr>
            <a:spLocks noGrp="1" noChangeArrowheads="1"/>
          </p:cNvSpPr>
          <p:nvPr>
            <p:ph type="title"/>
          </p:nvPr>
        </p:nvSpPr>
        <p:spPr>
          <a:xfrm>
            <a:off x="3962400" y="306389"/>
            <a:ext cx="4267200" cy="547687"/>
          </a:xfrm>
          <a:noFill/>
        </p:spPr>
        <p:txBody>
          <a:bodyPr>
            <a:normAutofit fontScale="90000"/>
          </a:bodyPr>
          <a:lstStyle/>
          <a:p>
            <a:pPr algn="l"/>
            <a:r>
              <a:rPr lang="en-US" altLang="en-US" dirty="0">
                <a:solidFill>
                  <a:schemeClr val="tx1"/>
                </a:solidFill>
              </a:rPr>
              <a:t>Character Codes</a:t>
            </a:r>
          </a:p>
        </p:txBody>
      </p:sp>
      <p:graphicFrame>
        <p:nvGraphicFramePr>
          <p:cNvPr id="5" name="Table 4">
            <a:extLst>
              <a:ext uri="{FF2B5EF4-FFF2-40B4-BE49-F238E27FC236}">
                <a16:creationId xmlns:a16="http://schemas.microsoft.com/office/drawing/2014/main" id="{72593D02-23AF-670F-7F99-BD9F1C37F03E}"/>
              </a:ext>
            </a:extLst>
          </p:cNvPr>
          <p:cNvGraphicFramePr>
            <a:graphicFrameLocks noGrp="1"/>
          </p:cNvGraphicFramePr>
          <p:nvPr/>
        </p:nvGraphicFramePr>
        <p:xfrm>
          <a:off x="6629400" y="1143000"/>
          <a:ext cx="2438400" cy="4808220"/>
        </p:xfrm>
        <a:graphic>
          <a:graphicData uri="http://schemas.openxmlformats.org/drawingml/2006/table">
            <a:tbl>
              <a:tblPr/>
              <a:tblGrid>
                <a:gridCol w="1219200">
                  <a:extLst>
                    <a:ext uri="{9D8B030D-6E8A-4147-A177-3AD203B41FA5}">
                      <a16:colId xmlns:a16="http://schemas.microsoft.com/office/drawing/2014/main" val="1988948912"/>
                    </a:ext>
                  </a:extLst>
                </a:gridCol>
                <a:gridCol w="1219200">
                  <a:extLst>
                    <a:ext uri="{9D8B030D-6E8A-4147-A177-3AD203B41FA5}">
                      <a16:colId xmlns:a16="http://schemas.microsoft.com/office/drawing/2014/main" val="2548422547"/>
                    </a:ext>
                  </a:extLst>
                </a:gridCol>
              </a:tblGrid>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Decimal</a:t>
                      </a:r>
                      <a:br>
                        <a:rPr kumimoji="0" lang="en-US" altLang="en-US" sz="2400" b="0" i="0" u="none" strike="noStrike" cap="none" normalizeH="0" baseline="0">
                          <a:ln>
                            <a:noFill/>
                          </a:ln>
                          <a:solidFill>
                            <a:schemeClr val="tx1"/>
                          </a:solidFill>
                          <a:effectLst/>
                          <a:latin typeface="Times New Roman" panose="02020603050405020304" pitchFamily="18" charset="0"/>
                        </a:rPr>
                      </a:br>
                      <a:r>
                        <a:rPr kumimoji="0" lang="en-US" altLang="en-US" sz="2400" b="0" i="0" u="none" strike="noStrike" cap="none" normalizeH="0" baseline="0">
                          <a:ln>
                            <a:noFill/>
                          </a:ln>
                          <a:solidFill>
                            <a:schemeClr val="tx1"/>
                          </a:solidFill>
                          <a:effectLst/>
                          <a:latin typeface="Times New Roman" panose="02020603050405020304" pitchFamily="18" charset="0"/>
                        </a:rPr>
                        <a:t>Digit</a:t>
                      </a:r>
                    </a:p>
                  </a:txBody>
                  <a:tcPr marL="19050" marR="19050" marT="19050" marB="19050" anchor="ctr" horzOverflow="overflow">
                    <a:lnL>
                      <a:noFill/>
                    </a:lnL>
                    <a:lnR>
                      <a:noFill/>
                    </a:lnR>
                    <a:lnT>
                      <a:noFill/>
                    </a:lnT>
                    <a:lnB>
                      <a:noFill/>
                    </a:lnB>
                    <a:lnTlToBr>
                      <a:noFill/>
                    </a:lnTlToBr>
                    <a:lnBlToTr>
                      <a:noFill/>
                    </a:lnBlToTr>
                    <a:solidFill>
                      <a:srgbClr val="E0E0E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en-US" sz="2400" b="0" i="0" u="none" strike="noStrike" cap="none" normalizeH="0" baseline="0">
                          <a:ln>
                            <a:noFill/>
                          </a:ln>
                          <a:solidFill>
                            <a:schemeClr val="tx1"/>
                          </a:solidFill>
                          <a:effectLst/>
                          <a:latin typeface="Times New Roman" panose="02020603050405020304" pitchFamily="18" charset="0"/>
                        </a:rPr>
                        <a:t>BCD</a:t>
                      </a:r>
                      <a:br>
                        <a:rPr kumimoji="0" lang="pl-PL" altLang="en-US" sz="2400" b="0" i="0" u="none" strike="noStrike" cap="none" normalizeH="0" baseline="0">
                          <a:ln>
                            <a:noFill/>
                          </a:ln>
                          <a:solidFill>
                            <a:schemeClr val="tx1"/>
                          </a:solidFill>
                          <a:effectLst/>
                          <a:latin typeface="Times New Roman" panose="02020603050405020304" pitchFamily="18" charset="0"/>
                        </a:rPr>
                      </a:br>
                      <a:r>
                        <a:rPr kumimoji="0" lang="pl-PL" altLang="en-US" sz="2400" b="0" i="0" u="none" strike="noStrike" cap="none" normalizeH="0" baseline="0">
                          <a:ln>
                            <a:noFill/>
                          </a:ln>
                          <a:solidFill>
                            <a:schemeClr val="tx1"/>
                          </a:solidFill>
                          <a:effectLst/>
                          <a:latin typeface="Times New Roman" panose="02020603050405020304" pitchFamily="18" charset="0"/>
                        </a:rPr>
                        <a:t>8 4 2 1</a:t>
                      </a:r>
                    </a:p>
                  </a:txBody>
                  <a:tcPr marL="19050" marR="19050" marT="19050" marB="19050" anchor="ctr" horzOverflow="overflow">
                    <a:lnL>
                      <a:noFill/>
                    </a:lnL>
                    <a:lnR>
                      <a:noFill/>
                    </a:lnR>
                    <a:lnT>
                      <a:noFill/>
                    </a:lnT>
                    <a:lnB>
                      <a:noFill/>
                    </a:lnB>
                    <a:lnTlToBr>
                      <a:noFill/>
                    </a:lnTlToBr>
                    <a:lnBlToTr>
                      <a:noFill/>
                    </a:lnBlToTr>
                    <a:solidFill>
                      <a:srgbClr val="E0E0E0"/>
                    </a:solidFill>
                  </a:tcPr>
                </a:tc>
                <a:extLst>
                  <a:ext uri="{0D108BD9-81ED-4DB2-BD59-A6C34878D82A}">
                    <a16:rowId xmlns:a16="http://schemas.microsoft.com/office/drawing/2014/main" val="1745565215"/>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0 0 0 0</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849366995"/>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1</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0 0 0 1</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35627022"/>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2</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0 0 1 0</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37575344"/>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3</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0 0 1 1</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91672778"/>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4</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0 1 0 0</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1297086"/>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5</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0 1 0 1</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800182880"/>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6</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0 1 1 0</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03453979"/>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7</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0 1 1 1</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54859401"/>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8</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1 0 0 0</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55233408"/>
                  </a:ext>
                </a:extLst>
              </a:tr>
              <a:tr h="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9</a:t>
                      </a:r>
                    </a:p>
                  </a:txBody>
                  <a:tcPr marL="19050" marR="19050" marT="19050" marB="19050" anchor="ctr" horzOverflow="overflow">
                    <a:lnL>
                      <a:noFill/>
                    </a:lnL>
                    <a:lnR>
                      <a:noFill/>
                    </a:lnR>
                    <a:lnT>
                      <a:noFill/>
                    </a:lnT>
                    <a:lnB>
                      <a:noFill/>
                    </a:lnB>
                    <a:lnTlToBr>
                      <a:noFill/>
                    </a:lnTlToBr>
                    <a:lnBlToTr>
                      <a:noFill/>
                    </a:lnBlToTr>
                    <a:solidFill>
                      <a:srgbClr val="F0F0F0"/>
                    </a:solid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1 0 0 1</a:t>
                      </a:r>
                    </a:p>
                  </a:txBody>
                  <a:tcPr marL="19050" marR="19050" marT="19050" marB="190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662397440"/>
                  </a:ext>
                </a:extLst>
              </a:tr>
            </a:tbl>
          </a:graphicData>
        </a:graphic>
      </p:graphicFrame>
    </p:spTree>
    <p:extLst>
      <p:ext uri="{BB962C8B-B14F-4D97-AF65-F5344CB8AC3E}">
        <p14:creationId xmlns:p14="http://schemas.microsoft.com/office/powerpoint/2010/main" val="349965511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1A951398-B448-B452-2F7D-C34BAA7E67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BA73D0D4-B457-429B-AAF6-0052D42314EC}" type="slidenum">
              <a:rPr lang="en-US" altLang="en-US" sz="1400" u="none" baseline="0"/>
              <a:pPr/>
              <a:t>49</a:t>
            </a:fld>
            <a:endParaRPr lang="en-US" altLang="en-US" sz="1400" u="none" baseline="0"/>
          </a:p>
        </p:txBody>
      </p:sp>
      <p:sp>
        <p:nvSpPr>
          <p:cNvPr id="44035" name="Rectangle 2">
            <a:extLst>
              <a:ext uri="{FF2B5EF4-FFF2-40B4-BE49-F238E27FC236}">
                <a16:creationId xmlns:a16="http://schemas.microsoft.com/office/drawing/2014/main" id="{EF2A5F3E-91D8-5F58-5220-2151F21009A7}"/>
              </a:ext>
            </a:extLst>
          </p:cNvPr>
          <p:cNvSpPr>
            <a:spLocks noGrp="1" noChangeArrowheads="1"/>
          </p:cNvSpPr>
          <p:nvPr>
            <p:ph type="body" idx="1"/>
          </p:nvPr>
        </p:nvSpPr>
        <p:spPr>
          <a:xfrm>
            <a:off x="2290764" y="1295401"/>
            <a:ext cx="7843837" cy="4424363"/>
          </a:xfrm>
          <a:noFill/>
        </p:spPr>
        <p:txBody>
          <a:bodyPr/>
          <a:lstStyle/>
          <a:p>
            <a:pPr>
              <a:spcBef>
                <a:spcPct val="40000"/>
              </a:spcBef>
            </a:pPr>
            <a:r>
              <a:rPr lang="en-US" altLang="en-US" sz="2600">
                <a:latin typeface="Arial" panose="020B0604020202020204" pitchFamily="34" charset="0"/>
              </a:rPr>
              <a:t>In 1964, BCD was extended to an 8-bit code, Extended Binary-Coded Decimal Interchange Code (EBCDIC). </a:t>
            </a:r>
            <a:r>
              <a:rPr lang="en-US" altLang="en-US" sz="2600">
                <a:solidFill>
                  <a:srgbClr val="FF0000"/>
                </a:solidFill>
                <a:latin typeface="Arial" panose="020B0604020202020204" pitchFamily="34" charset="0"/>
              </a:rPr>
              <a:t>See textbook Page 89</a:t>
            </a:r>
          </a:p>
          <a:p>
            <a:pPr>
              <a:spcBef>
                <a:spcPct val="40000"/>
              </a:spcBef>
            </a:pPr>
            <a:r>
              <a:rPr lang="en-US" altLang="en-US" sz="2600">
                <a:latin typeface="Arial" panose="020B0604020202020204" pitchFamily="34" charset="0"/>
              </a:rPr>
              <a:t>EBCDIC was one of the first widely-used computer codes that supported upper </a:t>
            </a:r>
            <a:r>
              <a:rPr lang="en-US" altLang="en-US" sz="2600" i="1">
                <a:latin typeface="Arial" panose="020B0604020202020204" pitchFamily="34" charset="0"/>
              </a:rPr>
              <a:t>and</a:t>
            </a:r>
            <a:r>
              <a:rPr lang="en-US" altLang="en-US" sz="2600">
                <a:latin typeface="Arial" panose="020B0604020202020204" pitchFamily="34" charset="0"/>
              </a:rPr>
              <a:t> lowercase alphabetic characters, in addition to special characters, such as punctuation and control characters.</a:t>
            </a:r>
          </a:p>
          <a:p>
            <a:pPr>
              <a:spcBef>
                <a:spcPct val="40000"/>
              </a:spcBef>
            </a:pPr>
            <a:r>
              <a:rPr lang="en-US" altLang="en-US" sz="2600">
                <a:solidFill>
                  <a:srgbClr val="FF0000"/>
                </a:solidFill>
                <a:latin typeface="Arial" panose="020B0604020202020204" pitchFamily="34" charset="0"/>
              </a:rPr>
              <a:t>EBCDIC and BCD are still in use by IBM mainframes today</a:t>
            </a:r>
            <a:r>
              <a:rPr lang="en-US" altLang="en-US" sz="2600">
                <a:latin typeface="Arial" panose="020B0604020202020204" pitchFamily="34" charset="0"/>
              </a:rPr>
              <a:t>. </a:t>
            </a:r>
          </a:p>
        </p:txBody>
      </p:sp>
      <p:sp>
        <p:nvSpPr>
          <p:cNvPr id="44036" name="Rectangle 5">
            <a:extLst>
              <a:ext uri="{FF2B5EF4-FFF2-40B4-BE49-F238E27FC236}">
                <a16:creationId xmlns:a16="http://schemas.microsoft.com/office/drawing/2014/main" id="{DF6DF78E-6A16-519B-1B41-08A1A5974529}"/>
              </a:ext>
            </a:extLst>
          </p:cNvPr>
          <p:cNvSpPr>
            <a:spLocks noGrp="1" noChangeArrowheads="1"/>
          </p:cNvSpPr>
          <p:nvPr>
            <p:ph type="title"/>
          </p:nvPr>
        </p:nvSpPr>
        <p:spPr>
          <a:xfrm>
            <a:off x="3962400" y="306389"/>
            <a:ext cx="4267200" cy="547687"/>
          </a:xfrm>
          <a:noFill/>
        </p:spPr>
        <p:txBody>
          <a:bodyPr>
            <a:normAutofit fontScale="90000"/>
          </a:bodyPr>
          <a:lstStyle/>
          <a:p>
            <a:pPr algn="l"/>
            <a:r>
              <a:rPr lang="en-US" altLang="en-US" dirty="0">
                <a:solidFill>
                  <a:schemeClr val="tx1"/>
                </a:solidFill>
              </a:rPr>
              <a:t>Character Codes</a:t>
            </a:r>
          </a:p>
        </p:txBody>
      </p:sp>
    </p:spTree>
    <p:extLst>
      <p:ext uri="{BB962C8B-B14F-4D97-AF65-F5344CB8AC3E}">
        <p14:creationId xmlns:p14="http://schemas.microsoft.com/office/powerpoint/2010/main" val="6322967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p:cNvSpPr>
            <a:spLocks noGrp="1"/>
          </p:cNvSpPr>
          <p:nvPr>
            <p:ph idx="1"/>
          </p:nvPr>
        </p:nvSpPr>
        <p:spPr>
          <a:xfrm>
            <a:off x="1615440" y="1066801"/>
            <a:ext cx="8801100" cy="5410200"/>
          </a:xfrm>
        </p:spPr>
        <p:txBody>
          <a:bodyPr/>
          <a:lstStyle/>
          <a:p>
            <a:pPr marL="0" indent="0" eaLnBrk="1" hangingPunct="1">
              <a:buNone/>
            </a:pPr>
            <a:r>
              <a:rPr lang="en-US" dirty="0"/>
              <a:t> </a:t>
            </a:r>
          </a:p>
          <a:p>
            <a:pPr marL="0" indent="0" eaLnBrk="1" hangingPunct="1">
              <a:buNone/>
            </a:pPr>
            <a:endParaRPr lang="en-US" dirty="0"/>
          </a:p>
          <a:p>
            <a:pPr marL="0" indent="0" eaLnBrk="1" hangingPunct="1">
              <a:buNone/>
            </a:pPr>
            <a:endParaRPr lang="en-US" dirty="0"/>
          </a:p>
        </p:txBody>
      </p:sp>
      <p:sp>
        <p:nvSpPr>
          <p:cNvPr id="9219" name="Title 2"/>
          <p:cNvSpPr>
            <a:spLocks noGrp="1"/>
          </p:cNvSpPr>
          <p:nvPr>
            <p:ph type="title"/>
          </p:nvPr>
        </p:nvSpPr>
        <p:spPr/>
        <p:txBody>
          <a:bodyPr/>
          <a:lstStyle/>
          <a:p>
            <a:pPr marL="182563" eaLnBrk="1" hangingPunct="1"/>
            <a:r>
              <a:rPr lang="en-US" sz="2000" dirty="0">
                <a:latin typeface="Times New Roman" panose="02020603050405020304" pitchFamily="18" charset="0"/>
                <a:cs typeface="Times New Roman" panose="02020603050405020304" pitchFamily="18" charset="0"/>
              </a:rPr>
              <a:t>Differences between  computer architecture and organization</a:t>
            </a:r>
          </a:p>
        </p:txBody>
      </p:sp>
      <p:sp>
        <p:nvSpPr>
          <p:cNvPr id="4" name="Date Placeholder 3"/>
          <p:cNvSpPr>
            <a:spLocks noGrp="1"/>
          </p:cNvSpPr>
          <p:nvPr>
            <p:ph type="dt" sz="quarter" idx="10"/>
          </p:nvPr>
        </p:nvSpPr>
        <p:spPr/>
        <p:txBody>
          <a:bodyPr/>
          <a:lstStyle/>
          <a:p>
            <a:pPr>
              <a:defRPr/>
            </a:pPr>
            <a:fld id="{93D5BB5F-A93C-4552-9127-99540AFC774B}" type="datetime1">
              <a:rPr lang="en-US"/>
              <a:pPr>
                <a:defRPr/>
              </a:pPr>
              <a:t>2/12/2024</a:t>
            </a:fld>
            <a:endParaRPr lang="en-US"/>
          </a:p>
        </p:txBody>
      </p:sp>
      <p:sp>
        <p:nvSpPr>
          <p:cNvPr id="5" name="Slide Number Placeholder 4"/>
          <p:cNvSpPr>
            <a:spLocks noGrp="1"/>
          </p:cNvSpPr>
          <p:nvPr>
            <p:ph type="sldNum" sz="quarter" idx="12"/>
          </p:nvPr>
        </p:nvSpPr>
        <p:spPr/>
        <p:txBody>
          <a:bodyPr/>
          <a:lstStyle/>
          <a:p>
            <a:pPr>
              <a:defRPr/>
            </a:pPr>
            <a:fld id="{80508C40-61BA-4FAA-A104-62F0FBDB43E9}" type="slidenum">
              <a:rPr lang="en-US" smtClean="0"/>
              <a:pPr>
                <a:defRPr/>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19493485"/>
              </p:ext>
            </p:extLst>
          </p:nvPr>
        </p:nvGraphicFramePr>
        <p:xfrm>
          <a:off x="1752600" y="1274323"/>
          <a:ext cx="8229600" cy="5381570"/>
        </p:xfrm>
        <a:graphic>
          <a:graphicData uri="http://schemas.openxmlformats.org/drawingml/2006/table">
            <a:tbl>
              <a:tblPr firstRow="1" bandRow="1">
                <a:tableStyleId>{5C22544A-7EE6-4342-B048-85BDC9FD1C3A}</a:tableStyleId>
              </a:tblPr>
              <a:tblGrid>
                <a:gridCol w="713484">
                  <a:extLst>
                    <a:ext uri="{9D8B030D-6E8A-4147-A177-3AD203B41FA5}">
                      <a16:colId xmlns:a16="http://schemas.microsoft.com/office/drawing/2014/main" val="20000"/>
                    </a:ext>
                  </a:extLst>
                </a:gridCol>
                <a:gridCol w="4439454">
                  <a:extLst>
                    <a:ext uri="{9D8B030D-6E8A-4147-A177-3AD203B41FA5}">
                      <a16:colId xmlns:a16="http://schemas.microsoft.com/office/drawing/2014/main" val="20001"/>
                    </a:ext>
                  </a:extLst>
                </a:gridCol>
                <a:gridCol w="3076662">
                  <a:extLst>
                    <a:ext uri="{9D8B030D-6E8A-4147-A177-3AD203B41FA5}">
                      <a16:colId xmlns:a16="http://schemas.microsoft.com/office/drawing/2014/main" val="20002"/>
                    </a:ext>
                  </a:extLst>
                </a:gridCol>
              </a:tblGrid>
              <a:tr h="355780">
                <a:tc>
                  <a:txBody>
                    <a:bodyPr/>
                    <a:lstStyle/>
                    <a:p>
                      <a:r>
                        <a:rPr lang="en-US" sz="1800" dirty="0" err="1"/>
                        <a:t>Srno</a:t>
                      </a:r>
                      <a:r>
                        <a:rPr lang="en-US" sz="1800" dirty="0"/>
                        <a:t>.</a:t>
                      </a:r>
                    </a:p>
                  </a:txBody>
                  <a:tcPr marL="96012" marR="96012"/>
                </a:tc>
                <a:tc>
                  <a:txBody>
                    <a:bodyPr/>
                    <a:lstStyle/>
                    <a:p>
                      <a:r>
                        <a:rPr lang="en-US" sz="1800" dirty="0">
                          <a:latin typeface="Times New Roman" panose="02020603050405020304" pitchFamily="18" charset="0"/>
                          <a:cs typeface="Times New Roman" panose="02020603050405020304" pitchFamily="18" charset="0"/>
                        </a:rPr>
                        <a:t>computer architecture</a:t>
                      </a:r>
                      <a:endParaRPr lang="en-US" sz="1800" dirty="0"/>
                    </a:p>
                  </a:txBody>
                  <a:tcPr marL="96012" marR="96012"/>
                </a:tc>
                <a:tc>
                  <a:txBody>
                    <a:bodyPr/>
                    <a:lstStyle/>
                    <a:p>
                      <a:r>
                        <a:rPr lang="en-US" sz="1800" dirty="0"/>
                        <a:t>Computer organization</a:t>
                      </a:r>
                    </a:p>
                  </a:txBody>
                  <a:tcPr marL="96012" marR="96012"/>
                </a:tc>
                <a:extLst>
                  <a:ext uri="{0D108BD9-81ED-4DB2-BD59-A6C34878D82A}">
                    <a16:rowId xmlns:a16="http://schemas.microsoft.com/office/drawing/2014/main" val="10000"/>
                  </a:ext>
                </a:extLst>
              </a:tr>
              <a:tr h="622615">
                <a:tc>
                  <a:txBody>
                    <a:bodyPr/>
                    <a:lstStyle/>
                    <a:p>
                      <a:r>
                        <a:rPr lang="en-US" sz="1800" dirty="0"/>
                        <a:t>1</a:t>
                      </a:r>
                    </a:p>
                  </a:txBody>
                  <a:tcPr marL="96012" marR="96012"/>
                </a:tc>
                <a:tc>
                  <a:txBody>
                    <a:bodyPr/>
                    <a:lstStyle/>
                    <a:p>
                      <a:r>
                        <a:rPr lang="en-US" sz="1800" dirty="0"/>
                        <a:t>Architecture describes what the computer does.</a:t>
                      </a:r>
                    </a:p>
                  </a:txBody>
                  <a:tcPr marL="96012" marR="96012"/>
                </a:tc>
                <a:tc>
                  <a:txBody>
                    <a:bodyPr/>
                    <a:lstStyle/>
                    <a:p>
                      <a:r>
                        <a:rPr lang="en-US" sz="1800" dirty="0"/>
                        <a:t>Organization describes how it does it.</a:t>
                      </a:r>
                    </a:p>
                  </a:txBody>
                  <a:tcPr marL="96012" marR="96012"/>
                </a:tc>
                <a:extLst>
                  <a:ext uri="{0D108BD9-81ED-4DB2-BD59-A6C34878D82A}">
                    <a16:rowId xmlns:a16="http://schemas.microsoft.com/office/drawing/2014/main" val="10001"/>
                  </a:ext>
                </a:extLst>
              </a:tr>
              <a:tr h="900706">
                <a:tc>
                  <a:txBody>
                    <a:bodyPr/>
                    <a:lstStyle/>
                    <a:p>
                      <a:r>
                        <a:rPr lang="en-US" sz="1800" dirty="0"/>
                        <a:t>2</a:t>
                      </a:r>
                    </a:p>
                  </a:txBody>
                  <a:tcPr marL="96012" marR="96012"/>
                </a:tc>
                <a:tc>
                  <a:txBody>
                    <a:bodyPr/>
                    <a:lstStyle/>
                    <a:p>
                      <a:r>
                        <a:rPr lang="en-US" sz="1800" dirty="0"/>
                        <a:t>Computer Architecture deals with functional behavior of computer system.</a:t>
                      </a:r>
                    </a:p>
                  </a:txBody>
                  <a:tcPr marL="96012" marR="96012"/>
                </a:tc>
                <a:tc>
                  <a:txBody>
                    <a:bodyPr/>
                    <a:lstStyle/>
                    <a:p>
                      <a:r>
                        <a:rPr lang="en-US" sz="1800" dirty="0"/>
                        <a:t>Computer Organization deals with structural relationship.</a:t>
                      </a:r>
                    </a:p>
                  </a:txBody>
                  <a:tcPr marL="96012" marR="96012"/>
                </a:tc>
                <a:extLst>
                  <a:ext uri="{0D108BD9-81ED-4DB2-BD59-A6C34878D82A}">
                    <a16:rowId xmlns:a16="http://schemas.microsoft.com/office/drawing/2014/main" val="10002"/>
                  </a:ext>
                </a:extLst>
              </a:tr>
              <a:tr h="622615">
                <a:tc>
                  <a:txBody>
                    <a:bodyPr/>
                    <a:lstStyle/>
                    <a:p>
                      <a:r>
                        <a:rPr lang="en-US" sz="1800" dirty="0"/>
                        <a:t>3</a:t>
                      </a:r>
                    </a:p>
                  </a:txBody>
                  <a:tcPr marL="96012" marR="96012"/>
                </a:tc>
                <a:tc>
                  <a:txBody>
                    <a:bodyPr/>
                    <a:lstStyle/>
                    <a:p>
                      <a:r>
                        <a:rPr lang="en-US" sz="1800" dirty="0"/>
                        <a:t>it deals with high-level design issue.</a:t>
                      </a:r>
                    </a:p>
                  </a:txBody>
                  <a:tcPr marL="96012" marR="96012"/>
                </a:tc>
                <a:tc>
                  <a:txBody>
                    <a:bodyPr/>
                    <a:lstStyle/>
                    <a:p>
                      <a:r>
                        <a:rPr lang="en-US" sz="1800" dirty="0"/>
                        <a:t>it deals with low-level design issue.</a:t>
                      </a:r>
                    </a:p>
                  </a:txBody>
                  <a:tcPr marL="96012" marR="96012"/>
                </a:tc>
                <a:extLst>
                  <a:ext uri="{0D108BD9-81ED-4DB2-BD59-A6C34878D82A}">
                    <a16:rowId xmlns:a16="http://schemas.microsoft.com/office/drawing/2014/main" val="10003"/>
                  </a:ext>
                </a:extLst>
              </a:tr>
              <a:tr h="731824">
                <a:tc>
                  <a:txBody>
                    <a:bodyPr/>
                    <a:lstStyle/>
                    <a:p>
                      <a:r>
                        <a:rPr lang="en-US" sz="1800" dirty="0"/>
                        <a:t>4</a:t>
                      </a:r>
                    </a:p>
                  </a:txBody>
                  <a:tcPr marL="96012" marR="96012"/>
                </a:tc>
                <a:tc>
                  <a:txBody>
                    <a:bodyPr/>
                    <a:lstStyle/>
                    <a:p>
                      <a:r>
                        <a:rPr lang="en-US" sz="1800" dirty="0"/>
                        <a:t>Architecture indicates its hardware.</a:t>
                      </a:r>
                    </a:p>
                  </a:txBody>
                  <a:tcPr marL="96012" marR="96012"/>
                </a:tc>
                <a:tc>
                  <a:txBody>
                    <a:bodyPr/>
                    <a:lstStyle/>
                    <a:p>
                      <a:r>
                        <a:rPr lang="en-US" sz="1800" dirty="0"/>
                        <a:t>Where, Organization indicates its performance.</a:t>
                      </a:r>
                    </a:p>
                  </a:txBody>
                  <a:tcPr marL="96012" marR="96012"/>
                </a:tc>
                <a:extLst>
                  <a:ext uri="{0D108BD9-81ED-4DB2-BD59-A6C34878D82A}">
                    <a16:rowId xmlns:a16="http://schemas.microsoft.com/office/drawing/2014/main" val="10004"/>
                  </a:ext>
                </a:extLst>
              </a:tr>
              <a:tr h="900706">
                <a:tc>
                  <a:txBody>
                    <a:bodyPr/>
                    <a:lstStyle/>
                    <a:p>
                      <a:r>
                        <a:rPr lang="en-US" sz="1800" dirty="0"/>
                        <a:t>5</a:t>
                      </a:r>
                    </a:p>
                  </a:txBody>
                  <a:tcPr marL="96012" marR="96012"/>
                </a:tc>
                <a:tc>
                  <a:txBody>
                    <a:bodyPr/>
                    <a:lstStyle/>
                    <a:p>
                      <a:r>
                        <a:rPr lang="en-US" sz="1800" dirty="0"/>
                        <a:t>Computer Architecture is also called as instruction set architecture.</a:t>
                      </a:r>
                    </a:p>
                  </a:txBody>
                  <a:tcPr marL="96012" marR="96012"/>
                </a:tc>
                <a:tc>
                  <a:txBody>
                    <a:bodyPr/>
                    <a:lstStyle/>
                    <a:p>
                      <a:r>
                        <a:rPr lang="en-US" sz="1800" dirty="0"/>
                        <a:t>Computer Organization is frequently called as micro architecture.</a:t>
                      </a:r>
                    </a:p>
                  </a:txBody>
                  <a:tcPr marL="96012" marR="96012"/>
                </a:tc>
                <a:extLst>
                  <a:ext uri="{0D108BD9-81ED-4DB2-BD59-A6C34878D82A}">
                    <a16:rowId xmlns:a16="http://schemas.microsoft.com/office/drawing/2014/main" val="10005"/>
                  </a:ext>
                </a:extLst>
              </a:tr>
              <a:tr h="1156286">
                <a:tc>
                  <a:txBody>
                    <a:bodyPr/>
                    <a:lstStyle/>
                    <a:p>
                      <a:r>
                        <a:rPr lang="en-US" sz="1800" dirty="0"/>
                        <a:t>6</a:t>
                      </a:r>
                    </a:p>
                  </a:txBody>
                  <a:tcPr marL="96012" marR="96012"/>
                </a:tc>
                <a:tc>
                  <a:txBody>
                    <a:bodyPr/>
                    <a:lstStyle/>
                    <a:p>
                      <a:r>
                        <a:rPr lang="en-US" sz="1800" dirty="0"/>
                        <a:t>Computer Architecture comprises logical functions such as instruction sets, registers, data types and addressing modes.</a:t>
                      </a:r>
                    </a:p>
                  </a:txBody>
                  <a:tcPr marL="96012" marR="96012"/>
                </a:tc>
                <a:tc>
                  <a:txBody>
                    <a:bodyPr/>
                    <a:lstStyle/>
                    <a:p>
                      <a:r>
                        <a:rPr lang="en-US" sz="1800" dirty="0"/>
                        <a:t>Computer Organization consists of physical units like circuit designs, peripherals and adders.</a:t>
                      </a:r>
                    </a:p>
                  </a:txBody>
                  <a:tcPr marL="96012" marR="96012"/>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9122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51D28BD9-2A3D-2591-41BC-11BE47632B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FA668851-3252-4E6C-978D-C2B58EE0861C}" type="slidenum">
              <a:rPr lang="en-US" altLang="en-US" sz="1400" u="none" baseline="0"/>
              <a:pPr/>
              <a:t>50</a:t>
            </a:fld>
            <a:endParaRPr lang="en-US" altLang="en-US" sz="1400" u="none" baseline="0"/>
          </a:p>
        </p:txBody>
      </p:sp>
      <p:sp>
        <p:nvSpPr>
          <p:cNvPr id="45059" name="Rectangle 2">
            <a:extLst>
              <a:ext uri="{FF2B5EF4-FFF2-40B4-BE49-F238E27FC236}">
                <a16:creationId xmlns:a16="http://schemas.microsoft.com/office/drawing/2014/main" id="{FC81E169-86FB-5B21-F02B-D7E73FAB582F}"/>
              </a:ext>
            </a:extLst>
          </p:cNvPr>
          <p:cNvSpPr>
            <a:spLocks noGrp="1" noChangeArrowheads="1"/>
          </p:cNvSpPr>
          <p:nvPr>
            <p:ph type="body" idx="1"/>
          </p:nvPr>
        </p:nvSpPr>
        <p:spPr>
          <a:xfrm>
            <a:off x="2290764" y="1295401"/>
            <a:ext cx="7539037" cy="4424363"/>
          </a:xfrm>
          <a:noFill/>
        </p:spPr>
        <p:txBody>
          <a:bodyPr/>
          <a:lstStyle/>
          <a:p>
            <a:pPr>
              <a:spcBef>
                <a:spcPct val="40000"/>
              </a:spcBef>
            </a:pPr>
            <a:r>
              <a:rPr lang="en-US" altLang="en-US" sz="2600">
                <a:latin typeface="Arial" panose="020B0604020202020204" pitchFamily="34" charset="0"/>
              </a:rPr>
              <a:t>Other computer manufacturers chose the </a:t>
            </a:r>
            <a:r>
              <a:rPr lang="en-US" altLang="en-US" sz="2600">
                <a:solidFill>
                  <a:srgbClr val="FF0000"/>
                </a:solidFill>
                <a:latin typeface="Arial" panose="020B0604020202020204" pitchFamily="34" charset="0"/>
              </a:rPr>
              <a:t>7-bit ASCII</a:t>
            </a:r>
            <a:r>
              <a:rPr lang="en-US" altLang="en-US" sz="2600">
                <a:latin typeface="Arial" panose="020B0604020202020204" pitchFamily="34" charset="0"/>
              </a:rPr>
              <a:t> (American Standard Code for Information Interchange) as a replacement for 6-bit codes.</a:t>
            </a:r>
          </a:p>
          <a:p>
            <a:pPr>
              <a:spcBef>
                <a:spcPct val="40000"/>
              </a:spcBef>
              <a:buFontTx/>
              <a:buNone/>
            </a:pPr>
            <a:r>
              <a:rPr lang="en-US" altLang="en-US" sz="2600">
                <a:latin typeface="Arial" panose="020B0604020202020204" pitchFamily="34" charset="0"/>
              </a:rPr>
              <a:t>	</a:t>
            </a:r>
            <a:r>
              <a:rPr lang="en-US" altLang="en-US" sz="2600">
                <a:solidFill>
                  <a:srgbClr val="FF0000"/>
                </a:solidFill>
                <a:latin typeface="Arial" panose="020B0604020202020204" pitchFamily="34" charset="0"/>
              </a:rPr>
              <a:t>see textbook page 90.</a:t>
            </a:r>
          </a:p>
          <a:p>
            <a:pPr>
              <a:spcBef>
                <a:spcPct val="40000"/>
              </a:spcBef>
            </a:pPr>
            <a:r>
              <a:rPr lang="en-US" altLang="en-US" sz="2600">
                <a:latin typeface="Arial" panose="020B0604020202020204" pitchFamily="34" charset="0"/>
              </a:rPr>
              <a:t>While BCD and EBCDIC were based upon punched card codes, ASCII was based upon telecommunications (Telex) codes.</a:t>
            </a:r>
          </a:p>
          <a:p>
            <a:pPr>
              <a:spcBef>
                <a:spcPct val="40000"/>
              </a:spcBef>
            </a:pPr>
            <a:r>
              <a:rPr lang="en-US" altLang="en-US" sz="2600">
                <a:latin typeface="Arial" panose="020B0604020202020204" pitchFamily="34" charset="0"/>
              </a:rPr>
              <a:t>Until recently, ASCII was the dominant character code outside the IBM mainframe world.</a:t>
            </a:r>
          </a:p>
        </p:txBody>
      </p:sp>
      <p:sp>
        <p:nvSpPr>
          <p:cNvPr id="45060" name="Rectangle 5">
            <a:extLst>
              <a:ext uri="{FF2B5EF4-FFF2-40B4-BE49-F238E27FC236}">
                <a16:creationId xmlns:a16="http://schemas.microsoft.com/office/drawing/2014/main" id="{FA663AC3-C4D5-1C98-E98D-29C73D5EBF04}"/>
              </a:ext>
            </a:extLst>
          </p:cNvPr>
          <p:cNvSpPr>
            <a:spLocks noGrp="1" noChangeArrowheads="1"/>
          </p:cNvSpPr>
          <p:nvPr>
            <p:ph type="title"/>
          </p:nvPr>
        </p:nvSpPr>
        <p:spPr>
          <a:xfrm>
            <a:off x="3962400" y="306389"/>
            <a:ext cx="4267200" cy="547687"/>
          </a:xfrm>
          <a:noFill/>
        </p:spPr>
        <p:txBody>
          <a:bodyPr>
            <a:normAutofit fontScale="90000"/>
          </a:bodyPr>
          <a:lstStyle/>
          <a:p>
            <a:pPr algn="l"/>
            <a:r>
              <a:rPr lang="en-US" altLang="en-US" dirty="0">
                <a:solidFill>
                  <a:schemeClr val="tx1"/>
                </a:solidFill>
              </a:rPr>
              <a:t>Character Codes</a:t>
            </a:r>
          </a:p>
        </p:txBody>
      </p:sp>
    </p:spTree>
    <p:extLst>
      <p:ext uri="{BB962C8B-B14F-4D97-AF65-F5344CB8AC3E}">
        <p14:creationId xmlns:p14="http://schemas.microsoft.com/office/powerpoint/2010/main" val="197451731"/>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7E593A3F-B598-ABDB-1014-C998525CD1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BF87230D-ECB0-4C30-B6C9-935164B83D85}" type="slidenum">
              <a:rPr lang="en-US" altLang="en-US" sz="1400" u="none" baseline="0"/>
              <a:pPr/>
              <a:t>51</a:t>
            </a:fld>
            <a:endParaRPr lang="en-US" altLang="en-US" sz="1400" u="none" baseline="0"/>
          </a:p>
        </p:txBody>
      </p:sp>
      <p:sp>
        <p:nvSpPr>
          <p:cNvPr id="46083" name="Rectangle 2">
            <a:extLst>
              <a:ext uri="{FF2B5EF4-FFF2-40B4-BE49-F238E27FC236}">
                <a16:creationId xmlns:a16="http://schemas.microsoft.com/office/drawing/2014/main" id="{A70CE1C3-A446-01B2-8C28-1F00E624AAF2}"/>
              </a:ext>
            </a:extLst>
          </p:cNvPr>
          <p:cNvSpPr>
            <a:spLocks noGrp="1" noChangeArrowheads="1"/>
          </p:cNvSpPr>
          <p:nvPr>
            <p:ph type="body" idx="1"/>
          </p:nvPr>
        </p:nvSpPr>
        <p:spPr>
          <a:xfrm>
            <a:off x="2209800" y="1295401"/>
            <a:ext cx="7843838" cy="4195763"/>
          </a:xfrm>
          <a:noFill/>
        </p:spPr>
        <p:txBody>
          <a:bodyPr/>
          <a:lstStyle/>
          <a:p>
            <a:pPr>
              <a:spcBef>
                <a:spcPct val="40000"/>
              </a:spcBef>
            </a:pPr>
            <a:r>
              <a:rPr lang="en-US" altLang="en-US" sz="2600">
                <a:latin typeface="Arial" panose="020B0604020202020204" pitchFamily="34" charset="0"/>
              </a:rPr>
              <a:t>Many of today’s systems embrace Unicode, a </a:t>
            </a:r>
            <a:r>
              <a:rPr lang="en-US" altLang="en-US" sz="2600">
                <a:solidFill>
                  <a:srgbClr val="FF0000"/>
                </a:solidFill>
                <a:latin typeface="Arial" panose="020B0604020202020204" pitchFamily="34" charset="0"/>
              </a:rPr>
              <a:t>16-bit system </a:t>
            </a:r>
            <a:r>
              <a:rPr lang="en-US" altLang="en-US" sz="2600">
                <a:latin typeface="Arial" panose="020B0604020202020204" pitchFamily="34" charset="0"/>
              </a:rPr>
              <a:t>that can encode the characters of every language in the world.</a:t>
            </a:r>
          </a:p>
          <a:p>
            <a:pPr lvl="1">
              <a:spcBef>
                <a:spcPct val="40000"/>
              </a:spcBef>
            </a:pPr>
            <a:r>
              <a:rPr lang="en-US" altLang="en-US" sz="2400"/>
              <a:t>The Java programming language, and some operating systems now use Unicode as their default character code.</a:t>
            </a:r>
          </a:p>
          <a:p>
            <a:pPr>
              <a:spcBef>
                <a:spcPct val="40000"/>
              </a:spcBef>
            </a:pPr>
            <a:r>
              <a:rPr lang="en-US" altLang="en-US" sz="2600">
                <a:latin typeface="Arial" panose="020B0604020202020204" pitchFamily="34" charset="0"/>
              </a:rPr>
              <a:t>The Unicode codespace is divided into six parts.  The first part is for Western alphabet codes, including English, Greek, and Russian.</a:t>
            </a:r>
          </a:p>
        </p:txBody>
      </p:sp>
      <p:sp>
        <p:nvSpPr>
          <p:cNvPr id="46084" name="Rectangle 5">
            <a:extLst>
              <a:ext uri="{FF2B5EF4-FFF2-40B4-BE49-F238E27FC236}">
                <a16:creationId xmlns:a16="http://schemas.microsoft.com/office/drawing/2014/main" id="{484EBF26-D19F-B2B8-2099-9B35EE11A26B}"/>
              </a:ext>
            </a:extLst>
          </p:cNvPr>
          <p:cNvSpPr>
            <a:spLocks noGrp="1" noChangeArrowheads="1"/>
          </p:cNvSpPr>
          <p:nvPr>
            <p:ph type="title"/>
          </p:nvPr>
        </p:nvSpPr>
        <p:spPr>
          <a:xfrm>
            <a:off x="3962400" y="306389"/>
            <a:ext cx="4267200" cy="547687"/>
          </a:xfrm>
          <a:noFill/>
        </p:spPr>
        <p:txBody>
          <a:bodyPr>
            <a:normAutofit fontScale="90000"/>
          </a:bodyPr>
          <a:lstStyle/>
          <a:p>
            <a:pPr algn="l"/>
            <a:r>
              <a:rPr lang="en-US" altLang="en-US" dirty="0">
                <a:solidFill>
                  <a:schemeClr val="tx1"/>
                </a:solidFill>
              </a:rPr>
              <a:t>Character Codes</a:t>
            </a:r>
          </a:p>
        </p:txBody>
      </p:sp>
    </p:spTree>
    <p:extLst>
      <p:ext uri="{BB962C8B-B14F-4D97-AF65-F5344CB8AC3E}">
        <p14:creationId xmlns:p14="http://schemas.microsoft.com/office/powerpoint/2010/main" val="3510606269"/>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A5E1C922-6F03-B9CE-5661-BF76431E48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2AC487A2-A4D1-47DC-99F8-3FEDAC44BC11}" type="slidenum">
              <a:rPr lang="en-US" altLang="en-US" sz="1400" u="none" baseline="0"/>
              <a:pPr/>
              <a:t>52</a:t>
            </a:fld>
            <a:endParaRPr lang="en-US" altLang="en-US" sz="1400" u="none" baseline="0"/>
          </a:p>
        </p:txBody>
      </p:sp>
      <p:sp>
        <p:nvSpPr>
          <p:cNvPr id="47107" name="Rectangle 2">
            <a:extLst>
              <a:ext uri="{FF2B5EF4-FFF2-40B4-BE49-F238E27FC236}">
                <a16:creationId xmlns:a16="http://schemas.microsoft.com/office/drawing/2014/main" id="{ED6CACFA-3541-BBED-3C2E-817E94DCD9DF}"/>
              </a:ext>
            </a:extLst>
          </p:cNvPr>
          <p:cNvSpPr>
            <a:spLocks noGrp="1" noChangeArrowheads="1"/>
          </p:cNvSpPr>
          <p:nvPr>
            <p:ph type="body" idx="1"/>
          </p:nvPr>
        </p:nvSpPr>
        <p:spPr>
          <a:xfrm>
            <a:off x="2057400" y="1143001"/>
            <a:ext cx="3810000" cy="4576763"/>
          </a:xfrm>
          <a:noFill/>
        </p:spPr>
        <p:txBody>
          <a:bodyPr/>
          <a:lstStyle/>
          <a:p>
            <a:pPr>
              <a:spcBef>
                <a:spcPct val="40000"/>
              </a:spcBef>
            </a:pPr>
            <a:r>
              <a:rPr lang="en-US" altLang="en-US" sz="2500">
                <a:latin typeface="Arial" panose="020B0604020202020204" pitchFamily="34" charset="0"/>
              </a:rPr>
              <a:t>The Unicode codes- pace allocation is shown at the right.</a:t>
            </a:r>
          </a:p>
          <a:p>
            <a:pPr>
              <a:spcBef>
                <a:spcPct val="40000"/>
              </a:spcBef>
            </a:pPr>
            <a:r>
              <a:rPr lang="en-US" altLang="en-US" sz="2500">
                <a:latin typeface="Arial" panose="020B0604020202020204" pitchFamily="34" charset="0"/>
              </a:rPr>
              <a:t>The lowest-numbered Unicode characters comprise the ASCII code.</a:t>
            </a:r>
          </a:p>
          <a:p>
            <a:pPr>
              <a:spcBef>
                <a:spcPct val="40000"/>
              </a:spcBef>
            </a:pPr>
            <a:r>
              <a:rPr lang="en-US" altLang="en-US" sz="2500">
                <a:latin typeface="Arial" panose="020B0604020202020204" pitchFamily="34" charset="0"/>
              </a:rPr>
              <a:t>The highest provide for user-defined codes.</a:t>
            </a:r>
          </a:p>
        </p:txBody>
      </p:sp>
      <p:pic>
        <p:nvPicPr>
          <p:cNvPr id="47108" name="Picture 4" descr="25">
            <a:extLst>
              <a:ext uri="{FF2B5EF4-FFF2-40B4-BE49-F238E27FC236}">
                <a16:creationId xmlns:a16="http://schemas.microsoft.com/office/drawing/2014/main" id="{CAF2A2DC-372F-302F-9DC2-FFA272398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1371601"/>
            <a:ext cx="4625975"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6">
            <a:extLst>
              <a:ext uri="{FF2B5EF4-FFF2-40B4-BE49-F238E27FC236}">
                <a16:creationId xmlns:a16="http://schemas.microsoft.com/office/drawing/2014/main" id="{45B7CA94-38F7-DB3B-DA0B-BC9C1A92EBB3}"/>
              </a:ext>
            </a:extLst>
          </p:cNvPr>
          <p:cNvSpPr>
            <a:spLocks noGrp="1" noChangeArrowheads="1"/>
          </p:cNvSpPr>
          <p:nvPr>
            <p:ph type="title"/>
          </p:nvPr>
        </p:nvSpPr>
        <p:spPr>
          <a:xfrm>
            <a:off x="3962400" y="306389"/>
            <a:ext cx="4267200" cy="547687"/>
          </a:xfrm>
          <a:noFill/>
        </p:spPr>
        <p:txBody>
          <a:bodyPr>
            <a:normAutofit fontScale="90000"/>
          </a:bodyPr>
          <a:lstStyle/>
          <a:p>
            <a:pPr algn="l"/>
            <a:r>
              <a:rPr lang="en-US" altLang="en-US" dirty="0">
                <a:solidFill>
                  <a:schemeClr val="tx1"/>
                </a:solidFill>
              </a:rPr>
              <a:t>Character Codes</a:t>
            </a:r>
          </a:p>
        </p:txBody>
      </p:sp>
    </p:spTree>
    <p:extLst>
      <p:ext uri="{BB962C8B-B14F-4D97-AF65-F5344CB8AC3E}">
        <p14:creationId xmlns:p14="http://schemas.microsoft.com/office/powerpoint/2010/main" val="3357998859"/>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AE2A40ED-3394-5690-4423-3BC2BA1CBA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83F2EC52-CE8B-4DD1-9AA0-6CAB46808D1B}" type="slidenum">
              <a:rPr lang="en-US" altLang="en-US" sz="1400" u="none" baseline="0"/>
              <a:pPr/>
              <a:t>53</a:t>
            </a:fld>
            <a:endParaRPr lang="en-US" altLang="en-US" sz="1400" u="none" baseline="0"/>
          </a:p>
        </p:txBody>
      </p:sp>
      <p:sp>
        <p:nvSpPr>
          <p:cNvPr id="48131" name="Rectangle 2">
            <a:extLst>
              <a:ext uri="{FF2B5EF4-FFF2-40B4-BE49-F238E27FC236}">
                <a16:creationId xmlns:a16="http://schemas.microsoft.com/office/drawing/2014/main" id="{63550A5E-0E7C-54FD-BCB0-C89E935669F1}"/>
              </a:ext>
            </a:extLst>
          </p:cNvPr>
          <p:cNvSpPr>
            <a:spLocks noGrp="1" noChangeArrowheads="1"/>
          </p:cNvSpPr>
          <p:nvPr>
            <p:ph type="body" idx="1"/>
          </p:nvPr>
        </p:nvSpPr>
        <p:spPr>
          <a:xfrm>
            <a:off x="1905000" y="1143001"/>
            <a:ext cx="8382000" cy="4424363"/>
          </a:xfrm>
          <a:noFill/>
        </p:spPr>
        <p:txBody>
          <a:bodyPr/>
          <a:lstStyle/>
          <a:p>
            <a:pPr>
              <a:spcBef>
                <a:spcPct val="30000"/>
              </a:spcBef>
            </a:pPr>
            <a:r>
              <a:rPr lang="en-US" altLang="en-US" sz="2600">
                <a:solidFill>
                  <a:srgbClr val="FF0000"/>
                </a:solidFill>
                <a:latin typeface="Arial" panose="020B0604020202020204" pitchFamily="34" charset="0"/>
              </a:rPr>
              <a:t>Hamming codes </a:t>
            </a:r>
            <a:r>
              <a:rPr lang="en-US" altLang="en-US" sz="2600">
                <a:latin typeface="Arial" panose="020B0604020202020204" pitchFamily="34" charset="0"/>
              </a:rPr>
              <a:t>are code words formed by adding redundant check bits, or parity bits, to a data word.</a:t>
            </a:r>
          </a:p>
          <a:p>
            <a:pPr>
              <a:spcBef>
                <a:spcPct val="30000"/>
              </a:spcBef>
            </a:pPr>
            <a:r>
              <a:rPr lang="en-US" altLang="en-US" sz="2600">
                <a:latin typeface="Arial" panose="020B0604020202020204" pitchFamily="34" charset="0"/>
              </a:rPr>
              <a:t>The </a:t>
            </a:r>
            <a:r>
              <a:rPr lang="en-US" altLang="en-US" sz="2600" i="1">
                <a:latin typeface="Arial" panose="020B0604020202020204" pitchFamily="34" charset="0"/>
              </a:rPr>
              <a:t>Hamming distance</a:t>
            </a:r>
            <a:r>
              <a:rPr lang="en-US" altLang="en-US" sz="2600">
                <a:latin typeface="Arial" panose="020B0604020202020204" pitchFamily="34" charset="0"/>
              </a:rPr>
              <a:t> between two code words is the number of bits in which two code words differ.</a:t>
            </a:r>
          </a:p>
          <a:p>
            <a:pPr>
              <a:spcBef>
                <a:spcPct val="30000"/>
              </a:spcBef>
            </a:pPr>
            <a:endParaRPr lang="en-US" altLang="en-US" sz="2600">
              <a:latin typeface="Arial" panose="020B0604020202020204" pitchFamily="34" charset="0"/>
            </a:endParaRPr>
          </a:p>
          <a:p>
            <a:pPr>
              <a:spcBef>
                <a:spcPct val="30000"/>
              </a:spcBef>
            </a:pPr>
            <a:endParaRPr lang="en-US" altLang="en-US" sz="2600">
              <a:latin typeface="Arial" panose="020B0604020202020204" pitchFamily="34" charset="0"/>
            </a:endParaRPr>
          </a:p>
          <a:p>
            <a:pPr>
              <a:spcBef>
                <a:spcPct val="30000"/>
              </a:spcBef>
            </a:pPr>
            <a:r>
              <a:rPr lang="en-US" altLang="en-US" sz="2600">
                <a:latin typeface="Arial" panose="020B0604020202020204" pitchFamily="34" charset="0"/>
              </a:rPr>
              <a:t>The minimum Hamming distance for a code is the smallest Hamming distance between </a:t>
            </a:r>
            <a:r>
              <a:rPr lang="en-US" altLang="en-US" sz="2600" i="1">
                <a:latin typeface="Arial" panose="020B0604020202020204" pitchFamily="34" charset="0"/>
              </a:rPr>
              <a:t>all</a:t>
            </a:r>
            <a:r>
              <a:rPr lang="en-US" altLang="en-US" sz="2600">
                <a:latin typeface="Arial" panose="020B0604020202020204" pitchFamily="34" charset="0"/>
              </a:rPr>
              <a:t> pairs of words in the code. </a:t>
            </a:r>
          </a:p>
        </p:txBody>
      </p:sp>
      <p:sp>
        <p:nvSpPr>
          <p:cNvPr id="48132" name="Text Box 4">
            <a:extLst>
              <a:ext uri="{FF2B5EF4-FFF2-40B4-BE49-F238E27FC236}">
                <a16:creationId xmlns:a16="http://schemas.microsoft.com/office/drawing/2014/main" id="{A68A4B78-79D2-FF62-0D7D-551F33E87D1B}"/>
              </a:ext>
            </a:extLst>
          </p:cNvPr>
          <p:cNvSpPr txBox="1">
            <a:spLocks noChangeArrowheads="1"/>
          </p:cNvSpPr>
          <p:nvPr/>
        </p:nvSpPr>
        <p:spPr bwMode="auto">
          <a:xfrm>
            <a:off x="2590800" y="3043665"/>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50000"/>
              </a:spcBef>
            </a:pPr>
            <a:r>
              <a:rPr lang="en-US" altLang="en-US" sz="2400" u="none" baseline="0"/>
              <a:t>This pair of bytes has a Hamming distance of 3:</a:t>
            </a:r>
            <a:endParaRPr lang="en-US" altLang="en-US" sz="2000" u="none" baseline="0">
              <a:latin typeface="Arial" panose="020B0604020202020204" pitchFamily="34" charset="0"/>
            </a:endParaRPr>
          </a:p>
        </p:txBody>
      </p:sp>
      <p:pic>
        <p:nvPicPr>
          <p:cNvPr id="48133" name="Picture 5" descr="37">
            <a:extLst>
              <a:ext uri="{FF2B5EF4-FFF2-40B4-BE49-F238E27FC236}">
                <a16:creationId xmlns:a16="http://schemas.microsoft.com/office/drawing/2014/main" id="{564DF87D-325E-B1DC-062D-C32AE6412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048001"/>
            <a:ext cx="2286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Rectangle 7">
            <a:extLst>
              <a:ext uri="{FF2B5EF4-FFF2-40B4-BE49-F238E27FC236}">
                <a16:creationId xmlns:a16="http://schemas.microsoft.com/office/drawing/2014/main" id="{9B9B0D79-F344-A193-E9BD-53D4E0EAD31F}"/>
              </a:ext>
            </a:extLst>
          </p:cNvPr>
          <p:cNvSpPr>
            <a:spLocks noGrp="1" noChangeArrowheads="1"/>
          </p:cNvSpPr>
          <p:nvPr>
            <p:ph type="title"/>
          </p:nvPr>
        </p:nvSpPr>
        <p:spPr>
          <a:xfrm>
            <a:off x="2590800" y="304800"/>
            <a:ext cx="77724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2336825859"/>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88FD962E-2C96-CC7B-CA12-7054D169A9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64D960C1-A05B-4DDB-B813-3388C01B1F15}" type="slidenum">
              <a:rPr lang="en-US" altLang="en-US" sz="1400" u="none" baseline="0"/>
              <a:pPr/>
              <a:t>54</a:t>
            </a:fld>
            <a:endParaRPr lang="en-US" altLang="en-US" sz="1400" u="none" baseline="0"/>
          </a:p>
        </p:txBody>
      </p:sp>
      <p:sp>
        <p:nvSpPr>
          <p:cNvPr id="49155" name="Rectangle 2">
            <a:extLst>
              <a:ext uri="{FF2B5EF4-FFF2-40B4-BE49-F238E27FC236}">
                <a16:creationId xmlns:a16="http://schemas.microsoft.com/office/drawing/2014/main" id="{716DA485-4EDD-5EF7-D27E-101F1D854288}"/>
              </a:ext>
            </a:extLst>
          </p:cNvPr>
          <p:cNvSpPr>
            <a:spLocks noGrp="1" noChangeArrowheads="1"/>
          </p:cNvSpPr>
          <p:nvPr>
            <p:ph type="body" idx="1"/>
          </p:nvPr>
        </p:nvSpPr>
        <p:spPr>
          <a:xfrm>
            <a:off x="2209800" y="1219201"/>
            <a:ext cx="7848600" cy="4424363"/>
          </a:xfrm>
          <a:noFill/>
        </p:spPr>
        <p:txBody>
          <a:bodyPr/>
          <a:lstStyle/>
          <a:p>
            <a:pPr>
              <a:spcBef>
                <a:spcPct val="40000"/>
              </a:spcBef>
            </a:pPr>
            <a:r>
              <a:rPr lang="en-US" altLang="en-US" sz="2600">
                <a:latin typeface="Arial" panose="020B0604020202020204" pitchFamily="34" charset="0"/>
              </a:rPr>
              <a:t>The minimum Hamming distance for a code, D(min), determines its error detecting and error correcting capability. </a:t>
            </a:r>
          </a:p>
          <a:p>
            <a:pPr>
              <a:spcBef>
                <a:spcPct val="40000"/>
              </a:spcBef>
            </a:pPr>
            <a:r>
              <a:rPr lang="en-US" altLang="en-US" sz="2600">
                <a:latin typeface="Arial" panose="020B0604020202020204" pitchFamily="34" charset="0"/>
              </a:rPr>
              <a:t>For any code word, </a:t>
            </a:r>
            <a:r>
              <a:rPr lang="en-US" altLang="en-US" sz="2600" i="1">
                <a:latin typeface="Arial" panose="020B0604020202020204" pitchFamily="34" charset="0"/>
              </a:rPr>
              <a:t>X,</a:t>
            </a:r>
            <a:r>
              <a:rPr lang="en-US" altLang="en-US" sz="2600">
                <a:latin typeface="Arial" panose="020B0604020202020204" pitchFamily="34" charset="0"/>
              </a:rPr>
              <a:t> to be interpreted as a different valid code word, </a:t>
            </a:r>
            <a:r>
              <a:rPr lang="en-US" altLang="en-US" sz="2600" i="1">
                <a:latin typeface="Arial" panose="020B0604020202020204" pitchFamily="34" charset="0"/>
              </a:rPr>
              <a:t>Y</a:t>
            </a:r>
            <a:r>
              <a:rPr lang="en-US" altLang="en-US" sz="2600">
                <a:latin typeface="Arial" panose="020B0604020202020204" pitchFamily="34" charset="0"/>
              </a:rPr>
              <a:t>, at least D(min) single-bit errors must occur in </a:t>
            </a:r>
            <a:r>
              <a:rPr lang="en-US" altLang="en-US" sz="2600" i="1">
                <a:latin typeface="Arial" panose="020B0604020202020204" pitchFamily="34" charset="0"/>
              </a:rPr>
              <a:t>X</a:t>
            </a:r>
            <a:r>
              <a:rPr lang="en-US" altLang="en-US" sz="2600">
                <a:latin typeface="Arial" panose="020B0604020202020204" pitchFamily="34" charset="0"/>
              </a:rPr>
              <a:t>.</a:t>
            </a:r>
          </a:p>
          <a:p>
            <a:pPr>
              <a:spcBef>
                <a:spcPct val="40000"/>
              </a:spcBef>
            </a:pPr>
            <a:r>
              <a:rPr lang="en-US" altLang="en-US" sz="2600">
                <a:latin typeface="Arial" panose="020B0604020202020204" pitchFamily="34" charset="0"/>
              </a:rPr>
              <a:t>Thus, to detect </a:t>
            </a:r>
            <a:r>
              <a:rPr lang="en-US" altLang="en-US" sz="2600" i="1">
                <a:latin typeface="Arial" panose="020B0604020202020204" pitchFamily="34" charset="0"/>
              </a:rPr>
              <a:t>k</a:t>
            </a:r>
            <a:r>
              <a:rPr lang="en-US" altLang="en-US" sz="2600">
                <a:latin typeface="Arial" panose="020B0604020202020204" pitchFamily="34" charset="0"/>
              </a:rPr>
              <a:t> (or fewer) single-bit errors, the code must have a Hamming distance of        D(min) = </a:t>
            </a:r>
            <a:r>
              <a:rPr lang="en-US" altLang="en-US" sz="2600" i="1">
                <a:latin typeface="Arial" panose="020B0604020202020204" pitchFamily="34" charset="0"/>
              </a:rPr>
              <a:t>k</a:t>
            </a:r>
            <a:r>
              <a:rPr lang="en-US" altLang="en-US" sz="2600">
                <a:latin typeface="Arial" panose="020B0604020202020204" pitchFamily="34" charset="0"/>
              </a:rPr>
              <a:t> + 1.</a:t>
            </a:r>
          </a:p>
        </p:txBody>
      </p:sp>
      <p:sp>
        <p:nvSpPr>
          <p:cNvPr id="49156" name="Rectangle 7">
            <a:extLst>
              <a:ext uri="{FF2B5EF4-FFF2-40B4-BE49-F238E27FC236}">
                <a16:creationId xmlns:a16="http://schemas.microsoft.com/office/drawing/2014/main" id="{5E98BFD8-0420-C103-88DD-7D07E0BDC271}"/>
              </a:ext>
            </a:extLst>
          </p:cNvPr>
          <p:cNvSpPr>
            <a:spLocks noGrp="1" noChangeArrowheads="1"/>
          </p:cNvSpPr>
          <p:nvPr>
            <p:ph type="title"/>
          </p:nvPr>
        </p:nvSpPr>
        <p:spPr>
          <a:xfrm>
            <a:off x="2590800" y="304800"/>
            <a:ext cx="77724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1284663230"/>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41A04F7D-757B-5B97-363E-6F79D8BFE5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87B81F35-03C3-4203-9321-DF3B4594DE89}" type="slidenum">
              <a:rPr lang="en-US" altLang="en-US" sz="1400" u="none" baseline="0"/>
              <a:pPr/>
              <a:t>55</a:t>
            </a:fld>
            <a:endParaRPr lang="en-US" altLang="en-US" sz="1400" u="none" baseline="0"/>
          </a:p>
        </p:txBody>
      </p:sp>
      <p:sp>
        <p:nvSpPr>
          <p:cNvPr id="50179" name="Rectangle 2">
            <a:extLst>
              <a:ext uri="{FF2B5EF4-FFF2-40B4-BE49-F238E27FC236}">
                <a16:creationId xmlns:a16="http://schemas.microsoft.com/office/drawing/2014/main" id="{0A364E49-BFF5-8065-A0CC-8B42639AF409}"/>
              </a:ext>
            </a:extLst>
          </p:cNvPr>
          <p:cNvSpPr>
            <a:spLocks noGrp="1" noChangeArrowheads="1"/>
          </p:cNvSpPr>
          <p:nvPr>
            <p:ph type="body" idx="1"/>
          </p:nvPr>
        </p:nvSpPr>
        <p:spPr>
          <a:xfrm>
            <a:off x="2438400" y="1219201"/>
            <a:ext cx="7239000" cy="4195763"/>
          </a:xfrm>
          <a:noFill/>
        </p:spPr>
        <p:txBody>
          <a:bodyPr/>
          <a:lstStyle/>
          <a:p>
            <a:pPr>
              <a:lnSpc>
                <a:spcPct val="150000"/>
              </a:lnSpc>
              <a:spcBef>
                <a:spcPct val="40000"/>
              </a:spcBef>
            </a:pPr>
            <a:r>
              <a:rPr lang="en-US" altLang="en-US" sz="2600">
                <a:latin typeface="Arial" panose="020B0604020202020204" pitchFamily="34" charset="0"/>
              </a:rPr>
              <a:t>Hamming codes can </a:t>
            </a:r>
            <a:r>
              <a:rPr lang="en-US" altLang="en-US" sz="2600" i="1">
                <a:latin typeface="Arial" panose="020B0604020202020204" pitchFamily="34" charset="0"/>
              </a:rPr>
              <a:t>detect</a:t>
            </a:r>
            <a:r>
              <a:rPr lang="en-US" altLang="en-US" sz="2600">
                <a:latin typeface="Arial" panose="020B0604020202020204" pitchFamily="34" charset="0"/>
              </a:rPr>
              <a:t>  </a:t>
            </a:r>
            <a:r>
              <a:rPr lang="en-US" altLang="en-US" sz="2200">
                <a:latin typeface="Arial" panose="020B0604020202020204" pitchFamily="34" charset="0"/>
              </a:rPr>
              <a:t>D(min) - 1</a:t>
            </a:r>
            <a:r>
              <a:rPr lang="en-US" altLang="en-US" sz="2600">
                <a:latin typeface="Arial" panose="020B0604020202020204" pitchFamily="34" charset="0"/>
              </a:rPr>
              <a:t> errors and </a:t>
            </a:r>
            <a:r>
              <a:rPr lang="en-US" altLang="en-US" sz="2600" i="1">
                <a:latin typeface="Arial" panose="020B0604020202020204" pitchFamily="34" charset="0"/>
              </a:rPr>
              <a:t>correct</a:t>
            </a:r>
            <a:r>
              <a:rPr lang="en-US" altLang="en-US" sz="2600">
                <a:latin typeface="Arial" panose="020B0604020202020204" pitchFamily="34" charset="0"/>
              </a:rPr>
              <a:t>	 	     errors</a:t>
            </a:r>
          </a:p>
          <a:p>
            <a:pPr>
              <a:spcBef>
                <a:spcPct val="100000"/>
              </a:spcBef>
            </a:pPr>
            <a:r>
              <a:rPr lang="en-US" altLang="en-US" sz="2600">
                <a:latin typeface="Arial" panose="020B0604020202020204" pitchFamily="34" charset="0"/>
              </a:rPr>
              <a:t>Thus, a Hamming distance of 2</a:t>
            </a:r>
            <a:r>
              <a:rPr lang="en-US" altLang="en-US" sz="2600" i="1">
                <a:latin typeface="Arial" panose="020B0604020202020204" pitchFamily="34" charset="0"/>
              </a:rPr>
              <a:t>k</a:t>
            </a:r>
            <a:r>
              <a:rPr lang="en-US" altLang="en-US" sz="2600">
                <a:latin typeface="Arial" panose="020B0604020202020204" pitchFamily="34" charset="0"/>
              </a:rPr>
              <a:t> + 1 is required to be able to correct </a:t>
            </a:r>
            <a:r>
              <a:rPr lang="en-US" altLang="en-US" sz="2600" i="1">
                <a:latin typeface="Arial" panose="020B0604020202020204" pitchFamily="34" charset="0"/>
              </a:rPr>
              <a:t>k</a:t>
            </a:r>
            <a:r>
              <a:rPr lang="en-US" altLang="en-US" sz="2600">
                <a:latin typeface="Arial" panose="020B0604020202020204" pitchFamily="34" charset="0"/>
              </a:rPr>
              <a:t> errors in any data word.</a:t>
            </a:r>
          </a:p>
          <a:p>
            <a:pPr>
              <a:spcBef>
                <a:spcPct val="40000"/>
              </a:spcBef>
            </a:pPr>
            <a:r>
              <a:rPr lang="en-US" altLang="en-US" sz="2600">
                <a:latin typeface="Arial" panose="020B0604020202020204" pitchFamily="34" charset="0"/>
              </a:rPr>
              <a:t>Hamming distance is provided by adding a suitable number of parity bits to a data word.</a:t>
            </a:r>
          </a:p>
        </p:txBody>
      </p:sp>
      <p:sp>
        <p:nvSpPr>
          <p:cNvPr id="50180" name="Rectangle 9">
            <a:extLst>
              <a:ext uri="{FF2B5EF4-FFF2-40B4-BE49-F238E27FC236}">
                <a16:creationId xmlns:a16="http://schemas.microsoft.com/office/drawing/2014/main" id="{320D1DE9-9C5E-1092-5E27-08AFE0E1B3D6}"/>
              </a:ext>
            </a:extLst>
          </p:cNvPr>
          <p:cNvSpPr>
            <a:spLocks noGrp="1" noChangeArrowheads="1"/>
          </p:cNvSpPr>
          <p:nvPr>
            <p:ph type="title"/>
          </p:nvPr>
        </p:nvSpPr>
        <p:spPr>
          <a:xfrm>
            <a:off x="2667000" y="304800"/>
            <a:ext cx="7772400" cy="547688"/>
          </a:xfrm>
          <a:noFill/>
        </p:spPr>
        <p:txBody>
          <a:bodyPr>
            <a:normAutofit fontScale="90000"/>
          </a:bodyPr>
          <a:lstStyle/>
          <a:p>
            <a:pPr algn="l"/>
            <a:r>
              <a:rPr lang="en-US" altLang="en-US" dirty="0">
                <a:solidFill>
                  <a:schemeClr val="tx1"/>
                </a:solidFill>
              </a:rPr>
              <a:t>Error Detection and Correction</a:t>
            </a:r>
          </a:p>
        </p:txBody>
      </p:sp>
      <p:pic>
        <p:nvPicPr>
          <p:cNvPr id="50181" name="Picture 11" descr="112">
            <a:extLst>
              <a:ext uri="{FF2B5EF4-FFF2-40B4-BE49-F238E27FC236}">
                <a16:creationId xmlns:a16="http://schemas.microsoft.com/office/drawing/2014/main" id="{8F0F83EB-6CA5-C12B-7816-28F8FB47F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776" y="1905000"/>
            <a:ext cx="18764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4183346"/>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C73FC4A2-C6F1-FD15-4FBE-839988CEF0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4CBF95EE-E179-4DA1-9D37-A22763ACE692}" type="slidenum">
              <a:rPr lang="en-US" altLang="en-US" sz="1400" u="none" baseline="0"/>
              <a:pPr/>
              <a:t>56</a:t>
            </a:fld>
            <a:endParaRPr lang="en-US" altLang="en-US" sz="1400" u="none" baseline="0"/>
          </a:p>
        </p:txBody>
      </p:sp>
      <p:sp>
        <p:nvSpPr>
          <p:cNvPr id="51203" name="Rectangle 2">
            <a:extLst>
              <a:ext uri="{FF2B5EF4-FFF2-40B4-BE49-F238E27FC236}">
                <a16:creationId xmlns:a16="http://schemas.microsoft.com/office/drawing/2014/main" id="{F49DC9AB-01AC-DB60-7A14-11CE3AA1588A}"/>
              </a:ext>
            </a:extLst>
          </p:cNvPr>
          <p:cNvSpPr>
            <a:spLocks noGrp="1" noChangeArrowheads="1"/>
          </p:cNvSpPr>
          <p:nvPr>
            <p:ph type="body" idx="1"/>
          </p:nvPr>
        </p:nvSpPr>
        <p:spPr>
          <a:xfrm>
            <a:off x="2209800" y="1143001"/>
            <a:ext cx="7848600" cy="4729163"/>
          </a:xfrm>
          <a:noFill/>
        </p:spPr>
        <p:txBody>
          <a:bodyPr/>
          <a:lstStyle/>
          <a:p>
            <a:pPr>
              <a:spcBef>
                <a:spcPct val="40000"/>
              </a:spcBef>
            </a:pPr>
            <a:r>
              <a:rPr lang="en-US" altLang="en-US" sz="2600">
                <a:latin typeface="Arial" panose="020B0604020202020204" pitchFamily="34" charset="0"/>
              </a:rPr>
              <a:t>Suppose we have a set of </a:t>
            </a:r>
            <a:r>
              <a:rPr lang="en-US" altLang="en-US" sz="2600" i="1">
                <a:latin typeface="Arial" panose="020B0604020202020204" pitchFamily="34" charset="0"/>
              </a:rPr>
              <a:t>n</a:t>
            </a:r>
            <a:r>
              <a:rPr lang="en-US" altLang="en-US" sz="2600">
                <a:latin typeface="Arial" panose="020B0604020202020204" pitchFamily="34" charset="0"/>
              </a:rPr>
              <a:t>-bit code words consisting of </a:t>
            </a:r>
            <a:r>
              <a:rPr lang="en-US" altLang="en-US" sz="2600" i="1">
                <a:latin typeface="Arial" panose="020B0604020202020204" pitchFamily="34" charset="0"/>
              </a:rPr>
              <a:t>m</a:t>
            </a:r>
            <a:r>
              <a:rPr lang="en-US" altLang="en-US" sz="2600">
                <a:latin typeface="Arial" panose="020B0604020202020204" pitchFamily="34" charset="0"/>
              </a:rPr>
              <a:t> data bits and </a:t>
            </a:r>
            <a:r>
              <a:rPr lang="en-US" altLang="en-US" sz="2600" i="1">
                <a:latin typeface="Arial" panose="020B0604020202020204" pitchFamily="34" charset="0"/>
              </a:rPr>
              <a:t>r</a:t>
            </a:r>
            <a:r>
              <a:rPr lang="en-US" altLang="en-US" sz="2600">
                <a:latin typeface="Arial" panose="020B0604020202020204" pitchFamily="34" charset="0"/>
              </a:rPr>
              <a:t> (redundant) parity bits. </a:t>
            </a:r>
          </a:p>
          <a:p>
            <a:pPr>
              <a:spcBef>
                <a:spcPct val="40000"/>
              </a:spcBef>
            </a:pPr>
            <a:r>
              <a:rPr lang="en-US" altLang="en-US" sz="2600">
                <a:latin typeface="Arial" panose="020B0604020202020204" pitchFamily="34" charset="0"/>
              </a:rPr>
              <a:t>Suppose also that we wish to detect and correct one single bit error only.</a:t>
            </a:r>
          </a:p>
          <a:p>
            <a:pPr>
              <a:spcBef>
                <a:spcPct val="40000"/>
              </a:spcBef>
            </a:pPr>
            <a:r>
              <a:rPr lang="en-US" altLang="en-US" sz="2600">
                <a:latin typeface="Arial" panose="020B0604020202020204" pitchFamily="34" charset="0"/>
              </a:rPr>
              <a:t>An error could occur in any of the </a:t>
            </a:r>
            <a:r>
              <a:rPr lang="en-US" altLang="en-US" sz="2600" i="1">
                <a:latin typeface="Arial" panose="020B0604020202020204" pitchFamily="34" charset="0"/>
              </a:rPr>
              <a:t>n</a:t>
            </a:r>
            <a:r>
              <a:rPr lang="en-US" altLang="en-US" sz="2600">
                <a:latin typeface="Arial" panose="020B0604020202020204" pitchFamily="34" charset="0"/>
              </a:rPr>
              <a:t> bits, so each code word can be associated with </a:t>
            </a:r>
            <a:r>
              <a:rPr lang="en-US" altLang="en-US" sz="2600" i="1">
                <a:latin typeface="Arial" panose="020B0604020202020204" pitchFamily="34" charset="0"/>
              </a:rPr>
              <a:t>n</a:t>
            </a:r>
            <a:r>
              <a:rPr lang="en-US" altLang="en-US" sz="2600">
                <a:latin typeface="Arial" panose="020B0604020202020204" pitchFamily="34" charset="0"/>
              </a:rPr>
              <a:t> invalid code words at a Hamming distance of 1.</a:t>
            </a:r>
          </a:p>
          <a:p>
            <a:pPr>
              <a:spcBef>
                <a:spcPct val="40000"/>
              </a:spcBef>
            </a:pPr>
            <a:r>
              <a:rPr lang="en-US" altLang="en-US" sz="2600">
                <a:latin typeface="Arial" panose="020B0604020202020204" pitchFamily="34" charset="0"/>
              </a:rPr>
              <a:t>Therefore, we have </a:t>
            </a:r>
            <a:r>
              <a:rPr lang="en-US" altLang="en-US" sz="2600" i="1">
                <a:latin typeface="Arial" panose="020B0604020202020204" pitchFamily="34" charset="0"/>
              </a:rPr>
              <a:t>n </a:t>
            </a:r>
            <a:r>
              <a:rPr lang="en-US" altLang="en-US" sz="2600">
                <a:latin typeface="Arial" panose="020B0604020202020204" pitchFamily="34" charset="0"/>
              </a:rPr>
              <a:t>+ 1 bit patterns for each code word: one valid code word, and </a:t>
            </a:r>
            <a:r>
              <a:rPr lang="en-US" altLang="en-US" sz="2600" i="1">
                <a:latin typeface="Arial" panose="020B0604020202020204" pitchFamily="34" charset="0"/>
              </a:rPr>
              <a:t>n</a:t>
            </a:r>
            <a:r>
              <a:rPr lang="en-US" altLang="en-US" sz="2600">
                <a:latin typeface="Arial" panose="020B0604020202020204" pitchFamily="34" charset="0"/>
              </a:rPr>
              <a:t> invalid code words</a:t>
            </a:r>
          </a:p>
        </p:txBody>
      </p:sp>
      <p:sp>
        <p:nvSpPr>
          <p:cNvPr id="51204" name="Rectangle 5">
            <a:extLst>
              <a:ext uri="{FF2B5EF4-FFF2-40B4-BE49-F238E27FC236}">
                <a16:creationId xmlns:a16="http://schemas.microsoft.com/office/drawing/2014/main" id="{D60C1BF0-B836-EA82-E012-60264D862B40}"/>
              </a:ext>
            </a:extLst>
          </p:cNvPr>
          <p:cNvSpPr>
            <a:spLocks noGrp="1" noChangeArrowheads="1"/>
          </p:cNvSpPr>
          <p:nvPr>
            <p:ph type="title"/>
          </p:nvPr>
        </p:nvSpPr>
        <p:spPr>
          <a:xfrm>
            <a:off x="2590800" y="304800"/>
            <a:ext cx="80772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2305355293"/>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CF27278D-39A3-FE9C-FB49-1ADE7A6AD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5C9BAA3D-5178-43D4-99EE-09D70A57D412}" type="slidenum">
              <a:rPr lang="en-US" altLang="en-US" sz="1400" u="none" baseline="0"/>
              <a:pPr/>
              <a:t>57</a:t>
            </a:fld>
            <a:endParaRPr lang="en-US" altLang="en-US" sz="1400" u="none" baseline="0"/>
          </a:p>
        </p:txBody>
      </p:sp>
      <p:sp>
        <p:nvSpPr>
          <p:cNvPr id="52227" name="Rectangle 2">
            <a:extLst>
              <a:ext uri="{FF2B5EF4-FFF2-40B4-BE49-F238E27FC236}">
                <a16:creationId xmlns:a16="http://schemas.microsoft.com/office/drawing/2014/main" id="{44E97348-7C9C-058E-D41D-C802CDE8D27B}"/>
              </a:ext>
            </a:extLst>
          </p:cNvPr>
          <p:cNvSpPr>
            <a:spLocks noGrp="1" noChangeArrowheads="1"/>
          </p:cNvSpPr>
          <p:nvPr>
            <p:ph type="body" idx="1"/>
          </p:nvPr>
        </p:nvSpPr>
        <p:spPr>
          <a:xfrm>
            <a:off x="2133600" y="1143001"/>
            <a:ext cx="8001000" cy="4652963"/>
          </a:xfrm>
          <a:noFill/>
        </p:spPr>
        <p:txBody>
          <a:bodyPr>
            <a:normAutofit lnSpcReduction="10000"/>
          </a:bodyPr>
          <a:lstStyle/>
          <a:p>
            <a:pPr>
              <a:lnSpc>
                <a:spcPct val="80000"/>
              </a:lnSpc>
              <a:spcBef>
                <a:spcPct val="40000"/>
              </a:spcBef>
            </a:pPr>
            <a:r>
              <a:rPr lang="en-US" altLang="en-US" sz="2600">
                <a:latin typeface="Arial" panose="020B0604020202020204" pitchFamily="34" charset="0"/>
              </a:rPr>
              <a:t>Using n bits, we have 2</a:t>
            </a:r>
            <a:r>
              <a:rPr lang="en-US" altLang="en-US" sz="2600" i="1" baseline="30000">
                <a:latin typeface="Arial" panose="020B0604020202020204" pitchFamily="34" charset="0"/>
              </a:rPr>
              <a:t> n</a:t>
            </a:r>
            <a:r>
              <a:rPr lang="en-US" altLang="en-US" sz="2600">
                <a:latin typeface="Arial" panose="020B0604020202020204" pitchFamily="34" charset="0"/>
              </a:rPr>
              <a:t> possible bit patterns.  We have 2</a:t>
            </a:r>
            <a:r>
              <a:rPr lang="en-US" altLang="en-US" sz="2600" i="1" baseline="30000">
                <a:latin typeface="Arial" panose="020B0604020202020204" pitchFamily="34" charset="0"/>
              </a:rPr>
              <a:t> m</a:t>
            </a:r>
            <a:r>
              <a:rPr lang="en-US" altLang="en-US" sz="2600">
                <a:latin typeface="Arial" panose="020B0604020202020204" pitchFamily="34" charset="0"/>
              </a:rPr>
              <a:t> valid code words with r check bits (where </a:t>
            </a:r>
            <a:r>
              <a:rPr lang="en-US" altLang="en-US" sz="2600" i="1">
                <a:latin typeface="Arial" panose="020B0604020202020204" pitchFamily="34" charset="0"/>
              </a:rPr>
              <a:t>n</a:t>
            </a:r>
            <a:r>
              <a:rPr lang="en-US" altLang="en-US" sz="2600">
                <a:latin typeface="Arial" panose="020B0604020202020204" pitchFamily="34" charset="0"/>
              </a:rPr>
              <a:t> = </a:t>
            </a:r>
            <a:r>
              <a:rPr lang="en-US" altLang="en-US" sz="2600" i="1">
                <a:latin typeface="Arial" panose="020B0604020202020204" pitchFamily="34" charset="0"/>
              </a:rPr>
              <a:t>m</a:t>
            </a:r>
            <a:r>
              <a:rPr lang="en-US" altLang="en-US" sz="2600">
                <a:latin typeface="Arial" panose="020B0604020202020204" pitchFamily="34" charset="0"/>
              </a:rPr>
              <a:t> + </a:t>
            </a:r>
            <a:r>
              <a:rPr lang="en-US" altLang="en-US" sz="2600" i="1">
                <a:latin typeface="Arial" panose="020B0604020202020204" pitchFamily="34" charset="0"/>
              </a:rPr>
              <a:t>r</a:t>
            </a:r>
            <a:r>
              <a:rPr lang="en-US" altLang="en-US" sz="2600">
                <a:latin typeface="Arial" panose="020B0604020202020204" pitchFamily="34" charset="0"/>
              </a:rPr>
              <a:t>). </a:t>
            </a:r>
          </a:p>
          <a:p>
            <a:pPr>
              <a:lnSpc>
                <a:spcPct val="80000"/>
              </a:lnSpc>
              <a:spcBef>
                <a:spcPct val="40000"/>
              </a:spcBef>
            </a:pPr>
            <a:r>
              <a:rPr lang="en-US" altLang="en-US" sz="2600">
                <a:latin typeface="Arial" panose="020B0604020202020204" pitchFamily="34" charset="0"/>
              </a:rPr>
              <a:t>For each valid codeword, we have (n+1) bit patterns (1 legal and n illegal).</a:t>
            </a:r>
          </a:p>
          <a:p>
            <a:pPr>
              <a:lnSpc>
                <a:spcPct val="80000"/>
              </a:lnSpc>
              <a:spcBef>
                <a:spcPct val="40000"/>
              </a:spcBef>
            </a:pPr>
            <a:r>
              <a:rPr lang="en-US" altLang="en-US" sz="2600">
                <a:latin typeface="Arial" panose="020B0604020202020204" pitchFamily="34" charset="0"/>
              </a:rPr>
              <a:t>This gives us the inequality: </a:t>
            </a:r>
          </a:p>
          <a:p>
            <a:pPr>
              <a:lnSpc>
                <a:spcPct val="80000"/>
              </a:lnSpc>
              <a:spcBef>
                <a:spcPct val="40000"/>
              </a:spcBef>
              <a:buFontTx/>
              <a:buNone/>
            </a:pPr>
            <a:r>
              <a:rPr lang="en-US" altLang="en-US" sz="2600">
                <a:latin typeface="Arial" panose="020B0604020202020204" pitchFamily="34" charset="0"/>
              </a:rPr>
              <a:t>			(</a:t>
            </a:r>
            <a:r>
              <a:rPr lang="en-US" altLang="en-US" sz="2600" i="1">
                <a:latin typeface="Arial" panose="020B0604020202020204" pitchFamily="34" charset="0"/>
              </a:rPr>
              <a:t>n </a:t>
            </a:r>
            <a:r>
              <a:rPr lang="en-US" altLang="en-US" sz="2600">
                <a:latin typeface="Arial" panose="020B0604020202020204" pitchFamily="34" charset="0"/>
              </a:rPr>
              <a:t>+ 1) </a:t>
            </a:r>
            <a:r>
              <a:rPr lang="en-US" altLang="en-US" sz="2600">
                <a:latin typeface="Arial" panose="020B0604020202020204" pitchFamily="34" charset="0"/>
                <a:sym typeface="Symbol" panose="05050102010706020507" pitchFamily="18" charset="2"/>
              </a:rPr>
              <a:t></a:t>
            </a:r>
            <a:r>
              <a:rPr lang="en-US" altLang="en-US" sz="2600" i="1">
                <a:latin typeface="Arial" panose="020B0604020202020204" pitchFamily="34" charset="0"/>
                <a:sym typeface="Symbol" panose="05050102010706020507" pitchFamily="18" charset="2"/>
              </a:rPr>
              <a:t> </a:t>
            </a:r>
            <a:r>
              <a:rPr lang="en-US" altLang="en-US" sz="2600">
                <a:latin typeface="Arial" panose="020B0604020202020204" pitchFamily="34" charset="0"/>
              </a:rPr>
              <a:t>2</a:t>
            </a:r>
            <a:r>
              <a:rPr lang="en-US" altLang="en-US" sz="2600" i="1" baseline="30000">
                <a:latin typeface="Arial" panose="020B0604020202020204" pitchFamily="34" charset="0"/>
              </a:rPr>
              <a:t> m</a:t>
            </a:r>
            <a:r>
              <a:rPr lang="en-US" altLang="en-US" sz="2600">
                <a:latin typeface="Arial" panose="020B0604020202020204" pitchFamily="34" charset="0"/>
              </a:rPr>
              <a:t> </a:t>
            </a:r>
            <a:r>
              <a:rPr lang="en-US" altLang="en-US" sz="2600">
                <a:latin typeface="Arial" panose="020B0604020202020204" pitchFamily="34" charset="0"/>
                <a:sym typeface="Symbol" panose="05050102010706020507" pitchFamily="18" charset="2"/>
              </a:rPr>
              <a:t></a:t>
            </a:r>
            <a:r>
              <a:rPr lang="en-US" altLang="en-US" sz="2600">
                <a:latin typeface="Arial" panose="020B0604020202020204" pitchFamily="34" charset="0"/>
              </a:rPr>
              <a:t>  2</a:t>
            </a:r>
            <a:r>
              <a:rPr lang="en-US" altLang="en-US" sz="2600" i="1" baseline="30000">
                <a:latin typeface="Arial" panose="020B0604020202020204" pitchFamily="34" charset="0"/>
              </a:rPr>
              <a:t> n</a:t>
            </a:r>
            <a:r>
              <a:rPr lang="en-US" altLang="en-US" sz="2600">
                <a:latin typeface="Arial" panose="020B0604020202020204" pitchFamily="34" charset="0"/>
              </a:rPr>
              <a:t> </a:t>
            </a:r>
          </a:p>
          <a:p>
            <a:pPr>
              <a:lnSpc>
                <a:spcPct val="80000"/>
              </a:lnSpc>
              <a:spcBef>
                <a:spcPct val="40000"/>
              </a:spcBef>
            </a:pPr>
            <a:r>
              <a:rPr lang="en-US" altLang="en-US" sz="2600">
                <a:latin typeface="Arial" panose="020B0604020202020204" pitchFamily="34" charset="0"/>
              </a:rPr>
              <a:t>Because </a:t>
            </a:r>
            <a:r>
              <a:rPr lang="en-US" altLang="en-US" sz="2600" i="1">
                <a:latin typeface="Arial" panose="020B0604020202020204" pitchFamily="34" charset="0"/>
              </a:rPr>
              <a:t>n</a:t>
            </a:r>
            <a:r>
              <a:rPr lang="en-US" altLang="en-US" sz="2600">
                <a:latin typeface="Arial" panose="020B0604020202020204" pitchFamily="34" charset="0"/>
              </a:rPr>
              <a:t> = </a:t>
            </a:r>
            <a:r>
              <a:rPr lang="en-US" altLang="en-US" sz="2600" i="1">
                <a:latin typeface="Arial" panose="020B0604020202020204" pitchFamily="34" charset="0"/>
              </a:rPr>
              <a:t>m</a:t>
            </a:r>
            <a:r>
              <a:rPr lang="en-US" altLang="en-US" sz="2600">
                <a:latin typeface="Arial" panose="020B0604020202020204" pitchFamily="34" charset="0"/>
              </a:rPr>
              <a:t> + </a:t>
            </a:r>
            <a:r>
              <a:rPr lang="en-US" altLang="en-US" sz="2600" i="1">
                <a:latin typeface="Arial" panose="020B0604020202020204" pitchFamily="34" charset="0"/>
              </a:rPr>
              <a:t>r</a:t>
            </a:r>
            <a:r>
              <a:rPr lang="en-US" altLang="en-US" sz="2600">
                <a:latin typeface="Arial" panose="020B0604020202020204" pitchFamily="34" charset="0"/>
              </a:rPr>
              <a:t>, we can rewrite the inequality as:</a:t>
            </a:r>
          </a:p>
          <a:p>
            <a:pPr>
              <a:lnSpc>
                <a:spcPct val="80000"/>
              </a:lnSpc>
              <a:spcBef>
                <a:spcPct val="40000"/>
              </a:spcBef>
              <a:buFontTx/>
              <a:buNone/>
            </a:pPr>
            <a:r>
              <a:rPr lang="en-US" altLang="en-US" sz="2600">
                <a:latin typeface="Arial" panose="020B0604020202020204" pitchFamily="34" charset="0"/>
              </a:rPr>
              <a:t>	  (</a:t>
            </a:r>
            <a:r>
              <a:rPr lang="en-US" altLang="en-US" sz="2600" i="1">
                <a:latin typeface="Arial" panose="020B0604020202020204" pitchFamily="34" charset="0"/>
              </a:rPr>
              <a:t>m </a:t>
            </a:r>
            <a:r>
              <a:rPr lang="en-US" altLang="en-US" sz="2600">
                <a:latin typeface="Arial" panose="020B0604020202020204" pitchFamily="34" charset="0"/>
              </a:rPr>
              <a:t>+ </a:t>
            </a:r>
            <a:r>
              <a:rPr lang="en-US" altLang="en-US" sz="2600" i="1">
                <a:latin typeface="Arial" panose="020B0604020202020204" pitchFamily="34" charset="0"/>
              </a:rPr>
              <a:t>r </a:t>
            </a:r>
            <a:r>
              <a:rPr lang="en-US" altLang="en-US" sz="2600">
                <a:latin typeface="Arial" panose="020B0604020202020204" pitchFamily="34" charset="0"/>
              </a:rPr>
              <a:t>+ 1) </a:t>
            </a:r>
            <a:r>
              <a:rPr lang="en-US" altLang="en-US" sz="2600">
                <a:latin typeface="Arial" panose="020B0604020202020204" pitchFamily="34" charset="0"/>
                <a:sym typeface="Symbol" panose="05050102010706020507" pitchFamily="18" charset="2"/>
              </a:rPr>
              <a:t></a:t>
            </a:r>
            <a:r>
              <a:rPr lang="en-US" altLang="en-US" sz="2600" i="1">
                <a:latin typeface="Arial" panose="020B0604020202020204" pitchFamily="34" charset="0"/>
                <a:sym typeface="Symbol" panose="05050102010706020507" pitchFamily="18" charset="2"/>
              </a:rPr>
              <a:t> </a:t>
            </a:r>
            <a:r>
              <a:rPr lang="en-US" altLang="en-US" sz="2600">
                <a:latin typeface="Arial" panose="020B0604020202020204" pitchFamily="34" charset="0"/>
              </a:rPr>
              <a:t>2</a:t>
            </a:r>
            <a:r>
              <a:rPr lang="en-US" altLang="en-US" sz="2600" i="1" baseline="30000">
                <a:latin typeface="Arial" panose="020B0604020202020204" pitchFamily="34" charset="0"/>
              </a:rPr>
              <a:t> m</a:t>
            </a:r>
            <a:r>
              <a:rPr lang="en-US" altLang="en-US" sz="2600">
                <a:latin typeface="Arial" panose="020B0604020202020204" pitchFamily="34" charset="0"/>
              </a:rPr>
              <a:t> </a:t>
            </a:r>
            <a:r>
              <a:rPr lang="en-US" altLang="en-US" sz="2600">
                <a:latin typeface="Arial" panose="020B0604020202020204" pitchFamily="34" charset="0"/>
                <a:sym typeface="Symbol" panose="05050102010706020507" pitchFamily="18" charset="2"/>
              </a:rPr>
              <a:t></a:t>
            </a:r>
            <a:r>
              <a:rPr lang="en-US" altLang="en-US" sz="2600">
                <a:latin typeface="Arial" panose="020B0604020202020204" pitchFamily="34" charset="0"/>
              </a:rPr>
              <a:t>  2</a:t>
            </a:r>
            <a:r>
              <a:rPr lang="en-US" altLang="en-US" sz="2600" i="1" baseline="30000">
                <a:latin typeface="Arial" panose="020B0604020202020204" pitchFamily="34" charset="0"/>
              </a:rPr>
              <a:t> m </a:t>
            </a:r>
            <a:r>
              <a:rPr lang="en-US" altLang="en-US" sz="2600" baseline="30000">
                <a:latin typeface="Arial" panose="020B0604020202020204" pitchFamily="34" charset="0"/>
              </a:rPr>
              <a:t>+ </a:t>
            </a:r>
            <a:r>
              <a:rPr lang="en-US" altLang="en-US" sz="2600" i="1" baseline="30000">
                <a:latin typeface="Arial" panose="020B0604020202020204" pitchFamily="34" charset="0"/>
              </a:rPr>
              <a:t>r</a:t>
            </a:r>
            <a:r>
              <a:rPr lang="en-US" altLang="en-US" sz="2600">
                <a:latin typeface="Arial" panose="020B0604020202020204" pitchFamily="34" charset="0"/>
              </a:rPr>
              <a:t>  or   (</a:t>
            </a:r>
            <a:r>
              <a:rPr lang="en-US" altLang="en-US" sz="2600" i="1">
                <a:latin typeface="Arial" panose="020B0604020202020204" pitchFamily="34" charset="0"/>
              </a:rPr>
              <a:t>m </a:t>
            </a:r>
            <a:r>
              <a:rPr lang="en-US" altLang="en-US" sz="2600">
                <a:latin typeface="Arial" panose="020B0604020202020204" pitchFamily="34" charset="0"/>
              </a:rPr>
              <a:t>+ </a:t>
            </a:r>
            <a:r>
              <a:rPr lang="en-US" altLang="en-US" sz="2600" i="1">
                <a:latin typeface="Arial" panose="020B0604020202020204" pitchFamily="34" charset="0"/>
              </a:rPr>
              <a:t>r </a:t>
            </a:r>
            <a:r>
              <a:rPr lang="en-US" altLang="en-US" sz="2600">
                <a:latin typeface="Arial" panose="020B0604020202020204" pitchFamily="34" charset="0"/>
              </a:rPr>
              <a:t>+ 1) </a:t>
            </a:r>
            <a:r>
              <a:rPr lang="en-US" altLang="en-US" sz="2600">
                <a:latin typeface="Arial" panose="020B0604020202020204" pitchFamily="34" charset="0"/>
                <a:sym typeface="Symbol" panose="05050102010706020507" pitchFamily="18" charset="2"/>
              </a:rPr>
              <a:t></a:t>
            </a:r>
            <a:r>
              <a:rPr lang="en-US" altLang="en-US" sz="2600">
                <a:latin typeface="Arial" panose="020B0604020202020204" pitchFamily="34" charset="0"/>
              </a:rPr>
              <a:t>  2</a:t>
            </a:r>
            <a:r>
              <a:rPr lang="en-US" altLang="en-US" sz="2600" i="1" baseline="30000">
                <a:latin typeface="Arial" panose="020B0604020202020204" pitchFamily="34" charset="0"/>
              </a:rPr>
              <a:t> r</a:t>
            </a:r>
            <a:r>
              <a:rPr lang="en-US" altLang="en-US" sz="2600">
                <a:latin typeface="Arial" panose="020B0604020202020204" pitchFamily="34" charset="0"/>
              </a:rPr>
              <a:t> </a:t>
            </a:r>
          </a:p>
          <a:p>
            <a:pPr lvl="1">
              <a:lnSpc>
                <a:spcPct val="80000"/>
              </a:lnSpc>
              <a:spcBef>
                <a:spcPct val="40000"/>
              </a:spcBef>
            </a:pPr>
            <a:r>
              <a:rPr lang="en-US" altLang="en-US" sz="2400"/>
              <a:t>This inequality gives us a lower limit on the number of check bits that we need in our code words.</a:t>
            </a:r>
          </a:p>
        </p:txBody>
      </p:sp>
      <p:sp>
        <p:nvSpPr>
          <p:cNvPr id="52228" name="Rectangle 5">
            <a:extLst>
              <a:ext uri="{FF2B5EF4-FFF2-40B4-BE49-F238E27FC236}">
                <a16:creationId xmlns:a16="http://schemas.microsoft.com/office/drawing/2014/main" id="{B113FBC6-8C48-0AD3-7B0A-25530B86D8C3}"/>
              </a:ext>
            </a:extLst>
          </p:cNvPr>
          <p:cNvSpPr>
            <a:spLocks noGrp="1" noChangeArrowheads="1"/>
          </p:cNvSpPr>
          <p:nvPr>
            <p:ph type="title"/>
          </p:nvPr>
        </p:nvSpPr>
        <p:spPr>
          <a:xfrm>
            <a:off x="2590800" y="304800"/>
            <a:ext cx="76200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2810780822"/>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CF5EB7BB-9262-8978-6E09-C861357B31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40F3B16-9D8D-4421-AE29-19CD60E8269C}" type="slidenum">
              <a:rPr lang="en-US" altLang="en-US" sz="1400" u="none" baseline="0"/>
              <a:pPr/>
              <a:t>58</a:t>
            </a:fld>
            <a:endParaRPr lang="en-US" altLang="en-US" sz="1400" u="none" baseline="0"/>
          </a:p>
        </p:txBody>
      </p:sp>
      <p:sp>
        <p:nvSpPr>
          <p:cNvPr id="53251" name="Rectangle 2">
            <a:extLst>
              <a:ext uri="{FF2B5EF4-FFF2-40B4-BE49-F238E27FC236}">
                <a16:creationId xmlns:a16="http://schemas.microsoft.com/office/drawing/2014/main" id="{6F85B31F-3685-31C6-BB27-C95A536535E1}"/>
              </a:ext>
            </a:extLst>
          </p:cNvPr>
          <p:cNvSpPr>
            <a:spLocks noGrp="1" noChangeArrowheads="1"/>
          </p:cNvSpPr>
          <p:nvPr>
            <p:ph type="body" idx="1"/>
          </p:nvPr>
        </p:nvSpPr>
        <p:spPr>
          <a:xfrm>
            <a:off x="2057400" y="1143001"/>
            <a:ext cx="8001000" cy="4348163"/>
          </a:xfrm>
          <a:noFill/>
        </p:spPr>
        <p:txBody>
          <a:bodyPr/>
          <a:lstStyle/>
          <a:p>
            <a:pPr>
              <a:lnSpc>
                <a:spcPct val="80000"/>
              </a:lnSpc>
              <a:spcBef>
                <a:spcPct val="30000"/>
              </a:spcBef>
            </a:pPr>
            <a:r>
              <a:rPr lang="en-US" altLang="en-US" sz="2600">
                <a:latin typeface="Arial" panose="020B0604020202020204" pitchFamily="34" charset="0"/>
              </a:rPr>
              <a:t>Suppose we have data words of length </a:t>
            </a:r>
            <a:r>
              <a:rPr lang="en-US" altLang="en-US" sz="2600" i="1">
                <a:latin typeface="Arial" panose="020B0604020202020204" pitchFamily="34" charset="0"/>
              </a:rPr>
              <a:t>m</a:t>
            </a:r>
            <a:r>
              <a:rPr lang="en-US" altLang="en-US" sz="2600">
                <a:latin typeface="Arial" panose="020B0604020202020204" pitchFamily="34" charset="0"/>
              </a:rPr>
              <a:t> = 4.  Then:</a:t>
            </a:r>
          </a:p>
          <a:p>
            <a:pPr>
              <a:lnSpc>
                <a:spcPct val="80000"/>
              </a:lnSpc>
              <a:spcBef>
                <a:spcPct val="30000"/>
              </a:spcBef>
              <a:buFontTx/>
              <a:buNone/>
            </a:pPr>
            <a:r>
              <a:rPr lang="en-US" altLang="en-US" sz="2600">
                <a:latin typeface="Arial" panose="020B0604020202020204" pitchFamily="34" charset="0"/>
              </a:rPr>
              <a:t>	      (4 + </a:t>
            </a:r>
            <a:r>
              <a:rPr lang="en-US" altLang="en-US" sz="2600" i="1">
                <a:latin typeface="Arial" panose="020B0604020202020204" pitchFamily="34" charset="0"/>
              </a:rPr>
              <a:t>r </a:t>
            </a:r>
            <a:r>
              <a:rPr lang="en-US" altLang="en-US" sz="2600">
                <a:latin typeface="Arial" panose="020B0604020202020204" pitchFamily="34" charset="0"/>
              </a:rPr>
              <a:t>+ 1) </a:t>
            </a:r>
            <a:r>
              <a:rPr lang="en-US" altLang="en-US" sz="2600">
                <a:latin typeface="Arial" panose="020B0604020202020204" pitchFamily="34" charset="0"/>
                <a:sym typeface="Symbol" panose="05050102010706020507" pitchFamily="18" charset="2"/>
              </a:rPr>
              <a:t></a:t>
            </a:r>
            <a:r>
              <a:rPr lang="en-US" altLang="en-US" sz="2600">
                <a:latin typeface="Arial" panose="020B0604020202020204" pitchFamily="34" charset="0"/>
              </a:rPr>
              <a:t>  2</a:t>
            </a:r>
            <a:r>
              <a:rPr lang="en-US" altLang="en-US" sz="2600" i="1" baseline="30000">
                <a:latin typeface="Arial" panose="020B0604020202020204" pitchFamily="34" charset="0"/>
              </a:rPr>
              <a:t> r</a:t>
            </a:r>
            <a:r>
              <a:rPr lang="en-US" altLang="en-US" sz="2600">
                <a:latin typeface="Arial" panose="020B0604020202020204" pitchFamily="34" charset="0"/>
              </a:rPr>
              <a:t> </a:t>
            </a:r>
          </a:p>
          <a:p>
            <a:pPr>
              <a:lnSpc>
                <a:spcPct val="80000"/>
              </a:lnSpc>
              <a:spcBef>
                <a:spcPct val="30000"/>
              </a:spcBef>
              <a:buFontTx/>
              <a:buNone/>
            </a:pPr>
            <a:r>
              <a:rPr lang="en-US" altLang="en-US" sz="2600">
                <a:latin typeface="Arial" panose="020B0604020202020204" pitchFamily="34" charset="0"/>
              </a:rPr>
              <a:t>	implies that </a:t>
            </a:r>
            <a:r>
              <a:rPr lang="en-US" altLang="en-US" sz="2600">
                <a:solidFill>
                  <a:srgbClr val="FF0000"/>
                </a:solidFill>
                <a:latin typeface="Arial" panose="020B0604020202020204" pitchFamily="34" charset="0"/>
              </a:rPr>
              <a:t>r must be greater than or equal to 3</a:t>
            </a:r>
            <a:r>
              <a:rPr lang="en-US" altLang="en-US" sz="2600">
                <a:latin typeface="Arial" panose="020B0604020202020204" pitchFamily="34" charset="0"/>
              </a:rPr>
              <a:t>. </a:t>
            </a:r>
            <a:endParaRPr lang="en-US" altLang="en-US" sz="2400" i="1">
              <a:latin typeface="Arial" panose="020B0604020202020204" pitchFamily="34" charset="0"/>
            </a:endParaRPr>
          </a:p>
          <a:p>
            <a:pPr lvl="1">
              <a:lnSpc>
                <a:spcPct val="90000"/>
              </a:lnSpc>
              <a:spcBef>
                <a:spcPct val="30000"/>
              </a:spcBef>
            </a:pPr>
            <a:r>
              <a:rPr lang="en-US" altLang="en-US" sz="2400" i="1"/>
              <a:t>We should always use the smallest value of r that makes the inequality true.</a:t>
            </a:r>
            <a:endParaRPr lang="en-US" altLang="en-US" sz="2000" i="1">
              <a:latin typeface="Arial" panose="020B0604020202020204" pitchFamily="34" charset="0"/>
            </a:endParaRPr>
          </a:p>
          <a:p>
            <a:pPr>
              <a:lnSpc>
                <a:spcPct val="80000"/>
              </a:lnSpc>
              <a:spcBef>
                <a:spcPct val="30000"/>
              </a:spcBef>
            </a:pPr>
            <a:r>
              <a:rPr lang="en-US" altLang="en-US" sz="2600">
                <a:latin typeface="Arial" panose="020B0604020202020204" pitchFamily="34" charset="0"/>
              </a:rPr>
              <a:t>This means to build a code with 4-bit data words that will correct single-bit errors, we must add 3 check bits.</a:t>
            </a:r>
          </a:p>
          <a:p>
            <a:pPr>
              <a:lnSpc>
                <a:spcPct val="80000"/>
              </a:lnSpc>
              <a:spcBef>
                <a:spcPct val="30000"/>
              </a:spcBef>
            </a:pPr>
            <a:r>
              <a:rPr lang="en-US" altLang="en-US" sz="2600">
                <a:latin typeface="Arial" panose="020B0604020202020204" pitchFamily="34" charset="0"/>
              </a:rPr>
              <a:t>Finding the number of check bits is the hard part.  The rest is easy.</a:t>
            </a:r>
          </a:p>
        </p:txBody>
      </p:sp>
      <p:sp>
        <p:nvSpPr>
          <p:cNvPr id="53252" name="Rectangle 5">
            <a:extLst>
              <a:ext uri="{FF2B5EF4-FFF2-40B4-BE49-F238E27FC236}">
                <a16:creationId xmlns:a16="http://schemas.microsoft.com/office/drawing/2014/main" id="{22C2F7D2-508F-36E2-858B-6AD7C0D9E187}"/>
              </a:ext>
            </a:extLst>
          </p:cNvPr>
          <p:cNvSpPr>
            <a:spLocks noGrp="1" noChangeArrowheads="1"/>
          </p:cNvSpPr>
          <p:nvPr>
            <p:ph type="title"/>
          </p:nvPr>
        </p:nvSpPr>
        <p:spPr>
          <a:xfrm>
            <a:off x="2590800" y="304800"/>
            <a:ext cx="7620000" cy="547688"/>
          </a:xfrm>
          <a:noFill/>
        </p:spPr>
        <p:txBody>
          <a:bodyPr>
            <a:normAutofit fontScale="90000"/>
          </a:bodyPr>
          <a:lstStyle/>
          <a:p>
            <a:pPr algn="l"/>
            <a:r>
              <a:rPr lang="en-US" altLang="en-US" dirty="0">
                <a:solidFill>
                  <a:schemeClr val="tx1"/>
                </a:solidFill>
              </a:rPr>
              <a:t> Error Detection and Correction</a:t>
            </a:r>
          </a:p>
        </p:txBody>
      </p:sp>
    </p:spTree>
    <p:extLst>
      <p:ext uri="{BB962C8B-B14F-4D97-AF65-F5344CB8AC3E}">
        <p14:creationId xmlns:p14="http://schemas.microsoft.com/office/powerpoint/2010/main" val="2746581311"/>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7782529E-4996-3DDA-74EF-DF206FFDBE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AF9CCAB4-B0C8-43AF-89BD-D3721D39BB42}" type="slidenum">
              <a:rPr lang="en-US" altLang="en-US" sz="1400" u="none" baseline="0"/>
              <a:pPr/>
              <a:t>59</a:t>
            </a:fld>
            <a:endParaRPr lang="en-US" altLang="en-US" sz="1400" u="none" baseline="0"/>
          </a:p>
        </p:txBody>
      </p:sp>
      <p:sp>
        <p:nvSpPr>
          <p:cNvPr id="54275" name="Rectangle 2">
            <a:extLst>
              <a:ext uri="{FF2B5EF4-FFF2-40B4-BE49-F238E27FC236}">
                <a16:creationId xmlns:a16="http://schemas.microsoft.com/office/drawing/2014/main" id="{E69D3F42-F29A-10D2-BB8B-DEE6DD4D3CDC}"/>
              </a:ext>
            </a:extLst>
          </p:cNvPr>
          <p:cNvSpPr>
            <a:spLocks noGrp="1" noChangeArrowheads="1"/>
          </p:cNvSpPr>
          <p:nvPr>
            <p:ph type="body" idx="1"/>
          </p:nvPr>
        </p:nvSpPr>
        <p:spPr>
          <a:xfrm>
            <a:off x="2286000" y="1143001"/>
            <a:ext cx="7620000" cy="4271963"/>
          </a:xfrm>
          <a:noFill/>
        </p:spPr>
        <p:txBody>
          <a:bodyPr/>
          <a:lstStyle/>
          <a:p>
            <a:pPr>
              <a:spcBef>
                <a:spcPct val="30000"/>
              </a:spcBef>
            </a:pPr>
            <a:r>
              <a:rPr lang="en-US" altLang="en-US" sz="2600">
                <a:latin typeface="Arial" panose="020B0604020202020204" pitchFamily="34" charset="0"/>
              </a:rPr>
              <a:t>Suppose we have data words of length </a:t>
            </a:r>
            <a:r>
              <a:rPr lang="en-US" altLang="en-US" sz="2600" i="1">
                <a:latin typeface="Arial" panose="020B0604020202020204" pitchFamily="34" charset="0"/>
              </a:rPr>
              <a:t>m</a:t>
            </a:r>
            <a:r>
              <a:rPr lang="en-US" altLang="en-US" sz="2600">
                <a:latin typeface="Arial" panose="020B0604020202020204" pitchFamily="34" charset="0"/>
              </a:rPr>
              <a:t> = 8.  Then:</a:t>
            </a:r>
          </a:p>
          <a:p>
            <a:pPr>
              <a:spcBef>
                <a:spcPct val="30000"/>
              </a:spcBef>
              <a:buFontTx/>
              <a:buNone/>
            </a:pPr>
            <a:r>
              <a:rPr lang="en-US" altLang="en-US" sz="2600">
                <a:latin typeface="Arial" panose="020B0604020202020204" pitchFamily="34" charset="0"/>
              </a:rPr>
              <a:t>	      (8 + </a:t>
            </a:r>
            <a:r>
              <a:rPr lang="en-US" altLang="en-US" sz="2600" i="1">
                <a:latin typeface="Arial" panose="020B0604020202020204" pitchFamily="34" charset="0"/>
              </a:rPr>
              <a:t>r </a:t>
            </a:r>
            <a:r>
              <a:rPr lang="en-US" altLang="en-US" sz="2600">
                <a:latin typeface="Arial" panose="020B0604020202020204" pitchFamily="34" charset="0"/>
              </a:rPr>
              <a:t>+ 1) </a:t>
            </a:r>
            <a:r>
              <a:rPr lang="en-US" altLang="en-US" sz="2600">
                <a:latin typeface="Arial" panose="020B0604020202020204" pitchFamily="34" charset="0"/>
                <a:sym typeface="Symbol" panose="05050102010706020507" pitchFamily="18" charset="2"/>
              </a:rPr>
              <a:t></a:t>
            </a:r>
            <a:r>
              <a:rPr lang="en-US" altLang="en-US" sz="2600">
                <a:latin typeface="Arial" panose="020B0604020202020204" pitchFamily="34" charset="0"/>
              </a:rPr>
              <a:t>  2</a:t>
            </a:r>
            <a:r>
              <a:rPr lang="en-US" altLang="en-US" sz="2600" i="1" baseline="30000">
                <a:latin typeface="Arial" panose="020B0604020202020204" pitchFamily="34" charset="0"/>
              </a:rPr>
              <a:t> r</a:t>
            </a:r>
            <a:r>
              <a:rPr lang="en-US" altLang="en-US" sz="2600">
                <a:latin typeface="Arial" panose="020B0604020202020204" pitchFamily="34" charset="0"/>
              </a:rPr>
              <a:t> </a:t>
            </a:r>
          </a:p>
          <a:p>
            <a:pPr>
              <a:spcBef>
                <a:spcPct val="30000"/>
              </a:spcBef>
              <a:buFontTx/>
              <a:buNone/>
            </a:pPr>
            <a:r>
              <a:rPr lang="en-US" altLang="en-US" sz="2600">
                <a:latin typeface="Arial" panose="020B0604020202020204" pitchFamily="34" charset="0"/>
              </a:rPr>
              <a:t>	implies that </a:t>
            </a:r>
            <a:r>
              <a:rPr lang="en-US" altLang="en-US" sz="2600">
                <a:solidFill>
                  <a:srgbClr val="FF0000"/>
                </a:solidFill>
                <a:latin typeface="Arial" panose="020B0604020202020204" pitchFamily="34" charset="0"/>
              </a:rPr>
              <a:t>r must be greater than or equal to 4</a:t>
            </a:r>
            <a:r>
              <a:rPr lang="en-US" altLang="en-US" sz="2600">
                <a:latin typeface="Arial" panose="020B0604020202020204" pitchFamily="34" charset="0"/>
              </a:rPr>
              <a:t>.</a:t>
            </a:r>
          </a:p>
          <a:p>
            <a:pPr>
              <a:spcBef>
                <a:spcPct val="30000"/>
              </a:spcBef>
            </a:pPr>
            <a:r>
              <a:rPr lang="en-US" altLang="en-US" sz="2600">
                <a:latin typeface="Arial" panose="020B0604020202020204" pitchFamily="34" charset="0"/>
              </a:rPr>
              <a:t>This means to build a code with 8-bit data words that will correct single-bit errors, we must add 4 check bits, creating code words of length 12.</a:t>
            </a:r>
          </a:p>
          <a:p>
            <a:pPr>
              <a:spcBef>
                <a:spcPct val="30000"/>
              </a:spcBef>
            </a:pPr>
            <a:r>
              <a:rPr lang="en-US" altLang="en-US" sz="2600">
                <a:latin typeface="Arial" panose="020B0604020202020204" pitchFamily="34" charset="0"/>
              </a:rPr>
              <a:t>So how do we assign values to these check bits?</a:t>
            </a:r>
          </a:p>
        </p:txBody>
      </p:sp>
      <p:sp>
        <p:nvSpPr>
          <p:cNvPr id="54276" name="Rectangle 5">
            <a:extLst>
              <a:ext uri="{FF2B5EF4-FFF2-40B4-BE49-F238E27FC236}">
                <a16:creationId xmlns:a16="http://schemas.microsoft.com/office/drawing/2014/main" id="{E56A73A5-ABBA-78EE-1FEE-F240648623B1}"/>
              </a:ext>
            </a:extLst>
          </p:cNvPr>
          <p:cNvSpPr>
            <a:spLocks noGrp="1" noChangeArrowheads="1"/>
          </p:cNvSpPr>
          <p:nvPr>
            <p:ph type="title"/>
          </p:nvPr>
        </p:nvSpPr>
        <p:spPr>
          <a:xfrm>
            <a:off x="2590800" y="304800"/>
            <a:ext cx="77724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21310403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5440" y="1138135"/>
            <a:ext cx="8801100" cy="4988031"/>
          </a:xfrm>
        </p:spPr>
        <p:txBody>
          <a:bodyPr/>
          <a:lstStyle/>
          <a:p>
            <a:pPr marL="0" indent="0">
              <a:buNone/>
            </a:pPr>
            <a:r>
              <a:rPr lang="en-US" sz="2000" dirty="0">
                <a:latin typeface="Times New Roman" panose="02020603050405020304" pitchFamily="18" charset="0"/>
                <a:cs typeface="Times New Roman" panose="02020603050405020304" pitchFamily="18" charset="0"/>
              </a:rPr>
              <a:t>The full form of CPU is </a:t>
            </a:r>
            <a:r>
              <a:rPr lang="en-US" sz="2000" b="1" dirty="0">
                <a:latin typeface="Times New Roman" panose="02020603050405020304" pitchFamily="18" charset="0"/>
                <a:cs typeface="Times New Roman" panose="02020603050405020304" pitchFamily="18" charset="0"/>
              </a:rPr>
              <a:t>Central Processing Unit</a:t>
            </a:r>
            <a:r>
              <a:rPr lang="en-US" sz="2000" dirty="0">
                <a:latin typeface="Times New Roman" panose="02020603050405020304" pitchFamily="18" charset="0"/>
                <a:cs typeface="Times New Roman" panose="02020603050405020304" pitchFamily="18" charset="0"/>
              </a:rPr>
              <a:t>. Alternatively, it is also known by the name of </a:t>
            </a:r>
            <a:r>
              <a:rPr lang="en-US" sz="2000" b="1" dirty="0">
                <a:latin typeface="Times New Roman" panose="02020603050405020304" pitchFamily="18" charset="0"/>
                <a:cs typeface="Times New Roman" panose="02020603050405020304" pitchFamily="18" charset="0"/>
              </a:rPr>
              <a:t>processor, microprocessor</a:t>
            </a:r>
            <a:r>
              <a:rPr lang="en-US" sz="2000" dirty="0">
                <a:latin typeface="Times New Roman" panose="02020603050405020304" pitchFamily="18" charset="0"/>
                <a:cs typeface="Times New Roman" panose="02020603050405020304" pitchFamily="18" charset="0"/>
              </a:rPr>
              <a:t> or a </a:t>
            </a:r>
            <a:r>
              <a:rPr lang="en-US" sz="2000" b="1" dirty="0">
                <a:latin typeface="Times New Roman" panose="02020603050405020304" pitchFamily="18" charset="0"/>
                <a:cs typeface="Times New Roman" panose="02020603050405020304" pitchFamily="18" charset="0"/>
              </a:rPr>
              <a:t>computer processor</a:t>
            </a:r>
            <a:r>
              <a:rPr lang="en-US" sz="2000" dirty="0">
                <a:latin typeface="Times New Roman" panose="02020603050405020304" pitchFamily="18" charset="0"/>
                <a:cs typeface="Times New Roman" panose="02020603050405020304" pitchFamily="18" charset="0"/>
              </a:rPr>
              <a:t>. A CPU is an electronics circuit used in a computer that fetches the input instructions or commands from the </a:t>
            </a:r>
            <a:r>
              <a:rPr lang="en-US"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memory unit</a:t>
            </a:r>
            <a:r>
              <a:rPr lang="en-US" sz="2000" dirty="0">
                <a:latin typeface="Times New Roman" panose="02020603050405020304" pitchFamily="18" charset="0"/>
                <a:cs typeface="Times New Roman" panose="02020603050405020304" pitchFamily="18" charset="0"/>
              </a:rPr>
              <a:t>, performs arithmetic and logic operations and stores this processed data back to memory.</a:t>
            </a:r>
          </a:p>
          <a:p>
            <a:pPr marL="0" indent="0">
              <a:buNone/>
            </a:pPr>
            <a:r>
              <a:rPr lang="en-US" sz="2000" dirty="0">
                <a:latin typeface="Times New Roman" panose="02020603050405020304" pitchFamily="18" charset="0"/>
                <a:cs typeface="Times New Roman" panose="02020603050405020304" pitchFamily="18" charset="0"/>
              </a:rPr>
              <a:t>A CPU or Central Processing Unit is the heart of a computer and is install in socket specified on a motherboard. Since a CPU performs a lot of calculations at a high speed, it gets heat up quickly. </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1800" b="1" dirty="0"/>
              <a:t>Central Processing Unit(CPU)</a:t>
            </a:r>
            <a:br>
              <a:rPr lang="en-US" sz="1800" b="1" dirty="0"/>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DEEC8E3-1E7A-4491-856C-06C7E7E76814}" type="datetime1">
              <a:rPr lang="en-US" smtClean="0"/>
              <a:pPr>
                <a:defRPr/>
              </a:pPr>
              <a:t>2/12/2024</a:t>
            </a:fld>
            <a:endParaRPr lang="en-US"/>
          </a:p>
        </p:txBody>
      </p:sp>
      <p:sp>
        <p:nvSpPr>
          <p:cNvPr id="5" name="Slide Number Placeholder 4"/>
          <p:cNvSpPr>
            <a:spLocks noGrp="1"/>
          </p:cNvSpPr>
          <p:nvPr>
            <p:ph type="sldNum" sz="quarter" idx="12"/>
          </p:nvPr>
        </p:nvSpPr>
        <p:spPr/>
        <p:txBody>
          <a:bodyPr/>
          <a:lstStyle/>
          <a:p>
            <a:pPr>
              <a:defRPr/>
            </a:pPr>
            <a:fld id="{1E13A9A4-7E5D-47C8-97DD-58A6A3C83649}" type="slidenum">
              <a:rPr lang="en-US" smtClean="0"/>
              <a:pPr>
                <a:defRPr/>
              </a:pPr>
              <a:t>6</a:t>
            </a:fld>
            <a:endParaRPr lang="en-US"/>
          </a:p>
        </p:txBody>
      </p:sp>
    </p:spTree>
    <p:extLst>
      <p:ext uri="{BB962C8B-B14F-4D97-AF65-F5344CB8AC3E}">
        <p14:creationId xmlns:p14="http://schemas.microsoft.com/office/powerpoint/2010/main" val="7744092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1ED4F9CB-1CF4-04E2-312C-705895964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C63F9AB7-743E-4CE1-988A-13A08AFDFBD1}" type="slidenum">
              <a:rPr lang="en-US" altLang="en-US" sz="1400" u="none" baseline="0"/>
              <a:pPr/>
              <a:t>60</a:t>
            </a:fld>
            <a:endParaRPr lang="en-US" altLang="en-US" sz="1400" u="none" baseline="0"/>
          </a:p>
        </p:txBody>
      </p:sp>
      <p:sp>
        <p:nvSpPr>
          <p:cNvPr id="55299" name="Rectangle 2">
            <a:extLst>
              <a:ext uri="{FF2B5EF4-FFF2-40B4-BE49-F238E27FC236}">
                <a16:creationId xmlns:a16="http://schemas.microsoft.com/office/drawing/2014/main" id="{C65B4358-A24F-6E87-DB3B-2A482FFB6E31}"/>
              </a:ext>
            </a:extLst>
          </p:cNvPr>
          <p:cNvSpPr>
            <a:spLocks noGrp="1" noChangeArrowheads="1"/>
          </p:cNvSpPr>
          <p:nvPr>
            <p:ph type="body" idx="1"/>
          </p:nvPr>
        </p:nvSpPr>
        <p:spPr>
          <a:xfrm>
            <a:off x="1905000" y="1143001"/>
            <a:ext cx="8382000" cy="4424363"/>
          </a:xfrm>
          <a:noFill/>
        </p:spPr>
        <p:txBody>
          <a:bodyPr/>
          <a:lstStyle/>
          <a:p>
            <a:pPr>
              <a:spcBef>
                <a:spcPct val="40000"/>
              </a:spcBef>
              <a:spcAft>
                <a:spcPct val="20000"/>
              </a:spcAft>
              <a:tabLst>
                <a:tab pos="2398713" algn="l"/>
                <a:tab pos="5149850" algn="l"/>
              </a:tabLst>
            </a:pPr>
            <a:r>
              <a:rPr lang="en-US" altLang="en-US" sz="2600">
                <a:latin typeface="Arial" panose="020B0604020202020204" pitchFamily="34" charset="0"/>
              </a:rPr>
              <a:t>With code words of length 12, we observe that each of the bits, numbered 1 though 12, can be expressed in powers of 2.  Thus:</a:t>
            </a:r>
            <a:endParaRPr lang="en-US" altLang="en-US" sz="2700">
              <a:latin typeface="Arial" panose="020B0604020202020204" pitchFamily="34" charset="0"/>
            </a:endParaRPr>
          </a:p>
          <a:p>
            <a:pPr>
              <a:lnSpc>
                <a:spcPct val="55000"/>
              </a:lnSpc>
              <a:spcBef>
                <a:spcPct val="40000"/>
              </a:spcBef>
              <a:buFontTx/>
              <a:buNone/>
              <a:tabLst>
                <a:tab pos="2398713" algn="l"/>
                <a:tab pos="5149850" algn="l"/>
              </a:tabLst>
            </a:pPr>
            <a:r>
              <a:rPr lang="en-US" altLang="en-US" sz="2700">
                <a:latin typeface="Arial" panose="020B0604020202020204" pitchFamily="34" charset="0"/>
              </a:rPr>
              <a:t>	  </a:t>
            </a:r>
            <a:r>
              <a:rPr lang="en-US" altLang="en-US" sz="2300">
                <a:latin typeface="Arial" panose="020B0604020202020204" pitchFamily="34" charset="0"/>
              </a:rPr>
              <a:t>1 = 2</a:t>
            </a:r>
            <a:r>
              <a:rPr lang="en-US" altLang="en-US" sz="2300" baseline="30000">
                <a:latin typeface="Arial" panose="020B0604020202020204" pitchFamily="34" charset="0"/>
              </a:rPr>
              <a:t> 0	</a:t>
            </a:r>
            <a:r>
              <a:rPr lang="en-US" altLang="en-US" sz="2300">
                <a:latin typeface="Arial" panose="020B0604020202020204" pitchFamily="34" charset="0"/>
              </a:rPr>
              <a:t>5 = 2</a:t>
            </a:r>
            <a:r>
              <a:rPr lang="en-US" altLang="en-US" sz="2300" baseline="30000">
                <a:latin typeface="Arial" panose="020B0604020202020204" pitchFamily="34" charset="0"/>
              </a:rPr>
              <a:t> 2</a:t>
            </a:r>
            <a:r>
              <a:rPr lang="en-US" altLang="en-US" sz="2300">
                <a:latin typeface="Arial" panose="020B0604020202020204" pitchFamily="34" charset="0"/>
              </a:rPr>
              <a:t> + 2 </a:t>
            </a:r>
            <a:r>
              <a:rPr lang="en-US" altLang="en-US" sz="2300" baseline="30000">
                <a:latin typeface="Arial" panose="020B0604020202020204" pitchFamily="34" charset="0"/>
              </a:rPr>
              <a:t>0	   </a:t>
            </a:r>
            <a:r>
              <a:rPr lang="en-US" altLang="en-US" sz="2300">
                <a:latin typeface="Arial" panose="020B0604020202020204" pitchFamily="34" charset="0"/>
              </a:rPr>
              <a:t>9 = 2</a:t>
            </a:r>
            <a:r>
              <a:rPr lang="en-US" altLang="en-US" sz="2300" baseline="30000">
                <a:latin typeface="Arial" panose="020B0604020202020204" pitchFamily="34" charset="0"/>
              </a:rPr>
              <a:t> 3</a:t>
            </a:r>
            <a:r>
              <a:rPr lang="en-US" altLang="en-US" sz="2300">
                <a:latin typeface="Arial" panose="020B0604020202020204" pitchFamily="34" charset="0"/>
              </a:rPr>
              <a:t> + 2 </a:t>
            </a:r>
            <a:r>
              <a:rPr lang="en-US" altLang="en-US" sz="2300" baseline="30000">
                <a:latin typeface="Arial" panose="020B0604020202020204" pitchFamily="34" charset="0"/>
              </a:rPr>
              <a:t>0</a:t>
            </a:r>
            <a:endParaRPr lang="en-US" altLang="en-US" sz="2300">
              <a:latin typeface="Arial" panose="020B0604020202020204" pitchFamily="34" charset="0"/>
            </a:endParaRPr>
          </a:p>
          <a:p>
            <a:pPr>
              <a:lnSpc>
                <a:spcPct val="55000"/>
              </a:lnSpc>
              <a:spcBef>
                <a:spcPct val="40000"/>
              </a:spcBef>
              <a:buFontTx/>
              <a:buNone/>
              <a:tabLst>
                <a:tab pos="2398713" algn="l"/>
                <a:tab pos="5149850" algn="l"/>
              </a:tabLst>
            </a:pPr>
            <a:r>
              <a:rPr lang="en-US" altLang="en-US" sz="2300">
                <a:latin typeface="Arial" panose="020B0604020202020204" pitchFamily="34" charset="0"/>
              </a:rPr>
              <a:t>	  2 = 2</a:t>
            </a:r>
            <a:r>
              <a:rPr lang="en-US" altLang="en-US" sz="2300" baseline="30000">
                <a:latin typeface="Arial" panose="020B0604020202020204" pitchFamily="34" charset="0"/>
              </a:rPr>
              <a:t> 1	</a:t>
            </a:r>
            <a:r>
              <a:rPr lang="en-US" altLang="en-US" sz="2300">
                <a:latin typeface="Arial" panose="020B0604020202020204" pitchFamily="34" charset="0"/>
              </a:rPr>
              <a:t>6 = 2</a:t>
            </a:r>
            <a:r>
              <a:rPr lang="en-US" altLang="en-US" sz="2300" baseline="30000">
                <a:latin typeface="Arial" panose="020B0604020202020204" pitchFamily="34" charset="0"/>
              </a:rPr>
              <a:t> 2</a:t>
            </a:r>
            <a:r>
              <a:rPr lang="en-US" altLang="en-US" sz="2300">
                <a:latin typeface="Arial" panose="020B0604020202020204" pitchFamily="34" charset="0"/>
              </a:rPr>
              <a:t> + 2 </a:t>
            </a:r>
            <a:r>
              <a:rPr lang="en-US" altLang="en-US" sz="2300" baseline="30000">
                <a:latin typeface="Arial" panose="020B0604020202020204" pitchFamily="34" charset="0"/>
              </a:rPr>
              <a:t>1	</a:t>
            </a:r>
            <a:r>
              <a:rPr lang="en-US" altLang="en-US" sz="2300">
                <a:latin typeface="Arial" panose="020B0604020202020204" pitchFamily="34" charset="0"/>
              </a:rPr>
              <a:t>10 = 2</a:t>
            </a:r>
            <a:r>
              <a:rPr lang="en-US" altLang="en-US" sz="2300" baseline="30000">
                <a:latin typeface="Arial" panose="020B0604020202020204" pitchFamily="34" charset="0"/>
              </a:rPr>
              <a:t> 3</a:t>
            </a:r>
            <a:r>
              <a:rPr lang="en-US" altLang="en-US" sz="2300">
                <a:latin typeface="Arial" panose="020B0604020202020204" pitchFamily="34" charset="0"/>
              </a:rPr>
              <a:t> + 2</a:t>
            </a:r>
            <a:r>
              <a:rPr lang="en-US" altLang="en-US" sz="2300" baseline="30000">
                <a:latin typeface="Arial" panose="020B0604020202020204" pitchFamily="34" charset="0"/>
              </a:rPr>
              <a:t> 1</a:t>
            </a:r>
            <a:endParaRPr lang="en-US" altLang="en-US" sz="2300">
              <a:latin typeface="Arial" panose="020B0604020202020204" pitchFamily="34" charset="0"/>
            </a:endParaRPr>
          </a:p>
          <a:p>
            <a:pPr>
              <a:lnSpc>
                <a:spcPct val="55000"/>
              </a:lnSpc>
              <a:spcBef>
                <a:spcPct val="40000"/>
              </a:spcBef>
              <a:buFontTx/>
              <a:buNone/>
              <a:tabLst>
                <a:tab pos="2398713" algn="l"/>
                <a:tab pos="5149850" algn="l"/>
              </a:tabLst>
            </a:pPr>
            <a:r>
              <a:rPr lang="en-US" altLang="en-US" sz="2300">
                <a:latin typeface="Arial" panose="020B0604020202020204" pitchFamily="34" charset="0"/>
              </a:rPr>
              <a:t>	  3 = 2</a:t>
            </a:r>
            <a:r>
              <a:rPr lang="en-US" altLang="en-US" sz="2300" baseline="30000">
                <a:latin typeface="Arial" panose="020B0604020202020204" pitchFamily="34" charset="0"/>
              </a:rPr>
              <a:t> 1 </a:t>
            </a:r>
            <a:r>
              <a:rPr lang="en-US" altLang="en-US" sz="2300">
                <a:latin typeface="Arial" panose="020B0604020202020204" pitchFamily="34" charset="0"/>
              </a:rPr>
              <a:t>+ 2 </a:t>
            </a:r>
            <a:r>
              <a:rPr lang="en-US" altLang="en-US" sz="2300" baseline="30000">
                <a:latin typeface="Arial" panose="020B0604020202020204" pitchFamily="34" charset="0"/>
              </a:rPr>
              <a:t>0	</a:t>
            </a:r>
            <a:r>
              <a:rPr lang="en-US" altLang="en-US" sz="2300">
                <a:latin typeface="Arial" panose="020B0604020202020204" pitchFamily="34" charset="0"/>
              </a:rPr>
              <a:t>7 = 2</a:t>
            </a:r>
            <a:r>
              <a:rPr lang="en-US" altLang="en-US" sz="2300" baseline="30000">
                <a:latin typeface="Arial" panose="020B0604020202020204" pitchFamily="34" charset="0"/>
              </a:rPr>
              <a:t> 2</a:t>
            </a:r>
            <a:r>
              <a:rPr lang="en-US" altLang="en-US" sz="2300">
                <a:latin typeface="Arial" panose="020B0604020202020204" pitchFamily="34" charset="0"/>
              </a:rPr>
              <a:t> + 2</a:t>
            </a:r>
            <a:r>
              <a:rPr lang="en-US" altLang="en-US" sz="2300" baseline="30000">
                <a:latin typeface="Arial" panose="020B0604020202020204" pitchFamily="34" charset="0"/>
              </a:rPr>
              <a:t> 1</a:t>
            </a:r>
            <a:r>
              <a:rPr lang="en-US" altLang="en-US" sz="2300">
                <a:latin typeface="Arial" panose="020B0604020202020204" pitchFamily="34" charset="0"/>
              </a:rPr>
              <a:t> + 2 </a:t>
            </a:r>
            <a:r>
              <a:rPr lang="en-US" altLang="en-US" sz="2300" baseline="30000">
                <a:latin typeface="Arial" panose="020B0604020202020204" pitchFamily="34" charset="0"/>
              </a:rPr>
              <a:t>0	</a:t>
            </a:r>
            <a:r>
              <a:rPr lang="en-US" altLang="en-US" sz="2300">
                <a:latin typeface="Arial" panose="020B0604020202020204" pitchFamily="34" charset="0"/>
              </a:rPr>
              <a:t>11 = 2</a:t>
            </a:r>
            <a:r>
              <a:rPr lang="en-US" altLang="en-US" sz="2300" baseline="30000">
                <a:latin typeface="Arial" panose="020B0604020202020204" pitchFamily="34" charset="0"/>
              </a:rPr>
              <a:t> 3</a:t>
            </a:r>
            <a:r>
              <a:rPr lang="en-US" altLang="en-US" sz="2300">
                <a:latin typeface="Arial" panose="020B0604020202020204" pitchFamily="34" charset="0"/>
              </a:rPr>
              <a:t> + 2</a:t>
            </a:r>
            <a:r>
              <a:rPr lang="en-US" altLang="en-US" sz="2300" baseline="30000">
                <a:latin typeface="Arial" panose="020B0604020202020204" pitchFamily="34" charset="0"/>
              </a:rPr>
              <a:t> 1</a:t>
            </a:r>
            <a:r>
              <a:rPr lang="en-US" altLang="en-US" sz="2300">
                <a:latin typeface="Arial" panose="020B0604020202020204" pitchFamily="34" charset="0"/>
              </a:rPr>
              <a:t> + 2 </a:t>
            </a:r>
            <a:r>
              <a:rPr lang="en-US" altLang="en-US" sz="2300" baseline="30000">
                <a:latin typeface="Arial" panose="020B0604020202020204" pitchFamily="34" charset="0"/>
              </a:rPr>
              <a:t>0</a:t>
            </a:r>
          </a:p>
          <a:p>
            <a:pPr>
              <a:lnSpc>
                <a:spcPct val="55000"/>
              </a:lnSpc>
              <a:spcBef>
                <a:spcPct val="40000"/>
              </a:spcBef>
              <a:buFontTx/>
              <a:buNone/>
              <a:tabLst>
                <a:tab pos="2398713" algn="l"/>
                <a:tab pos="5149850" algn="l"/>
              </a:tabLst>
            </a:pPr>
            <a:r>
              <a:rPr lang="en-US" altLang="en-US" sz="2300" baseline="30000">
                <a:latin typeface="Arial" panose="020B0604020202020204" pitchFamily="34" charset="0"/>
              </a:rPr>
              <a:t>	   </a:t>
            </a:r>
            <a:r>
              <a:rPr lang="en-US" altLang="en-US" sz="2300">
                <a:latin typeface="Arial" panose="020B0604020202020204" pitchFamily="34" charset="0"/>
              </a:rPr>
              <a:t>4 = 2</a:t>
            </a:r>
            <a:r>
              <a:rPr lang="en-US" altLang="en-US" sz="2300" baseline="30000">
                <a:latin typeface="Arial" panose="020B0604020202020204" pitchFamily="34" charset="0"/>
              </a:rPr>
              <a:t> 2	</a:t>
            </a:r>
            <a:r>
              <a:rPr lang="en-US" altLang="en-US" sz="2300">
                <a:latin typeface="Arial" panose="020B0604020202020204" pitchFamily="34" charset="0"/>
              </a:rPr>
              <a:t>8 = 2</a:t>
            </a:r>
            <a:r>
              <a:rPr lang="en-US" altLang="en-US" sz="2300" baseline="30000">
                <a:latin typeface="Arial" panose="020B0604020202020204" pitchFamily="34" charset="0"/>
              </a:rPr>
              <a:t> 3	</a:t>
            </a:r>
            <a:r>
              <a:rPr lang="en-US" altLang="en-US" sz="2300">
                <a:latin typeface="Arial" panose="020B0604020202020204" pitchFamily="34" charset="0"/>
              </a:rPr>
              <a:t>12 = 2</a:t>
            </a:r>
            <a:r>
              <a:rPr lang="en-US" altLang="en-US" sz="2300" baseline="30000">
                <a:latin typeface="Arial" panose="020B0604020202020204" pitchFamily="34" charset="0"/>
              </a:rPr>
              <a:t> 3</a:t>
            </a:r>
            <a:r>
              <a:rPr lang="en-US" altLang="en-US" sz="2300">
                <a:latin typeface="Arial" panose="020B0604020202020204" pitchFamily="34" charset="0"/>
              </a:rPr>
              <a:t> + 2</a:t>
            </a:r>
            <a:r>
              <a:rPr lang="en-US" altLang="en-US" sz="2300" baseline="30000">
                <a:latin typeface="Arial" panose="020B0604020202020204" pitchFamily="34" charset="0"/>
              </a:rPr>
              <a:t> 2</a:t>
            </a:r>
          </a:p>
          <a:p>
            <a:pPr lvl="1">
              <a:spcBef>
                <a:spcPct val="10000"/>
              </a:spcBef>
              <a:tabLst>
                <a:tab pos="2398713" algn="l"/>
                <a:tab pos="5149850" algn="l"/>
              </a:tabLst>
            </a:pPr>
            <a:r>
              <a:rPr lang="en-US" altLang="en-US" sz="2400"/>
              <a:t>1 (= 2</a:t>
            </a:r>
            <a:r>
              <a:rPr lang="en-US" altLang="en-US" sz="2400" baseline="30000"/>
              <a:t>0</a:t>
            </a:r>
            <a:r>
              <a:rPr lang="en-US" altLang="en-US" sz="2400"/>
              <a:t>) contributes to all of the odd-numbered digits.</a:t>
            </a:r>
          </a:p>
          <a:p>
            <a:pPr lvl="1">
              <a:spcBef>
                <a:spcPct val="10000"/>
              </a:spcBef>
              <a:tabLst>
                <a:tab pos="2398713" algn="l"/>
                <a:tab pos="5149850" algn="l"/>
              </a:tabLst>
            </a:pPr>
            <a:r>
              <a:rPr lang="en-US" altLang="en-US" sz="2400"/>
              <a:t>2 (= 2</a:t>
            </a:r>
            <a:r>
              <a:rPr lang="en-US" altLang="en-US" sz="2400" baseline="30000"/>
              <a:t>1</a:t>
            </a:r>
            <a:r>
              <a:rPr lang="en-US" altLang="en-US" sz="2400"/>
              <a:t>) contributes to the digits, 2, 3, 6, 7, 10, and 11.</a:t>
            </a:r>
          </a:p>
          <a:p>
            <a:pPr lvl="1">
              <a:spcBef>
                <a:spcPct val="10000"/>
              </a:spcBef>
              <a:tabLst>
                <a:tab pos="2398713" algn="l"/>
                <a:tab pos="5149850" algn="l"/>
              </a:tabLst>
            </a:pPr>
            <a:r>
              <a:rPr lang="en-US" altLang="en-US" sz="2400"/>
              <a:t>. . . And so forth . . .</a:t>
            </a:r>
          </a:p>
          <a:p>
            <a:pPr>
              <a:spcBef>
                <a:spcPct val="30000"/>
              </a:spcBef>
              <a:tabLst>
                <a:tab pos="2398713" algn="l"/>
                <a:tab pos="5149850" algn="l"/>
              </a:tabLst>
            </a:pPr>
            <a:r>
              <a:rPr lang="en-US" altLang="en-US" sz="2600">
                <a:latin typeface="Arial" panose="020B0604020202020204" pitchFamily="34" charset="0"/>
              </a:rPr>
              <a:t>We can use this idea in the creation of our check bits.</a:t>
            </a:r>
            <a:endParaRPr lang="en-US" altLang="en-US" sz="2700">
              <a:latin typeface="Arial" panose="020B0604020202020204" pitchFamily="34" charset="0"/>
            </a:endParaRPr>
          </a:p>
        </p:txBody>
      </p:sp>
      <p:sp>
        <p:nvSpPr>
          <p:cNvPr id="55300" name="Rectangle 5">
            <a:extLst>
              <a:ext uri="{FF2B5EF4-FFF2-40B4-BE49-F238E27FC236}">
                <a16:creationId xmlns:a16="http://schemas.microsoft.com/office/drawing/2014/main" id="{DC27F208-5732-43A9-5A25-B101E1B43D45}"/>
              </a:ext>
            </a:extLst>
          </p:cNvPr>
          <p:cNvSpPr>
            <a:spLocks noGrp="1" noChangeArrowheads="1"/>
          </p:cNvSpPr>
          <p:nvPr>
            <p:ph type="title"/>
          </p:nvPr>
        </p:nvSpPr>
        <p:spPr>
          <a:xfrm>
            <a:off x="2590800" y="304800"/>
            <a:ext cx="76200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2356419125"/>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E0A815D5-53A1-E431-78CC-0D747A1086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2DA23A8-ACC3-4402-ADD9-681D4194307C}" type="slidenum">
              <a:rPr lang="en-US" altLang="en-US" sz="1400" u="none" baseline="0"/>
              <a:pPr/>
              <a:t>61</a:t>
            </a:fld>
            <a:endParaRPr lang="en-US" altLang="en-US" sz="1400" u="none" baseline="0"/>
          </a:p>
        </p:txBody>
      </p:sp>
      <p:sp>
        <p:nvSpPr>
          <p:cNvPr id="56323" name="Rectangle 2">
            <a:extLst>
              <a:ext uri="{FF2B5EF4-FFF2-40B4-BE49-F238E27FC236}">
                <a16:creationId xmlns:a16="http://schemas.microsoft.com/office/drawing/2014/main" id="{1A1F31F0-9E25-5EA2-711B-E341E44486D0}"/>
              </a:ext>
            </a:extLst>
          </p:cNvPr>
          <p:cNvSpPr>
            <a:spLocks noGrp="1" noChangeArrowheads="1"/>
          </p:cNvSpPr>
          <p:nvPr>
            <p:ph type="body" idx="1"/>
          </p:nvPr>
        </p:nvSpPr>
        <p:spPr>
          <a:xfrm>
            <a:off x="2246313" y="1143001"/>
            <a:ext cx="7696200" cy="2976563"/>
          </a:xfrm>
          <a:noFill/>
        </p:spPr>
        <p:txBody>
          <a:bodyPr/>
          <a:lstStyle/>
          <a:p>
            <a:pPr>
              <a:spcBef>
                <a:spcPct val="40000"/>
              </a:spcBef>
              <a:tabLst>
                <a:tab pos="2398713" algn="l"/>
                <a:tab pos="5149850" algn="l"/>
              </a:tabLst>
            </a:pPr>
            <a:r>
              <a:rPr lang="en-US" altLang="en-US" sz="2600">
                <a:latin typeface="Arial" panose="020B0604020202020204" pitchFamily="34" charset="0"/>
              </a:rPr>
              <a:t>Using our code words of length 12, number each bit position starting with 1 in the low-order bit.</a:t>
            </a:r>
            <a:endParaRPr lang="en-US" altLang="en-US" sz="2800"/>
          </a:p>
          <a:p>
            <a:pPr>
              <a:spcBef>
                <a:spcPct val="40000"/>
              </a:spcBef>
              <a:tabLst>
                <a:tab pos="2398713" algn="l"/>
                <a:tab pos="5149850" algn="l"/>
              </a:tabLst>
            </a:pPr>
            <a:r>
              <a:rPr lang="en-US" altLang="en-US" sz="2600">
                <a:latin typeface="Arial" panose="020B0604020202020204" pitchFamily="34" charset="0"/>
              </a:rPr>
              <a:t>Each bit position corresponding to a power of 2 will be occupied by a check bit.</a:t>
            </a:r>
          </a:p>
          <a:p>
            <a:pPr>
              <a:spcBef>
                <a:spcPct val="40000"/>
              </a:spcBef>
              <a:tabLst>
                <a:tab pos="2398713" algn="l"/>
                <a:tab pos="5149850" algn="l"/>
              </a:tabLst>
            </a:pPr>
            <a:r>
              <a:rPr lang="en-US" altLang="en-US" sz="2600">
                <a:latin typeface="Arial" panose="020B0604020202020204" pitchFamily="34" charset="0"/>
              </a:rPr>
              <a:t>These check bits contain the parity of each bit position for which it participates in the sum.</a:t>
            </a:r>
          </a:p>
        </p:txBody>
      </p:sp>
      <p:pic>
        <p:nvPicPr>
          <p:cNvPr id="56324" name="Picture 6" descr="slide115">
            <a:extLst>
              <a:ext uri="{FF2B5EF4-FFF2-40B4-BE49-F238E27FC236}">
                <a16:creationId xmlns:a16="http://schemas.microsoft.com/office/drawing/2014/main" id="{A25FF66B-2203-F69A-2992-AB1817538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114" y="4119563"/>
            <a:ext cx="75072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8">
            <a:extLst>
              <a:ext uri="{FF2B5EF4-FFF2-40B4-BE49-F238E27FC236}">
                <a16:creationId xmlns:a16="http://schemas.microsoft.com/office/drawing/2014/main" id="{8E9203DF-F9BA-E8AD-D01F-9C6987A078BB}"/>
              </a:ext>
            </a:extLst>
          </p:cNvPr>
          <p:cNvSpPr>
            <a:spLocks noGrp="1" noChangeArrowheads="1"/>
          </p:cNvSpPr>
          <p:nvPr>
            <p:ph type="title"/>
          </p:nvPr>
        </p:nvSpPr>
        <p:spPr>
          <a:xfrm>
            <a:off x="2590800" y="304800"/>
            <a:ext cx="76200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583752705"/>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E0938855-9EF5-2F61-0464-2EBAE3AF6C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FF85C10E-F222-4B26-94EF-272F85038078}" type="slidenum">
              <a:rPr lang="en-US" altLang="en-US" sz="1400" u="none" baseline="0"/>
              <a:pPr/>
              <a:t>62</a:t>
            </a:fld>
            <a:endParaRPr lang="en-US" altLang="en-US" sz="1400" u="none" baseline="0"/>
          </a:p>
        </p:txBody>
      </p:sp>
      <p:sp>
        <p:nvSpPr>
          <p:cNvPr id="57347" name="Rectangle 2">
            <a:extLst>
              <a:ext uri="{FF2B5EF4-FFF2-40B4-BE49-F238E27FC236}">
                <a16:creationId xmlns:a16="http://schemas.microsoft.com/office/drawing/2014/main" id="{31B66E55-C583-E5C2-0696-E04DA75AFBA4}"/>
              </a:ext>
            </a:extLst>
          </p:cNvPr>
          <p:cNvSpPr>
            <a:spLocks noGrp="1" noChangeArrowheads="1"/>
          </p:cNvSpPr>
          <p:nvPr>
            <p:ph type="body" idx="1"/>
          </p:nvPr>
        </p:nvSpPr>
        <p:spPr>
          <a:xfrm>
            <a:off x="1981200" y="1066801"/>
            <a:ext cx="8229600" cy="3205163"/>
          </a:xfrm>
          <a:noFill/>
        </p:spPr>
        <p:txBody>
          <a:bodyPr/>
          <a:lstStyle/>
          <a:p>
            <a:pPr>
              <a:spcBef>
                <a:spcPct val="10000"/>
              </a:spcBef>
              <a:tabLst>
                <a:tab pos="2398713" algn="l"/>
                <a:tab pos="5149850" algn="l"/>
              </a:tabLst>
            </a:pPr>
            <a:r>
              <a:rPr lang="en-US" altLang="en-US" sz="2600">
                <a:latin typeface="Arial" panose="020B0604020202020204" pitchFamily="34" charset="0"/>
              </a:rPr>
              <a:t>Since 1 (=2</a:t>
            </a:r>
            <a:r>
              <a:rPr lang="en-US" altLang="en-US" sz="2600" baseline="30000">
                <a:latin typeface="Arial" panose="020B0604020202020204" pitchFamily="34" charset="0"/>
              </a:rPr>
              <a:t>0</a:t>
            </a:r>
            <a:r>
              <a:rPr lang="en-US" altLang="en-US" sz="2600">
                <a:latin typeface="Arial" panose="020B0604020202020204" pitchFamily="34" charset="0"/>
              </a:rPr>
              <a:t>) contributes to the values 1, 3 , 5, 7, 9, and 11, bit 1 will check parity over bits in these positions.</a:t>
            </a:r>
          </a:p>
          <a:p>
            <a:pPr>
              <a:spcBef>
                <a:spcPct val="10000"/>
              </a:spcBef>
              <a:tabLst>
                <a:tab pos="2398713" algn="l"/>
                <a:tab pos="5149850" algn="l"/>
              </a:tabLst>
            </a:pPr>
            <a:r>
              <a:rPr lang="en-US" altLang="en-US" sz="2600">
                <a:latin typeface="Arial" panose="020B0604020202020204" pitchFamily="34" charset="0"/>
              </a:rPr>
              <a:t>Since 2 (= 2</a:t>
            </a:r>
            <a:r>
              <a:rPr lang="en-US" altLang="en-US" sz="2600" baseline="30000">
                <a:latin typeface="Arial" panose="020B0604020202020204" pitchFamily="34" charset="0"/>
              </a:rPr>
              <a:t>1</a:t>
            </a:r>
            <a:r>
              <a:rPr lang="en-US" altLang="en-US" sz="2600">
                <a:latin typeface="Arial" panose="020B0604020202020204" pitchFamily="34" charset="0"/>
              </a:rPr>
              <a:t>) contributes to the values 2, 3, 6, 7, 10, and 11, bit 2 will check parity over these bits.</a:t>
            </a:r>
          </a:p>
          <a:p>
            <a:pPr>
              <a:spcBef>
                <a:spcPct val="10000"/>
              </a:spcBef>
              <a:tabLst>
                <a:tab pos="2398713" algn="l"/>
                <a:tab pos="5149850" algn="l"/>
              </a:tabLst>
            </a:pPr>
            <a:r>
              <a:rPr lang="en-US" altLang="en-US" sz="2600">
                <a:latin typeface="Arial" panose="020B0604020202020204" pitchFamily="34" charset="0"/>
              </a:rPr>
              <a:t>For the word 11010110, assuming even parity, we have a value of 1 for check bit 1, and a value of 0 for check bit 2.</a:t>
            </a:r>
          </a:p>
        </p:txBody>
      </p:sp>
      <p:sp>
        <p:nvSpPr>
          <p:cNvPr id="57348" name="Rectangle 5">
            <a:extLst>
              <a:ext uri="{FF2B5EF4-FFF2-40B4-BE49-F238E27FC236}">
                <a16:creationId xmlns:a16="http://schemas.microsoft.com/office/drawing/2014/main" id="{1513399B-EEFD-2F51-39DF-D3D10EC5DC8F}"/>
              </a:ext>
            </a:extLst>
          </p:cNvPr>
          <p:cNvSpPr>
            <a:spLocks noChangeArrowheads="1"/>
          </p:cNvSpPr>
          <p:nvPr/>
        </p:nvSpPr>
        <p:spPr bwMode="auto">
          <a:xfrm>
            <a:off x="3200400" y="5638800"/>
            <a:ext cx="57912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pPr>
              <a:spcBef>
                <a:spcPct val="20000"/>
              </a:spcBef>
            </a:pPr>
            <a:r>
              <a:rPr lang="en-US" altLang="en-US" sz="2200" b="1" i="1" u="none" baseline="0">
                <a:solidFill>
                  <a:srgbClr val="CC3300"/>
                </a:solidFill>
              </a:rPr>
              <a:t>  What are the values for the other parity bits?</a:t>
            </a:r>
            <a:endParaRPr lang="en-US" altLang="en-US" sz="2200" b="1" u="none" baseline="0">
              <a:solidFill>
                <a:srgbClr val="CC3300"/>
              </a:solidFill>
            </a:endParaRPr>
          </a:p>
        </p:txBody>
      </p:sp>
      <p:pic>
        <p:nvPicPr>
          <p:cNvPr id="57349" name="Picture 6" descr="slide116">
            <a:extLst>
              <a:ext uri="{FF2B5EF4-FFF2-40B4-BE49-F238E27FC236}">
                <a16:creationId xmlns:a16="http://schemas.microsoft.com/office/drawing/2014/main" id="{9E68378A-607E-F30B-431C-840C2ABC1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500563"/>
            <a:ext cx="746918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8">
            <a:extLst>
              <a:ext uri="{FF2B5EF4-FFF2-40B4-BE49-F238E27FC236}">
                <a16:creationId xmlns:a16="http://schemas.microsoft.com/office/drawing/2014/main" id="{05DCDDF4-DE10-FE6E-0E16-65C45CAB0888}"/>
              </a:ext>
            </a:extLst>
          </p:cNvPr>
          <p:cNvSpPr>
            <a:spLocks noGrp="1" noChangeArrowheads="1"/>
          </p:cNvSpPr>
          <p:nvPr>
            <p:ph type="title"/>
          </p:nvPr>
        </p:nvSpPr>
        <p:spPr>
          <a:xfrm>
            <a:off x="2590800" y="304800"/>
            <a:ext cx="76962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3901138312"/>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B1695D7C-E3D5-47F3-FF42-2BD556E804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0DBB243-A8A1-4C83-AAEE-7C6BD95AE841}" type="slidenum">
              <a:rPr lang="en-US" altLang="en-US" sz="1400" u="none" baseline="0"/>
              <a:pPr/>
              <a:t>63</a:t>
            </a:fld>
            <a:endParaRPr lang="en-US" altLang="en-US" sz="1400" u="none" baseline="0"/>
          </a:p>
        </p:txBody>
      </p:sp>
      <p:sp>
        <p:nvSpPr>
          <p:cNvPr id="58371" name="Rectangle 2">
            <a:extLst>
              <a:ext uri="{FF2B5EF4-FFF2-40B4-BE49-F238E27FC236}">
                <a16:creationId xmlns:a16="http://schemas.microsoft.com/office/drawing/2014/main" id="{EFE56AD7-8924-40D4-A61F-9E2769AF4793}"/>
              </a:ext>
            </a:extLst>
          </p:cNvPr>
          <p:cNvSpPr>
            <a:spLocks noGrp="1" noChangeArrowheads="1"/>
          </p:cNvSpPr>
          <p:nvPr>
            <p:ph type="body" idx="1"/>
          </p:nvPr>
        </p:nvSpPr>
        <p:spPr>
          <a:xfrm>
            <a:off x="2057400" y="2133600"/>
            <a:ext cx="7848600" cy="3276600"/>
          </a:xfrm>
          <a:noFill/>
        </p:spPr>
        <p:txBody>
          <a:bodyPr>
            <a:normAutofit fontScale="92500"/>
          </a:bodyPr>
          <a:lstStyle/>
          <a:p>
            <a:pPr>
              <a:lnSpc>
                <a:spcPct val="95000"/>
              </a:lnSpc>
              <a:tabLst>
                <a:tab pos="2398713" algn="l"/>
                <a:tab pos="5149850" algn="l"/>
              </a:tabLst>
            </a:pPr>
            <a:r>
              <a:rPr lang="en-US" altLang="en-US" sz="2600">
                <a:latin typeface="Arial" panose="020B0604020202020204" pitchFamily="34" charset="0"/>
              </a:rPr>
              <a:t>The completed code word is shown above.</a:t>
            </a:r>
          </a:p>
          <a:p>
            <a:pPr lvl="1">
              <a:lnSpc>
                <a:spcPct val="95000"/>
              </a:lnSpc>
              <a:buSzPct val="75000"/>
              <a:tabLst>
                <a:tab pos="2398713" algn="l"/>
                <a:tab pos="5149850" algn="l"/>
              </a:tabLst>
            </a:pPr>
            <a:r>
              <a:rPr lang="en-US" altLang="en-US" sz="2400"/>
              <a:t>Bit 1checks the bits 3, 5, 7, 9, and 11, so its value is 1 to ensure even parity within this group.</a:t>
            </a:r>
          </a:p>
          <a:p>
            <a:pPr lvl="1">
              <a:lnSpc>
                <a:spcPct val="95000"/>
              </a:lnSpc>
              <a:buSzPct val="75000"/>
              <a:tabLst>
                <a:tab pos="2398713" algn="l"/>
                <a:tab pos="5149850" algn="l"/>
              </a:tabLst>
            </a:pPr>
            <a:r>
              <a:rPr lang="en-US" altLang="en-US" sz="2400"/>
              <a:t>Bit 4 checks the bits 5, 6, 7, and 12, so its value is 1.</a:t>
            </a:r>
          </a:p>
          <a:p>
            <a:pPr lvl="1">
              <a:lnSpc>
                <a:spcPct val="95000"/>
              </a:lnSpc>
              <a:buSzPct val="75000"/>
              <a:tabLst>
                <a:tab pos="2398713" algn="l"/>
                <a:tab pos="5149850" algn="l"/>
              </a:tabLst>
            </a:pPr>
            <a:r>
              <a:rPr lang="en-US" altLang="en-US" sz="2400"/>
              <a:t>Bit 8 checks the bits 9, 10, 11, and 12, so its value is also 1.</a:t>
            </a:r>
          </a:p>
          <a:p>
            <a:pPr>
              <a:lnSpc>
                <a:spcPct val="95000"/>
              </a:lnSpc>
              <a:tabLst>
                <a:tab pos="2398713" algn="l"/>
                <a:tab pos="5149850" algn="l"/>
              </a:tabLst>
            </a:pPr>
            <a:r>
              <a:rPr lang="en-US" altLang="en-US" sz="2600">
                <a:latin typeface="Arial" panose="020B0604020202020204" pitchFamily="34" charset="0"/>
              </a:rPr>
              <a:t>Using the Hamming algorithm, we can not only detect single bit errors in this code word, but also correct them!</a:t>
            </a:r>
          </a:p>
        </p:txBody>
      </p:sp>
      <p:pic>
        <p:nvPicPr>
          <p:cNvPr id="58372" name="Picture 9" descr="slide117">
            <a:extLst>
              <a:ext uri="{FF2B5EF4-FFF2-40B4-BE49-F238E27FC236}">
                <a16:creationId xmlns:a16="http://schemas.microsoft.com/office/drawing/2014/main" id="{3699B7A1-B72C-AFBA-DF8B-703974446E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066800"/>
            <a:ext cx="746918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11">
            <a:extLst>
              <a:ext uri="{FF2B5EF4-FFF2-40B4-BE49-F238E27FC236}">
                <a16:creationId xmlns:a16="http://schemas.microsoft.com/office/drawing/2014/main" id="{05377C8A-24A2-5608-CB5D-64FA9942DF84}"/>
              </a:ext>
            </a:extLst>
          </p:cNvPr>
          <p:cNvSpPr>
            <a:spLocks noGrp="1" noChangeArrowheads="1"/>
          </p:cNvSpPr>
          <p:nvPr>
            <p:ph type="title"/>
          </p:nvPr>
        </p:nvSpPr>
        <p:spPr>
          <a:xfrm>
            <a:off x="2590800" y="304800"/>
            <a:ext cx="75438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3151947728"/>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4173EFC5-37B4-A24E-A3EF-982DB2DC1B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E0ED92F3-3CD4-42CE-A51F-CE44A1D8A6A1}" type="slidenum">
              <a:rPr lang="en-US" altLang="en-US" sz="1400" u="none" baseline="0"/>
              <a:pPr/>
              <a:t>64</a:t>
            </a:fld>
            <a:endParaRPr lang="en-US" altLang="en-US" sz="1400" u="none" baseline="0"/>
          </a:p>
        </p:txBody>
      </p:sp>
      <p:sp>
        <p:nvSpPr>
          <p:cNvPr id="59395" name="Rectangle 2">
            <a:extLst>
              <a:ext uri="{FF2B5EF4-FFF2-40B4-BE49-F238E27FC236}">
                <a16:creationId xmlns:a16="http://schemas.microsoft.com/office/drawing/2014/main" id="{AE5CB4B6-5A4A-4F31-D42E-CDD0FFEF208E}"/>
              </a:ext>
            </a:extLst>
          </p:cNvPr>
          <p:cNvSpPr>
            <a:spLocks noGrp="1" noChangeArrowheads="1"/>
          </p:cNvSpPr>
          <p:nvPr>
            <p:ph type="body" idx="1"/>
          </p:nvPr>
        </p:nvSpPr>
        <p:spPr>
          <a:xfrm>
            <a:off x="1981200" y="2057401"/>
            <a:ext cx="8001000" cy="3281363"/>
          </a:xfrm>
          <a:noFill/>
        </p:spPr>
        <p:txBody>
          <a:bodyPr/>
          <a:lstStyle/>
          <a:p>
            <a:pPr>
              <a:spcBef>
                <a:spcPct val="25000"/>
              </a:spcBef>
              <a:tabLst>
                <a:tab pos="2398713" algn="l"/>
                <a:tab pos="5149850" algn="l"/>
              </a:tabLst>
            </a:pPr>
            <a:r>
              <a:rPr lang="en-US" altLang="en-US" sz="2600">
                <a:latin typeface="Arial" panose="020B0604020202020204" pitchFamily="34" charset="0"/>
              </a:rPr>
              <a:t>Suppose an error occurs in bit 5, as shown above.  Our parity bit values are:</a:t>
            </a:r>
          </a:p>
          <a:p>
            <a:pPr lvl="1">
              <a:spcBef>
                <a:spcPct val="25000"/>
              </a:spcBef>
              <a:buSzPct val="75000"/>
              <a:tabLst>
                <a:tab pos="2398713" algn="l"/>
                <a:tab pos="5149850" algn="l"/>
              </a:tabLst>
            </a:pPr>
            <a:r>
              <a:rPr lang="en-US" altLang="en-US" sz="2300"/>
              <a:t>Bit 1 checks 1, 3, 5, 7, 9, and 11. </a:t>
            </a:r>
            <a:r>
              <a:rPr lang="en-US" altLang="en-US" sz="2300" i="1"/>
              <a:t>This is incorrect as we have a total of 3 ones (which is not even parity).</a:t>
            </a:r>
          </a:p>
          <a:p>
            <a:pPr lvl="1">
              <a:spcBef>
                <a:spcPct val="25000"/>
              </a:spcBef>
              <a:buSzPct val="75000"/>
              <a:tabLst>
                <a:tab pos="2398713" algn="l"/>
                <a:tab pos="5149850" algn="l"/>
              </a:tabLst>
            </a:pPr>
            <a:r>
              <a:rPr lang="en-US" altLang="en-US" sz="2300"/>
              <a:t>Bit 2 checks bits 2, 3, 6, 7, 10, and 11. The parity is correct. </a:t>
            </a:r>
          </a:p>
          <a:p>
            <a:pPr lvl="1">
              <a:spcBef>
                <a:spcPct val="25000"/>
              </a:spcBef>
              <a:buSzPct val="75000"/>
              <a:tabLst>
                <a:tab pos="2398713" algn="l"/>
                <a:tab pos="5149850" algn="l"/>
              </a:tabLst>
            </a:pPr>
            <a:r>
              <a:rPr lang="en-US" altLang="en-US" sz="2300"/>
              <a:t>Bit 4 checks bits 4, 5, 6, 7, and 12. </a:t>
            </a:r>
            <a:r>
              <a:rPr lang="en-US" altLang="en-US" sz="2300" i="1"/>
              <a:t>This parity is incorrect, as we 3 ones.</a:t>
            </a:r>
          </a:p>
          <a:p>
            <a:pPr lvl="1">
              <a:spcBef>
                <a:spcPct val="25000"/>
              </a:spcBef>
              <a:buSzPct val="75000"/>
              <a:tabLst>
                <a:tab pos="2398713" algn="l"/>
                <a:tab pos="5149850" algn="l"/>
              </a:tabLst>
            </a:pPr>
            <a:r>
              <a:rPr lang="en-US" altLang="en-US" sz="2300"/>
              <a:t>Bit 8 checks bit 8, 9, 10, 11, and 12. This parity is correct.</a:t>
            </a:r>
            <a:endParaRPr lang="en-US" altLang="en-US" sz="2400"/>
          </a:p>
          <a:p>
            <a:pPr>
              <a:spcBef>
                <a:spcPct val="25000"/>
              </a:spcBef>
              <a:tabLst>
                <a:tab pos="2398713" algn="l"/>
                <a:tab pos="5149850" algn="l"/>
              </a:tabLst>
            </a:pPr>
            <a:endParaRPr lang="en-US" altLang="en-US" sz="2600">
              <a:latin typeface="Arial" panose="020B0604020202020204" pitchFamily="34" charset="0"/>
            </a:endParaRPr>
          </a:p>
        </p:txBody>
      </p:sp>
      <p:pic>
        <p:nvPicPr>
          <p:cNvPr id="59396" name="Picture 8" descr="slide118">
            <a:extLst>
              <a:ext uri="{FF2B5EF4-FFF2-40B4-BE49-F238E27FC236}">
                <a16:creationId xmlns:a16="http://schemas.microsoft.com/office/drawing/2014/main" id="{C9BF795F-FDDE-629A-A0D5-7DF301DAC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143000"/>
            <a:ext cx="748188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10">
            <a:extLst>
              <a:ext uri="{FF2B5EF4-FFF2-40B4-BE49-F238E27FC236}">
                <a16:creationId xmlns:a16="http://schemas.microsoft.com/office/drawing/2014/main" id="{712AC128-6235-B635-91AE-DB97E7A1D953}"/>
              </a:ext>
            </a:extLst>
          </p:cNvPr>
          <p:cNvSpPr>
            <a:spLocks noGrp="1" noChangeArrowheads="1"/>
          </p:cNvSpPr>
          <p:nvPr>
            <p:ph type="title"/>
          </p:nvPr>
        </p:nvSpPr>
        <p:spPr>
          <a:xfrm>
            <a:off x="2590800" y="304800"/>
            <a:ext cx="73152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2781903040"/>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0BA4472E-9956-5273-2006-E541384A0F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3DE3FB04-13C2-4EB2-A364-7D4C1C0E4105}" type="slidenum">
              <a:rPr lang="en-US" altLang="en-US" sz="1400" u="none" baseline="0"/>
              <a:pPr/>
              <a:t>65</a:t>
            </a:fld>
            <a:endParaRPr lang="en-US" altLang="en-US" sz="1400" u="none" baseline="0"/>
          </a:p>
        </p:txBody>
      </p:sp>
      <p:sp>
        <p:nvSpPr>
          <p:cNvPr id="60419" name="Rectangle 3">
            <a:extLst>
              <a:ext uri="{FF2B5EF4-FFF2-40B4-BE49-F238E27FC236}">
                <a16:creationId xmlns:a16="http://schemas.microsoft.com/office/drawing/2014/main" id="{CF6A2984-8EAD-49BC-2A32-E98BB0E45011}"/>
              </a:ext>
            </a:extLst>
          </p:cNvPr>
          <p:cNvSpPr>
            <a:spLocks noGrp="1" noChangeArrowheads="1"/>
          </p:cNvSpPr>
          <p:nvPr>
            <p:ph type="body" idx="1"/>
          </p:nvPr>
        </p:nvSpPr>
        <p:spPr>
          <a:xfrm>
            <a:off x="2057400" y="2057400"/>
            <a:ext cx="8001000" cy="3657600"/>
          </a:xfrm>
          <a:noFill/>
        </p:spPr>
        <p:txBody>
          <a:bodyPr/>
          <a:lstStyle/>
          <a:p>
            <a:pPr>
              <a:spcBef>
                <a:spcPct val="25000"/>
              </a:spcBef>
              <a:tabLst>
                <a:tab pos="2398713" algn="l"/>
                <a:tab pos="5149850" algn="l"/>
              </a:tabLst>
            </a:pPr>
            <a:r>
              <a:rPr lang="en-US" altLang="en-US" sz="2600">
                <a:latin typeface="Arial" panose="020B0604020202020204" pitchFamily="34" charset="0"/>
              </a:rPr>
              <a:t>We have erroneous parity for check bits 1 and 4.</a:t>
            </a:r>
          </a:p>
          <a:p>
            <a:pPr>
              <a:spcBef>
                <a:spcPct val="25000"/>
              </a:spcBef>
              <a:tabLst>
                <a:tab pos="2398713" algn="l"/>
                <a:tab pos="5149850" algn="l"/>
              </a:tabLst>
            </a:pPr>
            <a:r>
              <a:rPr lang="en-US" altLang="en-US" sz="2600">
                <a:latin typeface="Arial" panose="020B0604020202020204" pitchFamily="34" charset="0"/>
              </a:rPr>
              <a:t>With </a:t>
            </a:r>
            <a:r>
              <a:rPr lang="en-US" altLang="en-US" sz="2600" i="1">
                <a:latin typeface="Arial" panose="020B0604020202020204" pitchFamily="34" charset="0"/>
              </a:rPr>
              <a:t>two</a:t>
            </a:r>
            <a:r>
              <a:rPr lang="en-US" altLang="en-US" sz="2600">
                <a:latin typeface="Arial" panose="020B0604020202020204" pitchFamily="34" charset="0"/>
              </a:rPr>
              <a:t> parity bits that don’t check, we know that the error is in the data, and not in a parity bit.</a:t>
            </a:r>
          </a:p>
          <a:p>
            <a:pPr>
              <a:spcBef>
                <a:spcPct val="25000"/>
              </a:spcBef>
              <a:tabLst>
                <a:tab pos="2398713" algn="l"/>
                <a:tab pos="5149850" algn="l"/>
              </a:tabLst>
            </a:pPr>
            <a:r>
              <a:rPr lang="en-US" altLang="en-US" sz="2600">
                <a:latin typeface="Arial" panose="020B0604020202020204" pitchFamily="34" charset="0"/>
              </a:rPr>
              <a:t>Which data bits are in error?  We find out by adding the bit positions of the erroneous bits.</a:t>
            </a:r>
          </a:p>
          <a:p>
            <a:pPr>
              <a:spcBef>
                <a:spcPct val="25000"/>
              </a:spcBef>
              <a:tabLst>
                <a:tab pos="2398713" algn="l"/>
                <a:tab pos="5149850" algn="l"/>
              </a:tabLst>
            </a:pPr>
            <a:r>
              <a:rPr lang="en-US" altLang="en-US" sz="2600">
                <a:latin typeface="Arial" panose="020B0604020202020204" pitchFamily="34" charset="0"/>
              </a:rPr>
              <a:t>Simply, 1 + 4 = 5.  This tells us that the error is in bit 5. If we change bit 5 to a 1, all parity bits check and our data is restored.</a:t>
            </a:r>
          </a:p>
        </p:txBody>
      </p:sp>
      <p:pic>
        <p:nvPicPr>
          <p:cNvPr id="60420" name="Picture 6" descr="slide118">
            <a:extLst>
              <a:ext uri="{FF2B5EF4-FFF2-40B4-BE49-F238E27FC236}">
                <a16:creationId xmlns:a16="http://schemas.microsoft.com/office/drawing/2014/main" id="{834AFD6E-D332-F7A5-2DC8-A66071EA1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066800"/>
            <a:ext cx="748188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8">
            <a:extLst>
              <a:ext uri="{FF2B5EF4-FFF2-40B4-BE49-F238E27FC236}">
                <a16:creationId xmlns:a16="http://schemas.microsoft.com/office/drawing/2014/main" id="{B328D3C8-D3BD-23F4-8BEA-49907CE92D0C}"/>
              </a:ext>
            </a:extLst>
          </p:cNvPr>
          <p:cNvSpPr>
            <a:spLocks noGrp="1" noChangeArrowheads="1"/>
          </p:cNvSpPr>
          <p:nvPr>
            <p:ph type="title"/>
          </p:nvPr>
        </p:nvSpPr>
        <p:spPr>
          <a:xfrm>
            <a:off x="2590800" y="304800"/>
            <a:ext cx="7315200" cy="547688"/>
          </a:xfrm>
          <a:noFill/>
        </p:spPr>
        <p:txBody>
          <a:bodyPr>
            <a:normAutofit fontScale="90000"/>
          </a:bodyPr>
          <a:lstStyle/>
          <a:p>
            <a:pPr algn="l"/>
            <a:r>
              <a:rPr lang="en-US" altLang="en-US" dirty="0">
                <a:solidFill>
                  <a:schemeClr val="tx1"/>
                </a:solidFill>
              </a:rPr>
              <a:t>Error Detection and Correction</a:t>
            </a:r>
          </a:p>
        </p:txBody>
      </p:sp>
    </p:spTree>
    <p:extLst>
      <p:ext uri="{BB962C8B-B14F-4D97-AF65-F5344CB8AC3E}">
        <p14:creationId xmlns:p14="http://schemas.microsoft.com/office/powerpoint/2010/main" val="3307376639"/>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a:extLst>
              <a:ext uri="{FF2B5EF4-FFF2-40B4-BE49-F238E27FC236}">
                <a16:creationId xmlns:a16="http://schemas.microsoft.com/office/drawing/2014/main" id="{319AACF3-C4C5-E43A-7197-45BF4AD1F4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5A3D7511-DB82-4C2E-8F4C-5696D0316C50}" type="slidenum">
              <a:rPr lang="en-US" altLang="en-US" sz="1400" u="none" baseline="0"/>
              <a:pPr/>
              <a:t>66</a:t>
            </a:fld>
            <a:endParaRPr lang="en-US" altLang="en-US" sz="1400" u="none" baseline="0"/>
          </a:p>
        </p:txBody>
      </p:sp>
      <p:sp>
        <p:nvSpPr>
          <p:cNvPr id="61443" name="Rectangle 2">
            <a:extLst>
              <a:ext uri="{FF2B5EF4-FFF2-40B4-BE49-F238E27FC236}">
                <a16:creationId xmlns:a16="http://schemas.microsoft.com/office/drawing/2014/main" id="{13B061C5-5EA3-0A1C-2AC2-071BDC016107}"/>
              </a:ext>
            </a:extLst>
          </p:cNvPr>
          <p:cNvSpPr>
            <a:spLocks noGrp="1" noChangeArrowheads="1"/>
          </p:cNvSpPr>
          <p:nvPr>
            <p:ph type="body" sz="half" idx="1"/>
          </p:nvPr>
        </p:nvSpPr>
        <p:spPr>
          <a:xfrm>
            <a:off x="2286000" y="1295400"/>
            <a:ext cx="7620000" cy="4191000"/>
          </a:xfrm>
          <a:noFill/>
        </p:spPr>
        <p:txBody>
          <a:bodyPr/>
          <a:lstStyle/>
          <a:p>
            <a:pPr>
              <a:spcBef>
                <a:spcPct val="40000"/>
              </a:spcBef>
            </a:pPr>
            <a:r>
              <a:rPr lang="en-US" altLang="en-US" sz="2600">
                <a:latin typeface="Arial" panose="020B0604020202020204" pitchFamily="34" charset="0"/>
              </a:rPr>
              <a:t>Computers store data in the form of bits, bytes, and words using the binary numbering system.</a:t>
            </a:r>
          </a:p>
          <a:p>
            <a:pPr>
              <a:spcBef>
                <a:spcPct val="40000"/>
              </a:spcBef>
            </a:pPr>
            <a:r>
              <a:rPr lang="en-US" altLang="en-US" sz="2600">
                <a:latin typeface="Arial" panose="020B0604020202020204" pitchFamily="34" charset="0"/>
              </a:rPr>
              <a:t>Hexadecimal numbers are formed using four-bit groups called nibbles.</a:t>
            </a:r>
          </a:p>
          <a:p>
            <a:pPr>
              <a:spcBef>
                <a:spcPct val="40000"/>
              </a:spcBef>
            </a:pPr>
            <a:r>
              <a:rPr lang="en-US" altLang="en-US" sz="2600">
                <a:latin typeface="Arial" panose="020B0604020202020204" pitchFamily="34" charset="0"/>
              </a:rPr>
              <a:t>Signed integers can be stored in one’s complement, two’s complement, or signed magnitude representation.</a:t>
            </a:r>
          </a:p>
          <a:p>
            <a:pPr>
              <a:spcBef>
                <a:spcPct val="40000"/>
              </a:spcBef>
            </a:pPr>
            <a:r>
              <a:rPr lang="en-US" altLang="en-US" sz="2600">
                <a:latin typeface="Arial" panose="020B0604020202020204" pitchFamily="34" charset="0"/>
              </a:rPr>
              <a:t>Floating-point numbers are usually coded using the IEEE 754 floating-point standard.</a:t>
            </a:r>
          </a:p>
        </p:txBody>
      </p:sp>
      <p:sp>
        <p:nvSpPr>
          <p:cNvPr id="61444" name="Rectangle 3">
            <a:extLst>
              <a:ext uri="{FF2B5EF4-FFF2-40B4-BE49-F238E27FC236}">
                <a16:creationId xmlns:a16="http://schemas.microsoft.com/office/drawing/2014/main" id="{F2375891-AA2D-3331-B9F1-84CB052063F5}"/>
              </a:ext>
            </a:extLst>
          </p:cNvPr>
          <p:cNvSpPr>
            <a:spLocks noGrp="1" noChangeArrowheads="1"/>
          </p:cNvSpPr>
          <p:nvPr>
            <p:ph type="title"/>
          </p:nvPr>
        </p:nvSpPr>
        <p:spPr>
          <a:xfrm>
            <a:off x="3352800" y="381000"/>
            <a:ext cx="5410200" cy="547688"/>
          </a:xfrm>
          <a:noFill/>
        </p:spPr>
        <p:txBody>
          <a:bodyPr>
            <a:normAutofit fontScale="90000"/>
          </a:bodyPr>
          <a:lstStyle/>
          <a:p>
            <a:r>
              <a:rPr lang="en-US" altLang="en-US" dirty="0">
                <a:solidFill>
                  <a:schemeClr val="tx1"/>
                </a:solidFill>
              </a:rPr>
              <a:t>Conclusion</a:t>
            </a:r>
          </a:p>
        </p:txBody>
      </p:sp>
    </p:spTree>
    <p:extLst>
      <p:ext uri="{BB962C8B-B14F-4D97-AF65-F5344CB8AC3E}">
        <p14:creationId xmlns:p14="http://schemas.microsoft.com/office/powerpoint/2010/main" val="2999989154"/>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6">
            <a:extLst>
              <a:ext uri="{FF2B5EF4-FFF2-40B4-BE49-F238E27FC236}">
                <a16:creationId xmlns:a16="http://schemas.microsoft.com/office/drawing/2014/main" id="{B1C35CFB-0FAF-8B8D-4632-DE9A4C29BB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u="sng" baseline="30000">
                <a:solidFill>
                  <a:schemeClr val="tx1"/>
                </a:solidFill>
                <a:latin typeface="Times New Roman" panose="02020603050405020304" pitchFamily="18" charset="0"/>
              </a:defRPr>
            </a:lvl1pPr>
            <a:lvl2pPr marL="742950" indent="-285750">
              <a:defRPr sz="2000" u="sng" baseline="30000">
                <a:solidFill>
                  <a:schemeClr val="tx1"/>
                </a:solidFill>
                <a:latin typeface="Times New Roman" panose="02020603050405020304" pitchFamily="18" charset="0"/>
              </a:defRPr>
            </a:lvl2pPr>
            <a:lvl3pPr marL="1143000" indent="-228600">
              <a:defRPr sz="2000" u="sng" baseline="30000">
                <a:solidFill>
                  <a:schemeClr val="tx1"/>
                </a:solidFill>
                <a:latin typeface="Times New Roman" panose="02020603050405020304" pitchFamily="18" charset="0"/>
              </a:defRPr>
            </a:lvl3pPr>
            <a:lvl4pPr marL="1600200" indent="-228600">
              <a:defRPr sz="2000" u="sng" baseline="30000">
                <a:solidFill>
                  <a:schemeClr val="tx1"/>
                </a:solidFill>
                <a:latin typeface="Times New Roman" panose="02020603050405020304" pitchFamily="18" charset="0"/>
              </a:defRPr>
            </a:lvl4pPr>
            <a:lvl5pPr marL="2057400" indent="-228600">
              <a:defRPr sz="2000" u="sng" baseline="30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u="sng" baseline="30000">
                <a:solidFill>
                  <a:schemeClr val="tx1"/>
                </a:solidFill>
                <a:latin typeface="Times New Roman" panose="02020603050405020304" pitchFamily="18" charset="0"/>
              </a:defRPr>
            </a:lvl9pPr>
          </a:lstStyle>
          <a:p>
            <a:fld id="{9B64A82E-BB4A-4300-8A3C-DF8C1DAE2B38}" type="slidenum">
              <a:rPr lang="en-US" altLang="en-US" sz="1400" u="none" baseline="0"/>
              <a:pPr/>
              <a:t>67</a:t>
            </a:fld>
            <a:endParaRPr lang="en-US" altLang="en-US" sz="1400" u="none" baseline="0"/>
          </a:p>
        </p:txBody>
      </p:sp>
      <p:sp>
        <p:nvSpPr>
          <p:cNvPr id="62467" name="Rectangle 2">
            <a:extLst>
              <a:ext uri="{FF2B5EF4-FFF2-40B4-BE49-F238E27FC236}">
                <a16:creationId xmlns:a16="http://schemas.microsoft.com/office/drawing/2014/main" id="{6D767541-8E97-8204-7E57-965F4A5E9D8F}"/>
              </a:ext>
            </a:extLst>
          </p:cNvPr>
          <p:cNvSpPr>
            <a:spLocks noGrp="1" noChangeArrowheads="1"/>
          </p:cNvSpPr>
          <p:nvPr>
            <p:ph type="body" sz="half" idx="1"/>
          </p:nvPr>
        </p:nvSpPr>
        <p:spPr>
          <a:xfrm>
            <a:off x="2209800" y="1295400"/>
            <a:ext cx="7620000" cy="4419600"/>
          </a:xfrm>
          <a:noFill/>
        </p:spPr>
        <p:txBody>
          <a:bodyPr/>
          <a:lstStyle/>
          <a:p>
            <a:pPr>
              <a:spcBef>
                <a:spcPct val="40000"/>
              </a:spcBef>
            </a:pPr>
            <a:r>
              <a:rPr lang="en-US" altLang="en-US" sz="2600">
                <a:latin typeface="Arial" panose="020B0604020202020204" pitchFamily="34" charset="0"/>
              </a:rPr>
              <a:t>Floating-point operations are not necessarily commutative or distributive.</a:t>
            </a:r>
          </a:p>
          <a:p>
            <a:pPr>
              <a:spcBef>
                <a:spcPct val="30000"/>
              </a:spcBef>
            </a:pPr>
            <a:r>
              <a:rPr lang="en-US" altLang="en-US" sz="2600">
                <a:latin typeface="Arial" panose="020B0604020202020204" pitchFamily="34" charset="0"/>
              </a:rPr>
              <a:t>Character data is stored using ASCII, EBCDIC, or Unicode.</a:t>
            </a:r>
          </a:p>
          <a:p>
            <a:pPr>
              <a:spcBef>
                <a:spcPct val="30000"/>
              </a:spcBef>
            </a:pPr>
            <a:r>
              <a:rPr lang="en-US" altLang="en-US" sz="2600">
                <a:latin typeface="Arial" panose="020B0604020202020204" pitchFamily="34" charset="0"/>
              </a:rPr>
              <a:t>Error detecting and correcting codes are necessary because we can expect no transmission or storage medium to be perfect.</a:t>
            </a:r>
          </a:p>
          <a:p>
            <a:pPr>
              <a:spcBef>
                <a:spcPct val="30000"/>
              </a:spcBef>
            </a:pPr>
            <a:r>
              <a:rPr lang="en-US" altLang="en-US" sz="2600">
                <a:latin typeface="Arial" panose="020B0604020202020204" pitchFamily="34" charset="0"/>
              </a:rPr>
              <a:t>CRC, Reed-Solomon, and Hamming codes are three important error control codes.</a:t>
            </a:r>
          </a:p>
        </p:txBody>
      </p:sp>
      <p:sp>
        <p:nvSpPr>
          <p:cNvPr id="62468" name="Rectangle 5">
            <a:extLst>
              <a:ext uri="{FF2B5EF4-FFF2-40B4-BE49-F238E27FC236}">
                <a16:creationId xmlns:a16="http://schemas.microsoft.com/office/drawing/2014/main" id="{3534D610-94D4-531B-EBD5-B0E731553316}"/>
              </a:ext>
            </a:extLst>
          </p:cNvPr>
          <p:cNvSpPr>
            <a:spLocks noGrp="1" noChangeArrowheads="1"/>
          </p:cNvSpPr>
          <p:nvPr>
            <p:ph type="title"/>
          </p:nvPr>
        </p:nvSpPr>
        <p:spPr>
          <a:xfrm>
            <a:off x="3352800" y="381000"/>
            <a:ext cx="5410200" cy="547688"/>
          </a:xfrm>
          <a:noFill/>
        </p:spPr>
        <p:txBody>
          <a:bodyPr>
            <a:normAutofit fontScale="90000"/>
          </a:bodyPr>
          <a:lstStyle/>
          <a:p>
            <a:r>
              <a:rPr lang="en-US" altLang="en-US" dirty="0">
                <a:solidFill>
                  <a:schemeClr val="tx1"/>
                </a:solidFill>
              </a:rPr>
              <a:t>Conclusion</a:t>
            </a:r>
          </a:p>
        </p:txBody>
      </p:sp>
    </p:spTree>
    <p:extLst>
      <p:ext uri="{BB962C8B-B14F-4D97-AF65-F5344CB8AC3E}">
        <p14:creationId xmlns:p14="http://schemas.microsoft.com/office/powerpoint/2010/main" val="549563172"/>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FB3E-74BE-4567-8306-94DB87441652}"/>
              </a:ext>
            </a:extLst>
          </p:cNvPr>
          <p:cNvSpPr>
            <a:spLocks noGrp="1"/>
          </p:cNvSpPr>
          <p:nvPr>
            <p:ph type="title"/>
          </p:nvPr>
        </p:nvSpPr>
        <p:spPr>
          <a:xfrm>
            <a:off x="838200" y="136525"/>
            <a:ext cx="10515600" cy="1325563"/>
          </a:xfrm>
        </p:spPr>
        <p:txBody>
          <a:bodyPr/>
          <a:lstStyle/>
          <a:p>
            <a:r>
              <a:rPr lang="en-IN" b="1" dirty="0"/>
              <a:t>References</a:t>
            </a:r>
          </a:p>
        </p:txBody>
      </p:sp>
      <p:sp>
        <p:nvSpPr>
          <p:cNvPr id="3" name="Content Placeholder 2">
            <a:extLst>
              <a:ext uri="{FF2B5EF4-FFF2-40B4-BE49-F238E27FC236}">
                <a16:creationId xmlns:a16="http://schemas.microsoft.com/office/drawing/2014/main" id="{9ED133A0-8705-49D8-87D3-023A00952EE0}"/>
              </a:ext>
            </a:extLst>
          </p:cNvPr>
          <p:cNvSpPr>
            <a:spLocks noGrp="1"/>
          </p:cNvSpPr>
          <p:nvPr>
            <p:ph idx="1"/>
          </p:nvPr>
        </p:nvSpPr>
        <p:spPr/>
        <p:txBody>
          <a:bodyPr/>
          <a:lstStyle/>
          <a:p>
            <a:r>
              <a:rPr lang="en-IN" b="1" dirty="0"/>
              <a:t>Text Books:</a:t>
            </a:r>
            <a:endParaRPr lang="en-IN" dirty="0"/>
          </a:p>
          <a:p>
            <a:pPr lvl="1"/>
            <a:r>
              <a:rPr lang="en-IN" i="1" dirty="0"/>
              <a:t>Computer System Architecture </a:t>
            </a:r>
            <a:r>
              <a:rPr lang="en-IN" dirty="0"/>
              <a:t>M. M. Mano:, 3rd ed., Prentice Hall of India, New Delhi, 1993.</a:t>
            </a:r>
          </a:p>
          <a:p>
            <a:pPr lvl="1"/>
            <a:r>
              <a:rPr lang="en-IN" i="1" dirty="0"/>
              <a:t>Computer Organization and Design: The Hardware/Software Interface</a:t>
            </a:r>
            <a:r>
              <a:rPr lang="en-IN" dirty="0"/>
              <a:t>, David A. Patterson and John L. Hennessy.</a:t>
            </a:r>
          </a:p>
          <a:p>
            <a:pPr lvl="1"/>
            <a:r>
              <a:rPr lang="en-IN" i="1" dirty="0"/>
              <a:t>Computer Organization and Embedded Systems</a:t>
            </a:r>
            <a:r>
              <a:rPr lang="en-IN" dirty="0"/>
              <a:t>, Carl </a:t>
            </a:r>
            <a:r>
              <a:rPr lang="en-IN" dirty="0" err="1"/>
              <a:t>Hamacher</a:t>
            </a:r>
            <a:r>
              <a:rPr lang="en-IN" dirty="0"/>
              <a:t>.</a:t>
            </a:r>
          </a:p>
          <a:p>
            <a:endParaRPr lang="en-IN" dirty="0"/>
          </a:p>
        </p:txBody>
      </p:sp>
      <p:sp>
        <p:nvSpPr>
          <p:cNvPr id="4" name="Slide Number Placeholder 3">
            <a:extLst>
              <a:ext uri="{FF2B5EF4-FFF2-40B4-BE49-F238E27FC236}">
                <a16:creationId xmlns:a16="http://schemas.microsoft.com/office/drawing/2014/main" id="{4EC4868D-1AF8-4893-8582-9D7065E0A482}"/>
              </a:ext>
            </a:extLst>
          </p:cNvPr>
          <p:cNvSpPr>
            <a:spLocks noGrp="1"/>
          </p:cNvSpPr>
          <p:nvPr>
            <p:ph type="sldNum" sz="quarter" idx="12"/>
          </p:nvPr>
        </p:nvSpPr>
        <p:spPr/>
        <p:txBody>
          <a:bodyPr/>
          <a:lstStyle/>
          <a:p>
            <a:fld id="{BDCDBBEF-AA6C-4BA6-85B2-A17D7F280E38}" type="slidenum">
              <a:rPr lang="en-US" smtClean="0"/>
              <a:pPr/>
              <a:t>68</a:t>
            </a:fld>
            <a:endParaRPr lang="en-US"/>
          </a:p>
        </p:txBody>
      </p:sp>
    </p:spTree>
    <p:extLst>
      <p:ext uri="{BB962C8B-B14F-4D97-AF65-F5344CB8AC3E}">
        <p14:creationId xmlns:p14="http://schemas.microsoft.com/office/powerpoint/2010/main" val="14121077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AE4E-AE7F-DBBB-B7B1-564AC8E6F1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214A65-173B-5541-7732-2D321A15C504}"/>
              </a:ext>
            </a:extLst>
          </p:cNvPr>
          <p:cNvSpPr>
            <a:spLocks noGrp="1"/>
          </p:cNvSpPr>
          <p:nvPr>
            <p:ph idx="1"/>
          </p:nvPr>
        </p:nvSpPr>
        <p:spPr/>
        <p:txBody>
          <a:bodyPr/>
          <a:lstStyle/>
          <a:p>
            <a:pPr marL="0" indent="0">
              <a:buNone/>
            </a:pPr>
            <a:r>
              <a:rPr lang="en-IN" b="1" dirty="0"/>
              <a:t>Please Send Your Queries on:</a:t>
            </a:r>
          </a:p>
          <a:p>
            <a:pPr marL="0" indent="0">
              <a:buNone/>
            </a:pPr>
            <a:endParaRPr lang="en-IN" dirty="0"/>
          </a:p>
          <a:p>
            <a:pPr marL="0" indent="0">
              <a:buNone/>
            </a:pPr>
            <a:endParaRPr lang="en-IN" dirty="0"/>
          </a:p>
          <a:p>
            <a:pPr marL="0" indent="0" algn="ctr">
              <a:buNone/>
            </a:pPr>
            <a:r>
              <a:rPr lang="en-IN" b="1" dirty="0"/>
              <a:t>e-Mail:</a:t>
            </a:r>
            <a:r>
              <a:rPr lang="en-IN" dirty="0"/>
              <a:t> </a:t>
            </a:r>
            <a:r>
              <a:rPr lang="en-IN" i="1" dirty="0"/>
              <a:t>jayashree.e15737@cumail.in</a:t>
            </a:r>
          </a:p>
          <a:p>
            <a:endParaRPr lang="en-US" dirty="0"/>
          </a:p>
        </p:txBody>
      </p:sp>
      <p:sp>
        <p:nvSpPr>
          <p:cNvPr id="4" name="Slide Number Placeholder 3">
            <a:extLst>
              <a:ext uri="{FF2B5EF4-FFF2-40B4-BE49-F238E27FC236}">
                <a16:creationId xmlns:a16="http://schemas.microsoft.com/office/drawing/2014/main" id="{09CA9A19-58B5-1AF3-62EA-2B9CD487B3C6}"/>
              </a:ext>
            </a:extLst>
          </p:cNvPr>
          <p:cNvSpPr>
            <a:spLocks noGrp="1"/>
          </p:cNvSpPr>
          <p:nvPr>
            <p:ph type="sldNum" sz="quarter" idx="12"/>
          </p:nvPr>
        </p:nvSpPr>
        <p:spPr/>
        <p:txBody>
          <a:bodyPr/>
          <a:lstStyle/>
          <a:p>
            <a:fld id="{BDCDBBEF-AA6C-4BA6-85B2-A17D7F280E38}" type="slidenum">
              <a:rPr lang="en-US" smtClean="0"/>
              <a:pPr/>
              <a:t>69</a:t>
            </a:fld>
            <a:endParaRPr lang="en-US"/>
          </a:p>
        </p:txBody>
      </p:sp>
    </p:spTree>
    <p:extLst>
      <p:ext uri="{BB962C8B-B14F-4D97-AF65-F5344CB8AC3E}">
        <p14:creationId xmlns:p14="http://schemas.microsoft.com/office/powerpoint/2010/main" val="217996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Components of a CPU</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BDEEC8E3-1E7A-4491-856C-06C7E7E76814}" type="datetime1">
              <a:rPr lang="en-US" smtClean="0"/>
              <a:pPr>
                <a:defRPr/>
              </a:pPr>
              <a:t>2/12/2024</a:t>
            </a:fld>
            <a:endParaRPr lang="en-US"/>
          </a:p>
        </p:txBody>
      </p:sp>
      <p:sp>
        <p:nvSpPr>
          <p:cNvPr id="5" name="Slide Number Placeholder 4"/>
          <p:cNvSpPr>
            <a:spLocks noGrp="1"/>
          </p:cNvSpPr>
          <p:nvPr>
            <p:ph type="sldNum" sz="quarter" idx="12"/>
          </p:nvPr>
        </p:nvSpPr>
        <p:spPr/>
        <p:txBody>
          <a:bodyPr/>
          <a:lstStyle/>
          <a:p>
            <a:pPr>
              <a:defRPr/>
            </a:pPr>
            <a:fld id="{1E13A9A4-7E5D-47C8-97DD-58A6A3C83649}" type="slidenum">
              <a:rPr lang="en-US" smtClean="0"/>
              <a:pPr>
                <a:defRPr/>
              </a:pPr>
              <a:t>7</a:t>
            </a:fld>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1475" y="1853406"/>
            <a:ext cx="62103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33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Control Unit</a:t>
            </a:r>
          </a:p>
          <a:p>
            <a:r>
              <a:rPr lang="en-US" sz="1800" dirty="0">
                <a:latin typeface="Times New Roman" panose="02020603050405020304" pitchFamily="18" charset="0"/>
                <a:cs typeface="Times New Roman" panose="02020603050405020304" pitchFamily="18" charset="0"/>
              </a:rPr>
              <a:t>The Control Unit is an internal part of a CPU that co-ordinates the instructions and data flow between CPU and other component of computer. It is the CU that directs the operations of a central processing unit by sending timing and control signals.</a:t>
            </a:r>
          </a:p>
          <a:p>
            <a:pPr marL="0" indent="0">
              <a:buNone/>
            </a:pPr>
            <a:r>
              <a:rPr lang="en-US" sz="1800" b="1" dirty="0">
                <a:latin typeface="Times New Roman" panose="02020603050405020304" pitchFamily="18" charset="0"/>
                <a:cs typeface="Times New Roman" panose="02020603050405020304" pitchFamily="18" charset="0"/>
              </a:rPr>
              <a:t>Arithmetic Logic Unit</a:t>
            </a:r>
          </a:p>
          <a:p>
            <a:r>
              <a:rPr lang="en-US" sz="1800" dirty="0">
                <a:latin typeface="Times New Roman" panose="02020603050405020304" pitchFamily="18" charset="0"/>
                <a:cs typeface="Times New Roman" panose="02020603050405020304" pitchFamily="18" charset="0"/>
              </a:rPr>
              <a:t>The ALU is an internal electronic circuitry of a CPU that performs all the arithmetic and logical operations in a computer. The ALU receives three types of inputs.</a:t>
            </a:r>
          </a:p>
          <a:p>
            <a:r>
              <a:rPr lang="en-US" sz="1800" dirty="0">
                <a:latin typeface="Times New Roman" panose="02020603050405020304" pitchFamily="18" charset="0"/>
                <a:cs typeface="Times New Roman" panose="02020603050405020304" pitchFamily="18" charset="0"/>
              </a:rPr>
              <a:t>Control signal from CU ( Control Unit )</a:t>
            </a:r>
          </a:p>
          <a:p>
            <a:r>
              <a:rPr lang="en-US" sz="1800" dirty="0">
                <a:latin typeface="Times New Roman" panose="02020603050405020304" pitchFamily="18" charset="0"/>
                <a:cs typeface="Times New Roman" panose="02020603050405020304" pitchFamily="18" charset="0"/>
              </a:rPr>
              <a:t>Data(operands) to be operated</a:t>
            </a:r>
          </a:p>
          <a:p>
            <a:r>
              <a:rPr lang="en-US" sz="1800" dirty="0">
                <a:latin typeface="Times New Roman" panose="02020603050405020304" pitchFamily="18" charset="0"/>
                <a:cs typeface="Times New Roman" panose="02020603050405020304" pitchFamily="18" charset="0"/>
              </a:rPr>
              <a:t>Status information from operations done previously.</a:t>
            </a:r>
          </a:p>
          <a:p>
            <a:pPr marL="0" indent="0">
              <a:buNone/>
            </a:pPr>
            <a:r>
              <a:rPr lang="en-US" sz="1800" dirty="0">
                <a:latin typeface="Times New Roman" panose="02020603050405020304" pitchFamily="18" charset="0"/>
                <a:cs typeface="Times New Roman" panose="02020603050405020304" pitchFamily="18" charset="0"/>
              </a:rPr>
              <a:t>When all the instructions have been operated, the output that consists of data is stored in memory and a status information is stored in internal registers of a CPU.</a:t>
            </a:r>
          </a:p>
          <a:p>
            <a:pPr marL="0" indent="0">
              <a:buNone/>
            </a:pPr>
            <a:endParaRPr lang="en-US" dirty="0"/>
          </a:p>
        </p:txBody>
      </p:sp>
      <p:sp>
        <p:nvSpPr>
          <p:cNvPr id="3" name="Title 2"/>
          <p:cNvSpPr>
            <a:spLocks noGrp="1"/>
          </p:cNvSpPr>
          <p:nvPr>
            <p:ph type="title"/>
          </p:nvPr>
        </p:nvSpPr>
        <p:spPr/>
        <p:txBody>
          <a:bodyPr/>
          <a:lstStyle/>
          <a:p>
            <a:r>
              <a:rPr lang="en-US" sz="2000" dirty="0" err="1">
                <a:latin typeface="Times New Roman" panose="02020603050405020304" pitchFamily="18" charset="0"/>
                <a:cs typeface="Times New Roman" panose="02020603050405020304" pitchFamily="18" charset="0"/>
              </a:rPr>
              <a:t>Cont</a:t>
            </a:r>
            <a:r>
              <a:rPr lang="en-US" sz="20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pPr>
              <a:defRPr/>
            </a:pPr>
            <a:fld id="{BDEEC8E3-1E7A-4491-856C-06C7E7E76814}" type="datetime1">
              <a:rPr lang="en-US" smtClean="0"/>
              <a:pPr>
                <a:defRPr/>
              </a:pPr>
              <a:t>2/12/2024</a:t>
            </a:fld>
            <a:endParaRPr lang="en-US"/>
          </a:p>
        </p:txBody>
      </p:sp>
      <p:sp>
        <p:nvSpPr>
          <p:cNvPr id="5" name="Slide Number Placeholder 4"/>
          <p:cNvSpPr>
            <a:spLocks noGrp="1"/>
          </p:cNvSpPr>
          <p:nvPr>
            <p:ph type="sldNum" sz="quarter" idx="12"/>
          </p:nvPr>
        </p:nvSpPr>
        <p:spPr/>
        <p:txBody>
          <a:bodyPr/>
          <a:lstStyle/>
          <a:p>
            <a:pPr>
              <a:defRPr/>
            </a:pPr>
            <a:fld id="{1E13A9A4-7E5D-47C8-97DD-58A6A3C83649}" type="slidenum">
              <a:rPr lang="en-US" smtClean="0"/>
              <a:pPr>
                <a:defRPr/>
              </a:pPr>
              <a:t>8</a:t>
            </a:fld>
            <a:endParaRPr lang="en-US"/>
          </a:p>
        </p:txBody>
      </p:sp>
    </p:spTree>
    <p:extLst>
      <p:ext uri="{BB962C8B-B14F-4D97-AF65-F5344CB8AC3E}">
        <p14:creationId xmlns:p14="http://schemas.microsoft.com/office/powerpoint/2010/main" val="11479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7800" y="838201"/>
            <a:ext cx="9296400" cy="5562599"/>
          </a:xfrm>
        </p:spPr>
        <p:txBody>
          <a:bodyPr/>
          <a:lstStyle/>
          <a:p>
            <a:pPr marL="0" indent="0">
              <a:buNone/>
            </a:pPr>
            <a:r>
              <a:rPr lang="en-US" sz="1800" b="1" dirty="0">
                <a:latin typeface="Times New Roman" panose="02020603050405020304" pitchFamily="18" charset="0"/>
                <a:cs typeface="Times New Roman" panose="02020603050405020304" pitchFamily="18" charset="0"/>
              </a:rPr>
              <a:t>Working of a CPU</a:t>
            </a:r>
          </a:p>
          <a:p>
            <a:r>
              <a:rPr lang="en-US" sz="1800" dirty="0">
                <a:latin typeface="Times New Roman" panose="02020603050405020304" pitchFamily="18" charset="0"/>
                <a:cs typeface="Times New Roman" panose="02020603050405020304" pitchFamily="18" charset="0"/>
              </a:rPr>
              <a:t>All the CPUs regardless of their origin or type performs a basic instruction cycle that consists of three steps named </a:t>
            </a:r>
            <a:r>
              <a:rPr lang="en-US" sz="1800" i="1" dirty="0">
                <a:latin typeface="Times New Roman" panose="02020603050405020304" pitchFamily="18" charset="0"/>
                <a:cs typeface="Times New Roman" panose="02020603050405020304" pitchFamily="18" charset="0"/>
              </a:rPr>
              <a:t>Fetch, decode and Execute.</a:t>
            </a:r>
          </a:p>
          <a:p>
            <a:pPr marL="0" indent="0">
              <a:buNone/>
            </a:pPr>
            <a:r>
              <a:rPr lang="en-US" sz="1800" b="1" dirty="0">
                <a:latin typeface="Times New Roman" panose="02020603050405020304" pitchFamily="18" charset="0"/>
                <a:cs typeface="Times New Roman" panose="02020603050405020304" pitchFamily="18" charset="0"/>
              </a:rPr>
              <a:t>Fetch</a:t>
            </a:r>
          </a:p>
          <a:p>
            <a:r>
              <a:rPr lang="en-US" sz="1800" dirty="0">
                <a:latin typeface="Times New Roman" panose="02020603050405020304" pitchFamily="18" charset="0"/>
                <a:cs typeface="Times New Roman" panose="02020603050405020304" pitchFamily="18" charset="0"/>
              </a:rPr>
              <a:t>A program consists of a number of instructions. Various programs are stored in memory. During this step, the CPU reads instruction that is to be operated from a particular address in the memory. The </a:t>
            </a:r>
            <a:r>
              <a:rPr lang="en-US" sz="1800" i="1" dirty="0">
                <a:latin typeface="Times New Roman" panose="02020603050405020304" pitchFamily="18" charset="0"/>
                <a:cs typeface="Times New Roman" panose="02020603050405020304" pitchFamily="18" charset="0"/>
              </a:rPr>
              <a:t>program counter</a:t>
            </a:r>
            <a:r>
              <a:rPr lang="en-US" sz="1800" dirty="0">
                <a:latin typeface="Times New Roman" panose="02020603050405020304" pitchFamily="18" charset="0"/>
                <a:cs typeface="Times New Roman" panose="02020603050405020304" pitchFamily="18" charset="0"/>
              </a:rPr>
              <a:t> of CPU keeps the record of address of the instructions.</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Decode</a:t>
            </a:r>
          </a:p>
          <a:p>
            <a:r>
              <a:rPr lang="en-US" sz="1800" dirty="0">
                <a:latin typeface="Times New Roman" panose="02020603050405020304" pitchFamily="18" charset="0"/>
                <a:cs typeface="Times New Roman" panose="02020603050405020304" pitchFamily="18" charset="0"/>
              </a:rPr>
              <a:t>A circuitry called i</a:t>
            </a:r>
            <a:r>
              <a:rPr lang="en-US" sz="1800" i="1" dirty="0">
                <a:latin typeface="Times New Roman" panose="02020603050405020304" pitchFamily="18" charset="0"/>
                <a:cs typeface="Times New Roman" panose="02020603050405020304" pitchFamily="18" charset="0"/>
              </a:rPr>
              <a:t>nstruction decoder</a:t>
            </a:r>
            <a:r>
              <a:rPr lang="en-US" sz="1800" dirty="0">
                <a:latin typeface="Times New Roman" panose="02020603050405020304" pitchFamily="18" charset="0"/>
                <a:cs typeface="Times New Roman" panose="02020603050405020304" pitchFamily="18" charset="0"/>
              </a:rPr>
              <a:t> decodes all the instructions fetched from the memory. The instructions are decoded to various signals that control other areas of CPU.</a:t>
            </a:r>
          </a:p>
          <a:p>
            <a:pPr marL="0" indent="0">
              <a:buNone/>
            </a:pPr>
            <a:r>
              <a:rPr lang="en-US" sz="1800" b="1" dirty="0">
                <a:latin typeface="Times New Roman" panose="02020603050405020304" pitchFamily="18" charset="0"/>
                <a:cs typeface="Times New Roman" panose="02020603050405020304" pitchFamily="18" charset="0"/>
              </a:rPr>
              <a:t>Execute</a:t>
            </a:r>
          </a:p>
          <a:p>
            <a:r>
              <a:rPr lang="en-US" sz="1800" dirty="0">
                <a:latin typeface="Times New Roman" panose="02020603050405020304" pitchFamily="18" charset="0"/>
                <a:cs typeface="Times New Roman" panose="02020603050405020304" pitchFamily="18" charset="0"/>
              </a:rPr>
              <a:t>In the last step, the CPU executes the instruction. For example, it stores a value in the particular register and the instruction pointer then points to other instruction that is stored in next address location.</a:t>
            </a:r>
          </a:p>
          <a:p>
            <a:pPr marL="0" indent="0">
              <a:buNone/>
            </a:pPr>
            <a:endParaRPr lang="en-US" sz="1800" dirty="0"/>
          </a:p>
          <a:p>
            <a:endParaRPr lang="en-US" sz="1800" dirty="0"/>
          </a:p>
          <a:p>
            <a:pPr marL="0" indent="0">
              <a:buNone/>
            </a:pPr>
            <a:endParaRPr lang="en-US" sz="1800" dirty="0"/>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Title 2"/>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Cont..</a:t>
            </a:r>
          </a:p>
        </p:txBody>
      </p:sp>
      <p:sp>
        <p:nvSpPr>
          <p:cNvPr id="4" name="Date Placeholder 3"/>
          <p:cNvSpPr>
            <a:spLocks noGrp="1"/>
          </p:cNvSpPr>
          <p:nvPr>
            <p:ph type="dt" sz="half" idx="10"/>
          </p:nvPr>
        </p:nvSpPr>
        <p:spPr/>
        <p:txBody>
          <a:bodyPr/>
          <a:lstStyle/>
          <a:p>
            <a:pPr>
              <a:defRPr/>
            </a:pPr>
            <a:fld id="{BDEEC8E3-1E7A-4491-856C-06C7E7E76814}" type="datetime1">
              <a:rPr lang="en-US" smtClean="0"/>
              <a:pPr>
                <a:defRPr/>
              </a:pPr>
              <a:t>2/12/2024</a:t>
            </a:fld>
            <a:endParaRPr lang="en-US"/>
          </a:p>
        </p:txBody>
      </p:sp>
      <p:sp>
        <p:nvSpPr>
          <p:cNvPr id="5" name="Slide Number Placeholder 4"/>
          <p:cNvSpPr>
            <a:spLocks noGrp="1"/>
          </p:cNvSpPr>
          <p:nvPr>
            <p:ph type="sldNum" sz="quarter" idx="12"/>
          </p:nvPr>
        </p:nvSpPr>
        <p:spPr/>
        <p:txBody>
          <a:bodyPr/>
          <a:lstStyle/>
          <a:p>
            <a:pPr>
              <a:defRPr/>
            </a:pPr>
            <a:fld id="{1E13A9A4-7E5D-47C8-97DD-58A6A3C83649}" type="slidenum">
              <a:rPr lang="en-US" smtClean="0"/>
              <a:pPr>
                <a:defRPr/>
              </a:pPr>
              <a:t>9</a:t>
            </a:fld>
            <a:endParaRPr lang="en-US"/>
          </a:p>
        </p:txBody>
      </p:sp>
    </p:spTree>
    <p:extLst>
      <p:ext uri="{BB962C8B-B14F-4D97-AF65-F5344CB8AC3E}">
        <p14:creationId xmlns:p14="http://schemas.microsoft.com/office/powerpoint/2010/main" val="24694685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smaple</Template>
  <TotalTime>3096</TotalTime>
  <Words>5233</Words>
  <Application>Microsoft Office PowerPoint</Application>
  <PresentationFormat>Widescreen</PresentationFormat>
  <Paragraphs>640</Paragraphs>
  <Slides>69</Slides>
  <Notes>56</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81" baseType="lpstr">
      <vt:lpstr>Arial</vt:lpstr>
      <vt:lpstr>Calibri</vt:lpstr>
      <vt:lpstr>Calibri Light</vt:lpstr>
      <vt:lpstr>Casper</vt:lpstr>
      <vt:lpstr>Casper Bold</vt:lpstr>
      <vt:lpstr>Courier New</vt:lpstr>
      <vt:lpstr>Symbol</vt:lpstr>
      <vt:lpstr>Times New Roman</vt:lpstr>
      <vt:lpstr>Wingdings</vt:lpstr>
      <vt:lpstr>1_Office Theme</vt:lpstr>
      <vt:lpstr>Contents Slide Master</vt:lpstr>
      <vt:lpstr>CorelDRAW</vt:lpstr>
      <vt:lpstr>PowerPoint Presentation</vt:lpstr>
      <vt:lpstr>About Course</vt:lpstr>
      <vt:lpstr>Course Objectives  </vt:lpstr>
      <vt:lpstr> Introduction: Computer Architecture and Computer Organization                                              </vt:lpstr>
      <vt:lpstr>Differences between  computer architecture and organization</vt:lpstr>
      <vt:lpstr>Central Processing Unit(CPU) </vt:lpstr>
      <vt:lpstr>Components of a CPU </vt:lpstr>
      <vt:lpstr>Cont…</vt:lpstr>
      <vt:lpstr>Cont..</vt:lpstr>
      <vt:lpstr>Objectives</vt:lpstr>
      <vt:lpstr>Introduction</vt:lpstr>
      <vt:lpstr>Introduction</vt:lpstr>
      <vt:lpstr>Positional Numbering Systems</vt:lpstr>
      <vt:lpstr>Positional Numbering Systems</vt:lpstr>
      <vt:lpstr>Positional Numbering Systems</vt:lpstr>
      <vt:lpstr>Converting Between Bases</vt:lpstr>
      <vt:lpstr>Converting Between Bases</vt:lpstr>
      <vt:lpstr>Converting Between Bases</vt:lpstr>
      <vt:lpstr>Converting Between Bases</vt:lpstr>
      <vt:lpstr>Decimal,  Binary,  Hexadecimal, Octal </vt:lpstr>
      <vt:lpstr>Converting Between Bases</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Signed Integer Representation</vt:lpstr>
      <vt:lpstr>Floating-Point Representation</vt:lpstr>
      <vt:lpstr>Floating-Point Representation</vt:lpstr>
      <vt:lpstr>Floating-Point Representation</vt:lpstr>
      <vt:lpstr>Floating-Point Representation</vt:lpstr>
      <vt:lpstr>Floating-Point Representation</vt:lpstr>
      <vt:lpstr>Floating-Point Representation</vt:lpstr>
      <vt:lpstr>Floating-Point Representation</vt:lpstr>
      <vt:lpstr>Floating-Point Representation</vt:lpstr>
      <vt:lpstr>Floating-Point Representation</vt:lpstr>
      <vt:lpstr>Floating-Point Representation</vt:lpstr>
      <vt:lpstr>Character Codes</vt:lpstr>
      <vt:lpstr>Character Codes</vt:lpstr>
      <vt:lpstr>Character Codes</vt:lpstr>
      <vt:lpstr>Character Codes</vt:lpstr>
      <vt:lpstr>Character Codes</vt:lpstr>
      <vt:lpstr>Character Codes</vt:lpstr>
      <vt:lpstr>Error Detection and Correction</vt:lpstr>
      <vt:lpstr>Error Detection and Correction</vt:lpstr>
      <vt:lpstr>Error Detection and Correction</vt:lpstr>
      <vt:lpstr>Error Detection and Correction</vt:lpstr>
      <vt:lpstr>Error Detection and Correction</vt:lpstr>
      <vt:lpstr> 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Ayushi Verma</cp:lastModifiedBy>
  <cp:revision>279</cp:revision>
  <dcterms:created xsi:type="dcterms:W3CDTF">2019-01-09T10:33:58Z</dcterms:created>
  <dcterms:modified xsi:type="dcterms:W3CDTF">2024-02-13T02:58:37Z</dcterms:modified>
</cp:coreProperties>
</file>