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56"/>
  </p:notesMasterIdLst>
  <p:handoutMasterIdLst>
    <p:handoutMasterId r:id="rId57"/>
  </p:handoutMasterIdLst>
  <p:sldIdLst>
    <p:sldId id="277" r:id="rId3"/>
    <p:sldId id="257" r:id="rId4"/>
    <p:sldId id="377"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371" r:id="rId54"/>
    <p:sldId id="37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9" d="100"/>
          <a:sy n="79" d="100"/>
        </p:scale>
        <p:origin x="749" y="72"/>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ebopedia.com/TERM/C/computer.html" TargetMode="External"/><Relationship Id="rId7" Type="http://schemas.openxmlformats.org/officeDocument/2006/relationships/hyperlink" Target="http://www.webopedia.com/TERM/O/object.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webopedia.com/TERM/O/operator.html" TargetMode="External"/><Relationship Id="rId5" Type="http://schemas.openxmlformats.org/officeDocument/2006/relationships/hyperlink" Target="http://www.webopedia.com/TERM/E/expression.html" TargetMode="External"/><Relationship Id="rId4" Type="http://schemas.openxmlformats.org/officeDocument/2006/relationships/hyperlink" Target="http://www.webopedia.com/TERM/L/language.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ebopedia.com/TERM/C/computer.html" TargetMode="External"/><Relationship Id="rId7" Type="http://schemas.openxmlformats.org/officeDocument/2006/relationships/hyperlink" Target="http://www.webopedia.com/TERM/O/object.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www.webopedia.com/TERM/O/operator.html" TargetMode="External"/><Relationship Id="rId5" Type="http://schemas.openxmlformats.org/officeDocument/2006/relationships/hyperlink" Target="http://www.webopedia.com/TERM/E/expression.html" TargetMode="External"/><Relationship Id="rId4" Type="http://schemas.openxmlformats.org/officeDocument/2006/relationships/hyperlink" Target="http://www.webopedia.com/TERM/L/language.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747E420E-4EA2-FC6E-63DB-D565618D9A3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8616760D-3330-6F0A-D96E-1ADBD73CFE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 all </a:t>
            </a:r>
            <a:r>
              <a:rPr lang="en-US" altLang="en-US">
                <a:hlinkClick r:id="rId3"/>
              </a:rPr>
              <a:t>computer</a:t>
            </a:r>
            <a:r>
              <a:rPr lang="en-US" altLang="en-US"/>
              <a:t> </a:t>
            </a:r>
            <a:r>
              <a:rPr lang="en-US" altLang="en-US">
                <a:hlinkClick r:id="rId4"/>
              </a:rPr>
              <a:t>languages</a:t>
            </a:r>
            <a:r>
              <a:rPr lang="en-US" altLang="en-US"/>
              <a:t>, </a:t>
            </a:r>
            <a:r>
              <a:rPr lang="en-US" altLang="en-US">
                <a:hlinkClick r:id="rId5"/>
              </a:rPr>
              <a:t>expressions</a:t>
            </a:r>
            <a:r>
              <a:rPr lang="en-US" altLang="en-US"/>
              <a:t> consist of two types of components: </a:t>
            </a:r>
            <a:r>
              <a:rPr lang="en-US" altLang="en-US" i="1"/>
              <a:t>operands</a:t>
            </a:r>
            <a:r>
              <a:rPr lang="en-US" altLang="en-US"/>
              <a:t> and </a:t>
            </a:r>
            <a:r>
              <a:rPr lang="en-US" altLang="en-US" i="1">
                <a:hlinkClick r:id="rId6"/>
              </a:rPr>
              <a:t>operators</a:t>
            </a:r>
            <a:r>
              <a:rPr lang="en-US" altLang="en-US"/>
              <a:t>. Operands are the </a:t>
            </a:r>
            <a:r>
              <a:rPr lang="en-US" altLang="en-US">
                <a:hlinkClick r:id="rId7"/>
              </a:rPr>
              <a:t>objects</a:t>
            </a:r>
            <a:r>
              <a:rPr lang="en-US" altLang="en-US"/>
              <a:t> that are manipulated and </a:t>
            </a:r>
            <a:r>
              <a:rPr lang="en-US" altLang="en-US">
                <a:hlinkClick r:id="rId6"/>
              </a:rPr>
              <a:t>operators </a:t>
            </a:r>
            <a:r>
              <a:rPr lang="en-US" altLang="en-US"/>
              <a:t>are the symbols that represent specific actions. For example, in the expression</a:t>
            </a:r>
          </a:p>
          <a:p>
            <a:pPr eaLnBrk="1" hangingPunct="1">
              <a:spcBef>
                <a:spcPct val="0"/>
              </a:spcBef>
            </a:pPr>
            <a:r>
              <a:rPr lang="en-US" altLang="en-US"/>
              <a:t>5 + </a:t>
            </a:r>
            <a:r>
              <a:rPr lang="en-US" altLang="en-US" i="1"/>
              <a:t>x</a:t>
            </a:r>
            <a:endParaRPr lang="en-US" altLang="en-US"/>
          </a:p>
          <a:p>
            <a:pPr eaLnBrk="1" hangingPunct="1">
              <a:spcBef>
                <a:spcPct val="0"/>
              </a:spcBef>
            </a:pPr>
            <a:r>
              <a:rPr lang="en-US" altLang="en-US" i="1"/>
              <a:t>X </a:t>
            </a:r>
            <a:r>
              <a:rPr lang="en-US" altLang="en-US"/>
              <a:t>and 5 are operands and + is an operator. All expressions have at least one operand.</a:t>
            </a:r>
          </a:p>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F4D13A53-3CB2-7487-1466-CD4C51B7F1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18EAEE-6BBA-4040-B9EC-BFB9C866B750}" type="slidenum">
              <a:rPr lang="en-US" altLang="en-US">
                <a:latin typeface="Arial" panose="020B0604020202020204" pitchFamily="34" charset="0"/>
              </a:rPr>
              <a:pPr>
                <a:spcBef>
                  <a:spcPct val="0"/>
                </a:spcBef>
              </a:pPr>
              <a:t>14</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4AFDD1A6-B9D5-EB9E-5560-A166EB48D14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0354A4AC-087B-AC15-E371-2712EEF53E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 all </a:t>
            </a:r>
            <a:r>
              <a:rPr lang="en-US" altLang="en-US">
                <a:hlinkClick r:id="rId3"/>
              </a:rPr>
              <a:t>computer</a:t>
            </a:r>
            <a:r>
              <a:rPr lang="en-US" altLang="en-US"/>
              <a:t> </a:t>
            </a:r>
            <a:r>
              <a:rPr lang="en-US" altLang="en-US">
                <a:hlinkClick r:id="rId4"/>
              </a:rPr>
              <a:t>languages</a:t>
            </a:r>
            <a:r>
              <a:rPr lang="en-US" altLang="en-US"/>
              <a:t>, </a:t>
            </a:r>
            <a:r>
              <a:rPr lang="en-US" altLang="en-US">
                <a:hlinkClick r:id="rId5"/>
              </a:rPr>
              <a:t>expressions</a:t>
            </a:r>
            <a:r>
              <a:rPr lang="en-US" altLang="en-US"/>
              <a:t> consist of two types of components: </a:t>
            </a:r>
            <a:r>
              <a:rPr lang="en-US" altLang="en-US" i="1"/>
              <a:t>operands</a:t>
            </a:r>
            <a:r>
              <a:rPr lang="en-US" altLang="en-US"/>
              <a:t> and </a:t>
            </a:r>
            <a:r>
              <a:rPr lang="en-US" altLang="en-US" i="1">
                <a:hlinkClick r:id="rId6"/>
              </a:rPr>
              <a:t>operators</a:t>
            </a:r>
            <a:r>
              <a:rPr lang="en-US" altLang="en-US"/>
              <a:t>. Operands are the </a:t>
            </a:r>
            <a:r>
              <a:rPr lang="en-US" altLang="en-US">
                <a:hlinkClick r:id="rId7"/>
              </a:rPr>
              <a:t>objects</a:t>
            </a:r>
            <a:r>
              <a:rPr lang="en-US" altLang="en-US"/>
              <a:t> that are manipulated and </a:t>
            </a:r>
            <a:r>
              <a:rPr lang="en-US" altLang="en-US">
                <a:hlinkClick r:id="rId6"/>
              </a:rPr>
              <a:t>operators </a:t>
            </a:r>
            <a:r>
              <a:rPr lang="en-US" altLang="en-US"/>
              <a:t>are the symbols that represent specific actions. For example, in the expression</a:t>
            </a:r>
          </a:p>
          <a:p>
            <a:pPr eaLnBrk="1" hangingPunct="1">
              <a:spcBef>
                <a:spcPct val="0"/>
              </a:spcBef>
            </a:pPr>
            <a:r>
              <a:rPr lang="en-US" altLang="en-US"/>
              <a:t>5 + </a:t>
            </a:r>
            <a:r>
              <a:rPr lang="en-US" altLang="en-US" i="1"/>
              <a:t>x</a:t>
            </a:r>
            <a:endParaRPr lang="en-US" altLang="en-US"/>
          </a:p>
          <a:p>
            <a:pPr eaLnBrk="1" hangingPunct="1">
              <a:spcBef>
                <a:spcPct val="0"/>
              </a:spcBef>
            </a:pPr>
            <a:r>
              <a:rPr lang="en-US" altLang="en-US" i="1"/>
              <a:t>X </a:t>
            </a:r>
            <a:r>
              <a:rPr lang="en-US" altLang="en-US"/>
              <a:t>and 5 are operands and + is an operator. All expressions have at least one operand.</a:t>
            </a:r>
          </a:p>
          <a:p>
            <a:pPr eaLnBrk="1" hangingPunct="1"/>
            <a:endParaRPr lang="en-US" altLang="en-US"/>
          </a:p>
        </p:txBody>
      </p:sp>
      <p:sp>
        <p:nvSpPr>
          <p:cNvPr id="22532" name="Slide Number Placeholder 3">
            <a:extLst>
              <a:ext uri="{FF2B5EF4-FFF2-40B4-BE49-F238E27FC236}">
                <a16:creationId xmlns:a16="http://schemas.microsoft.com/office/drawing/2014/main" id="{01916A52-ADDC-592B-CE02-C758B63D57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4E2ECE3-B269-4B6B-B0C9-C3E04F829CAB}" type="slidenum">
              <a:rPr lang="en-US" altLang="en-US">
                <a:latin typeface="Arial" panose="020B0604020202020204" pitchFamily="34" charset="0"/>
              </a:rPr>
              <a:pPr>
                <a:spcBef>
                  <a:spcPct val="0"/>
                </a:spcBef>
              </a:pPr>
              <a:t>15</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43D4F6A8-3F59-A7E4-EE38-03CF09BD2B7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9940C3C2-066E-98BF-CB93-26FBF2C425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IAC= INSTRUCTION Address Counter, MAR= Memory Address Register, OPCODE= Operation Code</a:t>
            </a:r>
          </a:p>
        </p:txBody>
      </p:sp>
      <p:sp>
        <p:nvSpPr>
          <p:cNvPr id="24580" name="Slide Number Placeholder 3">
            <a:extLst>
              <a:ext uri="{FF2B5EF4-FFF2-40B4-BE49-F238E27FC236}">
                <a16:creationId xmlns:a16="http://schemas.microsoft.com/office/drawing/2014/main" id="{85477B09-657F-8481-DCD1-3EFB9F434F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960A01-1A82-4A46-87B9-FDCE91DE4CEB}" type="slidenum">
              <a:rPr lang="en-US" altLang="en-US">
                <a:latin typeface="Arial" panose="020B0604020202020204" pitchFamily="34" charset="0"/>
              </a:rPr>
              <a:pPr>
                <a:spcBef>
                  <a:spcPct val="0"/>
                </a:spcBef>
              </a:pPr>
              <a:t>16</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2778346400"/>
              </p:ext>
            </p:extLst>
          </p:nvPr>
        </p:nvGraphicFramePr>
        <p:xfrm>
          <a:off x="76788" y="2260591"/>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76"/>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2260591"/>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Casper Bold"/>
              </a:rPr>
              <a:t>Apex Institute of Technology</a:t>
            </a:r>
            <a:endParaRPr lang="en-US" sz="3600" dirty="0">
              <a:latin typeface="Casper Bold"/>
            </a:endParaRPr>
          </a:p>
          <a:p>
            <a:pPr algn="ctr"/>
            <a:r>
              <a:rPr lang="en-IN" sz="2000" b="1" dirty="0">
                <a:latin typeface="Casper Bold"/>
              </a:rPr>
              <a:t>Department of Computer Science &amp; Engineering</a:t>
            </a:r>
            <a:endParaRPr lang="en-US" sz="2000" b="1" dirty="0">
              <a:latin typeface="Casper Bold"/>
            </a:endParaRPr>
          </a:p>
          <a:p>
            <a:pPr lvl="0" algn="ctr" defTabSz="622300">
              <a:lnSpc>
                <a:spcPct val="90000"/>
              </a:lnSpc>
              <a:spcBef>
                <a:spcPct val="0"/>
              </a:spcBef>
              <a:spcAft>
                <a:spcPct val="35000"/>
              </a:spcAft>
            </a:pPr>
            <a:endParaRPr lang="en-US" sz="2800" dirty="0">
              <a:latin typeface="Casper Bold"/>
            </a:endParaRPr>
          </a:p>
          <a:p>
            <a:pPr lvl="0" algn="ctr" defTabSz="622300">
              <a:lnSpc>
                <a:spcPct val="90000"/>
              </a:lnSpc>
              <a:spcBef>
                <a:spcPct val="0"/>
              </a:spcBef>
              <a:spcAft>
                <a:spcPct val="35000"/>
              </a:spcAft>
            </a:pPr>
            <a:r>
              <a:rPr lang="en-US" sz="3600" b="1" dirty="0">
                <a:latin typeface="Casper Bold"/>
              </a:rPr>
              <a:t>Computer Organization &amp; Architecture </a:t>
            </a:r>
          </a:p>
          <a:p>
            <a:pPr lvl="0" algn="ctr" defTabSz="622300">
              <a:lnSpc>
                <a:spcPct val="90000"/>
              </a:lnSpc>
              <a:spcBef>
                <a:spcPct val="0"/>
              </a:spcBef>
              <a:spcAft>
                <a:spcPct val="35000"/>
              </a:spcAft>
            </a:pPr>
            <a:r>
              <a:rPr lang="en-US" sz="3600" b="1" dirty="0">
                <a:latin typeface="Casper Bold"/>
              </a:rPr>
              <a:t>(CST-281)</a:t>
            </a:r>
          </a:p>
          <a:p>
            <a:pPr lvl="0" algn="ctr" defTabSz="622300">
              <a:lnSpc>
                <a:spcPct val="90000"/>
              </a:lnSpc>
              <a:spcBef>
                <a:spcPct val="0"/>
              </a:spcBef>
              <a:spcAft>
                <a:spcPct val="35000"/>
              </a:spcAft>
            </a:pPr>
            <a:endParaRPr lang="en-US" sz="3600" b="1" dirty="0">
              <a:latin typeface="Casper Bold"/>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2" name="TextBox 1">
            <a:extLst>
              <a:ext uri="{FF2B5EF4-FFF2-40B4-BE49-F238E27FC236}">
                <a16:creationId xmlns:a16="http://schemas.microsoft.com/office/drawing/2014/main" id="{CB36E28C-D7B6-45D7-81C1-274C275F362A}"/>
              </a:ext>
            </a:extLst>
          </p:cNvPr>
          <p:cNvSpPr txBox="1"/>
          <p:nvPr/>
        </p:nvSpPr>
        <p:spPr>
          <a:xfrm>
            <a:off x="685800" y="5590145"/>
            <a:ext cx="4301314" cy="1200329"/>
          </a:xfrm>
          <a:prstGeom prst="rect">
            <a:avLst/>
          </a:prstGeom>
          <a:noFill/>
        </p:spPr>
        <p:txBody>
          <a:bodyPr wrap="square" rtlCol="0">
            <a:spAutoFit/>
          </a:bodyPr>
          <a:lstStyle/>
          <a:p>
            <a:r>
              <a:rPr lang="en-US" b="1" dirty="0">
                <a:latin typeface="Times New Roman" pitchFamily="18" charset="0"/>
                <a:cs typeface="Times New Roman" pitchFamily="18" charset="0"/>
              </a:rPr>
              <a:t>Jayashree Mohanty</a:t>
            </a:r>
          </a:p>
          <a:p>
            <a:r>
              <a:rPr lang="en-US" dirty="0">
                <a:latin typeface="Times New Roman" pitchFamily="18" charset="0"/>
                <a:cs typeface="Times New Roman" pitchFamily="18" charset="0"/>
              </a:rPr>
              <a:t>E15737</a:t>
            </a:r>
          </a:p>
          <a:p>
            <a:r>
              <a:rPr lang="en-IN" dirty="0">
                <a:latin typeface="Times New Roman" pitchFamily="18" charset="0"/>
                <a:cs typeface="Times New Roman" pitchFamily="18" charset="0"/>
              </a:rPr>
              <a:t>Assistant Professor</a:t>
            </a:r>
          </a:p>
          <a:p>
            <a:r>
              <a:rPr lang="en-IN" dirty="0">
                <a:latin typeface="Times New Roman" pitchFamily="18" charset="0"/>
                <a:cs typeface="Times New Roman" pitchFamily="18" charset="0"/>
              </a:rPr>
              <a:t>CSE(AIT), CU</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8262-D6CB-8176-21B1-757979739F37}"/>
              </a:ext>
            </a:extLst>
          </p:cNvPr>
          <p:cNvSpPr>
            <a:spLocks noGrp="1"/>
          </p:cNvSpPr>
          <p:nvPr>
            <p:ph type="title"/>
          </p:nvPr>
        </p:nvSpPr>
        <p:spPr/>
        <p:txBody>
          <a:bodyPr/>
          <a:lstStyle/>
          <a:p>
            <a:pPr>
              <a:defRPr/>
            </a:pPr>
            <a:r>
              <a:rPr lang="en-US" dirty="0"/>
              <a:t>Communication inside a computer..</a:t>
            </a:r>
          </a:p>
        </p:txBody>
      </p:sp>
      <p:sp>
        <p:nvSpPr>
          <p:cNvPr id="15363" name="Content Placeholder 2">
            <a:extLst>
              <a:ext uri="{FF2B5EF4-FFF2-40B4-BE49-F238E27FC236}">
                <a16:creationId xmlns:a16="http://schemas.microsoft.com/office/drawing/2014/main" id="{15A1F238-0EA0-3D07-2711-B80A0B4A2600}"/>
              </a:ext>
            </a:extLst>
          </p:cNvPr>
          <p:cNvSpPr>
            <a:spLocks noGrp="1"/>
          </p:cNvSpPr>
          <p:nvPr>
            <p:ph sz="quarter" idx="1"/>
          </p:nvPr>
        </p:nvSpPr>
        <p:spPr>
          <a:xfrm>
            <a:off x="1981200" y="1600201"/>
            <a:ext cx="7467600" cy="4873625"/>
          </a:xfrm>
        </p:spPr>
        <p:txBody>
          <a:bodyPr>
            <a:normAutofit fontScale="92500" lnSpcReduction="10000"/>
          </a:bodyPr>
          <a:lstStyle/>
          <a:p>
            <a:r>
              <a:rPr lang="en-US" altLang="en-US"/>
              <a:t>A computer program consists of both instructions and data. The program is fed into the computer through the input unit and stored in the memory.</a:t>
            </a:r>
          </a:p>
          <a:p>
            <a:r>
              <a:rPr lang="en-US" altLang="en-US"/>
              <a:t>In order to execute the program, the instructions have to be fetched from memory one by one. </a:t>
            </a:r>
          </a:p>
          <a:p>
            <a:r>
              <a:rPr lang="en-US" altLang="en-US"/>
              <a:t>This fetching of instructions is done by the control unit.</a:t>
            </a:r>
          </a:p>
          <a:p>
            <a:r>
              <a:rPr lang="en-US" altLang="en-US"/>
              <a:t>After an instruction is fetched, the control unit decodes the instruction.</a:t>
            </a:r>
          </a:p>
          <a:p>
            <a:r>
              <a:rPr lang="en-US" altLang="en-US"/>
              <a:t>According to the instruction, the control unit issues control signals to other units. </a:t>
            </a:r>
          </a:p>
          <a:p>
            <a:pPr>
              <a:buFont typeface="Wingdings" panose="05000000000000000000" pitchFamily="2" charset="2"/>
              <a:buNone/>
            </a:pPr>
            <a:r>
              <a:rPr lang="en-US" altLang="en-US"/>
              <a:t> </a:t>
            </a:r>
          </a:p>
          <a:p>
            <a:endParaRPr lang="en-US" altLang="en-US"/>
          </a:p>
          <a:p>
            <a:endParaRPr lang="en-US" altLang="en-US"/>
          </a:p>
        </p:txBody>
      </p:sp>
    </p:spTree>
    <p:extLst>
      <p:ext uri="{BB962C8B-B14F-4D97-AF65-F5344CB8AC3E}">
        <p14:creationId xmlns:p14="http://schemas.microsoft.com/office/powerpoint/2010/main" val="208808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D7D8-D322-C972-CB9A-14C006311A91}"/>
              </a:ext>
            </a:extLst>
          </p:cNvPr>
          <p:cNvSpPr>
            <a:spLocks noGrp="1"/>
          </p:cNvSpPr>
          <p:nvPr>
            <p:ph type="title"/>
          </p:nvPr>
        </p:nvSpPr>
        <p:spPr/>
        <p:txBody>
          <a:bodyPr/>
          <a:lstStyle/>
          <a:p>
            <a:pPr>
              <a:defRPr/>
            </a:pPr>
            <a:r>
              <a:rPr lang="en-US" dirty="0"/>
              <a:t>Communication inside a computer..</a:t>
            </a:r>
          </a:p>
        </p:txBody>
      </p:sp>
      <p:sp>
        <p:nvSpPr>
          <p:cNvPr id="16387" name="Content Placeholder 2">
            <a:extLst>
              <a:ext uri="{FF2B5EF4-FFF2-40B4-BE49-F238E27FC236}">
                <a16:creationId xmlns:a16="http://schemas.microsoft.com/office/drawing/2014/main" id="{7394163D-37EA-BA4B-7908-A6D743F17856}"/>
              </a:ext>
            </a:extLst>
          </p:cNvPr>
          <p:cNvSpPr>
            <a:spLocks noGrp="1"/>
          </p:cNvSpPr>
          <p:nvPr>
            <p:ph sz="quarter" idx="1"/>
          </p:nvPr>
        </p:nvSpPr>
        <p:spPr>
          <a:xfrm>
            <a:off x="1981200" y="1600201"/>
            <a:ext cx="7467600" cy="4873625"/>
          </a:xfrm>
        </p:spPr>
        <p:txBody>
          <a:bodyPr/>
          <a:lstStyle/>
          <a:p>
            <a:pPr>
              <a:buFont typeface="Courier New" panose="02070309020205020404" pitchFamily="49" charset="0"/>
              <a:buChar char="o"/>
            </a:pPr>
            <a:r>
              <a:rPr lang="en-US" altLang="en-US"/>
              <a:t>After an instruction is executed, the result of the instruction is stored in memory  or stored temporarily in the control unit or ALU, so that this can be used by the next instruction.</a:t>
            </a:r>
          </a:p>
          <a:p>
            <a:pPr>
              <a:buFont typeface="Courier New" panose="02070309020205020404" pitchFamily="49" charset="0"/>
              <a:buChar char="o"/>
            </a:pPr>
            <a:r>
              <a:rPr lang="en-US" altLang="en-US"/>
              <a:t>The results of a program are taken out of the computer through the output unit.</a:t>
            </a:r>
          </a:p>
          <a:p>
            <a:pPr>
              <a:buFont typeface="Courier New" panose="02070309020205020404" pitchFamily="49" charset="0"/>
              <a:buChar char="o"/>
            </a:pPr>
            <a:r>
              <a:rPr lang="en-US" altLang="en-US"/>
              <a:t>The control unit, ALU and registers are collectively known as Central Processing Unit (CPU) </a:t>
            </a:r>
          </a:p>
          <a:p>
            <a:pPr>
              <a:buFont typeface="Courier New" panose="02070309020205020404" pitchFamily="49" charset="0"/>
              <a:buChar char="o"/>
            </a:pPr>
            <a:endParaRPr lang="en-US" altLang="en-US"/>
          </a:p>
        </p:txBody>
      </p:sp>
    </p:spTree>
    <p:extLst>
      <p:ext uri="{BB962C8B-B14F-4D97-AF65-F5344CB8AC3E}">
        <p14:creationId xmlns:p14="http://schemas.microsoft.com/office/powerpoint/2010/main" val="336662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8D0A-718D-37EF-8CA2-DEDD5F5B8D78}"/>
              </a:ext>
            </a:extLst>
          </p:cNvPr>
          <p:cNvSpPr>
            <a:spLocks noGrp="1"/>
          </p:cNvSpPr>
          <p:nvPr>
            <p:ph type="title"/>
          </p:nvPr>
        </p:nvSpPr>
        <p:spPr/>
        <p:txBody>
          <a:bodyPr/>
          <a:lstStyle/>
          <a:p>
            <a:pPr>
              <a:defRPr/>
            </a:pPr>
            <a:r>
              <a:rPr lang="en-US" dirty="0"/>
              <a:t>Communication inside a computer</a:t>
            </a:r>
          </a:p>
        </p:txBody>
      </p:sp>
      <p:pic>
        <p:nvPicPr>
          <p:cNvPr id="17411" name="Picture 2">
            <a:extLst>
              <a:ext uri="{FF2B5EF4-FFF2-40B4-BE49-F238E27FC236}">
                <a16:creationId xmlns:a16="http://schemas.microsoft.com/office/drawing/2014/main" id="{FBD4E17C-640A-3B10-FC24-97A134A8F83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133600" y="1905000"/>
            <a:ext cx="7696200" cy="4114800"/>
          </a:xfrm>
          <a:noFill/>
        </p:spPr>
      </p:pic>
    </p:spTree>
    <p:extLst>
      <p:ext uri="{BB962C8B-B14F-4D97-AF65-F5344CB8AC3E}">
        <p14:creationId xmlns:p14="http://schemas.microsoft.com/office/powerpoint/2010/main" val="3975006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8E9E-9452-DEC1-E145-8FAF97F9BEF1}"/>
              </a:ext>
            </a:extLst>
          </p:cNvPr>
          <p:cNvSpPr>
            <a:spLocks noGrp="1"/>
          </p:cNvSpPr>
          <p:nvPr>
            <p:ph type="title"/>
          </p:nvPr>
        </p:nvSpPr>
        <p:spPr/>
        <p:txBody>
          <a:bodyPr/>
          <a:lstStyle/>
          <a:p>
            <a:pPr eaLnBrk="1" fontAlgn="auto" hangingPunct="1">
              <a:spcAft>
                <a:spcPts val="0"/>
              </a:spcAft>
              <a:defRPr/>
            </a:pPr>
            <a:r>
              <a:rPr lang="en-US" dirty="0"/>
              <a:t>Interconnection Of Units</a:t>
            </a:r>
          </a:p>
        </p:txBody>
      </p:sp>
      <p:sp>
        <p:nvSpPr>
          <p:cNvPr id="18435" name="Content Placeholder 2">
            <a:extLst>
              <a:ext uri="{FF2B5EF4-FFF2-40B4-BE49-F238E27FC236}">
                <a16:creationId xmlns:a16="http://schemas.microsoft.com/office/drawing/2014/main" id="{F2B6129A-60D0-3333-0BED-A205D08FC724}"/>
              </a:ext>
            </a:extLst>
          </p:cNvPr>
          <p:cNvSpPr>
            <a:spLocks noGrp="1"/>
          </p:cNvSpPr>
          <p:nvPr>
            <p:ph sz="quarter" idx="1"/>
          </p:nvPr>
        </p:nvSpPr>
        <p:spPr>
          <a:xfrm>
            <a:off x="1981200" y="1600201"/>
            <a:ext cx="7467600" cy="4873625"/>
          </a:xfrm>
        </p:spPr>
        <p:txBody>
          <a:bodyPr/>
          <a:lstStyle/>
          <a:p>
            <a:pPr eaLnBrk="1" hangingPunct="1"/>
            <a:r>
              <a:rPr lang="en-US" altLang="en-US"/>
              <a:t>A computer program consists of both instructions and data. </a:t>
            </a:r>
          </a:p>
          <a:p>
            <a:pPr eaLnBrk="1" hangingPunct="1"/>
            <a:r>
              <a:rPr lang="en-US" altLang="en-US"/>
              <a:t>The program is fed into the computer through the input unit and stored in the memory. </a:t>
            </a:r>
          </a:p>
          <a:p>
            <a:pPr eaLnBrk="1" hangingPunct="1"/>
            <a:r>
              <a:rPr lang="en-US" altLang="en-US"/>
              <a:t>In order to execute the program, the instructions have to be fetched from memory one by one and store it into registers (working memory) for processing. </a:t>
            </a:r>
          </a:p>
          <a:p>
            <a:pPr eaLnBrk="1" hangingPunct="1"/>
            <a:r>
              <a:rPr lang="en-US" altLang="en-US"/>
              <a:t>This fetching of instructions is done by the control unit.</a:t>
            </a:r>
          </a:p>
        </p:txBody>
      </p:sp>
    </p:spTree>
    <p:extLst>
      <p:ext uri="{BB962C8B-B14F-4D97-AF65-F5344CB8AC3E}">
        <p14:creationId xmlns:p14="http://schemas.microsoft.com/office/powerpoint/2010/main" val="235810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E4B8-FDF9-A15D-D868-8415C8A1F47B}"/>
              </a:ext>
            </a:extLst>
          </p:cNvPr>
          <p:cNvSpPr>
            <a:spLocks noGrp="1"/>
          </p:cNvSpPr>
          <p:nvPr>
            <p:ph type="title"/>
          </p:nvPr>
        </p:nvSpPr>
        <p:spPr/>
        <p:txBody>
          <a:bodyPr/>
          <a:lstStyle/>
          <a:p>
            <a:pPr>
              <a:defRPr/>
            </a:pPr>
            <a:r>
              <a:rPr lang="en-US" dirty="0"/>
              <a:t>Instruction cycle</a:t>
            </a:r>
          </a:p>
        </p:txBody>
      </p:sp>
      <p:sp>
        <p:nvSpPr>
          <p:cNvPr id="19459" name="Content Placeholder 2">
            <a:extLst>
              <a:ext uri="{FF2B5EF4-FFF2-40B4-BE49-F238E27FC236}">
                <a16:creationId xmlns:a16="http://schemas.microsoft.com/office/drawing/2014/main" id="{C69E21CA-934F-C91A-EDC0-690A508A3530}"/>
              </a:ext>
            </a:extLst>
          </p:cNvPr>
          <p:cNvSpPr>
            <a:spLocks noGrp="1"/>
          </p:cNvSpPr>
          <p:nvPr>
            <p:ph sz="quarter" idx="1"/>
          </p:nvPr>
        </p:nvSpPr>
        <p:spPr>
          <a:xfrm>
            <a:off x="1981200" y="1679576"/>
            <a:ext cx="7467600" cy="4873625"/>
          </a:xfrm>
        </p:spPr>
        <p:txBody>
          <a:bodyPr/>
          <a:lstStyle/>
          <a:p>
            <a:r>
              <a:rPr lang="en-US" altLang="en-US"/>
              <a:t>Instruction are fetched and executed by the control unit one by one. The sequences involved for the fetch of one instruction and its execution are known as instruction cycle. </a:t>
            </a:r>
          </a:p>
        </p:txBody>
      </p:sp>
    </p:spTree>
    <p:extLst>
      <p:ext uri="{BB962C8B-B14F-4D97-AF65-F5344CB8AC3E}">
        <p14:creationId xmlns:p14="http://schemas.microsoft.com/office/powerpoint/2010/main" val="321898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872C-4154-FC02-2920-1924E725DEB6}"/>
              </a:ext>
            </a:extLst>
          </p:cNvPr>
          <p:cNvSpPr>
            <a:spLocks noGrp="1"/>
          </p:cNvSpPr>
          <p:nvPr>
            <p:ph type="title"/>
          </p:nvPr>
        </p:nvSpPr>
        <p:spPr/>
        <p:txBody>
          <a:bodyPr/>
          <a:lstStyle/>
          <a:p>
            <a:pPr>
              <a:defRPr/>
            </a:pPr>
            <a:r>
              <a:rPr lang="en-US" dirty="0"/>
              <a:t>Instruction Cycle</a:t>
            </a:r>
          </a:p>
        </p:txBody>
      </p:sp>
      <p:pic>
        <p:nvPicPr>
          <p:cNvPr id="21507" name="Picture 2">
            <a:extLst>
              <a:ext uri="{FF2B5EF4-FFF2-40B4-BE49-F238E27FC236}">
                <a16:creationId xmlns:a16="http://schemas.microsoft.com/office/drawing/2014/main" id="{18B2BE76-C307-E650-E41D-15584ABD889C}"/>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724400" y="1752600"/>
            <a:ext cx="3581400" cy="4191000"/>
          </a:xfrm>
          <a:noFill/>
        </p:spPr>
      </p:pic>
    </p:spTree>
    <p:extLst>
      <p:ext uri="{BB962C8B-B14F-4D97-AF65-F5344CB8AC3E}">
        <p14:creationId xmlns:p14="http://schemas.microsoft.com/office/powerpoint/2010/main" val="114783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34A6-FE68-7BA9-9E39-11CC0719FCF8}"/>
              </a:ext>
            </a:extLst>
          </p:cNvPr>
          <p:cNvSpPr>
            <a:spLocks noGrp="1"/>
          </p:cNvSpPr>
          <p:nvPr>
            <p:ph type="title"/>
          </p:nvPr>
        </p:nvSpPr>
        <p:spPr/>
        <p:txBody>
          <a:bodyPr/>
          <a:lstStyle/>
          <a:p>
            <a:pPr>
              <a:defRPr/>
            </a:pPr>
            <a:r>
              <a:rPr lang="en-US" dirty="0"/>
              <a:t>Instruction Cycle Steps</a:t>
            </a:r>
          </a:p>
        </p:txBody>
      </p:sp>
      <p:pic>
        <p:nvPicPr>
          <p:cNvPr id="23555" name="Picture 2">
            <a:extLst>
              <a:ext uri="{FF2B5EF4-FFF2-40B4-BE49-F238E27FC236}">
                <a16:creationId xmlns:a16="http://schemas.microsoft.com/office/drawing/2014/main" id="{7633827C-CADA-BF04-4BCA-6E3AD91D2DD7}"/>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981200" y="1600200"/>
            <a:ext cx="7772400" cy="4495800"/>
          </a:xfrm>
          <a:noFill/>
        </p:spPr>
      </p:pic>
    </p:spTree>
    <p:extLst>
      <p:ext uri="{BB962C8B-B14F-4D97-AF65-F5344CB8AC3E}">
        <p14:creationId xmlns:p14="http://schemas.microsoft.com/office/powerpoint/2010/main" val="398695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A3B5-7BF2-2EDA-D41D-B9F3625F2C6D}"/>
              </a:ext>
            </a:extLst>
          </p:cNvPr>
          <p:cNvSpPr>
            <a:spLocks noGrp="1"/>
          </p:cNvSpPr>
          <p:nvPr>
            <p:ph type="title"/>
          </p:nvPr>
        </p:nvSpPr>
        <p:spPr/>
        <p:txBody>
          <a:bodyPr/>
          <a:lstStyle/>
          <a:p>
            <a:pPr>
              <a:defRPr/>
            </a:pPr>
            <a:r>
              <a:rPr lang="en-US" dirty="0"/>
              <a:t>INTERCONNECTIONS of UNITS..</a:t>
            </a:r>
          </a:p>
        </p:txBody>
      </p:sp>
      <p:sp>
        <p:nvSpPr>
          <p:cNvPr id="3" name="Content Placeholder 2">
            <a:extLst>
              <a:ext uri="{FF2B5EF4-FFF2-40B4-BE49-F238E27FC236}">
                <a16:creationId xmlns:a16="http://schemas.microsoft.com/office/drawing/2014/main" id="{C81A8CD8-4606-F72A-E179-889276F0756E}"/>
              </a:ext>
            </a:extLst>
          </p:cNvPr>
          <p:cNvSpPr>
            <a:spLocks noGrp="1"/>
          </p:cNvSpPr>
          <p:nvPr>
            <p:ph sz="quarter" idx="1"/>
          </p:nvPr>
        </p:nvSpPr>
        <p:spPr>
          <a:xfrm>
            <a:off x="1981200" y="1600201"/>
            <a:ext cx="7467600" cy="4873625"/>
          </a:xfrm>
        </p:spPr>
        <p:txBody>
          <a:bodyPr/>
          <a:lstStyle/>
          <a:p>
            <a:pPr marL="274320" indent="-274320" eaLnBrk="1" fontAlgn="auto" hangingPunct="1">
              <a:spcAft>
                <a:spcPts val="0"/>
              </a:spcAft>
              <a:buFont typeface="Wingdings"/>
              <a:buChar char=""/>
              <a:defRPr/>
            </a:pPr>
            <a:r>
              <a:rPr lang="en-US" dirty="0"/>
              <a:t>Set of wires used for interconnection is known as system bus which carry group of bits (information) in a controlled manner.</a:t>
            </a:r>
          </a:p>
          <a:p>
            <a:pPr marL="274320" indent="-274320" eaLnBrk="1" fontAlgn="auto" hangingPunct="1">
              <a:spcAft>
                <a:spcPts val="0"/>
              </a:spcAft>
              <a:buFont typeface="Wingdings"/>
              <a:buChar char=""/>
              <a:defRPr/>
            </a:pPr>
            <a:r>
              <a:rPr lang="en-US" dirty="0"/>
              <a:t>It is further divided into three logical units, namely the address bus, the data bus, and the control bus.</a:t>
            </a:r>
          </a:p>
          <a:p>
            <a:pPr>
              <a:defRPr/>
            </a:pPr>
            <a:endParaRPr lang="en-US" dirty="0"/>
          </a:p>
        </p:txBody>
      </p:sp>
    </p:spTree>
    <p:extLst>
      <p:ext uri="{BB962C8B-B14F-4D97-AF65-F5344CB8AC3E}">
        <p14:creationId xmlns:p14="http://schemas.microsoft.com/office/powerpoint/2010/main" val="77263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05FE-AFB1-BC28-B643-4C57D84295BC}"/>
              </a:ext>
            </a:extLst>
          </p:cNvPr>
          <p:cNvSpPr>
            <a:spLocks noGrp="1"/>
          </p:cNvSpPr>
          <p:nvPr>
            <p:ph type="title"/>
          </p:nvPr>
        </p:nvSpPr>
        <p:spPr/>
        <p:txBody>
          <a:bodyPr/>
          <a:lstStyle/>
          <a:p>
            <a:pPr eaLnBrk="1" fontAlgn="auto" hangingPunct="1">
              <a:spcAft>
                <a:spcPts val="0"/>
              </a:spcAft>
              <a:defRPr/>
            </a:pPr>
            <a:r>
              <a:rPr lang="en-US" dirty="0"/>
              <a:t>System Buses Types</a:t>
            </a:r>
          </a:p>
        </p:txBody>
      </p:sp>
      <p:sp>
        <p:nvSpPr>
          <p:cNvPr id="26627" name="Content Placeholder 2">
            <a:extLst>
              <a:ext uri="{FF2B5EF4-FFF2-40B4-BE49-F238E27FC236}">
                <a16:creationId xmlns:a16="http://schemas.microsoft.com/office/drawing/2014/main" id="{3E88386A-84E5-951E-137D-C77FCC6CFC58}"/>
              </a:ext>
            </a:extLst>
          </p:cNvPr>
          <p:cNvSpPr>
            <a:spLocks noGrp="1"/>
          </p:cNvSpPr>
          <p:nvPr>
            <p:ph sz="quarter" idx="1"/>
          </p:nvPr>
        </p:nvSpPr>
        <p:spPr>
          <a:xfrm>
            <a:off x="1981200" y="1600201"/>
            <a:ext cx="7467600" cy="4873625"/>
          </a:xfrm>
        </p:spPr>
        <p:txBody>
          <a:bodyPr/>
          <a:lstStyle/>
          <a:p>
            <a:pPr eaLnBrk="1" hangingPunct="1"/>
            <a:r>
              <a:rPr lang="en-US" altLang="en-US"/>
              <a:t>Data Bus: The data bus is used when any unit is sending data, instruction or command code to some other units.</a:t>
            </a:r>
          </a:p>
          <a:p>
            <a:pPr eaLnBrk="1" hangingPunct="1"/>
            <a:r>
              <a:rPr lang="en-US" altLang="en-US"/>
              <a:t>Address Bus: The address bus is used when one unit is sending an address information i.e. location of the data residing in the memory to another unit.</a:t>
            </a:r>
          </a:p>
        </p:txBody>
      </p:sp>
    </p:spTree>
    <p:extLst>
      <p:ext uri="{BB962C8B-B14F-4D97-AF65-F5344CB8AC3E}">
        <p14:creationId xmlns:p14="http://schemas.microsoft.com/office/powerpoint/2010/main" val="59762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A370-2394-9DF4-DCFD-EFC2459D10A2}"/>
              </a:ext>
            </a:extLst>
          </p:cNvPr>
          <p:cNvSpPr>
            <a:spLocks noGrp="1"/>
          </p:cNvSpPr>
          <p:nvPr>
            <p:ph type="title"/>
          </p:nvPr>
        </p:nvSpPr>
        <p:spPr/>
        <p:txBody>
          <a:bodyPr/>
          <a:lstStyle/>
          <a:p>
            <a:pPr algn="ctr">
              <a:defRPr/>
            </a:pPr>
            <a:r>
              <a:rPr lang="en-US" dirty="0"/>
              <a:t>Control Bus</a:t>
            </a:r>
          </a:p>
        </p:txBody>
      </p:sp>
      <p:sp>
        <p:nvSpPr>
          <p:cNvPr id="27651" name="Content Placeholder 2">
            <a:extLst>
              <a:ext uri="{FF2B5EF4-FFF2-40B4-BE49-F238E27FC236}">
                <a16:creationId xmlns:a16="http://schemas.microsoft.com/office/drawing/2014/main" id="{DBC94FA9-ADE2-5208-AE71-1279EFCE05DD}"/>
              </a:ext>
            </a:extLst>
          </p:cNvPr>
          <p:cNvSpPr>
            <a:spLocks noGrp="1"/>
          </p:cNvSpPr>
          <p:nvPr>
            <p:ph sz="quarter" idx="1"/>
          </p:nvPr>
        </p:nvSpPr>
        <p:spPr>
          <a:xfrm>
            <a:off x="1981200" y="1600201"/>
            <a:ext cx="7467600" cy="4873625"/>
          </a:xfrm>
        </p:spPr>
        <p:txBody>
          <a:bodyPr/>
          <a:lstStyle/>
          <a:p>
            <a:r>
              <a:rPr lang="en-US" altLang="en-US"/>
              <a:t>Control Bus: The control bus is responsible for making CPU, memory and I/O devices work together as a functional system, carrying signals that report the status (ready, not ready) of various units.</a:t>
            </a:r>
          </a:p>
          <a:p>
            <a:r>
              <a:rPr lang="en-US" altLang="en-US"/>
              <a:t>The function of a control bus is to determine and instruct according to the operation type (Read or Write). For example, if the processor or an I/O device wants to read or write a value from memory, the control bus will specify it. </a:t>
            </a:r>
          </a:p>
          <a:p>
            <a:endParaRPr lang="en-US" altLang="en-US"/>
          </a:p>
        </p:txBody>
      </p:sp>
    </p:spTree>
    <p:extLst>
      <p:ext uri="{BB962C8B-B14F-4D97-AF65-F5344CB8AC3E}">
        <p14:creationId xmlns:p14="http://schemas.microsoft.com/office/powerpoint/2010/main" val="170959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754A7D49-432B-44FC-A017-8529D979AD66}"/>
              </a:ext>
            </a:extLst>
          </p:cNvPr>
          <p:cNvSpPr>
            <a:spLocks noGrp="1"/>
          </p:cNvSpPr>
          <p:nvPr>
            <p:ph type="title"/>
          </p:nvPr>
        </p:nvSpPr>
        <p:spPr/>
        <p:txBody>
          <a:bodyPr/>
          <a:lstStyle/>
          <a:p>
            <a:pPr>
              <a:defRPr/>
            </a:pPr>
            <a:r>
              <a:rPr lang="en-US" b="1" dirty="0">
                <a:latin typeface="Casper Bold"/>
              </a:rPr>
              <a:t>About Course</a:t>
            </a:r>
            <a:endParaRPr lang="en-GB" dirty="0"/>
          </a:p>
        </p:txBody>
      </p:sp>
      <p:sp>
        <p:nvSpPr>
          <p:cNvPr id="15365" name="Content Placeholder 2">
            <a:extLst>
              <a:ext uri="{FF2B5EF4-FFF2-40B4-BE49-F238E27FC236}">
                <a16:creationId xmlns:a16="http://schemas.microsoft.com/office/drawing/2014/main" id="{66C7DD19-4DBE-4EE8-9A3C-85BC038046BE}"/>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buNone/>
            </a:pPr>
            <a:r>
              <a:rPr lang="en-GB" altLang="en-US" sz="3200" dirty="0"/>
              <a:t>		</a:t>
            </a:r>
            <a:r>
              <a:rPr lang="en-GB" altLang="en-US" sz="3200" b="1" dirty="0"/>
              <a:t>This course is introduced to 4th semester students of BE	</a:t>
            </a:r>
          </a:p>
          <a:p>
            <a:pPr algn="just" eaLnBrk="1" hangingPunct="1">
              <a:buFont typeface="Arial" panose="020B0604020202020204" pitchFamily="34" charset="0"/>
              <a:buNone/>
            </a:pPr>
            <a:r>
              <a:rPr lang="en-GB" altLang="en-US" sz="3200" i="1" dirty="0"/>
              <a:t>		This course offers a good understanding of the various functional units of a computer system and prepares the students to be in a position to design a basic computer system</a:t>
            </a:r>
          </a:p>
          <a:p>
            <a:pPr algn="just" eaLnBrk="1" hangingPunct="1">
              <a:buFont typeface="Arial" panose="020B0604020202020204" pitchFamily="34" charset="0"/>
              <a:buNone/>
            </a:pPr>
            <a:r>
              <a:rPr lang="en-GB" altLang="en-US" sz="3200" i="1" dirty="0"/>
              <a:t>		In addition to this students will be exposed to the recent trends in parallel and distributed computing and multithreaded application</a:t>
            </a:r>
          </a:p>
          <a:p>
            <a:pPr algn="just" eaLnBrk="1" hangingPunct="1">
              <a:buFont typeface="Arial" panose="020B0604020202020204" pitchFamily="34" charset="0"/>
              <a:buNone/>
            </a:pPr>
            <a:endParaRPr lang="en-GB" altLang="en-US" sz="32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975C-8497-8E69-2F3B-D68E85AD8525}"/>
              </a:ext>
            </a:extLst>
          </p:cNvPr>
          <p:cNvSpPr>
            <a:spLocks noGrp="1"/>
          </p:cNvSpPr>
          <p:nvPr>
            <p:ph type="title"/>
          </p:nvPr>
        </p:nvSpPr>
        <p:spPr/>
        <p:txBody>
          <a:bodyPr/>
          <a:lstStyle/>
          <a:p>
            <a:pPr eaLnBrk="1" hangingPunct="1">
              <a:defRPr/>
            </a:pPr>
            <a:r>
              <a:rPr lang="en-US" dirty="0"/>
              <a:t>Processing of Information</a:t>
            </a:r>
          </a:p>
        </p:txBody>
      </p:sp>
      <p:sp>
        <p:nvSpPr>
          <p:cNvPr id="28675" name="Content Placeholder 2">
            <a:extLst>
              <a:ext uri="{FF2B5EF4-FFF2-40B4-BE49-F238E27FC236}">
                <a16:creationId xmlns:a16="http://schemas.microsoft.com/office/drawing/2014/main" id="{456E32DE-89E7-1544-64AA-9A2D6763C24B}"/>
              </a:ext>
            </a:extLst>
          </p:cNvPr>
          <p:cNvSpPr>
            <a:spLocks noGrp="1"/>
          </p:cNvSpPr>
          <p:nvPr>
            <p:ph sz="quarter" idx="1"/>
          </p:nvPr>
        </p:nvSpPr>
        <p:spPr>
          <a:xfrm>
            <a:off x="1981200" y="1600201"/>
            <a:ext cx="7467600" cy="4873625"/>
          </a:xfrm>
        </p:spPr>
        <p:txBody>
          <a:bodyPr>
            <a:normAutofit lnSpcReduction="10000"/>
          </a:bodyPr>
          <a:lstStyle/>
          <a:p>
            <a:pPr eaLnBrk="1" hangingPunct="1"/>
            <a:r>
              <a:rPr lang="en-US" altLang="en-US"/>
              <a:t>The bus is common to all the units in the computer. Before sending some information on the bus, an unit should verify whether the bus is free or occupied with some communication started by some other unit.</a:t>
            </a:r>
          </a:p>
          <a:p>
            <a:pPr eaLnBrk="1" hangingPunct="1"/>
            <a:r>
              <a:rPr lang="en-US" altLang="en-US"/>
              <a:t>CPU is the bus master in a computer which decides who should control the bus when more than one unit wants the bus at the same time.</a:t>
            </a:r>
          </a:p>
          <a:p>
            <a:r>
              <a:rPr lang="en-US" altLang="en-US"/>
              <a:t>An unit who needs the bus makes a request to the CPU and waits sanction. Till the CPU issues sanction, the requesting unit does not attempt to use the bus.</a:t>
            </a:r>
          </a:p>
        </p:txBody>
      </p:sp>
    </p:spTree>
    <p:extLst>
      <p:ext uri="{BB962C8B-B14F-4D97-AF65-F5344CB8AC3E}">
        <p14:creationId xmlns:p14="http://schemas.microsoft.com/office/powerpoint/2010/main" val="1178660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C89A-C030-6C9E-7ED3-7F5045A50B7D}"/>
              </a:ext>
            </a:extLst>
          </p:cNvPr>
          <p:cNvSpPr>
            <a:spLocks noGrp="1"/>
          </p:cNvSpPr>
          <p:nvPr>
            <p:ph type="title"/>
          </p:nvPr>
        </p:nvSpPr>
        <p:spPr/>
        <p:txBody>
          <a:bodyPr/>
          <a:lstStyle/>
          <a:p>
            <a:pPr eaLnBrk="1" hangingPunct="1">
              <a:defRPr/>
            </a:pPr>
            <a:r>
              <a:rPr lang="en-US" dirty="0"/>
              <a:t>Interconnection of Computers Units via System Bus</a:t>
            </a:r>
          </a:p>
        </p:txBody>
      </p:sp>
      <p:sp>
        <p:nvSpPr>
          <p:cNvPr id="5" name="Rectangle 4">
            <a:extLst>
              <a:ext uri="{FF2B5EF4-FFF2-40B4-BE49-F238E27FC236}">
                <a16:creationId xmlns:a16="http://schemas.microsoft.com/office/drawing/2014/main" id="{26F5DC6A-31CE-0779-421A-2FA95C5CC93D}"/>
              </a:ext>
            </a:extLst>
          </p:cNvPr>
          <p:cNvSpPr/>
          <p:nvPr/>
        </p:nvSpPr>
        <p:spPr>
          <a:xfrm>
            <a:off x="3581400" y="2743200"/>
            <a:ext cx="10668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CPU</a:t>
            </a:r>
          </a:p>
        </p:txBody>
      </p:sp>
      <p:sp>
        <p:nvSpPr>
          <p:cNvPr id="6" name="Rectangle 5">
            <a:extLst>
              <a:ext uri="{FF2B5EF4-FFF2-40B4-BE49-F238E27FC236}">
                <a16:creationId xmlns:a16="http://schemas.microsoft.com/office/drawing/2014/main" id="{0982DC32-E7C9-8C34-0F03-FB6766616154}"/>
              </a:ext>
            </a:extLst>
          </p:cNvPr>
          <p:cNvSpPr/>
          <p:nvPr/>
        </p:nvSpPr>
        <p:spPr>
          <a:xfrm>
            <a:off x="6629400" y="2743200"/>
            <a:ext cx="15240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Input and Output(I/O) Units</a:t>
            </a:r>
          </a:p>
        </p:txBody>
      </p:sp>
      <p:sp>
        <p:nvSpPr>
          <p:cNvPr id="7" name="Rectangle 6">
            <a:extLst>
              <a:ext uri="{FF2B5EF4-FFF2-40B4-BE49-F238E27FC236}">
                <a16:creationId xmlns:a16="http://schemas.microsoft.com/office/drawing/2014/main" id="{E6961FCF-E049-43AA-9567-B70E0E275079}"/>
              </a:ext>
            </a:extLst>
          </p:cNvPr>
          <p:cNvSpPr/>
          <p:nvPr/>
        </p:nvSpPr>
        <p:spPr>
          <a:xfrm>
            <a:off x="5105400" y="2743200"/>
            <a:ext cx="11430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Memory Unit</a:t>
            </a:r>
          </a:p>
        </p:txBody>
      </p:sp>
      <p:cxnSp>
        <p:nvCxnSpPr>
          <p:cNvPr id="9" name="Straight Arrow Connector 8">
            <a:extLst>
              <a:ext uri="{FF2B5EF4-FFF2-40B4-BE49-F238E27FC236}">
                <a16:creationId xmlns:a16="http://schemas.microsoft.com/office/drawing/2014/main" id="{F0384617-C635-DC8B-BD76-7B57175484CF}"/>
              </a:ext>
            </a:extLst>
          </p:cNvPr>
          <p:cNvCxnSpPr>
            <a:stCxn id="5" idx="2"/>
          </p:cNvCxnSpPr>
          <p:nvPr/>
        </p:nvCxnSpPr>
        <p:spPr>
          <a:xfrm rot="5400000">
            <a:off x="3733801" y="4038601"/>
            <a:ext cx="762000" cy="31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8309D06-F359-9817-17D8-CD1A2F298422}"/>
              </a:ext>
            </a:extLst>
          </p:cNvPr>
          <p:cNvCxnSpPr/>
          <p:nvPr/>
        </p:nvCxnSpPr>
        <p:spPr>
          <a:xfrm>
            <a:off x="3200400" y="4191000"/>
            <a:ext cx="5257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27D425-1CAB-FC4F-D517-CCE43E9A1A5F}"/>
              </a:ext>
            </a:extLst>
          </p:cNvPr>
          <p:cNvCxnSpPr/>
          <p:nvPr/>
        </p:nvCxnSpPr>
        <p:spPr>
          <a:xfrm>
            <a:off x="3200400" y="4419600"/>
            <a:ext cx="5257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8465D0-5999-8512-6178-8FFE42689E77}"/>
              </a:ext>
            </a:extLst>
          </p:cNvPr>
          <p:cNvCxnSpPr/>
          <p:nvPr/>
        </p:nvCxnSpPr>
        <p:spPr>
          <a:xfrm>
            <a:off x="3200400" y="4648200"/>
            <a:ext cx="5257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FAF24C-188E-7AFB-ABB3-56B8DDEEA557}"/>
              </a:ext>
            </a:extLst>
          </p:cNvPr>
          <p:cNvCxnSpPr/>
          <p:nvPr/>
        </p:nvCxnSpPr>
        <p:spPr>
          <a:xfrm rot="5400000">
            <a:off x="3543301" y="3924301"/>
            <a:ext cx="533400" cy="317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B2FA53-9CBB-7339-4D6F-F6475764D22F}"/>
              </a:ext>
            </a:extLst>
          </p:cNvPr>
          <p:cNvCxnSpPr/>
          <p:nvPr/>
        </p:nvCxnSpPr>
        <p:spPr>
          <a:xfrm rot="5400000">
            <a:off x="3925888" y="4152900"/>
            <a:ext cx="98901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C49FFB-FF0B-B4EA-E7BD-4791D63D5C1B}"/>
              </a:ext>
            </a:extLst>
          </p:cNvPr>
          <p:cNvCxnSpPr/>
          <p:nvPr/>
        </p:nvCxnSpPr>
        <p:spPr>
          <a:xfrm rot="5400000">
            <a:off x="5526088" y="4151313"/>
            <a:ext cx="989013"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EE75C45-108C-458A-CC25-1A1BD014DAA6}"/>
              </a:ext>
            </a:extLst>
          </p:cNvPr>
          <p:cNvCxnSpPr/>
          <p:nvPr/>
        </p:nvCxnSpPr>
        <p:spPr>
          <a:xfrm rot="5400000">
            <a:off x="7354888" y="4151313"/>
            <a:ext cx="989013"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485ACC-C6B9-8878-2434-CA6250634338}"/>
              </a:ext>
            </a:extLst>
          </p:cNvPr>
          <p:cNvCxnSpPr/>
          <p:nvPr/>
        </p:nvCxnSpPr>
        <p:spPr>
          <a:xfrm rot="5400000">
            <a:off x="4991894" y="3923506"/>
            <a:ext cx="533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C2B542-453A-BA0B-F01D-4ADC814FE28A}"/>
              </a:ext>
            </a:extLst>
          </p:cNvPr>
          <p:cNvCxnSpPr/>
          <p:nvPr/>
        </p:nvCxnSpPr>
        <p:spPr>
          <a:xfrm rot="5400000">
            <a:off x="6744494" y="3923506"/>
            <a:ext cx="533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F555028-B6A4-E0BC-6C68-C0080F283A01}"/>
              </a:ext>
            </a:extLst>
          </p:cNvPr>
          <p:cNvCxnSpPr>
            <a:endCxn id="7" idx="2"/>
          </p:cNvCxnSpPr>
          <p:nvPr/>
        </p:nvCxnSpPr>
        <p:spPr>
          <a:xfrm rot="16200000" flipV="1">
            <a:off x="5314950" y="4019550"/>
            <a:ext cx="762000" cy="381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72D0E7F-1E79-EF36-896E-A65B53DFAE1D}"/>
              </a:ext>
            </a:extLst>
          </p:cNvPr>
          <p:cNvCxnSpPr>
            <a:stCxn id="6" idx="2"/>
          </p:cNvCxnSpPr>
          <p:nvPr/>
        </p:nvCxnSpPr>
        <p:spPr>
          <a:xfrm rot="5400000">
            <a:off x="6972301" y="4076701"/>
            <a:ext cx="838200" cy="317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714" name="TextBox 32">
            <a:extLst>
              <a:ext uri="{FF2B5EF4-FFF2-40B4-BE49-F238E27FC236}">
                <a16:creationId xmlns:a16="http://schemas.microsoft.com/office/drawing/2014/main" id="{ED365CE2-2F4D-2A13-906F-2483E5EB6FF4}"/>
              </a:ext>
            </a:extLst>
          </p:cNvPr>
          <p:cNvSpPr txBox="1">
            <a:spLocks noChangeArrowheads="1"/>
          </p:cNvSpPr>
          <p:nvPr/>
        </p:nvSpPr>
        <p:spPr bwMode="auto">
          <a:xfrm>
            <a:off x="8534400" y="4038601"/>
            <a:ext cx="1524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latin typeface="Arial" panose="020B0604020202020204" pitchFamily="34" charset="0"/>
              </a:rPr>
              <a:t>Data Bus</a:t>
            </a:r>
          </a:p>
        </p:txBody>
      </p:sp>
      <p:sp>
        <p:nvSpPr>
          <p:cNvPr id="29715" name="TextBox 33">
            <a:extLst>
              <a:ext uri="{FF2B5EF4-FFF2-40B4-BE49-F238E27FC236}">
                <a16:creationId xmlns:a16="http://schemas.microsoft.com/office/drawing/2014/main" id="{8C77F325-999E-3D68-369F-035658AD1530}"/>
              </a:ext>
            </a:extLst>
          </p:cNvPr>
          <p:cNvSpPr txBox="1">
            <a:spLocks noChangeArrowheads="1"/>
          </p:cNvSpPr>
          <p:nvPr/>
        </p:nvSpPr>
        <p:spPr bwMode="auto">
          <a:xfrm>
            <a:off x="8534400" y="4267201"/>
            <a:ext cx="1524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latin typeface="Arial" panose="020B0604020202020204" pitchFamily="34" charset="0"/>
              </a:rPr>
              <a:t>Address Bus </a:t>
            </a:r>
          </a:p>
        </p:txBody>
      </p:sp>
      <p:sp>
        <p:nvSpPr>
          <p:cNvPr id="29716" name="TextBox 34">
            <a:extLst>
              <a:ext uri="{FF2B5EF4-FFF2-40B4-BE49-F238E27FC236}">
                <a16:creationId xmlns:a16="http://schemas.microsoft.com/office/drawing/2014/main" id="{07439389-EA76-B5B7-73A4-A5E3032B5FFF}"/>
              </a:ext>
            </a:extLst>
          </p:cNvPr>
          <p:cNvSpPr txBox="1">
            <a:spLocks noChangeArrowheads="1"/>
          </p:cNvSpPr>
          <p:nvPr/>
        </p:nvSpPr>
        <p:spPr bwMode="auto">
          <a:xfrm>
            <a:off x="8610600" y="4495801"/>
            <a:ext cx="1524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latin typeface="Arial" panose="020B0604020202020204" pitchFamily="34" charset="0"/>
              </a:rPr>
              <a:t>Control Bus</a:t>
            </a:r>
          </a:p>
        </p:txBody>
      </p:sp>
      <p:cxnSp>
        <p:nvCxnSpPr>
          <p:cNvPr id="37" name="Straight Connector 36">
            <a:extLst>
              <a:ext uri="{FF2B5EF4-FFF2-40B4-BE49-F238E27FC236}">
                <a16:creationId xmlns:a16="http://schemas.microsoft.com/office/drawing/2014/main" id="{614DBC30-65AC-6006-7313-E9C2ECA5B3A5}"/>
              </a:ext>
            </a:extLst>
          </p:cNvPr>
          <p:cNvCxnSpPr/>
          <p:nvPr/>
        </p:nvCxnSpPr>
        <p:spPr>
          <a:xfrm rot="5400000">
            <a:off x="2247901" y="4457701"/>
            <a:ext cx="53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0AF4F6E-0E55-C318-58B6-A88444AAB69C}"/>
              </a:ext>
            </a:extLst>
          </p:cNvPr>
          <p:cNvCxnSpPr/>
          <p:nvPr/>
        </p:nvCxnSpPr>
        <p:spPr>
          <a:xfrm>
            <a:off x="2514600" y="47244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6B3584C-F42D-1B07-7698-DC86C87F36FF}"/>
              </a:ext>
            </a:extLst>
          </p:cNvPr>
          <p:cNvCxnSpPr/>
          <p:nvPr/>
        </p:nvCxnSpPr>
        <p:spPr>
          <a:xfrm>
            <a:off x="2514600" y="4191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05D8A7-2C18-A40A-6F9C-16C94BC95F12}"/>
              </a:ext>
            </a:extLst>
          </p:cNvPr>
          <p:cNvCxnSpPr/>
          <p:nvPr/>
        </p:nvCxnSpPr>
        <p:spPr>
          <a:xfrm flipV="1">
            <a:off x="1981200" y="44958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21" name="TextBox 45">
            <a:extLst>
              <a:ext uri="{FF2B5EF4-FFF2-40B4-BE49-F238E27FC236}">
                <a16:creationId xmlns:a16="http://schemas.microsoft.com/office/drawing/2014/main" id="{8528D23F-BD27-0233-4EF3-729472BFE59D}"/>
              </a:ext>
            </a:extLst>
          </p:cNvPr>
          <p:cNvSpPr txBox="1">
            <a:spLocks noChangeArrowheads="1"/>
          </p:cNvSpPr>
          <p:nvPr/>
        </p:nvSpPr>
        <p:spPr bwMode="auto">
          <a:xfrm>
            <a:off x="1752600" y="4953001"/>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rPr>
              <a:t>System Bus</a:t>
            </a:r>
          </a:p>
        </p:txBody>
      </p:sp>
    </p:spTree>
    <p:extLst>
      <p:ext uri="{BB962C8B-B14F-4D97-AF65-F5344CB8AC3E}">
        <p14:creationId xmlns:p14="http://schemas.microsoft.com/office/powerpoint/2010/main" val="4042300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2144C9-019C-8104-00D8-101284BBCD66}"/>
              </a:ext>
            </a:extLst>
          </p:cNvPr>
          <p:cNvSpPr>
            <a:spLocks noGrp="1"/>
          </p:cNvSpPr>
          <p:nvPr>
            <p:ph type="title"/>
          </p:nvPr>
        </p:nvSpPr>
        <p:spPr/>
        <p:txBody>
          <a:bodyPr/>
          <a:lstStyle/>
          <a:p>
            <a:pPr>
              <a:defRPr/>
            </a:pPr>
            <a:r>
              <a:rPr lang="en-US" dirty="0"/>
              <a:t>Interconnection of Computers Units via Bus</a:t>
            </a:r>
          </a:p>
        </p:txBody>
      </p:sp>
      <p:sp>
        <p:nvSpPr>
          <p:cNvPr id="30723" name="Content Placeholder 5">
            <a:extLst>
              <a:ext uri="{FF2B5EF4-FFF2-40B4-BE49-F238E27FC236}">
                <a16:creationId xmlns:a16="http://schemas.microsoft.com/office/drawing/2014/main" id="{3E91DBAF-518C-ED71-63D2-EAB70CC1DC15}"/>
              </a:ext>
            </a:extLst>
          </p:cNvPr>
          <p:cNvSpPr>
            <a:spLocks noGrp="1"/>
          </p:cNvSpPr>
          <p:nvPr>
            <p:ph sz="quarter" idx="2"/>
          </p:nvPr>
        </p:nvSpPr>
        <p:spPr>
          <a:xfrm>
            <a:off x="5794375" y="1600200"/>
            <a:ext cx="3657600" cy="4572000"/>
          </a:xfrm>
        </p:spPr>
        <p:txBody>
          <a:bodyPr/>
          <a:lstStyle/>
          <a:p>
            <a:r>
              <a:rPr lang="en-US" altLang="en-US"/>
              <a:t>Shows how the system bus interconnects the processor, memory and I/O devices.</a:t>
            </a:r>
          </a:p>
          <a:p>
            <a:r>
              <a:rPr lang="en-US" altLang="en-US"/>
              <a:t>Both processor and memory units hold a bi-directional relationship with the control and data bus.</a:t>
            </a:r>
          </a:p>
          <a:p>
            <a:endParaRPr lang="en-US" altLang="en-US"/>
          </a:p>
        </p:txBody>
      </p:sp>
      <p:pic>
        <p:nvPicPr>
          <p:cNvPr id="30724" name="Picture 2">
            <a:extLst>
              <a:ext uri="{FF2B5EF4-FFF2-40B4-BE49-F238E27FC236}">
                <a16:creationId xmlns:a16="http://schemas.microsoft.com/office/drawing/2014/main" id="{60B98E33-9CC8-84CB-C35F-420E45ED0F5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81200" y="3133725"/>
            <a:ext cx="3657600" cy="1504950"/>
          </a:xfrm>
          <a:noFill/>
        </p:spPr>
      </p:pic>
    </p:spTree>
    <p:extLst>
      <p:ext uri="{BB962C8B-B14F-4D97-AF65-F5344CB8AC3E}">
        <p14:creationId xmlns:p14="http://schemas.microsoft.com/office/powerpoint/2010/main" val="263859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FC2C-3A8C-6BAE-BB02-27971DE4F571}"/>
              </a:ext>
            </a:extLst>
          </p:cNvPr>
          <p:cNvSpPr>
            <a:spLocks noGrp="1"/>
          </p:cNvSpPr>
          <p:nvPr>
            <p:ph type="title"/>
          </p:nvPr>
        </p:nvSpPr>
        <p:spPr/>
        <p:txBody>
          <a:bodyPr/>
          <a:lstStyle/>
          <a:p>
            <a:pPr>
              <a:defRPr/>
            </a:pPr>
            <a:r>
              <a:rPr lang="en-US" dirty="0"/>
              <a:t>Interconnection of Computers Units via Bus</a:t>
            </a:r>
          </a:p>
        </p:txBody>
      </p:sp>
      <p:sp>
        <p:nvSpPr>
          <p:cNvPr id="31747" name="Content Placeholder 3">
            <a:extLst>
              <a:ext uri="{FF2B5EF4-FFF2-40B4-BE49-F238E27FC236}">
                <a16:creationId xmlns:a16="http://schemas.microsoft.com/office/drawing/2014/main" id="{5C8D560F-032A-F27D-DB21-4FC7568576C9}"/>
              </a:ext>
            </a:extLst>
          </p:cNvPr>
          <p:cNvSpPr>
            <a:spLocks noGrp="1"/>
          </p:cNvSpPr>
          <p:nvPr>
            <p:ph sz="quarter" idx="2"/>
          </p:nvPr>
        </p:nvSpPr>
        <p:spPr>
          <a:xfrm>
            <a:off x="5794376" y="1600200"/>
            <a:ext cx="3806825" cy="4953000"/>
          </a:xfrm>
        </p:spPr>
        <p:txBody>
          <a:bodyPr>
            <a:normAutofit lnSpcReduction="10000"/>
          </a:bodyPr>
          <a:lstStyle/>
          <a:p>
            <a:r>
              <a:rPr lang="en-US" altLang="en-US"/>
              <a:t>In case of an address bus, the communication with processor and memory is unidirectional.</a:t>
            </a:r>
          </a:p>
          <a:p>
            <a:r>
              <a:rPr lang="en-US" altLang="en-US"/>
              <a:t>Processor provides location of data (stored in the register) to be fetched from the memory to the address bus and the data carries the required data to the processor.</a:t>
            </a:r>
          </a:p>
          <a:p>
            <a:endParaRPr lang="en-US" altLang="en-US"/>
          </a:p>
        </p:txBody>
      </p:sp>
      <p:pic>
        <p:nvPicPr>
          <p:cNvPr id="31748" name="Picture 2">
            <a:extLst>
              <a:ext uri="{FF2B5EF4-FFF2-40B4-BE49-F238E27FC236}">
                <a16:creationId xmlns:a16="http://schemas.microsoft.com/office/drawing/2014/main" id="{26188973-24C9-D696-69C2-B4B0C987D22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81200" y="3133725"/>
            <a:ext cx="3657600" cy="1504950"/>
          </a:xfrm>
          <a:noFill/>
        </p:spPr>
      </p:pic>
    </p:spTree>
    <p:extLst>
      <p:ext uri="{BB962C8B-B14F-4D97-AF65-F5344CB8AC3E}">
        <p14:creationId xmlns:p14="http://schemas.microsoft.com/office/powerpoint/2010/main" val="324675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7B7C-7004-43B6-A0BE-6A950219C8FE}"/>
              </a:ext>
            </a:extLst>
          </p:cNvPr>
          <p:cNvSpPr>
            <a:spLocks noGrp="1"/>
          </p:cNvSpPr>
          <p:nvPr>
            <p:ph type="title"/>
          </p:nvPr>
        </p:nvSpPr>
        <p:spPr/>
        <p:txBody>
          <a:bodyPr/>
          <a:lstStyle/>
          <a:p>
            <a:pPr>
              <a:defRPr/>
            </a:pPr>
            <a:r>
              <a:rPr lang="en-US" dirty="0"/>
              <a:t>Interconnection of Computer Units via BUS</a:t>
            </a:r>
          </a:p>
        </p:txBody>
      </p:sp>
      <p:sp>
        <p:nvSpPr>
          <p:cNvPr id="32771" name="Content Placeholder 3">
            <a:extLst>
              <a:ext uri="{FF2B5EF4-FFF2-40B4-BE49-F238E27FC236}">
                <a16:creationId xmlns:a16="http://schemas.microsoft.com/office/drawing/2014/main" id="{BFD02473-4557-0F5E-8E77-0FB3DECE0317}"/>
              </a:ext>
            </a:extLst>
          </p:cNvPr>
          <p:cNvSpPr>
            <a:spLocks noGrp="1"/>
          </p:cNvSpPr>
          <p:nvPr>
            <p:ph sz="quarter" idx="2"/>
          </p:nvPr>
        </p:nvSpPr>
        <p:spPr>
          <a:xfrm>
            <a:off x="5794375" y="1600200"/>
            <a:ext cx="3657600" cy="4572000"/>
          </a:xfrm>
        </p:spPr>
        <p:txBody>
          <a:bodyPr/>
          <a:lstStyle/>
          <a:p>
            <a:r>
              <a:rPr lang="en-US" altLang="en-US"/>
              <a:t>I/O devices have a bi-directional relationship with the system bus.</a:t>
            </a:r>
          </a:p>
          <a:p>
            <a:endParaRPr lang="en-US" altLang="en-US"/>
          </a:p>
        </p:txBody>
      </p:sp>
      <p:pic>
        <p:nvPicPr>
          <p:cNvPr id="32772" name="Picture 2">
            <a:extLst>
              <a:ext uri="{FF2B5EF4-FFF2-40B4-BE49-F238E27FC236}">
                <a16:creationId xmlns:a16="http://schemas.microsoft.com/office/drawing/2014/main" id="{15384C0D-FB90-B42C-DE94-322E5A411B5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05000" y="1828800"/>
            <a:ext cx="3657600" cy="1504950"/>
          </a:xfrm>
          <a:noFill/>
        </p:spPr>
      </p:pic>
    </p:spTree>
    <p:extLst>
      <p:ext uri="{BB962C8B-B14F-4D97-AF65-F5344CB8AC3E}">
        <p14:creationId xmlns:p14="http://schemas.microsoft.com/office/powerpoint/2010/main" val="2430405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B971-93F0-6B44-873D-4D34C2FAE22B}"/>
              </a:ext>
            </a:extLst>
          </p:cNvPr>
          <p:cNvSpPr>
            <a:spLocks noGrp="1"/>
          </p:cNvSpPr>
          <p:nvPr>
            <p:ph type="title"/>
          </p:nvPr>
        </p:nvSpPr>
        <p:spPr/>
        <p:txBody>
          <a:bodyPr/>
          <a:lstStyle/>
          <a:p>
            <a:pPr eaLnBrk="1" hangingPunct="1">
              <a:defRPr/>
            </a:pPr>
            <a:r>
              <a:rPr lang="en-US" dirty="0"/>
              <a:t>Registers</a:t>
            </a:r>
          </a:p>
        </p:txBody>
      </p:sp>
      <p:sp>
        <p:nvSpPr>
          <p:cNvPr id="33795" name="Content Placeholder 2">
            <a:extLst>
              <a:ext uri="{FF2B5EF4-FFF2-40B4-BE49-F238E27FC236}">
                <a16:creationId xmlns:a16="http://schemas.microsoft.com/office/drawing/2014/main" id="{27D3BF2D-2178-66F0-F578-D96F4D0BDF57}"/>
              </a:ext>
            </a:extLst>
          </p:cNvPr>
          <p:cNvSpPr>
            <a:spLocks noGrp="1"/>
          </p:cNvSpPr>
          <p:nvPr>
            <p:ph sz="quarter" idx="1"/>
          </p:nvPr>
        </p:nvSpPr>
        <p:spPr>
          <a:xfrm>
            <a:off x="1981200" y="1600201"/>
            <a:ext cx="7467600" cy="4873625"/>
          </a:xfrm>
        </p:spPr>
        <p:txBody>
          <a:bodyPr/>
          <a:lstStyle/>
          <a:p>
            <a:pPr eaLnBrk="1" hangingPunct="1"/>
            <a:r>
              <a:rPr lang="en-US" altLang="en-US" sz="2000"/>
              <a:t>It is a special temporary storage location within the CPU.</a:t>
            </a:r>
          </a:p>
          <a:p>
            <a:pPr eaLnBrk="1" hangingPunct="1"/>
            <a:r>
              <a:rPr lang="en-US" altLang="en-US" sz="2000"/>
              <a:t>Registers quickly accept, store and transfer data and instructions that are being used immediately.</a:t>
            </a:r>
          </a:p>
          <a:p>
            <a:pPr eaLnBrk="1" hangingPunct="1"/>
            <a:r>
              <a:rPr lang="en-US" altLang="en-US" sz="2000"/>
              <a:t>To execute an instruction, the control unit of the CPU retrieves it from main memory and places it onto a register.</a:t>
            </a:r>
          </a:p>
          <a:p>
            <a:pPr eaLnBrk="1" hangingPunct="1"/>
            <a:r>
              <a:rPr lang="en-US" altLang="en-US" sz="2000"/>
              <a:t>The typical operations that take place in the processing of instruction are part of the instruction cycle or execution cycle.</a:t>
            </a:r>
          </a:p>
          <a:p>
            <a:pPr eaLnBrk="1" hangingPunct="1"/>
            <a:r>
              <a:rPr lang="en-US" altLang="en-US" sz="2000"/>
              <a:t>The instruction cycle refers to the retrieval of the  instruction from main memory and its sub sequence at decoding.</a:t>
            </a:r>
          </a:p>
          <a:p>
            <a:pPr eaLnBrk="1" hangingPunct="1"/>
            <a:r>
              <a:rPr lang="en-US" altLang="en-US" sz="2000"/>
              <a:t>The time it takes to go through the instruction cycle is referred to as I-time.</a:t>
            </a:r>
          </a:p>
          <a:p>
            <a:pPr eaLnBrk="1" hangingPunct="1">
              <a:buFont typeface="Wingdings" panose="05000000000000000000" pitchFamily="2" charset="2"/>
              <a:buNone/>
            </a:pPr>
            <a:endParaRPr lang="en-US" altLang="en-US"/>
          </a:p>
          <a:p>
            <a:pPr eaLnBrk="1" hangingPunct="1"/>
            <a:endParaRPr lang="en-US" altLang="en-US"/>
          </a:p>
        </p:txBody>
      </p:sp>
    </p:spTree>
    <p:extLst>
      <p:ext uri="{BB962C8B-B14F-4D97-AF65-F5344CB8AC3E}">
        <p14:creationId xmlns:p14="http://schemas.microsoft.com/office/powerpoint/2010/main" val="578068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C29E-5DB9-F5C9-6AB2-426876245D29}"/>
              </a:ext>
            </a:extLst>
          </p:cNvPr>
          <p:cNvSpPr>
            <a:spLocks noGrp="1"/>
          </p:cNvSpPr>
          <p:nvPr>
            <p:ph type="title"/>
          </p:nvPr>
        </p:nvSpPr>
        <p:spPr/>
        <p:txBody>
          <a:bodyPr/>
          <a:lstStyle/>
          <a:p>
            <a:pPr eaLnBrk="1" hangingPunct="1">
              <a:defRPr/>
            </a:pPr>
            <a:r>
              <a:rPr lang="en-US" dirty="0"/>
              <a:t>Arithmetic Logic Unit (ALU)</a:t>
            </a:r>
          </a:p>
        </p:txBody>
      </p:sp>
      <p:sp>
        <p:nvSpPr>
          <p:cNvPr id="34819" name="Content Placeholder 2">
            <a:extLst>
              <a:ext uri="{FF2B5EF4-FFF2-40B4-BE49-F238E27FC236}">
                <a16:creationId xmlns:a16="http://schemas.microsoft.com/office/drawing/2014/main" id="{91C2E75F-B0A7-4B54-3713-9F3BCD3B1691}"/>
              </a:ext>
            </a:extLst>
          </p:cNvPr>
          <p:cNvSpPr>
            <a:spLocks noGrp="1"/>
          </p:cNvSpPr>
          <p:nvPr>
            <p:ph sz="quarter" idx="1"/>
          </p:nvPr>
        </p:nvSpPr>
        <p:spPr>
          <a:xfrm>
            <a:off x="1981200" y="1600201"/>
            <a:ext cx="7467600" cy="4873625"/>
          </a:xfrm>
        </p:spPr>
        <p:txBody>
          <a:bodyPr/>
          <a:lstStyle/>
          <a:p>
            <a:pPr eaLnBrk="1" hangingPunct="1"/>
            <a:r>
              <a:rPr lang="en-US" altLang="en-US"/>
              <a:t>ALU performs all the arithmetic and logical functions.</a:t>
            </a:r>
          </a:p>
          <a:p>
            <a:pPr eaLnBrk="1" hangingPunct="1"/>
            <a:r>
              <a:rPr lang="en-US" altLang="en-US"/>
              <a:t>It performs arithmetic as well as logical functions.</a:t>
            </a:r>
          </a:p>
          <a:p>
            <a:pPr eaLnBrk="1" hangingPunct="1"/>
            <a:r>
              <a:rPr lang="en-US" altLang="en-US"/>
              <a:t>The speed of the computer system is defined by the architecture of the processor being used.</a:t>
            </a:r>
          </a:p>
        </p:txBody>
      </p:sp>
    </p:spTree>
    <p:extLst>
      <p:ext uri="{BB962C8B-B14F-4D97-AF65-F5344CB8AC3E}">
        <p14:creationId xmlns:p14="http://schemas.microsoft.com/office/powerpoint/2010/main" val="389336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73B1-E361-E23B-C6A5-9D6D58F0B34F}"/>
              </a:ext>
            </a:extLst>
          </p:cNvPr>
          <p:cNvSpPr>
            <a:spLocks noGrp="1"/>
          </p:cNvSpPr>
          <p:nvPr>
            <p:ph type="title"/>
          </p:nvPr>
        </p:nvSpPr>
        <p:spPr/>
        <p:txBody>
          <a:bodyPr/>
          <a:lstStyle/>
          <a:p>
            <a:pPr eaLnBrk="1" hangingPunct="1">
              <a:defRPr/>
            </a:pPr>
            <a:r>
              <a:rPr lang="en-US" dirty="0"/>
              <a:t>Control Unit</a:t>
            </a:r>
          </a:p>
        </p:txBody>
      </p:sp>
      <p:sp>
        <p:nvSpPr>
          <p:cNvPr id="35843" name="Content Placeholder 2">
            <a:extLst>
              <a:ext uri="{FF2B5EF4-FFF2-40B4-BE49-F238E27FC236}">
                <a16:creationId xmlns:a16="http://schemas.microsoft.com/office/drawing/2014/main" id="{33847F45-015E-C8F1-F888-B5A8D956D991}"/>
              </a:ext>
            </a:extLst>
          </p:cNvPr>
          <p:cNvSpPr>
            <a:spLocks noGrp="1"/>
          </p:cNvSpPr>
          <p:nvPr>
            <p:ph sz="quarter" idx="1"/>
          </p:nvPr>
        </p:nvSpPr>
        <p:spPr>
          <a:xfrm>
            <a:off x="1981200" y="1600201"/>
            <a:ext cx="7467600" cy="4873625"/>
          </a:xfrm>
        </p:spPr>
        <p:txBody>
          <a:bodyPr/>
          <a:lstStyle/>
          <a:p>
            <a:pPr eaLnBrk="1" hangingPunct="1"/>
            <a:r>
              <a:rPr lang="en-US" altLang="en-US"/>
              <a:t>It is responsible for directing and coordinating most of the computer system activities.</a:t>
            </a:r>
          </a:p>
          <a:p>
            <a:pPr eaLnBrk="1" hangingPunct="1"/>
            <a:r>
              <a:rPr lang="en-US" altLang="en-US"/>
              <a:t>It does not execute instructions by itself. It tells other parts of the computer system what to do.</a:t>
            </a:r>
          </a:p>
          <a:p>
            <a:pPr eaLnBrk="1" hangingPunct="1"/>
            <a:r>
              <a:rPr lang="en-US" altLang="en-US"/>
              <a:t>It determines the movement of electronic signals between the main memory and arithmetic logic unit as well as the control signals between the CPU and input/output devices.</a:t>
            </a:r>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466195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0BDC-4535-5A30-C85E-410F086D4182}"/>
              </a:ext>
            </a:extLst>
          </p:cNvPr>
          <p:cNvSpPr>
            <a:spLocks noGrp="1"/>
          </p:cNvSpPr>
          <p:nvPr>
            <p:ph type="title"/>
          </p:nvPr>
        </p:nvSpPr>
        <p:spPr/>
        <p:txBody>
          <a:bodyPr/>
          <a:lstStyle/>
          <a:p>
            <a:pPr eaLnBrk="1" hangingPunct="1">
              <a:defRPr/>
            </a:pPr>
            <a:r>
              <a:rPr lang="en-US" dirty="0"/>
              <a:t>Control Unit(</a:t>
            </a:r>
            <a:r>
              <a:rPr lang="en-US" dirty="0" err="1"/>
              <a:t>Condt</a:t>
            </a:r>
            <a:r>
              <a:rPr lang="en-US" dirty="0"/>
              <a:t>…)</a:t>
            </a:r>
          </a:p>
        </p:txBody>
      </p:sp>
      <p:sp>
        <p:nvSpPr>
          <p:cNvPr id="36867" name="Content Placeholder 2">
            <a:extLst>
              <a:ext uri="{FF2B5EF4-FFF2-40B4-BE49-F238E27FC236}">
                <a16:creationId xmlns:a16="http://schemas.microsoft.com/office/drawing/2014/main" id="{574363DC-EA1D-0CDF-A593-17F97985A784}"/>
              </a:ext>
            </a:extLst>
          </p:cNvPr>
          <p:cNvSpPr>
            <a:spLocks noGrp="1"/>
          </p:cNvSpPr>
          <p:nvPr>
            <p:ph sz="quarter" idx="1"/>
          </p:nvPr>
        </p:nvSpPr>
        <p:spPr>
          <a:xfrm>
            <a:off x="1981200" y="1600201"/>
            <a:ext cx="7467600" cy="4873625"/>
          </a:xfrm>
        </p:spPr>
        <p:txBody>
          <a:bodyPr/>
          <a:lstStyle/>
          <a:p>
            <a:pPr eaLnBrk="1" hangingPunct="1"/>
            <a:r>
              <a:rPr lang="en-US" altLang="en-US"/>
              <a:t>To complete an event i.e. processing, control unit repeats a set of four basic operations:</a:t>
            </a:r>
          </a:p>
          <a:p>
            <a:pPr eaLnBrk="1" hangingPunct="1"/>
            <a:r>
              <a:rPr lang="en-US" altLang="en-US"/>
              <a:t>Fetching is the process of obtaining a program instruction or data item from the memory</a:t>
            </a:r>
          </a:p>
          <a:p>
            <a:pPr eaLnBrk="1" hangingPunct="1"/>
            <a:r>
              <a:rPr lang="en-US" altLang="en-US"/>
              <a:t>Decoding is the process of translating the instruction into commands the computer can execute.</a:t>
            </a:r>
          </a:p>
          <a:p>
            <a:pPr eaLnBrk="1" hangingPunct="1"/>
            <a:r>
              <a:rPr lang="en-US" altLang="en-US"/>
              <a:t>Executing is the process of carrying out the commands.</a:t>
            </a:r>
          </a:p>
          <a:p>
            <a:pPr eaLnBrk="1" hangingPunct="1"/>
            <a:r>
              <a:rPr lang="en-US" altLang="en-US"/>
              <a:t>Storing is the process of writing the result to memory.</a:t>
            </a:r>
          </a:p>
        </p:txBody>
      </p:sp>
    </p:spTree>
    <p:extLst>
      <p:ext uri="{BB962C8B-B14F-4D97-AF65-F5344CB8AC3E}">
        <p14:creationId xmlns:p14="http://schemas.microsoft.com/office/powerpoint/2010/main" val="1471497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F622-38A7-2455-52D3-974DD79CFEB9}"/>
              </a:ext>
            </a:extLst>
          </p:cNvPr>
          <p:cNvSpPr>
            <a:spLocks noGrp="1"/>
          </p:cNvSpPr>
          <p:nvPr>
            <p:ph type="title"/>
          </p:nvPr>
        </p:nvSpPr>
        <p:spPr/>
        <p:txBody>
          <a:bodyPr/>
          <a:lstStyle/>
          <a:p>
            <a:pPr eaLnBrk="1" hangingPunct="1">
              <a:defRPr/>
            </a:pPr>
            <a:r>
              <a:rPr lang="en-US" dirty="0"/>
              <a:t>Control Unit(</a:t>
            </a:r>
            <a:r>
              <a:rPr lang="en-US" dirty="0" err="1"/>
              <a:t>Condt</a:t>
            </a:r>
            <a:r>
              <a:rPr lang="en-US" dirty="0"/>
              <a:t>…)</a:t>
            </a:r>
          </a:p>
        </p:txBody>
      </p:sp>
      <p:sp>
        <p:nvSpPr>
          <p:cNvPr id="37891" name="Content Placeholder 2">
            <a:extLst>
              <a:ext uri="{FF2B5EF4-FFF2-40B4-BE49-F238E27FC236}">
                <a16:creationId xmlns:a16="http://schemas.microsoft.com/office/drawing/2014/main" id="{DF8467D6-81D1-59F5-F6B7-0AD1B663D9E0}"/>
              </a:ext>
            </a:extLst>
          </p:cNvPr>
          <p:cNvSpPr>
            <a:spLocks noGrp="1"/>
          </p:cNvSpPr>
          <p:nvPr>
            <p:ph sz="quarter" idx="1"/>
          </p:nvPr>
        </p:nvSpPr>
        <p:spPr>
          <a:xfrm>
            <a:off x="1981200" y="1600201"/>
            <a:ext cx="7467600" cy="4873625"/>
          </a:xfrm>
        </p:spPr>
        <p:txBody>
          <a:bodyPr/>
          <a:lstStyle/>
          <a:p>
            <a:pPr eaLnBrk="1" hangingPunct="1"/>
            <a:r>
              <a:rPr lang="en-US" altLang="en-US" sz="2200"/>
              <a:t>The internal communication inside a computer that transforms raw data into useful information is called </a:t>
            </a:r>
            <a:r>
              <a:rPr lang="en-US" altLang="en-US" sz="2200" b="1"/>
              <a:t>processing.</a:t>
            </a:r>
          </a:p>
          <a:p>
            <a:pPr eaLnBrk="1" hangingPunct="1"/>
            <a:r>
              <a:rPr lang="en-US" altLang="en-US" sz="2200"/>
              <a:t>To perform this transformation, the computer uses two components- processor and memory</a:t>
            </a:r>
          </a:p>
          <a:p>
            <a:pPr eaLnBrk="1" hangingPunct="1"/>
            <a:r>
              <a:rPr lang="en-US" altLang="en-US" sz="2200"/>
              <a:t>The program is fed into the computer through the input unit and stored in the memory</a:t>
            </a:r>
          </a:p>
          <a:p>
            <a:pPr eaLnBrk="1" hangingPunct="1"/>
            <a:r>
              <a:rPr lang="en-US" altLang="en-US" sz="2200"/>
              <a:t>To execute the program, the instructions have to be fetched from memory one by one which is done by control unit</a:t>
            </a:r>
          </a:p>
          <a:p>
            <a:pPr eaLnBrk="1" hangingPunct="1"/>
            <a:r>
              <a:rPr lang="en-US" altLang="en-US" sz="2200"/>
              <a:t>Then the control unit decodes the instruction.</a:t>
            </a:r>
          </a:p>
        </p:txBody>
      </p:sp>
    </p:spTree>
    <p:extLst>
      <p:ext uri="{BB962C8B-B14F-4D97-AF65-F5344CB8AC3E}">
        <p14:creationId xmlns:p14="http://schemas.microsoft.com/office/powerpoint/2010/main" val="300167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8285-C44C-45DE-B850-6379DC5B5BD1}"/>
              </a:ext>
            </a:extLst>
          </p:cNvPr>
          <p:cNvSpPr>
            <a:spLocks noGrp="1"/>
          </p:cNvSpPr>
          <p:nvPr>
            <p:ph type="title"/>
          </p:nvPr>
        </p:nvSpPr>
        <p:spPr>
          <a:xfrm>
            <a:off x="758301" y="292967"/>
            <a:ext cx="10515600" cy="870008"/>
          </a:xfrm>
        </p:spPr>
        <p:txBody>
          <a:bodyPr>
            <a:normAutofit/>
          </a:bodyPr>
          <a:lstStyle/>
          <a:p>
            <a:r>
              <a:rPr lang="en-US" b="1" dirty="0"/>
              <a:t>Course Outcomes </a:t>
            </a:r>
            <a:endParaRPr lang="en-IN" dirty="0"/>
          </a:p>
        </p:txBody>
      </p:sp>
      <p:sp>
        <p:nvSpPr>
          <p:cNvPr id="3" name="Content Placeholder 2">
            <a:extLst>
              <a:ext uri="{FF2B5EF4-FFF2-40B4-BE49-F238E27FC236}">
                <a16:creationId xmlns:a16="http://schemas.microsoft.com/office/drawing/2014/main" id="{16DED084-3581-4D41-A2C2-EC6AAE899505}"/>
              </a:ext>
            </a:extLst>
          </p:cNvPr>
          <p:cNvSpPr>
            <a:spLocks noGrp="1"/>
          </p:cNvSpPr>
          <p:nvPr>
            <p:ph idx="1"/>
          </p:nvPr>
        </p:nvSpPr>
        <p:spPr>
          <a:xfrm>
            <a:off x="838200" y="1825625"/>
            <a:ext cx="10515600" cy="2977194"/>
          </a:xfrm>
        </p:spPr>
        <p:txBody>
          <a:bodyPr>
            <a:normAutofit/>
          </a:bodyPr>
          <a:lstStyle/>
          <a:p>
            <a:pPr lvl="0" algn="just"/>
            <a:r>
              <a:rPr lang="en-US" dirty="0"/>
              <a:t>Students will be able to Understand Various Functional Units of Computer like CPU (CU, ALU, Registers), Memory Organization, I/O Organization and Parallel Processors.</a:t>
            </a:r>
            <a:endParaRPr lang="en-IN" dirty="0"/>
          </a:p>
          <a:p>
            <a:pPr lvl="0" algn="just"/>
            <a:r>
              <a:rPr lang="en-US" dirty="0"/>
              <a:t>Learning of Hardwired and Microprogrammed Architecture of Central Processing Unit.</a:t>
            </a:r>
          </a:p>
          <a:p>
            <a:pPr lvl="0" algn="just"/>
            <a:r>
              <a:rPr lang="en-IN" dirty="0"/>
              <a:t>Students will be able to </a:t>
            </a:r>
            <a:r>
              <a:rPr lang="en-US" dirty="0"/>
              <a:t>Design a Basic Computer System.</a:t>
            </a:r>
            <a:endParaRPr lang="en-IN" dirty="0"/>
          </a:p>
        </p:txBody>
      </p:sp>
      <p:sp>
        <p:nvSpPr>
          <p:cNvPr id="4" name="Slide Number Placeholder 3">
            <a:extLst>
              <a:ext uri="{FF2B5EF4-FFF2-40B4-BE49-F238E27FC236}">
                <a16:creationId xmlns:a16="http://schemas.microsoft.com/office/drawing/2014/main" id="{CDF4FABA-FDDA-451A-B1A6-87165DF2A82E}"/>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542241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0260-D8B8-AAD6-6E7F-D1CEF0E7C0D7}"/>
              </a:ext>
            </a:extLst>
          </p:cNvPr>
          <p:cNvSpPr>
            <a:spLocks noGrp="1"/>
          </p:cNvSpPr>
          <p:nvPr>
            <p:ph type="title"/>
          </p:nvPr>
        </p:nvSpPr>
        <p:spPr/>
        <p:txBody>
          <a:bodyPr/>
          <a:lstStyle/>
          <a:p>
            <a:pPr eaLnBrk="1" hangingPunct="1">
              <a:defRPr/>
            </a:pPr>
            <a:r>
              <a:rPr lang="en-US" dirty="0"/>
              <a:t>Control Unit(</a:t>
            </a:r>
            <a:r>
              <a:rPr lang="en-US" dirty="0" err="1"/>
              <a:t>Condt</a:t>
            </a:r>
            <a:r>
              <a:rPr lang="en-US" dirty="0"/>
              <a:t>…)</a:t>
            </a:r>
          </a:p>
        </p:txBody>
      </p:sp>
      <p:sp>
        <p:nvSpPr>
          <p:cNvPr id="38915" name="Content Placeholder 2">
            <a:extLst>
              <a:ext uri="{FF2B5EF4-FFF2-40B4-BE49-F238E27FC236}">
                <a16:creationId xmlns:a16="http://schemas.microsoft.com/office/drawing/2014/main" id="{145DFD59-8A60-D308-77AF-8A210C9682FE}"/>
              </a:ext>
            </a:extLst>
          </p:cNvPr>
          <p:cNvSpPr>
            <a:spLocks noGrp="1"/>
          </p:cNvSpPr>
          <p:nvPr>
            <p:ph sz="quarter" idx="1"/>
          </p:nvPr>
        </p:nvSpPr>
        <p:spPr>
          <a:xfrm>
            <a:off x="1981200" y="1600201"/>
            <a:ext cx="7467600" cy="4873625"/>
          </a:xfrm>
        </p:spPr>
        <p:txBody>
          <a:bodyPr/>
          <a:lstStyle/>
          <a:p>
            <a:pPr eaLnBrk="1" hangingPunct="1"/>
            <a:r>
              <a:rPr lang="en-US" altLang="en-US"/>
              <a:t>According to instruction, control unit issues signals to other units.</a:t>
            </a:r>
          </a:p>
          <a:p>
            <a:pPr eaLnBrk="1" hangingPunct="1"/>
            <a:r>
              <a:rPr lang="en-US" altLang="en-US"/>
              <a:t>After instruction is executed, the result of the instruction is stored in memory or stored temporarily in the registry, so that this can be used by the next instruction.</a:t>
            </a:r>
          </a:p>
          <a:p>
            <a:pPr eaLnBrk="1" hangingPunct="1"/>
            <a:r>
              <a:rPr lang="en-US" altLang="en-US"/>
              <a:t>The results of a program are taken out of the computer through the output unit.</a:t>
            </a:r>
          </a:p>
          <a:p>
            <a:pPr eaLnBrk="1" hangingPunct="1"/>
            <a:endParaRPr lang="en-US" altLang="en-US"/>
          </a:p>
        </p:txBody>
      </p:sp>
    </p:spTree>
    <p:extLst>
      <p:ext uri="{BB962C8B-B14F-4D97-AF65-F5344CB8AC3E}">
        <p14:creationId xmlns:p14="http://schemas.microsoft.com/office/powerpoint/2010/main" val="2160369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6F99-8DD7-692E-F57A-37EED4E95384}"/>
              </a:ext>
            </a:extLst>
          </p:cNvPr>
          <p:cNvSpPr>
            <a:spLocks noGrp="1"/>
          </p:cNvSpPr>
          <p:nvPr>
            <p:ph type="title"/>
          </p:nvPr>
        </p:nvSpPr>
        <p:spPr/>
        <p:txBody>
          <a:bodyPr/>
          <a:lstStyle/>
          <a:p>
            <a:pPr eaLnBrk="1" hangingPunct="1">
              <a:defRPr/>
            </a:pPr>
            <a:r>
              <a:rPr lang="en-US" dirty="0"/>
              <a:t>Memory</a:t>
            </a:r>
          </a:p>
        </p:txBody>
      </p:sp>
      <p:sp>
        <p:nvSpPr>
          <p:cNvPr id="39939" name="Content Placeholder 2">
            <a:extLst>
              <a:ext uri="{FF2B5EF4-FFF2-40B4-BE49-F238E27FC236}">
                <a16:creationId xmlns:a16="http://schemas.microsoft.com/office/drawing/2014/main" id="{ABCCE290-8562-C755-B3C7-5C8C5C376E6A}"/>
              </a:ext>
            </a:extLst>
          </p:cNvPr>
          <p:cNvSpPr>
            <a:spLocks noGrp="1"/>
          </p:cNvSpPr>
          <p:nvPr>
            <p:ph sz="quarter" idx="1"/>
          </p:nvPr>
        </p:nvSpPr>
        <p:spPr>
          <a:xfrm>
            <a:off x="1981200" y="1600201"/>
            <a:ext cx="7467600" cy="4873625"/>
          </a:xfrm>
        </p:spPr>
        <p:txBody>
          <a:bodyPr/>
          <a:lstStyle/>
          <a:p>
            <a:pPr eaLnBrk="1" hangingPunct="1"/>
            <a:r>
              <a:rPr lang="en-US" altLang="en-US"/>
              <a:t>Memory is the computer's electronic scratchpad or local store in computer terminology.</a:t>
            </a:r>
          </a:p>
          <a:p>
            <a:pPr eaLnBrk="1" hangingPunct="1"/>
            <a:r>
              <a:rPr lang="en-US" altLang="en-US"/>
              <a:t>Used for temporary storage of calculations, data, and other work in progress.</a:t>
            </a:r>
          </a:p>
          <a:p>
            <a:pPr eaLnBrk="1" hangingPunct="1"/>
            <a:r>
              <a:rPr lang="en-US" altLang="en-US"/>
              <a:t>Two types: Primary and Secondary</a:t>
            </a:r>
          </a:p>
          <a:p>
            <a:pPr eaLnBrk="1" hangingPunct="1"/>
            <a:r>
              <a:rPr lang="en-US" altLang="en-US"/>
              <a:t>Primary memory or the main memory is part of the main computer system. The primary memory itself is of two types.</a:t>
            </a:r>
          </a:p>
          <a:p>
            <a:pPr eaLnBrk="1" hangingPunct="1"/>
            <a:r>
              <a:rPr lang="en-US" altLang="en-US"/>
              <a:t>The first is called random access memory (RAM) and the other is read only memory (ROM).</a:t>
            </a:r>
          </a:p>
          <a:p>
            <a:pPr eaLnBrk="1" hangingPunct="1"/>
            <a:endParaRPr lang="en-US" altLang="en-US"/>
          </a:p>
        </p:txBody>
      </p:sp>
    </p:spTree>
    <p:extLst>
      <p:ext uri="{BB962C8B-B14F-4D97-AF65-F5344CB8AC3E}">
        <p14:creationId xmlns:p14="http://schemas.microsoft.com/office/powerpoint/2010/main" val="2690131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4E0E-EFB9-F522-1A28-3DBD7760AB8D}"/>
              </a:ext>
            </a:extLst>
          </p:cNvPr>
          <p:cNvSpPr>
            <a:spLocks noGrp="1"/>
          </p:cNvSpPr>
          <p:nvPr>
            <p:ph type="title"/>
          </p:nvPr>
        </p:nvSpPr>
        <p:spPr/>
        <p:txBody>
          <a:bodyPr/>
          <a:lstStyle/>
          <a:p>
            <a:pPr eaLnBrk="1" hangingPunct="1">
              <a:defRPr/>
            </a:pPr>
            <a:r>
              <a:rPr lang="en-US" dirty="0"/>
              <a:t>Random Access Memory (RAM)</a:t>
            </a:r>
          </a:p>
        </p:txBody>
      </p:sp>
      <p:sp>
        <p:nvSpPr>
          <p:cNvPr id="40963" name="Content Placeholder 2">
            <a:extLst>
              <a:ext uri="{FF2B5EF4-FFF2-40B4-BE49-F238E27FC236}">
                <a16:creationId xmlns:a16="http://schemas.microsoft.com/office/drawing/2014/main" id="{3B763D74-A81D-F20F-6589-095585D2D56C}"/>
              </a:ext>
            </a:extLst>
          </p:cNvPr>
          <p:cNvSpPr>
            <a:spLocks noGrp="1"/>
          </p:cNvSpPr>
          <p:nvPr>
            <p:ph sz="quarter" idx="1"/>
          </p:nvPr>
        </p:nvSpPr>
        <p:spPr>
          <a:xfrm>
            <a:off x="1981200" y="1600201"/>
            <a:ext cx="7467600" cy="4873625"/>
          </a:xfrm>
        </p:spPr>
        <p:txBody>
          <a:bodyPr/>
          <a:lstStyle/>
          <a:p>
            <a:pPr eaLnBrk="1" hangingPunct="1"/>
            <a:r>
              <a:rPr lang="en-US" altLang="en-US"/>
              <a:t>The processor directly stores and retrieves information from it.</a:t>
            </a:r>
          </a:p>
          <a:p>
            <a:r>
              <a:rPr lang="en-US" altLang="en-US"/>
              <a:t>Memory is organized into locations. Each memory location is identified by a unique address. The access time is same for all location.</a:t>
            </a:r>
          </a:p>
          <a:p>
            <a:pPr eaLnBrk="1" hangingPunct="1"/>
            <a:r>
              <a:rPr lang="en-US" altLang="en-US"/>
              <a:t>It is volatile: when turned off, everything in RAM disappears.</a:t>
            </a:r>
          </a:p>
          <a:p>
            <a:pPr eaLnBrk="1" hangingPunct="1"/>
            <a:r>
              <a:rPr lang="en-US" altLang="en-US"/>
              <a:t>Two types:</a:t>
            </a:r>
          </a:p>
        </p:txBody>
      </p:sp>
    </p:spTree>
    <p:extLst>
      <p:ext uri="{BB962C8B-B14F-4D97-AF65-F5344CB8AC3E}">
        <p14:creationId xmlns:p14="http://schemas.microsoft.com/office/powerpoint/2010/main" val="1527368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8129-96BB-3951-4BA4-21632F43C4E1}"/>
              </a:ext>
            </a:extLst>
          </p:cNvPr>
          <p:cNvSpPr>
            <a:spLocks noGrp="1"/>
          </p:cNvSpPr>
          <p:nvPr>
            <p:ph type="title"/>
          </p:nvPr>
        </p:nvSpPr>
        <p:spPr/>
        <p:txBody>
          <a:bodyPr/>
          <a:lstStyle/>
          <a:p>
            <a:pPr eaLnBrk="1" hangingPunct="1">
              <a:defRPr/>
            </a:pPr>
            <a:r>
              <a:rPr lang="en-US" dirty="0"/>
              <a:t>Types of RAM</a:t>
            </a:r>
          </a:p>
        </p:txBody>
      </p:sp>
      <p:sp>
        <p:nvSpPr>
          <p:cNvPr id="3" name="Content Placeholder 2">
            <a:extLst>
              <a:ext uri="{FF2B5EF4-FFF2-40B4-BE49-F238E27FC236}">
                <a16:creationId xmlns:a16="http://schemas.microsoft.com/office/drawing/2014/main" id="{A2E435C9-E9CF-366A-FD85-C5085FC72350}"/>
              </a:ext>
            </a:extLst>
          </p:cNvPr>
          <p:cNvSpPr>
            <a:spLocks noGrp="1"/>
          </p:cNvSpPr>
          <p:nvPr>
            <p:ph sz="quarter" idx="1"/>
          </p:nvPr>
        </p:nvSpPr>
        <p:spPr>
          <a:xfrm>
            <a:off x="1981200" y="1600201"/>
            <a:ext cx="7467600" cy="4873625"/>
          </a:xfrm>
        </p:spPr>
        <p:txBody>
          <a:bodyPr>
            <a:normAutofit lnSpcReduction="10000"/>
          </a:bodyPr>
          <a:lstStyle/>
          <a:p>
            <a:pPr marL="457200" indent="-457200" eaLnBrk="1" hangingPunct="1">
              <a:defRPr/>
            </a:pPr>
            <a:r>
              <a:rPr lang="en-US" dirty="0"/>
              <a:t>Dynamic Random Access Memory (DRAM): </a:t>
            </a:r>
          </a:p>
          <a:p>
            <a:pPr marL="457200" indent="-457200" eaLnBrk="1" hangingPunct="1">
              <a:buFont typeface="Wingdings" panose="05000000000000000000" pitchFamily="2" charset="2"/>
              <a:buNone/>
              <a:defRPr/>
            </a:pPr>
            <a:r>
              <a:rPr lang="en-US" dirty="0"/>
              <a:t>     This type RAM retain the content of any location only for a few milliseconds. Within that period, each location must be written again with the same contents. This is known as refreshing.</a:t>
            </a:r>
          </a:p>
          <a:p>
            <a:pPr marL="457200" indent="-457200" eaLnBrk="1" hangingPunct="1">
              <a:buFont typeface="Wingdings" panose="05000000000000000000" pitchFamily="2" charset="2"/>
              <a:buNone/>
              <a:defRPr/>
            </a:pPr>
            <a:endParaRPr lang="en-US" dirty="0"/>
          </a:p>
          <a:p>
            <a:pPr eaLnBrk="1" hangingPunct="1">
              <a:defRPr/>
            </a:pPr>
            <a:r>
              <a:rPr lang="en-US" dirty="0"/>
              <a:t> Static Random Access Memory (SRAM):</a:t>
            </a:r>
          </a:p>
          <a:p>
            <a:pPr eaLnBrk="1" hangingPunct="1">
              <a:buFont typeface="Wingdings" panose="05000000000000000000" pitchFamily="2" charset="2"/>
              <a:buNone/>
              <a:defRPr/>
            </a:pPr>
            <a:r>
              <a:rPr lang="en-US" dirty="0"/>
              <a:t>   This type of RAM preserves the contents of all the locations as long as the power supply is present. SRAM is generally included in a computer system by the name of cache.</a:t>
            </a:r>
          </a:p>
          <a:p>
            <a:pPr eaLnBrk="1" hangingPunct="1">
              <a:defRPr/>
            </a:pPr>
            <a:endParaRPr lang="en-US" dirty="0"/>
          </a:p>
        </p:txBody>
      </p:sp>
    </p:spTree>
    <p:extLst>
      <p:ext uri="{BB962C8B-B14F-4D97-AF65-F5344CB8AC3E}">
        <p14:creationId xmlns:p14="http://schemas.microsoft.com/office/powerpoint/2010/main" val="1050749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2EB6-D374-C86B-D66D-C0AEA8A9DF45}"/>
              </a:ext>
            </a:extLst>
          </p:cNvPr>
          <p:cNvSpPr>
            <a:spLocks noGrp="1"/>
          </p:cNvSpPr>
          <p:nvPr>
            <p:ph type="title"/>
          </p:nvPr>
        </p:nvSpPr>
        <p:spPr/>
        <p:txBody>
          <a:bodyPr/>
          <a:lstStyle/>
          <a:p>
            <a:pPr eaLnBrk="1" hangingPunct="1">
              <a:defRPr/>
            </a:pPr>
            <a:r>
              <a:rPr lang="en-US" dirty="0"/>
              <a:t>Read Only Memory (ROM)</a:t>
            </a:r>
          </a:p>
        </p:txBody>
      </p:sp>
      <p:sp>
        <p:nvSpPr>
          <p:cNvPr id="43011" name="Content Placeholder 2">
            <a:extLst>
              <a:ext uri="{FF2B5EF4-FFF2-40B4-BE49-F238E27FC236}">
                <a16:creationId xmlns:a16="http://schemas.microsoft.com/office/drawing/2014/main" id="{D0E34E1F-61C1-3A07-97FC-DB8F013E300E}"/>
              </a:ext>
            </a:extLst>
          </p:cNvPr>
          <p:cNvSpPr>
            <a:spLocks noGrp="1"/>
          </p:cNvSpPr>
          <p:nvPr>
            <p:ph sz="quarter" idx="1"/>
          </p:nvPr>
        </p:nvSpPr>
        <p:spPr>
          <a:xfrm>
            <a:off x="1981200" y="1600201"/>
            <a:ext cx="7467600" cy="4873625"/>
          </a:xfrm>
        </p:spPr>
        <p:txBody>
          <a:bodyPr/>
          <a:lstStyle/>
          <a:p>
            <a:pPr eaLnBrk="1" hangingPunct="1"/>
            <a:r>
              <a:rPr lang="en-US" altLang="en-US"/>
              <a:t>Data stored in ROM cannot be modified, or can be modified only slowly or with difficulty, so it is mainly used to distribute.</a:t>
            </a:r>
          </a:p>
          <a:p>
            <a:pPr eaLnBrk="1" hangingPunct="1"/>
            <a:r>
              <a:rPr lang="en-US" altLang="en-US"/>
              <a:t>The instructions in ROM are built into the electronic circuits of the chip which is called firmware.</a:t>
            </a:r>
          </a:p>
          <a:p>
            <a:pPr eaLnBrk="1" hangingPunct="1"/>
            <a:r>
              <a:rPr lang="en-US" altLang="en-US"/>
              <a:t>Random access in nature and non-volatile.</a:t>
            </a:r>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118925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0E69-2EB7-35A9-17D1-6F68AC52F40F}"/>
              </a:ext>
            </a:extLst>
          </p:cNvPr>
          <p:cNvSpPr>
            <a:spLocks noGrp="1"/>
          </p:cNvSpPr>
          <p:nvPr>
            <p:ph type="title"/>
          </p:nvPr>
        </p:nvSpPr>
        <p:spPr/>
        <p:txBody>
          <a:bodyPr/>
          <a:lstStyle/>
          <a:p>
            <a:pPr eaLnBrk="1" hangingPunct="1">
              <a:defRPr/>
            </a:pPr>
            <a:r>
              <a:rPr lang="en-US" dirty="0"/>
              <a:t>Types of ROM</a:t>
            </a:r>
          </a:p>
        </p:txBody>
      </p:sp>
      <p:sp>
        <p:nvSpPr>
          <p:cNvPr id="44035" name="Content Placeholder 2">
            <a:extLst>
              <a:ext uri="{FF2B5EF4-FFF2-40B4-BE49-F238E27FC236}">
                <a16:creationId xmlns:a16="http://schemas.microsoft.com/office/drawing/2014/main" id="{DFA99D22-88ED-C1D5-365A-8E4FDC67DCE9}"/>
              </a:ext>
            </a:extLst>
          </p:cNvPr>
          <p:cNvSpPr>
            <a:spLocks noGrp="1"/>
          </p:cNvSpPr>
          <p:nvPr>
            <p:ph sz="quarter" idx="1"/>
          </p:nvPr>
        </p:nvSpPr>
        <p:spPr>
          <a:xfrm>
            <a:off x="1981200" y="1600201"/>
            <a:ext cx="7467600" cy="4873625"/>
          </a:xfrm>
        </p:spPr>
        <p:txBody>
          <a:bodyPr/>
          <a:lstStyle/>
          <a:p>
            <a:r>
              <a:rPr lang="en-US" altLang="en-US" sz="2200"/>
              <a:t>Programmable read-only memory (PROM), or one-time programmable ROM can be written to or programmed via a special device called a PROM programmer.</a:t>
            </a:r>
          </a:p>
          <a:p>
            <a:r>
              <a:rPr lang="en-US" altLang="en-US" sz="2200"/>
              <a:t>Erasable programmable read-only memory (EPROM) can be erased by exposure to strong ultraviolet light then rewritten with a process that again needs higher than usual voltage applied.</a:t>
            </a:r>
          </a:p>
          <a:p>
            <a:r>
              <a:rPr lang="en-US" altLang="en-US" sz="2200"/>
              <a:t>Electrically erasable programmable read-only memory (EEPROM) is based on a similar semiconductor structure to EPROM, but allows its entire contents (or selected banks) to be electrically erased, then rewritten electrically, so that they need not be removed from the computer</a:t>
            </a:r>
          </a:p>
        </p:txBody>
      </p:sp>
    </p:spTree>
    <p:extLst>
      <p:ext uri="{BB962C8B-B14F-4D97-AF65-F5344CB8AC3E}">
        <p14:creationId xmlns:p14="http://schemas.microsoft.com/office/powerpoint/2010/main" val="836789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7030-A818-5BB8-444B-E94FA0A7AAF2}"/>
              </a:ext>
            </a:extLst>
          </p:cNvPr>
          <p:cNvSpPr>
            <a:spLocks noGrp="1"/>
          </p:cNvSpPr>
          <p:nvPr>
            <p:ph type="title"/>
          </p:nvPr>
        </p:nvSpPr>
        <p:spPr/>
        <p:txBody>
          <a:bodyPr/>
          <a:lstStyle/>
          <a:p>
            <a:pPr eaLnBrk="1" hangingPunct="1">
              <a:defRPr/>
            </a:pPr>
            <a:r>
              <a:rPr lang="en-US" dirty="0"/>
              <a:t>Flash Memory</a:t>
            </a:r>
          </a:p>
        </p:txBody>
      </p:sp>
      <p:sp>
        <p:nvSpPr>
          <p:cNvPr id="45059" name="Content Placeholder 2">
            <a:extLst>
              <a:ext uri="{FF2B5EF4-FFF2-40B4-BE49-F238E27FC236}">
                <a16:creationId xmlns:a16="http://schemas.microsoft.com/office/drawing/2014/main" id="{ADC154BC-3C9C-F2ED-0CFE-5DE472610EE1}"/>
              </a:ext>
            </a:extLst>
          </p:cNvPr>
          <p:cNvSpPr>
            <a:spLocks noGrp="1"/>
          </p:cNvSpPr>
          <p:nvPr>
            <p:ph sz="quarter" idx="1"/>
          </p:nvPr>
        </p:nvSpPr>
        <p:spPr>
          <a:xfrm>
            <a:off x="1981200" y="1600201"/>
            <a:ext cx="7467600" cy="4873625"/>
          </a:xfrm>
        </p:spPr>
        <p:txBody>
          <a:bodyPr/>
          <a:lstStyle/>
          <a:p>
            <a:pPr eaLnBrk="1" hangingPunct="1"/>
            <a:r>
              <a:rPr lang="en-US" altLang="en-US"/>
              <a:t>Modern type of EEPROM invented in 1984.</a:t>
            </a:r>
          </a:p>
          <a:p>
            <a:pPr eaLnBrk="1" hangingPunct="1"/>
            <a:r>
              <a:rPr lang="en-US" altLang="en-US"/>
              <a:t>Random access memories and are non-volatile.</a:t>
            </a:r>
          </a:p>
          <a:p>
            <a:pPr eaLnBrk="1" hangingPunct="1"/>
            <a:r>
              <a:rPr lang="en-US" altLang="en-US"/>
              <a:t>Use one transistor per memory cell and come in capacities ranging from 1 MB to 32 GB by the year 2007.</a:t>
            </a:r>
          </a:p>
          <a:p>
            <a:pPr eaLnBrk="1" hangingPunct="1"/>
            <a:r>
              <a:rPr lang="en-US" altLang="en-US"/>
              <a:t>The read time is much smaller (tens of nanoseconds) compared write time (tens of microseconds).</a:t>
            </a:r>
          </a:p>
        </p:txBody>
      </p:sp>
    </p:spTree>
    <p:extLst>
      <p:ext uri="{BB962C8B-B14F-4D97-AF65-F5344CB8AC3E}">
        <p14:creationId xmlns:p14="http://schemas.microsoft.com/office/powerpoint/2010/main" val="3707149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DFE6-06CF-58AF-4BED-E71AB0022836}"/>
              </a:ext>
            </a:extLst>
          </p:cNvPr>
          <p:cNvSpPr>
            <a:spLocks noGrp="1"/>
          </p:cNvSpPr>
          <p:nvPr>
            <p:ph type="title"/>
          </p:nvPr>
        </p:nvSpPr>
        <p:spPr/>
        <p:txBody>
          <a:bodyPr/>
          <a:lstStyle/>
          <a:p>
            <a:pPr eaLnBrk="1" hangingPunct="1">
              <a:defRPr/>
            </a:pPr>
            <a:r>
              <a:rPr lang="en-US" dirty="0"/>
              <a:t>Varieties of Semiconductor Random Access Memories</a:t>
            </a:r>
          </a:p>
        </p:txBody>
      </p:sp>
      <p:cxnSp>
        <p:nvCxnSpPr>
          <p:cNvPr id="5" name="Straight Connector 4">
            <a:extLst>
              <a:ext uri="{FF2B5EF4-FFF2-40B4-BE49-F238E27FC236}">
                <a16:creationId xmlns:a16="http://schemas.microsoft.com/office/drawing/2014/main" id="{322BB451-A66A-B131-E59B-46B041EFF7D0}"/>
              </a:ext>
            </a:extLst>
          </p:cNvPr>
          <p:cNvCxnSpPr/>
          <p:nvPr/>
        </p:nvCxnSpPr>
        <p:spPr>
          <a:xfrm>
            <a:off x="2971800" y="1752600"/>
            <a:ext cx="541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4E699F-7E97-BB7A-1250-F35621B9B401}"/>
              </a:ext>
            </a:extLst>
          </p:cNvPr>
          <p:cNvCxnSpPr/>
          <p:nvPr/>
        </p:nvCxnSpPr>
        <p:spPr>
          <a:xfrm rot="5400000">
            <a:off x="2706688" y="2017713"/>
            <a:ext cx="53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7649D-A4CB-91E7-6581-04D11E2A8470}"/>
              </a:ext>
            </a:extLst>
          </p:cNvPr>
          <p:cNvCxnSpPr/>
          <p:nvPr/>
        </p:nvCxnSpPr>
        <p:spPr>
          <a:xfrm rot="5400000">
            <a:off x="8116094" y="2018506"/>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086" name="TextBox 5">
            <a:extLst>
              <a:ext uri="{FF2B5EF4-FFF2-40B4-BE49-F238E27FC236}">
                <a16:creationId xmlns:a16="http://schemas.microsoft.com/office/drawing/2014/main" id="{43AE9F0F-3738-E086-24BD-F3042ED7C837}"/>
              </a:ext>
            </a:extLst>
          </p:cNvPr>
          <p:cNvSpPr txBox="1">
            <a:spLocks noChangeArrowheads="1"/>
          </p:cNvSpPr>
          <p:nvPr/>
        </p:nvSpPr>
        <p:spPr bwMode="auto">
          <a:xfrm>
            <a:off x="2362200" y="2286000"/>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Main memory of computers</a:t>
            </a:r>
          </a:p>
        </p:txBody>
      </p:sp>
      <p:sp>
        <p:nvSpPr>
          <p:cNvPr id="46087" name="TextBox 6">
            <a:extLst>
              <a:ext uri="{FF2B5EF4-FFF2-40B4-BE49-F238E27FC236}">
                <a16:creationId xmlns:a16="http://schemas.microsoft.com/office/drawing/2014/main" id="{41997180-DFE3-B9DE-1A43-3764B1044E38}"/>
              </a:ext>
            </a:extLst>
          </p:cNvPr>
          <p:cNvSpPr txBox="1">
            <a:spLocks noChangeArrowheads="1"/>
          </p:cNvSpPr>
          <p:nvPr/>
        </p:nvSpPr>
        <p:spPr bwMode="auto">
          <a:xfrm>
            <a:off x="7467600" y="2286000"/>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Read Only Memory (ROM)</a:t>
            </a:r>
          </a:p>
        </p:txBody>
      </p:sp>
      <p:cxnSp>
        <p:nvCxnSpPr>
          <p:cNvPr id="11" name="Straight Connector 10">
            <a:extLst>
              <a:ext uri="{FF2B5EF4-FFF2-40B4-BE49-F238E27FC236}">
                <a16:creationId xmlns:a16="http://schemas.microsoft.com/office/drawing/2014/main" id="{DC471BAC-4BE0-7ED8-03C5-6718974D886F}"/>
              </a:ext>
            </a:extLst>
          </p:cNvPr>
          <p:cNvCxnSpPr/>
          <p:nvPr/>
        </p:nvCxnSpPr>
        <p:spPr>
          <a:xfrm rot="5400000">
            <a:off x="2769394" y="3021806"/>
            <a:ext cx="40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30062A-B468-FD02-88CC-165C8511016C}"/>
              </a:ext>
            </a:extLst>
          </p:cNvPr>
          <p:cNvCxnSpPr/>
          <p:nvPr/>
        </p:nvCxnSpPr>
        <p:spPr>
          <a:xfrm>
            <a:off x="5638800" y="3048000"/>
            <a:ext cx="3733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090" name="TextBox 14">
            <a:extLst>
              <a:ext uri="{FF2B5EF4-FFF2-40B4-BE49-F238E27FC236}">
                <a16:creationId xmlns:a16="http://schemas.microsoft.com/office/drawing/2014/main" id="{AB17EAEE-590B-4E5D-C87C-57C26A48BBA7}"/>
              </a:ext>
            </a:extLst>
          </p:cNvPr>
          <p:cNvSpPr txBox="1">
            <a:spLocks noChangeArrowheads="1"/>
          </p:cNvSpPr>
          <p:nvPr/>
        </p:nvSpPr>
        <p:spPr bwMode="auto">
          <a:xfrm>
            <a:off x="2514600" y="32004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Read/Write memory</a:t>
            </a:r>
          </a:p>
        </p:txBody>
      </p:sp>
      <p:sp>
        <p:nvSpPr>
          <p:cNvPr id="46091" name="TextBox 15">
            <a:extLst>
              <a:ext uri="{FF2B5EF4-FFF2-40B4-BE49-F238E27FC236}">
                <a16:creationId xmlns:a16="http://schemas.microsoft.com/office/drawing/2014/main" id="{99AB11A9-388E-58BA-F5CA-C12674919CD9}"/>
              </a:ext>
            </a:extLst>
          </p:cNvPr>
          <p:cNvSpPr txBox="1">
            <a:spLocks noChangeArrowheads="1"/>
          </p:cNvSpPr>
          <p:nvPr/>
        </p:nvSpPr>
        <p:spPr bwMode="auto">
          <a:xfrm>
            <a:off x="5105400" y="3429000"/>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Factory Programmed</a:t>
            </a:r>
          </a:p>
        </p:txBody>
      </p:sp>
      <p:sp>
        <p:nvSpPr>
          <p:cNvPr id="46092" name="TextBox 16">
            <a:extLst>
              <a:ext uri="{FF2B5EF4-FFF2-40B4-BE49-F238E27FC236}">
                <a16:creationId xmlns:a16="http://schemas.microsoft.com/office/drawing/2014/main" id="{25281FE4-462A-2D4E-888D-CD7745E869A3}"/>
              </a:ext>
            </a:extLst>
          </p:cNvPr>
          <p:cNvSpPr txBox="1">
            <a:spLocks noChangeArrowheads="1"/>
          </p:cNvSpPr>
          <p:nvPr/>
        </p:nvSpPr>
        <p:spPr bwMode="auto">
          <a:xfrm>
            <a:off x="6858000" y="3429001"/>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User Programmable PROM</a:t>
            </a:r>
          </a:p>
        </p:txBody>
      </p:sp>
      <p:sp>
        <p:nvSpPr>
          <p:cNvPr id="46093" name="TextBox 17">
            <a:extLst>
              <a:ext uri="{FF2B5EF4-FFF2-40B4-BE49-F238E27FC236}">
                <a16:creationId xmlns:a16="http://schemas.microsoft.com/office/drawing/2014/main" id="{459A8D7A-2108-10B3-50EF-D588D8C1BFC6}"/>
              </a:ext>
            </a:extLst>
          </p:cNvPr>
          <p:cNvSpPr txBox="1">
            <a:spLocks noChangeArrowheads="1"/>
          </p:cNvSpPr>
          <p:nvPr/>
        </p:nvSpPr>
        <p:spPr bwMode="auto">
          <a:xfrm>
            <a:off x="8382000" y="3505200"/>
            <a:ext cx="1752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Erasable PROM</a:t>
            </a:r>
          </a:p>
        </p:txBody>
      </p:sp>
      <p:sp>
        <p:nvSpPr>
          <p:cNvPr id="46094" name="TextBox 18">
            <a:extLst>
              <a:ext uri="{FF2B5EF4-FFF2-40B4-BE49-F238E27FC236}">
                <a16:creationId xmlns:a16="http://schemas.microsoft.com/office/drawing/2014/main" id="{C024473B-C395-83B3-D784-E17F33AF08B1}"/>
              </a:ext>
            </a:extLst>
          </p:cNvPr>
          <p:cNvSpPr txBox="1">
            <a:spLocks noChangeArrowheads="1"/>
          </p:cNvSpPr>
          <p:nvPr/>
        </p:nvSpPr>
        <p:spPr bwMode="auto">
          <a:xfrm>
            <a:off x="1981200" y="4114800"/>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SRAM</a:t>
            </a:r>
          </a:p>
        </p:txBody>
      </p:sp>
      <p:sp>
        <p:nvSpPr>
          <p:cNvPr id="46095" name="TextBox 19">
            <a:extLst>
              <a:ext uri="{FF2B5EF4-FFF2-40B4-BE49-F238E27FC236}">
                <a16:creationId xmlns:a16="http://schemas.microsoft.com/office/drawing/2014/main" id="{15FA9054-178D-1E10-22D8-E3CA00B98CE1}"/>
              </a:ext>
            </a:extLst>
          </p:cNvPr>
          <p:cNvSpPr txBox="1">
            <a:spLocks noChangeArrowheads="1"/>
          </p:cNvSpPr>
          <p:nvPr/>
        </p:nvSpPr>
        <p:spPr bwMode="auto">
          <a:xfrm>
            <a:off x="2971800" y="41148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DRAM</a:t>
            </a:r>
          </a:p>
        </p:txBody>
      </p:sp>
      <p:cxnSp>
        <p:nvCxnSpPr>
          <p:cNvPr id="24" name="Straight Connector 23">
            <a:extLst>
              <a:ext uri="{FF2B5EF4-FFF2-40B4-BE49-F238E27FC236}">
                <a16:creationId xmlns:a16="http://schemas.microsoft.com/office/drawing/2014/main" id="{DFD60240-A35D-79A6-DE73-84D5C27EC12C}"/>
              </a:ext>
            </a:extLst>
          </p:cNvPr>
          <p:cNvCxnSpPr/>
          <p:nvPr/>
        </p:nvCxnSpPr>
        <p:spPr>
          <a:xfrm>
            <a:off x="2438400" y="3810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4251CC-A9E5-CEE3-BF98-42229514584C}"/>
              </a:ext>
            </a:extLst>
          </p:cNvPr>
          <p:cNvCxnSpPr/>
          <p:nvPr/>
        </p:nvCxnSpPr>
        <p:spPr>
          <a:xfrm rot="5400000">
            <a:off x="2286001" y="3962401"/>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6ED12-A148-A8EA-6049-C514B1C8D34D}"/>
              </a:ext>
            </a:extLst>
          </p:cNvPr>
          <p:cNvCxnSpPr/>
          <p:nvPr/>
        </p:nvCxnSpPr>
        <p:spPr>
          <a:xfrm rot="5400000">
            <a:off x="3353594" y="39616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0457E1-B944-70CF-E258-E7D1408CF7F0}"/>
              </a:ext>
            </a:extLst>
          </p:cNvPr>
          <p:cNvCxnSpPr/>
          <p:nvPr/>
        </p:nvCxnSpPr>
        <p:spPr>
          <a:xfrm rot="5400000">
            <a:off x="9220994" y="31996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7F97A9-BBC5-C357-2D1C-8F98FB316B29}"/>
              </a:ext>
            </a:extLst>
          </p:cNvPr>
          <p:cNvCxnSpPr/>
          <p:nvPr/>
        </p:nvCxnSpPr>
        <p:spPr>
          <a:xfrm rot="5400000">
            <a:off x="7392194" y="31996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1D77ED2-8C99-2190-6D01-C6D8B9194D29}"/>
              </a:ext>
            </a:extLst>
          </p:cNvPr>
          <p:cNvCxnSpPr/>
          <p:nvPr/>
        </p:nvCxnSpPr>
        <p:spPr>
          <a:xfrm rot="5400000">
            <a:off x="5449094" y="3237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FED723-9DFA-9E43-2C3F-5C05AAA82339}"/>
              </a:ext>
            </a:extLst>
          </p:cNvPr>
          <p:cNvCxnSpPr/>
          <p:nvPr/>
        </p:nvCxnSpPr>
        <p:spPr>
          <a:xfrm rot="5400000">
            <a:off x="9068594" y="4266406"/>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89D71D-969F-C96E-080F-F99BC519641D}"/>
              </a:ext>
            </a:extLst>
          </p:cNvPr>
          <p:cNvCxnSpPr/>
          <p:nvPr/>
        </p:nvCxnSpPr>
        <p:spPr>
          <a:xfrm rot="5400000">
            <a:off x="7430294" y="4380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6075733-6601-6E54-F58A-B41C9841098E}"/>
              </a:ext>
            </a:extLst>
          </p:cNvPr>
          <p:cNvCxnSpPr/>
          <p:nvPr/>
        </p:nvCxnSpPr>
        <p:spPr>
          <a:xfrm rot="5400000">
            <a:off x="5525294" y="4152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105" name="TextBox 39">
            <a:extLst>
              <a:ext uri="{FF2B5EF4-FFF2-40B4-BE49-F238E27FC236}">
                <a16:creationId xmlns:a16="http://schemas.microsoft.com/office/drawing/2014/main" id="{4374E194-0DA4-729E-927C-0A14D05E1FDF}"/>
              </a:ext>
            </a:extLst>
          </p:cNvPr>
          <p:cNvSpPr txBox="1">
            <a:spLocks noChangeArrowheads="1"/>
          </p:cNvSpPr>
          <p:nvPr/>
        </p:nvSpPr>
        <p:spPr bwMode="auto">
          <a:xfrm>
            <a:off x="5029200" y="4343400"/>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Permanent non-erasable</a:t>
            </a:r>
          </a:p>
        </p:txBody>
      </p:sp>
      <p:sp>
        <p:nvSpPr>
          <p:cNvPr id="46106" name="TextBox 40">
            <a:extLst>
              <a:ext uri="{FF2B5EF4-FFF2-40B4-BE49-F238E27FC236}">
                <a16:creationId xmlns:a16="http://schemas.microsoft.com/office/drawing/2014/main" id="{2DD4D879-BA71-EDAA-64FB-33A77231DFF5}"/>
              </a:ext>
            </a:extLst>
          </p:cNvPr>
          <p:cNvSpPr txBox="1">
            <a:spLocks noChangeArrowheads="1"/>
          </p:cNvSpPr>
          <p:nvPr/>
        </p:nvSpPr>
        <p:spPr bwMode="auto">
          <a:xfrm>
            <a:off x="6705600" y="4648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(Non-erasable)</a:t>
            </a:r>
          </a:p>
        </p:txBody>
      </p:sp>
      <p:sp>
        <p:nvSpPr>
          <p:cNvPr id="46107" name="TextBox 41">
            <a:extLst>
              <a:ext uri="{FF2B5EF4-FFF2-40B4-BE49-F238E27FC236}">
                <a16:creationId xmlns:a16="http://schemas.microsoft.com/office/drawing/2014/main" id="{CF2DA3EE-07DD-D05E-8CD7-3F6D38DA8046}"/>
              </a:ext>
            </a:extLst>
          </p:cNvPr>
          <p:cNvSpPr txBox="1">
            <a:spLocks noChangeArrowheads="1"/>
          </p:cNvSpPr>
          <p:nvPr/>
        </p:nvSpPr>
        <p:spPr bwMode="auto">
          <a:xfrm>
            <a:off x="7924800" y="49530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UVEPROM</a:t>
            </a:r>
          </a:p>
        </p:txBody>
      </p:sp>
      <p:sp>
        <p:nvSpPr>
          <p:cNvPr id="46108" name="TextBox 42">
            <a:extLst>
              <a:ext uri="{FF2B5EF4-FFF2-40B4-BE49-F238E27FC236}">
                <a16:creationId xmlns:a16="http://schemas.microsoft.com/office/drawing/2014/main" id="{62992C15-6F06-49C2-0683-EBB91310C88F}"/>
              </a:ext>
            </a:extLst>
          </p:cNvPr>
          <p:cNvSpPr txBox="1">
            <a:spLocks noChangeArrowheads="1"/>
          </p:cNvSpPr>
          <p:nvPr/>
        </p:nvSpPr>
        <p:spPr bwMode="auto">
          <a:xfrm>
            <a:off x="9144000" y="4953000"/>
            <a:ext cx="106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600">
                <a:latin typeface="Arial" panose="020B0604020202020204" pitchFamily="34" charset="0"/>
              </a:rPr>
              <a:t>EEPROM</a:t>
            </a:r>
          </a:p>
        </p:txBody>
      </p:sp>
      <p:cxnSp>
        <p:nvCxnSpPr>
          <p:cNvPr id="46" name="Straight Connector 45">
            <a:extLst>
              <a:ext uri="{FF2B5EF4-FFF2-40B4-BE49-F238E27FC236}">
                <a16:creationId xmlns:a16="http://schemas.microsoft.com/office/drawing/2014/main" id="{850EF23E-588C-4F0F-6771-441033D7CBB9}"/>
              </a:ext>
            </a:extLst>
          </p:cNvPr>
          <p:cNvCxnSpPr/>
          <p:nvPr/>
        </p:nvCxnSpPr>
        <p:spPr>
          <a:xfrm>
            <a:off x="8610600" y="46482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E8E80D-C007-E9F0-EB3B-AD1CDD0D8CE0}"/>
              </a:ext>
            </a:extLst>
          </p:cNvPr>
          <p:cNvCxnSpPr/>
          <p:nvPr/>
        </p:nvCxnSpPr>
        <p:spPr>
          <a:xfrm rot="5400000">
            <a:off x="9716294" y="4761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AB7BF4-A9E4-C8E3-EFD0-1BF1FADBF4D0}"/>
              </a:ext>
            </a:extLst>
          </p:cNvPr>
          <p:cNvCxnSpPr/>
          <p:nvPr/>
        </p:nvCxnSpPr>
        <p:spPr>
          <a:xfrm rot="5400000">
            <a:off x="8458201" y="4800601"/>
            <a:ext cx="304800" cy="31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813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B517-2CFB-D787-B8C7-078413E6CE4F}"/>
              </a:ext>
            </a:extLst>
          </p:cNvPr>
          <p:cNvSpPr>
            <a:spLocks noGrp="1"/>
          </p:cNvSpPr>
          <p:nvPr>
            <p:ph type="title"/>
          </p:nvPr>
        </p:nvSpPr>
        <p:spPr/>
        <p:txBody>
          <a:bodyPr/>
          <a:lstStyle/>
          <a:p>
            <a:pPr>
              <a:defRPr/>
            </a:pPr>
            <a:r>
              <a:rPr lang="en-US" dirty="0"/>
              <a:t>Cache Memory</a:t>
            </a:r>
          </a:p>
        </p:txBody>
      </p:sp>
      <p:sp>
        <p:nvSpPr>
          <p:cNvPr id="47107" name="Content Placeholder 2">
            <a:extLst>
              <a:ext uri="{FF2B5EF4-FFF2-40B4-BE49-F238E27FC236}">
                <a16:creationId xmlns:a16="http://schemas.microsoft.com/office/drawing/2014/main" id="{087F43F6-7562-DFF8-BBA2-B350E0E65849}"/>
              </a:ext>
            </a:extLst>
          </p:cNvPr>
          <p:cNvSpPr>
            <a:spLocks noGrp="1"/>
          </p:cNvSpPr>
          <p:nvPr>
            <p:ph sz="quarter" idx="1"/>
          </p:nvPr>
        </p:nvSpPr>
        <p:spPr>
          <a:xfrm>
            <a:off x="1981200" y="1600201"/>
            <a:ext cx="7467600" cy="4873625"/>
          </a:xfrm>
        </p:spPr>
        <p:txBody>
          <a:bodyPr/>
          <a:lstStyle/>
          <a:p>
            <a:r>
              <a:rPr lang="en-US" altLang="en-US"/>
              <a:t>High speed memory kept in between processor and RAM to increase the data execution speed.</a:t>
            </a:r>
          </a:p>
          <a:p>
            <a:r>
              <a:rPr lang="en-US" altLang="en-US"/>
              <a:t>Kept near to the processor.</a:t>
            </a:r>
          </a:p>
          <a:p>
            <a:r>
              <a:rPr lang="en-US" altLang="en-US"/>
              <a:t>Major reason for incorporating cache in the system is that the CPU is much faster than the DRAM and needs a place to store information that can be accessed quickly.</a:t>
            </a:r>
          </a:p>
          <a:p>
            <a:r>
              <a:rPr lang="en-US" altLang="en-US"/>
              <a:t>Cache fetches the frequently used data from the DRAM and buffers (stores) it for further processor usage.</a:t>
            </a:r>
          </a:p>
          <a:p>
            <a:endParaRPr lang="en-US" altLang="en-US"/>
          </a:p>
        </p:txBody>
      </p:sp>
    </p:spTree>
    <p:extLst>
      <p:ext uri="{BB962C8B-B14F-4D97-AF65-F5344CB8AC3E}">
        <p14:creationId xmlns:p14="http://schemas.microsoft.com/office/powerpoint/2010/main" val="2769121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79A6-2145-6703-FBB9-D9E8FD2ECEBB}"/>
              </a:ext>
            </a:extLst>
          </p:cNvPr>
          <p:cNvSpPr>
            <a:spLocks noGrp="1"/>
          </p:cNvSpPr>
          <p:nvPr>
            <p:ph type="title"/>
          </p:nvPr>
        </p:nvSpPr>
        <p:spPr/>
        <p:txBody>
          <a:bodyPr/>
          <a:lstStyle/>
          <a:p>
            <a:pPr>
              <a:defRPr/>
            </a:pPr>
            <a:r>
              <a:rPr lang="en-US" dirty="0"/>
              <a:t>Cache Memory</a:t>
            </a:r>
          </a:p>
        </p:txBody>
      </p:sp>
      <p:pic>
        <p:nvPicPr>
          <p:cNvPr id="48131" name="Picture 2">
            <a:extLst>
              <a:ext uri="{FF2B5EF4-FFF2-40B4-BE49-F238E27FC236}">
                <a16:creationId xmlns:a16="http://schemas.microsoft.com/office/drawing/2014/main" id="{14B463F0-6298-30DB-5675-3EF5A8B2972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209800" y="1981201"/>
            <a:ext cx="7010400" cy="3990975"/>
          </a:xfrm>
          <a:noFill/>
        </p:spPr>
      </p:pic>
    </p:spTree>
    <p:extLst>
      <p:ext uri="{BB962C8B-B14F-4D97-AF65-F5344CB8AC3E}">
        <p14:creationId xmlns:p14="http://schemas.microsoft.com/office/powerpoint/2010/main" val="293107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88F540-E26D-D791-3D65-ACEBC594F432}"/>
              </a:ext>
            </a:extLst>
          </p:cNvPr>
          <p:cNvSpPr>
            <a:spLocks noGrp="1"/>
          </p:cNvSpPr>
          <p:nvPr>
            <p:ph type="ctrTitle"/>
          </p:nvPr>
        </p:nvSpPr>
        <p:spPr>
          <a:xfrm>
            <a:off x="3810000" y="3124200"/>
            <a:ext cx="6172200" cy="1893888"/>
          </a:xfrm>
        </p:spPr>
        <p:txBody>
          <a:bodyPr/>
          <a:lstStyle/>
          <a:p>
            <a:pPr eaLnBrk="1" fontAlgn="auto" hangingPunct="1">
              <a:spcAft>
                <a:spcPts val="0"/>
              </a:spcAft>
              <a:defRPr/>
            </a:pPr>
            <a:r>
              <a:rPr lang="en-US" dirty="0"/>
              <a:t>Functional blocks of a computer</a:t>
            </a:r>
          </a:p>
        </p:txBody>
      </p:sp>
    </p:spTree>
    <p:extLst>
      <p:ext uri="{BB962C8B-B14F-4D97-AF65-F5344CB8AC3E}">
        <p14:creationId xmlns:p14="http://schemas.microsoft.com/office/powerpoint/2010/main" val="461745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1288-BEB5-006B-6A6C-B609CAFB8188}"/>
              </a:ext>
            </a:extLst>
          </p:cNvPr>
          <p:cNvSpPr>
            <a:spLocks noGrp="1"/>
          </p:cNvSpPr>
          <p:nvPr>
            <p:ph type="title"/>
          </p:nvPr>
        </p:nvSpPr>
        <p:spPr/>
        <p:txBody>
          <a:bodyPr/>
          <a:lstStyle/>
          <a:p>
            <a:pPr>
              <a:defRPr/>
            </a:pPr>
            <a:r>
              <a:rPr lang="en-US" dirty="0"/>
              <a:t>Different Levels of Cache</a:t>
            </a:r>
          </a:p>
        </p:txBody>
      </p:sp>
      <p:sp>
        <p:nvSpPr>
          <p:cNvPr id="49155" name="Content Placeholder 2">
            <a:extLst>
              <a:ext uri="{FF2B5EF4-FFF2-40B4-BE49-F238E27FC236}">
                <a16:creationId xmlns:a16="http://schemas.microsoft.com/office/drawing/2014/main" id="{42A6A226-8991-3FA1-5C1E-B563215C308A}"/>
              </a:ext>
            </a:extLst>
          </p:cNvPr>
          <p:cNvSpPr>
            <a:spLocks noGrp="1"/>
          </p:cNvSpPr>
          <p:nvPr>
            <p:ph sz="quarter" idx="1"/>
          </p:nvPr>
        </p:nvSpPr>
        <p:spPr>
          <a:xfrm>
            <a:off x="1981200" y="1600201"/>
            <a:ext cx="7467600" cy="4873625"/>
          </a:xfrm>
        </p:spPr>
        <p:txBody>
          <a:bodyPr/>
          <a:lstStyle/>
          <a:p>
            <a:r>
              <a:rPr lang="en-US" altLang="en-US"/>
              <a:t>L1-cache is the fastest cache and it usually comes within the processor chip itself. L1 cache typically ranges in size from 8KB to 64KB and uses the high-speed SRAM instead of the slower and cheaper DRAM used for main memory.</a:t>
            </a:r>
          </a:p>
          <a:p>
            <a:r>
              <a:rPr lang="en-US" altLang="en-US"/>
              <a:t>L2 cache comes between L1 and RAM and is bigger than the primary cache.</a:t>
            </a:r>
          </a:p>
          <a:p>
            <a:r>
              <a:rPr lang="en-US" altLang="en-US"/>
              <a:t>L3 cache is not found nowadays as its function is replaced by L2 cache. L3 caches are found on the motherboard rather than the processor. It is kept between RAM and L2 cache.</a:t>
            </a:r>
          </a:p>
          <a:p>
            <a:endParaRPr lang="en-US" altLang="en-US"/>
          </a:p>
        </p:txBody>
      </p:sp>
    </p:spTree>
    <p:extLst>
      <p:ext uri="{BB962C8B-B14F-4D97-AF65-F5344CB8AC3E}">
        <p14:creationId xmlns:p14="http://schemas.microsoft.com/office/powerpoint/2010/main" val="4000626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BBA3-2E5D-5FA3-1BA8-2E8DDF6B13BD}"/>
              </a:ext>
            </a:extLst>
          </p:cNvPr>
          <p:cNvSpPr>
            <a:spLocks noGrp="1"/>
          </p:cNvSpPr>
          <p:nvPr>
            <p:ph type="title"/>
          </p:nvPr>
        </p:nvSpPr>
        <p:spPr/>
        <p:txBody>
          <a:bodyPr/>
          <a:lstStyle/>
          <a:p>
            <a:pPr>
              <a:defRPr/>
            </a:pPr>
            <a:r>
              <a:rPr lang="en-US" dirty="0"/>
              <a:t>Processor Speed</a:t>
            </a:r>
          </a:p>
        </p:txBody>
      </p:sp>
      <p:sp>
        <p:nvSpPr>
          <p:cNvPr id="50179" name="Content Placeholder 2">
            <a:extLst>
              <a:ext uri="{FF2B5EF4-FFF2-40B4-BE49-F238E27FC236}">
                <a16:creationId xmlns:a16="http://schemas.microsoft.com/office/drawing/2014/main" id="{1558EAB7-ABD7-0F0F-0F9B-0CBE8AA7A7B0}"/>
              </a:ext>
            </a:extLst>
          </p:cNvPr>
          <p:cNvSpPr>
            <a:spLocks noGrp="1"/>
          </p:cNvSpPr>
          <p:nvPr>
            <p:ph sz="quarter" idx="1"/>
          </p:nvPr>
        </p:nvSpPr>
        <p:spPr>
          <a:xfrm>
            <a:off x="1981200" y="1600201"/>
            <a:ext cx="7467600" cy="4873625"/>
          </a:xfrm>
        </p:spPr>
        <p:txBody>
          <a:bodyPr/>
          <a:lstStyle/>
          <a:p>
            <a:r>
              <a:rPr lang="en-US" altLang="en-US"/>
              <a:t>Speed of a computer system is determined by several factors, clock speed of the processor and the speed and size of the data bus.</a:t>
            </a:r>
          </a:p>
          <a:p>
            <a:r>
              <a:rPr lang="en-US" altLang="en-US"/>
              <a:t>Clock speed is the rate at which the processor processes information and this is measured in millions of cycles per second(Megahertz) </a:t>
            </a:r>
          </a:p>
          <a:p>
            <a:r>
              <a:rPr lang="en-US" altLang="en-US"/>
              <a:t>The more the number of hertz, the faster is the processing speed</a:t>
            </a:r>
          </a:p>
          <a:p>
            <a:r>
              <a:rPr lang="en-US" altLang="en-US"/>
              <a:t>The larger the bus width and the faster the bus speed, the greater the amount of data can travel on it in a given amount of time.</a:t>
            </a:r>
          </a:p>
          <a:p>
            <a:endParaRPr lang="en-US" altLang="en-US"/>
          </a:p>
          <a:p>
            <a:endParaRPr lang="en-US" altLang="en-US"/>
          </a:p>
        </p:txBody>
      </p:sp>
    </p:spTree>
    <p:extLst>
      <p:ext uri="{BB962C8B-B14F-4D97-AF65-F5344CB8AC3E}">
        <p14:creationId xmlns:p14="http://schemas.microsoft.com/office/powerpoint/2010/main" val="4164293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58D-A6F0-5EEE-157E-E2D3E01FF8FF}"/>
              </a:ext>
            </a:extLst>
          </p:cNvPr>
          <p:cNvSpPr>
            <a:spLocks noGrp="1"/>
          </p:cNvSpPr>
          <p:nvPr>
            <p:ph type="title"/>
          </p:nvPr>
        </p:nvSpPr>
        <p:spPr/>
        <p:txBody>
          <a:bodyPr/>
          <a:lstStyle/>
          <a:p>
            <a:pPr>
              <a:defRPr/>
            </a:pPr>
            <a:r>
              <a:rPr lang="en-US" dirty="0"/>
              <a:t>Input Devices</a:t>
            </a:r>
          </a:p>
        </p:txBody>
      </p:sp>
      <p:sp>
        <p:nvSpPr>
          <p:cNvPr id="51203" name="Content Placeholder 2">
            <a:extLst>
              <a:ext uri="{FF2B5EF4-FFF2-40B4-BE49-F238E27FC236}">
                <a16:creationId xmlns:a16="http://schemas.microsoft.com/office/drawing/2014/main" id="{F7C91F45-358D-13E7-19F4-7663520D8D3F}"/>
              </a:ext>
            </a:extLst>
          </p:cNvPr>
          <p:cNvSpPr>
            <a:spLocks noGrp="1"/>
          </p:cNvSpPr>
          <p:nvPr>
            <p:ph sz="quarter" idx="1"/>
          </p:nvPr>
        </p:nvSpPr>
        <p:spPr>
          <a:xfrm>
            <a:off x="1981200" y="1600201"/>
            <a:ext cx="7467600" cy="4873625"/>
          </a:xfrm>
        </p:spPr>
        <p:txBody>
          <a:bodyPr/>
          <a:lstStyle/>
          <a:p>
            <a:r>
              <a:rPr lang="en-US" altLang="en-US"/>
              <a:t>Any peripheral used to provide data and control signals to an information processing system such as a computer or other information appliance.</a:t>
            </a:r>
          </a:p>
          <a:p>
            <a:r>
              <a:rPr lang="en-US" altLang="en-US"/>
              <a:t>Common input devices: Keyboard, Mouse</a:t>
            </a:r>
          </a:p>
          <a:p>
            <a:r>
              <a:rPr lang="en-US" altLang="en-US"/>
              <a:t>Other devices: microphone, digital camera, scanner.</a:t>
            </a:r>
          </a:p>
          <a:p>
            <a:endParaRPr lang="en-US" altLang="en-US"/>
          </a:p>
        </p:txBody>
      </p:sp>
    </p:spTree>
    <p:extLst>
      <p:ext uri="{BB962C8B-B14F-4D97-AF65-F5344CB8AC3E}">
        <p14:creationId xmlns:p14="http://schemas.microsoft.com/office/powerpoint/2010/main" val="2628552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2F1B-2CA8-D127-EEE5-3989072A62FC}"/>
              </a:ext>
            </a:extLst>
          </p:cNvPr>
          <p:cNvSpPr>
            <a:spLocks noGrp="1"/>
          </p:cNvSpPr>
          <p:nvPr>
            <p:ph type="title"/>
          </p:nvPr>
        </p:nvSpPr>
        <p:spPr/>
        <p:txBody>
          <a:bodyPr/>
          <a:lstStyle/>
          <a:p>
            <a:pPr>
              <a:defRPr/>
            </a:pPr>
            <a:r>
              <a:rPr lang="en-US" dirty="0"/>
              <a:t>Output Devices</a:t>
            </a:r>
          </a:p>
        </p:txBody>
      </p:sp>
      <p:sp>
        <p:nvSpPr>
          <p:cNvPr id="52227" name="Content Placeholder 2">
            <a:extLst>
              <a:ext uri="{FF2B5EF4-FFF2-40B4-BE49-F238E27FC236}">
                <a16:creationId xmlns:a16="http://schemas.microsoft.com/office/drawing/2014/main" id="{AB405DFA-C04B-AAC8-D8FC-6829CB7DF971}"/>
              </a:ext>
            </a:extLst>
          </p:cNvPr>
          <p:cNvSpPr>
            <a:spLocks noGrp="1"/>
          </p:cNvSpPr>
          <p:nvPr>
            <p:ph sz="quarter" idx="1"/>
          </p:nvPr>
        </p:nvSpPr>
        <p:spPr>
          <a:xfrm>
            <a:off x="1981200" y="1600201"/>
            <a:ext cx="7467600" cy="4873625"/>
          </a:xfrm>
        </p:spPr>
        <p:txBody>
          <a:bodyPr/>
          <a:lstStyle/>
          <a:p>
            <a:r>
              <a:rPr lang="en-US" altLang="en-US"/>
              <a:t>Any piece of computer hardware equipment used to communicate the results of processed data to the user.</a:t>
            </a:r>
          </a:p>
          <a:p>
            <a:r>
              <a:rPr lang="en-US" altLang="en-US"/>
              <a:t>Examples: Monitors, Printers, Speakers, etc.</a:t>
            </a:r>
          </a:p>
        </p:txBody>
      </p:sp>
    </p:spTree>
    <p:extLst>
      <p:ext uri="{BB962C8B-B14F-4D97-AF65-F5344CB8AC3E}">
        <p14:creationId xmlns:p14="http://schemas.microsoft.com/office/powerpoint/2010/main" val="1060241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8BC8-04AC-5FB0-0A38-4786A12E2CD0}"/>
              </a:ext>
            </a:extLst>
          </p:cNvPr>
          <p:cNvSpPr>
            <a:spLocks noGrp="1"/>
          </p:cNvSpPr>
          <p:nvPr>
            <p:ph type="title"/>
          </p:nvPr>
        </p:nvSpPr>
        <p:spPr/>
        <p:txBody>
          <a:bodyPr/>
          <a:lstStyle/>
          <a:p>
            <a:pPr algn="ctr">
              <a:defRPr/>
            </a:pPr>
            <a:r>
              <a:rPr lang="en-US" dirty="0"/>
              <a:t>Let us </a:t>
            </a:r>
            <a:r>
              <a:rPr lang="en-US" dirty="0" err="1"/>
              <a:t>Summarise</a:t>
            </a:r>
            <a:r>
              <a:rPr lang="en-US" dirty="0"/>
              <a:t>..</a:t>
            </a:r>
          </a:p>
        </p:txBody>
      </p:sp>
      <p:sp>
        <p:nvSpPr>
          <p:cNvPr id="53251" name="Content Placeholder 2">
            <a:extLst>
              <a:ext uri="{FF2B5EF4-FFF2-40B4-BE49-F238E27FC236}">
                <a16:creationId xmlns:a16="http://schemas.microsoft.com/office/drawing/2014/main" id="{5D1B36A8-1215-DB19-E7DE-589FEDBF9D09}"/>
              </a:ext>
            </a:extLst>
          </p:cNvPr>
          <p:cNvSpPr>
            <a:spLocks noGrp="1"/>
          </p:cNvSpPr>
          <p:nvPr>
            <p:ph sz="quarter" idx="1"/>
          </p:nvPr>
        </p:nvSpPr>
        <p:spPr>
          <a:xfrm>
            <a:off x="1981200" y="1600201"/>
            <a:ext cx="7467600" cy="4873625"/>
          </a:xfrm>
        </p:spPr>
        <p:txBody>
          <a:bodyPr>
            <a:normAutofit lnSpcReduction="10000"/>
          </a:bodyPr>
          <a:lstStyle/>
          <a:p>
            <a:r>
              <a:rPr lang="en-US" altLang="en-US" i="1"/>
              <a:t>Computer organization and architecture </a:t>
            </a:r>
            <a:r>
              <a:rPr lang="en-US" altLang="en-US"/>
              <a:t>is defined as the science of selecting and interconnecting hardware components to create computers that meet functional, performance and cost goals.</a:t>
            </a:r>
          </a:p>
          <a:p>
            <a:r>
              <a:rPr lang="en-US" altLang="en-US" i="1"/>
              <a:t>The central processing unit </a:t>
            </a:r>
            <a:r>
              <a:rPr lang="en-US" altLang="en-US"/>
              <a:t>is the brain of the computer system where all the computing is done. It consists of three main components, the </a:t>
            </a:r>
            <a:r>
              <a:rPr lang="en-US" altLang="en-US" i="1"/>
              <a:t>control unit (CU), the arithmetic logic unit (ALU) and the registers.</a:t>
            </a:r>
            <a:endParaRPr lang="en-US" altLang="en-US" i="1" u="sng"/>
          </a:p>
          <a:p>
            <a:r>
              <a:rPr lang="en-US" altLang="en-US"/>
              <a:t>The control unit controls the Input/Output devices and transfer of data to and from the primary storage. </a:t>
            </a:r>
          </a:p>
        </p:txBody>
      </p:sp>
    </p:spTree>
    <p:extLst>
      <p:ext uri="{BB962C8B-B14F-4D97-AF65-F5344CB8AC3E}">
        <p14:creationId xmlns:p14="http://schemas.microsoft.com/office/powerpoint/2010/main" val="3026918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C5EE-A089-5AFD-AC24-3A7171A46A6E}"/>
              </a:ext>
            </a:extLst>
          </p:cNvPr>
          <p:cNvSpPr>
            <a:spLocks noGrp="1"/>
          </p:cNvSpPr>
          <p:nvPr>
            <p:ph type="title"/>
          </p:nvPr>
        </p:nvSpPr>
        <p:spPr/>
        <p:txBody>
          <a:bodyPr/>
          <a:lstStyle/>
          <a:p>
            <a:pPr algn="ctr">
              <a:defRPr/>
            </a:pPr>
            <a:r>
              <a:rPr lang="en-US" dirty="0"/>
              <a:t>Answer in Brief</a:t>
            </a:r>
          </a:p>
        </p:txBody>
      </p:sp>
      <p:sp>
        <p:nvSpPr>
          <p:cNvPr id="54275" name="Content Placeholder 2">
            <a:extLst>
              <a:ext uri="{FF2B5EF4-FFF2-40B4-BE49-F238E27FC236}">
                <a16:creationId xmlns:a16="http://schemas.microsoft.com/office/drawing/2014/main" id="{7B3F67F4-C3AB-F169-E02B-37A20D55D351}"/>
              </a:ext>
            </a:extLst>
          </p:cNvPr>
          <p:cNvSpPr>
            <a:spLocks noGrp="1"/>
          </p:cNvSpPr>
          <p:nvPr>
            <p:ph sz="quarter" idx="1"/>
          </p:nvPr>
        </p:nvSpPr>
        <p:spPr>
          <a:xfrm>
            <a:off x="1981200" y="1600201"/>
            <a:ext cx="7467600" cy="4873625"/>
          </a:xfrm>
        </p:spPr>
        <p:txBody>
          <a:bodyPr/>
          <a:lstStyle/>
          <a:p>
            <a:r>
              <a:rPr lang="en-US" altLang="en-US"/>
              <a:t>Write a note on computer architecture</a:t>
            </a:r>
          </a:p>
          <a:p>
            <a:r>
              <a:rPr lang="en-US" altLang="en-US"/>
              <a:t>What is a system bus? Name the various units of the system bus.</a:t>
            </a:r>
          </a:p>
          <a:p>
            <a:r>
              <a:rPr lang="en-US" altLang="en-US"/>
              <a:t>What is the significance of main memory in proper functioning of a processor.</a:t>
            </a:r>
          </a:p>
          <a:p>
            <a:r>
              <a:rPr lang="en-US" altLang="en-US"/>
              <a:t>What is an Instruction cycle?</a:t>
            </a:r>
          </a:p>
          <a:p>
            <a:endParaRPr lang="en-US" altLang="en-US"/>
          </a:p>
        </p:txBody>
      </p:sp>
    </p:spTree>
    <p:extLst>
      <p:ext uri="{BB962C8B-B14F-4D97-AF65-F5344CB8AC3E}">
        <p14:creationId xmlns:p14="http://schemas.microsoft.com/office/powerpoint/2010/main" val="2442041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9018-ACC5-E0CF-B369-57667F1757E9}"/>
              </a:ext>
            </a:extLst>
          </p:cNvPr>
          <p:cNvSpPr>
            <a:spLocks noGrp="1"/>
          </p:cNvSpPr>
          <p:nvPr>
            <p:ph type="title"/>
          </p:nvPr>
        </p:nvSpPr>
        <p:spPr/>
        <p:txBody>
          <a:bodyPr/>
          <a:lstStyle/>
          <a:p>
            <a:pPr>
              <a:defRPr/>
            </a:pPr>
            <a:r>
              <a:rPr lang="en-US" dirty="0"/>
              <a:t>Answer in Detail</a:t>
            </a:r>
          </a:p>
        </p:txBody>
      </p:sp>
      <p:sp>
        <p:nvSpPr>
          <p:cNvPr id="55299" name="Content Placeholder 2">
            <a:extLst>
              <a:ext uri="{FF2B5EF4-FFF2-40B4-BE49-F238E27FC236}">
                <a16:creationId xmlns:a16="http://schemas.microsoft.com/office/drawing/2014/main" id="{9DD2DBAF-67AC-737E-CE99-E82A34A5F1A4}"/>
              </a:ext>
            </a:extLst>
          </p:cNvPr>
          <p:cNvSpPr>
            <a:spLocks noGrp="1"/>
          </p:cNvSpPr>
          <p:nvPr>
            <p:ph sz="quarter" idx="1"/>
          </p:nvPr>
        </p:nvSpPr>
        <p:spPr>
          <a:xfrm>
            <a:off x="1981200" y="1600201"/>
            <a:ext cx="7467600" cy="4873625"/>
          </a:xfrm>
        </p:spPr>
        <p:txBody>
          <a:bodyPr/>
          <a:lstStyle/>
          <a:p>
            <a:r>
              <a:rPr lang="en-US" altLang="en-US"/>
              <a:t>What do you understand by Central Processing Unit? Describe in details various units of the CPU.</a:t>
            </a:r>
          </a:p>
          <a:p>
            <a:r>
              <a:rPr lang="en-US" altLang="en-US"/>
              <a:t>Write a detailed note on Instruction Cycle describing the various steps involved.</a:t>
            </a:r>
          </a:p>
          <a:p>
            <a:r>
              <a:rPr lang="en-US" altLang="en-US"/>
              <a:t>Describe in details:</a:t>
            </a:r>
          </a:p>
          <a:p>
            <a:r>
              <a:rPr lang="en-US" altLang="en-US"/>
              <a:t>a. Processor to Memory Communication</a:t>
            </a:r>
          </a:p>
          <a:p>
            <a:r>
              <a:rPr lang="en-US" altLang="en-US"/>
              <a:t>b. Processor to I/O Devices Communication</a:t>
            </a:r>
          </a:p>
        </p:txBody>
      </p:sp>
    </p:spTree>
    <p:extLst>
      <p:ext uri="{BB962C8B-B14F-4D97-AF65-F5344CB8AC3E}">
        <p14:creationId xmlns:p14="http://schemas.microsoft.com/office/powerpoint/2010/main" val="2520257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41F5-2450-C3A0-597F-77CB6AEC1EBD}"/>
              </a:ext>
            </a:extLst>
          </p:cNvPr>
          <p:cNvSpPr>
            <a:spLocks noGrp="1"/>
          </p:cNvSpPr>
          <p:nvPr>
            <p:ph type="title"/>
          </p:nvPr>
        </p:nvSpPr>
        <p:spPr/>
        <p:txBody>
          <a:bodyPr/>
          <a:lstStyle/>
          <a:p>
            <a:pPr>
              <a:defRPr/>
            </a:pPr>
            <a:r>
              <a:rPr lang="en-US" dirty="0"/>
              <a:t>Let us </a:t>
            </a:r>
            <a:r>
              <a:rPr lang="en-US" dirty="0" err="1"/>
              <a:t>Summarise</a:t>
            </a:r>
            <a:r>
              <a:rPr lang="en-US" dirty="0"/>
              <a:t>..</a:t>
            </a:r>
          </a:p>
        </p:txBody>
      </p:sp>
      <p:sp>
        <p:nvSpPr>
          <p:cNvPr id="56323" name="Content Placeholder 2">
            <a:extLst>
              <a:ext uri="{FF2B5EF4-FFF2-40B4-BE49-F238E27FC236}">
                <a16:creationId xmlns:a16="http://schemas.microsoft.com/office/drawing/2014/main" id="{B37978E6-F422-D086-FACB-B348D04452BD}"/>
              </a:ext>
            </a:extLst>
          </p:cNvPr>
          <p:cNvSpPr>
            <a:spLocks noGrp="1"/>
          </p:cNvSpPr>
          <p:nvPr>
            <p:ph sz="quarter" idx="1"/>
          </p:nvPr>
        </p:nvSpPr>
        <p:spPr>
          <a:xfrm>
            <a:off x="1981200" y="1600201"/>
            <a:ext cx="7467600" cy="4873625"/>
          </a:xfrm>
        </p:spPr>
        <p:txBody>
          <a:bodyPr/>
          <a:lstStyle/>
          <a:p>
            <a:r>
              <a:rPr lang="en-US" altLang="en-US"/>
              <a:t>The </a:t>
            </a:r>
            <a:r>
              <a:rPr lang="en-US" altLang="en-US" i="1"/>
              <a:t>Arithmetic Unit </a:t>
            </a:r>
            <a:r>
              <a:rPr lang="en-US" altLang="en-US"/>
              <a:t> is responsible for carrying out the arithmetic calculations such as addition, subtraction, multiplication, and division.</a:t>
            </a:r>
          </a:p>
          <a:p>
            <a:r>
              <a:rPr lang="en-US" altLang="en-US"/>
              <a:t>The </a:t>
            </a:r>
            <a:r>
              <a:rPr lang="en-US" altLang="en-US" i="1"/>
              <a:t>Logic Unit </a:t>
            </a:r>
            <a:r>
              <a:rPr lang="en-US" altLang="en-US"/>
              <a:t> provides CPU the ability to make logical operations like comparing two data items  and taking different  actions based on the results of the comparison.</a:t>
            </a:r>
          </a:p>
          <a:p>
            <a:r>
              <a:rPr lang="en-US" altLang="en-US" i="1"/>
              <a:t>Registers </a:t>
            </a:r>
            <a:r>
              <a:rPr lang="en-US" altLang="en-US"/>
              <a:t>are special purpose, high-speed temporary memory units  used by the processor for holding data.</a:t>
            </a:r>
          </a:p>
        </p:txBody>
      </p:sp>
    </p:spTree>
    <p:extLst>
      <p:ext uri="{BB962C8B-B14F-4D97-AF65-F5344CB8AC3E}">
        <p14:creationId xmlns:p14="http://schemas.microsoft.com/office/powerpoint/2010/main" val="3943882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ABEE-3A65-91C8-2F9A-CC75CC61392A}"/>
              </a:ext>
            </a:extLst>
          </p:cNvPr>
          <p:cNvSpPr>
            <a:spLocks noGrp="1"/>
          </p:cNvSpPr>
          <p:nvPr>
            <p:ph type="title"/>
          </p:nvPr>
        </p:nvSpPr>
        <p:spPr/>
        <p:txBody>
          <a:bodyPr/>
          <a:lstStyle/>
          <a:p>
            <a:pPr>
              <a:defRPr/>
            </a:pPr>
            <a:r>
              <a:rPr lang="en-US" dirty="0"/>
              <a:t>Let us </a:t>
            </a:r>
            <a:r>
              <a:rPr lang="en-US" dirty="0" err="1"/>
              <a:t>Summarise</a:t>
            </a:r>
            <a:r>
              <a:rPr lang="en-US" dirty="0"/>
              <a:t>..</a:t>
            </a:r>
          </a:p>
        </p:txBody>
      </p:sp>
      <p:sp>
        <p:nvSpPr>
          <p:cNvPr id="57347" name="Content Placeholder 2">
            <a:extLst>
              <a:ext uri="{FF2B5EF4-FFF2-40B4-BE49-F238E27FC236}">
                <a16:creationId xmlns:a16="http://schemas.microsoft.com/office/drawing/2014/main" id="{05FF65AA-FE6F-DA2A-190B-E43A656B2BA5}"/>
              </a:ext>
            </a:extLst>
          </p:cNvPr>
          <p:cNvSpPr>
            <a:spLocks noGrp="1"/>
          </p:cNvSpPr>
          <p:nvPr>
            <p:ph sz="quarter" idx="1"/>
          </p:nvPr>
        </p:nvSpPr>
        <p:spPr>
          <a:xfrm>
            <a:off x="1981200" y="1600201"/>
            <a:ext cx="7467600" cy="4873625"/>
          </a:xfrm>
        </p:spPr>
        <p:txBody>
          <a:bodyPr/>
          <a:lstStyle/>
          <a:p>
            <a:r>
              <a:rPr lang="en-US" altLang="en-US" i="1"/>
              <a:t>The System bus </a:t>
            </a:r>
            <a:r>
              <a:rPr lang="en-US" altLang="en-US"/>
              <a:t>is a set of wires used for interconnection of different units of a computer system. The three logical units of a system bus are </a:t>
            </a:r>
            <a:r>
              <a:rPr lang="en-US" altLang="en-US" i="1"/>
              <a:t>the address bus, the data bus, and the control bus.</a:t>
            </a:r>
          </a:p>
          <a:p>
            <a:r>
              <a:rPr lang="en-US" altLang="en-US" i="1"/>
              <a:t>A cache </a:t>
            </a:r>
            <a:r>
              <a:rPr lang="en-US" altLang="en-US"/>
              <a:t>is a piece of very fast memory, made from high-speed static RAM that reduces the access time of the data. It is very expensive and generally incorporated in the processor, where valuable data and program segments are kept.</a:t>
            </a:r>
          </a:p>
          <a:p>
            <a:endParaRPr lang="en-US" altLang="en-US"/>
          </a:p>
        </p:txBody>
      </p:sp>
    </p:spTree>
    <p:extLst>
      <p:ext uri="{BB962C8B-B14F-4D97-AF65-F5344CB8AC3E}">
        <p14:creationId xmlns:p14="http://schemas.microsoft.com/office/powerpoint/2010/main" val="407240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35EF-3265-E917-204E-B70A99E4A9B7}"/>
              </a:ext>
            </a:extLst>
          </p:cNvPr>
          <p:cNvSpPr>
            <a:spLocks noGrp="1"/>
          </p:cNvSpPr>
          <p:nvPr>
            <p:ph type="title"/>
          </p:nvPr>
        </p:nvSpPr>
        <p:spPr/>
        <p:txBody>
          <a:bodyPr/>
          <a:lstStyle/>
          <a:p>
            <a:pPr>
              <a:defRPr/>
            </a:pPr>
            <a:r>
              <a:rPr lang="en-US" dirty="0"/>
              <a:t>Let us </a:t>
            </a:r>
            <a:r>
              <a:rPr lang="en-US" dirty="0" err="1"/>
              <a:t>Summarise</a:t>
            </a:r>
            <a:r>
              <a:rPr lang="en-US" dirty="0"/>
              <a:t>..</a:t>
            </a:r>
          </a:p>
        </p:txBody>
      </p:sp>
      <p:sp>
        <p:nvSpPr>
          <p:cNvPr id="58371" name="Content Placeholder 2">
            <a:extLst>
              <a:ext uri="{FF2B5EF4-FFF2-40B4-BE49-F238E27FC236}">
                <a16:creationId xmlns:a16="http://schemas.microsoft.com/office/drawing/2014/main" id="{003115C8-70DE-B06B-3C00-DA625494581C}"/>
              </a:ext>
            </a:extLst>
          </p:cNvPr>
          <p:cNvSpPr>
            <a:spLocks noGrp="1"/>
          </p:cNvSpPr>
          <p:nvPr>
            <p:ph sz="quarter" idx="1"/>
          </p:nvPr>
        </p:nvSpPr>
        <p:spPr>
          <a:xfrm>
            <a:off x="1981200" y="1600200"/>
            <a:ext cx="7620000" cy="5029200"/>
          </a:xfrm>
        </p:spPr>
        <p:txBody>
          <a:bodyPr>
            <a:normAutofit lnSpcReduction="10000"/>
          </a:bodyPr>
          <a:lstStyle/>
          <a:p>
            <a:r>
              <a:rPr lang="en-US" altLang="en-US" i="1"/>
              <a:t>Instructions </a:t>
            </a:r>
            <a:r>
              <a:rPr lang="en-US" altLang="en-US"/>
              <a:t>comprise two parts, namely, the </a:t>
            </a:r>
            <a:r>
              <a:rPr lang="en-US" altLang="en-US" i="1"/>
              <a:t>op-code and the operand. </a:t>
            </a:r>
            <a:r>
              <a:rPr lang="en-US" altLang="en-US"/>
              <a:t>They are transferred one at a time into the processor, where they are decoded and the executed.</a:t>
            </a:r>
            <a:endParaRPr lang="en-US" altLang="en-US" i="1"/>
          </a:p>
          <a:p>
            <a:r>
              <a:rPr lang="en-US" altLang="en-US"/>
              <a:t>The </a:t>
            </a:r>
            <a:r>
              <a:rPr lang="en-US" altLang="en-US" i="1"/>
              <a:t>Instruction Cycle</a:t>
            </a:r>
            <a:r>
              <a:rPr lang="en-US" altLang="en-US"/>
              <a:t> details the sequence of events that takes place as an instruction is read from memory and executed.</a:t>
            </a:r>
          </a:p>
          <a:p>
            <a:r>
              <a:rPr lang="en-US" altLang="en-US"/>
              <a:t>In a </a:t>
            </a:r>
            <a:r>
              <a:rPr lang="en-US" altLang="en-US" i="1"/>
              <a:t>Fetch Cycle, </a:t>
            </a:r>
            <a:r>
              <a:rPr lang="en-US" altLang="en-US"/>
              <a:t>instruction to be executed is fetched from the memory to the processor.</a:t>
            </a:r>
          </a:p>
          <a:p>
            <a:r>
              <a:rPr lang="en-US" altLang="en-US"/>
              <a:t>The </a:t>
            </a:r>
            <a:r>
              <a:rPr lang="en-US" altLang="en-US" i="1"/>
              <a:t>Decode Cycle </a:t>
            </a:r>
            <a:r>
              <a:rPr lang="en-US" altLang="en-US"/>
              <a:t>is responsible for recognizing which operation the instruction represents activating the correct circuitry to perform that operation. </a:t>
            </a:r>
          </a:p>
        </p:txBody>
      </p:sp>
    </p:spTree>
    <p:extLst>
      <p:ext uri="{BB962C8B-B14F-4D97-AF65-F5344CB8AC3E}">
        <p14:creationId xmlns:p14="http://schemas.microsoft.com/office/powerpoint/2010/main" val="139636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FB5C-AEDA-B5F8-BDD5-B7AA25A3E1BD}"/>
              </a:ext>
            </a:extLst>
          </p:cNvPr>
          <p:cNvSpPr>
            <a:spLocks noGrp="1"/>
          </p:cNvSpPr>
          <p:nvPr>
            <p:ph type="title"/>
          </p:nvPr>
        </p:nvSpPr>
        <p:spPr>
          <a:xfrm>
            <a:off x="1981200" y="274638"/>
            <a:ext cx="7467600" cy="411162"/>
          </a:xfrm>
        </p:spPr>
        <p:txBody>
          <a:bodyPr>
            <a:normAutofit fontScale="90000"/>
          </a:bodyPr>
          <a:lstStyle/>
          <a:p>
            <a:pPr algn="ctr" eaLnBrk="1" fontAlgn="auto" hangingPunct="1">
              <a:spcAft>
                <a:spcPts val="0"/>
              </a:spcAft>
              <a:defRPr/>
            </a:pPr>
            <a:r>
              <a:rPr lang="en-US" dirty="0"/>
              <a:t>Introduction</a:t>
            </a:r>
          </a:p>
        </p:txBody>
      </p:sp>
      <p:sp>
        <p:nvSpPr>
          <p:cNvPr id="10243" name="Content Placeholder 2">
            <a:extLst>
              <a:ext uri="{FF2B5EF4-FFF2-40B4-BE49-F238E27FC236}">
                <a16:creationId xmlns:a16="http://schemas.microsoft.com/office/drawing/2014/main" id="{0EB725F8-DA07-12CF-9552-19B515FEA68C}"/>
              </a:ext>
            </a:extLst>
          </p:cNvPr>
          <p:cNvSpPr>
            <a:spLocks noGrp="1"/>
          </p:cNvSpPr>
          <p:nvPr>
            <p:ph sz="quarter" idx="1"/>
          </p:nvPr>
        </p:nvSpPr>
        <p:spPr>
          <a:xfrm>
            <a:off x="1981200" y="838201"/>
            <a:ext cx="7467600" cy="5635625"/>
          </a:xfrm>
        </p:spPr>
        <p:txBody>
          <a:bodyPr>
            <a:normAutofit lnSpcReduction="10000"/>
          </a:bodyPr>
          <a:lstStyle/>
          <a:p>
            <a:pPr eaLnBrk="1" hangingPunct="1"/>
            <a:r>
              <a:rPr lang="en-US" altLang="en-US">
                <a:cs typeface="Times New Roman" panose="02020603050405020304" pitchFamily="18" charset="0"/>
              </a:rPr>
              <a:t>Just as buildings, each computer has a visible  structure, referred to as its architecture.</a:t>
            </a:r>
          </a:p>
          <a:p>
            <a:pPr eaLnBrk="1" hangingPunct="1"/>
            <a:r>
              <a:rPr lang="en-US" altLang="en-US">
                <a:cs typeface="Times New Roman" panose="02020603050405020304" pitchFamily="18" charset="0"/>
              </a:rPr>
              <a:t>In computer science and engineering computer architecture is the practical art of selecting and interconnecting hardware components to create computers that meet functional, performance and cost goals and the formal modeling of those systems.</a:t>
            </a:r>
          </a:p>
          <a:p>
            <a:pPr eaLnBrk="1" hangingPunct="1"/>
            <a:r>
              <a:rPr lang="en-US" altLang="en-US">
                <a:cs typeface="Times New Roman" panose="02020603050405020304" pitchFamily="18" charset="0"/>
              </a:rPr>
              <a:t>The functional blocks in a computer are of four types: </a:t>
            </a:r>
          </a:p>
          <a:p>
            <a:pPr eaLnBrk="1" hangingPunct="1">
              <a:buFont typeface="Wingdings" panose="05000000000000000000" pitchFamily="2" charset="2"/>
              <a:buNone/>
            </a:pPr>
            <a:r>
              <a:rPr lang="en-US" altLang="en-US">
                <a:cs typeface="Times New Roman" panose="02020603050405020304" pitchFamily="18" charset="0"/>
              </a:rPr>
              <a:t>   1. Central Processing Unit</a:t>
            </a:r>
          </a:p>
          <a:p>
            <a:pPr eaLnBrk="1" hangingPunct="1">
              <a:buFont typeface="Wingdings" panose="05000000000000000000" pitchFamily="2" charset="2"/>
              <a:buNone/>
            </a:pPr>
            <a:r>
              <a:rPr lang="en-US" altLang="en-US">
                <a:cs typeface="Times New Roman" panose="02020603050405020304" pitchFamily="18" charset="0"/>
              </a:rPr>
              <a:t>   2. Memory</a:t>
            </a:r>
          </a:p>
          <a:p>
            <a:pPr eaLnBrk="1" hangingPunct="1">
              <a:buFont typeface="Wingdings" panose="05000000000000000000" pitchFamily="2" charset="2"/>
              <a:buNone/>
            </a:pPr>
            <a:r>
              <a:rPr lang="en-US" altLang="en-US">
                <a:cs typeface="Times New Roman" panose="02020603050405020304" pitchFamily="18" charset="0"/>
              </a:rPr>
              <a:t>   3. Input Unit</a:t>
            </a:r>
          </a:p>
          <a:p>
            <a:pPr eaLnBrk="1" hangingPunct="1">
              <a:buFont typeface="Wingdings" panose="05000000000000000000" pitchFamily="2" charset="2"/>
              <a:buNone/>
            </a:pPr>
            <a:r>
              <a:rPr lang="en-US" altLang="en-US">
                <a:cs typeface="Times New Roman" panose="02020603050405020304" pitchFamily="18" charset="0"/>
              </a:rPr>
              <a:t>   4. Output Unit</a:t>
            </a:r>
          </a:p>
          <a:p>
            <a:pPr eaLnBrk="1" hangingPunct="1"/>
            <a:endParaRPr lang="en-US" altLang="en-US">
              <a:cs typeface="Times New Roman" panose="02020603050405020304" pitchFamily="18" charset="0"/>
            </a:endParaRPr>
          </a:p>
        </p:txBody>
      </p:sp>
    </p:spTree>
    <p:extLst>
      <p:ext uri="{BB962C8B-B14F-4D97-AF65-F5344CB8AC3E}">
        <p14:creationId xmlns:p14="http://schemas.microsoft.com/office/powerpoint/2010/main" val="2662823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43E0-B15A-549C-6CDB-8BB39FF96C07}"/>
              </a:ext>
            </a:extLst>
          </p:cNvPr>
          <p:cNvSpPr>
            <a:spLocks noGrp="1"/>
          </p:cNvSpPr>
          <p:nvPr>
            <p:ph type="title"/>
          </p:nvPr>
        </p:nvSpPr>
        <p:spPr/>
        <p:txBody>
          <a:bodyPr/>
          <a:lstStyle/>
          <a:p>
            <a:pPr>
              <a:defRPr/>
            </a:pPr>
            <a:r>
              <a:rPr lang="en-US" dirty="0"/>
              <a:t>Let us </a:t>
            </a:r>
            <a:r>
              <a:rPr lang="en-US" dirty="0" err="1"/>
              <a:t>summarise</a:t>
            </a:r>
            <a:r>
              <a:rPr lang="en-US" dirty="0"/>
              <a:t>..</a:t>
            </a:r>
          </a:p>
        </p:txBody>
      </p:sp>
      <p:sp>
        <p:nvSpPr>
          <p:cNvPr id="59395" name="Content Placeholder 2">
            <a:extLst>
              <a:ext uri="{FF2B5EF4-FFF2-40B4-BE49-F238E27FC236}">
                <a16:creationId xmlns:a16="http://schemas.microsoft.com/office/drawing/2014/main" id="{9AC0167E-1365-8BE6-93CF-8F0DB9307305}"/>
              </a:ext>
            </a:extLst>
          </p:cNvPr>
          <p:cNvSpPr>
            <a:spLocks noGrp="1"/>
          </p:cNvSpPr>
          <p:nvPr>
            <p:ph sz="quarter" idx="1"/>
          </p:nvPr>
        </p:nvSpPr>
        <p:spPr>
          <a:xfrm>
            <a:off x="1981200" y="1600201"/>
            <a:ext cx="7467600" cy="4873625"/>
          </a:xfrm>
        </p:spPr>
        <p:txBody>
          <a:bodyPr/>
          <a:lstStyle/>
          <a:p>
            <a:r>
              <a:rPr lang="en-US" altLang="en-US"/>
              <a:t>During the </a:t>
            </a:r>
            <a:r>
              <a:rPr lang="en-US" altLang="en-US" i="1"/>
              <a:t>Execute Cycle, </a:t>
            </a:r>
            <a:r>
              <a:rPr lang="en-US" altLang="en-US"/>
              <a:t>the operation specified by the op-code is performed on user provided data in the ALU.</a:t>
            </a:r>
          </a:p>
          <a:p>
            <a:r>
              <a:rPr lang="en-US" altLang="en-US"/>
              <a:t>In the </a:t>
            </a:r>
            <a:r>
              <a:rPr lang="en-US" altLang="en-US" i="1"/>
              <a:t>Store Cycle, </a:t>
            </a:r>
            <a:r>
              <a:rPr lang="en-US" altLang="en-US"/>
              <a:t>the results from the execution cycle are stored back to the memory.</a:t>
            </a:r>
          </a:p>
          <a:p>
            <a:r>
              <a:rPr lang="en-US" altLang="en-US" i="1"/>
              <a:t>Processors </a:t>
            </a:r>
            <a:r>
              <a:rPr lang="en-US" altLang="en-US"/>
              <a:t>are built with the ability to execute a limited set of basic operations called the </a:t>
            </a:r>
            <a:r>
              <a:rPr lang="en-US" altLang="en-US" i="1"/>
              <a:t>Instruction Set.</a:t>
            </a:r>
          </a:p>
          <a:p>
            <a:r>
              <a:rPr lang="en-US" altLang="en-US"/>
              <a:t>The speed of the processor is measured in millions of cycles per second or Megahertz (MHz).</a:t>
            </a:r>
          </a:p>
        </p:txBody>
      </p:sp>
    </p:spTree>
    <p:extLst>
      <p:ext uri="{BB962C8B-B14F-4D97-AF65-F5344CB8AC3E}">
        <p14:creationId xmlns:p14="http://schemas.microsoft.com/office/powerpoint/2010/main" val="2276725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8119-0591-5362-4219-970ADC237170}"/>
              </a:ext>
            </a:extLst>
          </p:cNvPr>
          <p:cNvSpPr>
            <a:spLocks noGrp="1"/>
          </p:cNvSpPr>
          <p:nvPr>
            <p:ph type="title"/>
          </p:nvPr>
        </p:nvSpPr>
        <p:spPr/>
        <p:txBody>
          <a:bodyPr/>
          <a:lstStyle/>
          <a:p>
            <a:pPr>
              <a:defRPr/>
            </a:pPr>
            <a:r>
              <a:rPr lang="en-US" dirty="0"/>
              <a:t>Let Us </a:t>
            </a:r>
            <a:r>
              <a:rPr lang="en-US" dirty="0" err="1"/>
              <a:t>Summarise</a:t>
            </a:r>
            <a:r>
              <a:rPr lang="en-US" dirty="0"/>
              <a:t>..</a:t>
            </a:r>
          </a:p>
        </p:txBody>
      </p:sp>
      <p:sp>
        <p:nvSpPr>
          <p:cNvPr id="60419" name="Content Placeholder 2">
            <a:extLst>
              <a:ext uri="{FF2B5EF4-FFF2-40B4-BE49-F238E27FC236}">
                <a16:creationId xmlns:a16="http://schemas.microsoft.com/office/drawing/2014/main" id="{D7F8B792-716C-0444-6874-B96A6FFB1653}"/>
              </a:ext>
            </a:extLst>
          </p:cNvPr>
          <p:cNvSpPr>
            <a:spLocks noGrp="1"/>
          </p:cNvSpPr>
          <p:nvPr>
            <p:ph sz="quarter" idx="1"/>
          </p:nvPr>
        </p:nvSpPr>
        <p:spPr>
          <a:xfrm>
            <a:off x="1981200" y="1600201"/>
            <a:ext cx="7467600" cy="4873625"/>
          </a:xfrm>
        </p:spPr>
        <p:txBody>
          <a:bodyPr/>
          <a:lstStyle/>
          <a:p>
            <a:r>
              <a:rPr lang="en-US" altLang="en-US"/>
              <a:t>Two notables factors on which the speed of a processor depends are the clock speed of the processor and the speed and the size of the data bus</a:t>
            </a:r>
          </a:p>
          <a:p>
            <a:endParaRPr lang="en-US" altLang="en-US"/>
          </a:p>
        </p:txBody>
      </p:sp>
    </p:spTree>
    <p:extLst>
      <p:ext uri="{BB962C8B-B14F-4D97-AF65-F5344CB8AC3E}">
        <p14:creationId xmlns:p14="http://schemas.microsoft.com/office/powerpoint/2010/main" val="1608989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FB3E-74BE-4567-8306-94DB87441652}"/>
              </a:ext>
            </a:extLst>
          </p:cNvPr>
          <p:cNvSpPr>
            <a:spLocks noGrp="1"/>
          </p:cNvSpPr>
          <p:nvPr>
            <p:ph type="title"/>
          </p:nvPr>
        </p:nvSpPr>
        <p:spPr>
          <a:xfrm>
            <a:off x="838200" y="136525"/>
            <a:ext cx="10515600" cy="1325563"/>
          </a:xfrm>
        </p:spPr>
        <p:txBody>
          <a:bodyPr/>
          <a:lstStyle/>
          <a:p>
            <a:r>
              <a:rPr lang="en-IN" b="1" dirty="0"/>
              <a:t>References</a:t>
            </a:r>
          </a:p>
        </p:txBody>
      </p:sp>
      <p:sp>
        <p:nvSpPr>
          <p:cNvPr id="3" name="Content Placeholder 2">
            <a:extLst>
              <a:ext uri="{FF2B5EF4-FFF2-40B4-BE49-F238E27FC236}">
                <a16:creationId xmlns:a16="http://schemas.microsoft.com/office/drawing/2014/main" id="{9ED133A0-8705-49D8-87D3-023A00952EE0}"/>
              </a:ext>
            </a:extLst>
          </p:cNvPr>
          <p:cNvSpPr>
            <a:spLocks noGrp="1"/>
          </p:cNvSpPr>
          <p:nvPr>
            <p:ph idx="1"/>
          </p:nvPr>
        </p:nvSpPr>
        <p:spPr/>
        <p:txBody>
          <a:bodyPr/>
          <a:lstStyle/>
          <a:p>
            <a:r>
              <a:rPr lang="en-IN" b="1" dirty="0"/>
              <a:t>Text Books:</a:t>
            </a:r>
            <a:endParaRPr lang="en-IN" dirty="0"/>
          </a:p>
          <a:p>
            <a:pPr lvl="1"/>
            <a:r>
              <a:rPr lang="en-IN" i="1" dirty="0"/>
              <a:t>Computer System Architecture </a:t>
            </a:r>
            <a:r>
              <a:rPr lang="en-IN" dirty="0"/>
              <a:t>M. M. Mano:, 3rd ed., Prentice Hall of India, New Delhi, 1993.</a:t>
            </a:r>
          </a:p>
          <a:p>
            <a:pPr lvl="1"/>
            <a:r>
              <a:rPr lang="en-IN" i="1" dirty="0"/>
              <a:t>Computer Organization and Design: The Hardware/Software Interface</a:t>
            </a:r>
            <a:r>
              <a:rPr lang="en-IN" dirty="0"/>
              <a:t>, David A. Patterson and John L. Hennessy.</a:t>
            </a:r>
          </a:p>
          <a:p>
            <a:pPr lvl="1"/>
            <a:r>
              <a:rPr lang="en-IN" i="1" dirty="0"/>
              <a:t>Computer Organization and Embedded Systems</a:t>
            </a:r>
            <a:r>
              <a:rPr lang="en-IN" dirty="0"/>
              <a:t>, Carl </a:t>
            </a:r>
            <a:r>
              <a:rPr lang="en-IN" dirty="0" err="1"/>
              <a:t>Hamacher</a:t>
            </a:r>
            <a:r>
              <a:rPr lang="en-IN" dirty="0"/>
              <a:t>.</a:t>
            </a:r>
          </a:p>
          <a:p>
            <a:endParaRPr lang="en-IN" dirty="0"/>
          </a:p>
        </p:txBody>
      </p:sp>
      <p:sp>
        <p:nvSpPr>
          <p:cNvPr id="4" name="Slide Number Placeholder 3">
            <a:extLst>
              <a:ext uri="{FF2B5EF4-FFF2-40B4-BE49-F238E27FC236}">
                <a16:creationId xmlns:a16="http://schemas.microsoft.com/office/drawing/2014/main" id="{4EC4868D-1AF8-4893-8582-9D7065E0A482}"/>
              </a:ext>
            </a:extLst>
          </p:cNvPr>
          <p:cNvSpPr>
            <a:spLocks noGrp="1"/>
          </p:cNvSpPr>
          <p:nvPr>
            <p:ph type="sldNum" sz="quarter" idx="12"/>
          </p:nvPr>
        </p:nvSpPr>
        <p:spPr/>
        <p:txBody>
          <a:bodyPr/>
          <a:lstStyle/>
          <a:p>
            <a:fld id="{BDCDBBEF-AA6C-4BA6-85B2-A17D7F280E38}" type="slidenum">
              <a:rPr lang="en-US" smtClean="0"/>
              <a:pPr/>
              <a:t>52</a:t>
            </a:fld>
            <a:endParaRPr lang="en-US"/>
          </a:p>
        </p:txBody>
      </p:sp>
    </p:spTree>
    <p:extLst>
      <p:ext uri="{BB962C8B-B14F-4D97-AF65-F5344CB8AC3E}">
        <p14:creationId xmlns:p14="http://schemas.microsoft.com/office/powerpoint/2010/main" val="1412107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B0CA-4F9A-443E-A3BF-561B2CF0F844}"/>
              </a:ext>
            </a:extLst>
          </p:cNvPr>
          <p:cNvSpPr>
            <a:spLocks noGrp="1"/>
          </p:cNvSpPr>
          <p:nvPr>
            <p:ph type="title"/>
          </p:nvPr>
        </p:nvSpPr>
        <p:spPr>
          <a:xfrm>
            <a:off x="877410" y="136525"/>
            <a:ext cx="10515600" cy="1325563"/>
          </a:xfrm>
        </p:spPr>
        <p:txBody>
          <a:bodyPr/>
          <a:lstStyle/>
          <a:p>
            <a:r>
              <a:rPr lang="en-IN" b="1" dirty="0"/>
              <a:t>Thank you</a:t>
            </a:r>
          </a:p>
        </p:txBody>
      </p:sp>
      <p:sp>
        <p:nvSpPr>
          <p:cNvPr id="3" name="Content Placeholder 2">
            <a:extLst>
              <a:ext uri="{FF2B5EF4-FFF2-40B4-BE49-F238E27FC236}">
                <a16:creationId xmlns:a16="http://schemas.microsoft.com/office/drawing/2014/main" id="{340A9EA4-004E-49A9-B11A-E9DD1073CF95}"/>
              </a:ext>
            </a:extLst>
          </p:cNvPr>
          <p:cNvSpPr>
            <a:spLocks noGrp="1"/>
          </p:cNvSpPr>
          <p:nvPr>
            <p:ph idx="1"/>
          </p:nvPr>
        </p:nvSpPr>
        <p:spPr/>
        <p:txBody>
          <a:bodyPr/>
          <a:lstStyle/>
          <a:p>
            <a:pPr marL="0" indent="0">
              <a:buNone/>
            </a:pPr>
            <a:r>
              <a:rPr lang="en-IN" b="1" dirty="0"/>
              <a:t>Please Send Your Queries on:</a:t>
            </a:r>
          </a:p>
          <a:p>
            <a:pPr marL="0" indent="0">
              <a:buNone/>
            </a:pPr>
            <a:endParaRPr lang="en-IN" dirty="0"/>
          </a:p>
          <a:p>
            <a:pPr marL="0" indent="0">
              <a:buNone/>
            </a:pPr>
            <a:endParaRPr lang="en-IN" dirty="0"/>
          </a:p>
          <a:p>
            <a:pPr marL="0" indent="0" algn="ctr">
              <a:buNone/>
            </a:pPr>
            <a:r>
              <a:rPr lang="en-IN" b="1" dirty="0"/>
              <a:t>e-Mail</a:t>
            </a:r>
            <a:r>
              <a:rPr lang="en-IN" b="1"/>
              <a:t>:</a:t>
            </a:r>
            <a:r>
              <a:rPr lang="en-IN"/>
              <a:t> </a:t>
            </a:r>
            <a:r>
              <a:rPr lang="en-IN" i="1"/>
              <a:t>jayashree.e15737@</a:t>
            </a:r>
            <a:r>
              <a:rPr lang="en-IN" i="1" dirty="0"/>
              <a:t>cumail.in</a:t>
            </a:r>
          </a:p>
        </p:txBody>
      </p:sp>
      <p:sp>
        <p:nvSpPr>
          <p:cNvPr id="4" name="Slide Number Placeholder 3">
            <a:extLst>
              <a:ext uri="{FF2B5EF4-FFF2-40B4-BE49-F238E27FC236}">
                <a16:creationId xmlns:a16="http://schemas.microsoft.com/office/drawing/2014/main" id="{0772BC54-C12C-490E-8C0B-4A69CDE9802A}"/>
              </a:ext>
            </a:extLst>
          </p:cNvPr>
          <p:cNvSpPr>
            <a:spLocks noGrp="1"/>
          </p:cNvSpPr>
          <p:nvPr>
            <p:ph type="sldNum" sz="quarter" idx="12"/>
          </p:nvPr>
        </p:nvSpPr>
        <p:spPr/>
        <p:txBody>
          <a:bodyPr/>
          <a:lstStyle/>
          <a:p>
            <a:fld id="{BDCDBBEF-AA6C-4BA6-85B2-A17D7F280E38}" type="slidenum">
              <a:rPr lang="en-US" smtClean="0"/>
              <a:pPr/>
              <a:t>53</a:t>
            </a:fld>
            <a:endParaRPr lang="en-US"/>
          </a:p>
        </p:txBody>
      </p:sp>
    </p:spTree>
    <p:extLst>
      <p:ext uri="{BB962C8B-B14F-4D97-AF65-F5344CB8AC3E}">
        <p14:creationId xmlns:p14="http://schemas.microsoft.com/office/powerpoint/2010/main" val="32838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420B-4F88-99D1-C7B1-9C72224D2432}"/>
              </a:ext>
            </a:extLst>
          </p:cNvPr>
          <p:cNvSpPr>
            <a:spLocks noGrp="1"/>
          </p:cNvSpPr>
          <p:nvPr>
            <p:ph type="title"/>
          </p:nvPr>
        </p:nvSpPr>
        <p:spPr/>
        <p:txBody>
          <a:bodyPr/>
          <a:lstStyle/>
          <a:p>
            <a:pPr eaLnBrk="1" fontAlgn="auto" hangingPunct="1">
              <a:spcAft>
                <a:spcPts val="0"/>
              </a:spcAft>
              <a:defRPr/>
            </a:pPr>
            <a:r>
              <a:rPr lang="en-US" dirty="0"/>
              <a:t>Data flow between </a:t>
            </a:r>
            <a:r>
              <a:rPr lang="en-US" dirty="0" err="1"/>
              <a:t>cpu</a:t>
            </a:r>
            <a:r>
              <a:rPr lang="en-US" dirty="0"/>
              <a:t>, memory and i/o devices</a:t>
            </a:r>
          </a:p>
        </p:txBody>
      </p:sp>
      <p:sp>
        <p:nvSpPr>
          <p:cNvPr id="4" name="Rectangle 3">
            <a:extLst>
              <a:ext uri="{FF2B5EF4-FFF2-40B4-BE49-F238E27FC236}">
                <a16:creationId xmlns:a16="http://schemas.microsoft.com/office/drawing/2014/main" id="{E2B66F22-4ECA-B8D9-0472-30ABD6EC6CA4}"/>
              </a:ext>
            </a:extLst>
          </p:cNvPr>
          <p:cNvSpPr/>
          <p:nvPr/>
        </p:nvSpPr>
        <p:spPr>
          <a:xfrm>
            <a:off x="3886200" y="1676400"/>
            <a:ext cx="33528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err="1"/>
              <a:t>Auxilliary</a:t>
            </a:r>
            <a:r>
              <a:rPr lang="en-US" dirty="0"/>
              <a:t> Storage</a:t>
            </a:r>
          </a:p>
          <a:p>
            <a:pPr algn="ctr" eaLnBrk="1" fontAlgn="auto" hangingPunct="1">
              <a:spcBef>
                <a:spcPts val="0"/>
              </a:spcBef>
              <a:spcAft>
                <a:spcPts val="0"/>
              </a:spcAft>
              <a:defRPr/>
            </a:pPr>
            <a:r>
              <a:rPr lang="en-US" dirty="0"/>
              <a:t>(Backing Storage)</a:t>
            </a:r>
          </a:p>
          <a:p>
            <a:pPr algn="ctr" eaLnBrk="1" fontAlgn="auto" hangingPunct="1">
              <a:spcBef>
                <a:spcPts val="0"/>
              </a:spcBef>
              <a:spcAft>
                <a:spcPts val="0"/>
              </a:spcAft>
              <a:defRPr/>
            </a:pPr>
            <a:r>
              <a:rPr lang="en-US" dirty="0"/>
              <a:t>To Supplement main storage</a:t>
            </a:r>
          </a:p>
        </p:txBody>
      </p:sp>
      <p:sp>
        <p:nvSpPr>
          <p:cNvPr id="5" name="Rectangle 4">
            <a:extLst>
              <a:ext uri="{FF2B5EF4-FFF2-40B4-BE49-F238E27FC236}">
                <a16:creationId xmlns:a16="http://schemas.microsoft.com/office/drawing/2014/main" id="{A27E59D0-F9A9-B916-829F-B41F4681D22D}"/>
              </a:ext>
            </a:extLst>
          </p:cNvPr>
          <p:cNvSpPr/>
          <p:nvPr/>
        </p:nvSpPr>
        <p:spPr>
          <a:xfrm>
            <a:off x="4191000" y="28194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Memory</a:t>
            </a:r>
          </a:p>
        </p:txBody>
      </p:sp>
      <p:sp>
        <p:nvSpPr>
          <p:cNvPr id="6" name="Rectangle 5">
            <a:extLst>
              <a:ext uri="{FF2B5EF4-FFF2-40B4-BE49-F238E27FC236}">
                <a16:creationId xmlns:a16="http://schemas.microsoft.com/office/drawing/2014/main" id="{447C2E9E-311B-AD7A-7D85-76AF5364C2AE}"/>
              </a:ext>
            </a:extLst>
          </p:cNvPr>
          <p:cNvSpPr/>
          <p:nvPr/>
        </p:nvSpPr>
        <p:spPr>
          <a:xfrm>
            <a:off x="1981200" y="3048000"/>
            <a:ext cx="838200" cy="1828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Input Unit</a:t>
            </a:r>
          </a:p>
        </p:txBody>
      </p:sp>
      <p:sp>
        <p:nvSpPr>
          <p:cNvPr id="7" name="Rectangle 6">
            <a:extLst>
              <a:ext uri="{FF2B5EF4-FFF2-40B4-BE49-F238E27FC236}">
                <a16:creationId xmlns:a16="http://schemas.microsoft.com/office/drawing/2014/main" id="{6AEF60E7-FCCF-7683-8A27-1C3ECC7B9A2B}"/>
              </a:ext>
            </a:extLst>
          </p:cNvPr>
          <p:cNvSpPr/>
          <p:nvPr/>
        </p:nvSpPr>
        <p:spPr>
          <a:xfrm>
            <a:off x="3581400" y="4648200"/>
            <a:ext cx="17526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Control Unit</a:t>
            </a:r>
          </a:p>
        </p:txBody>
      </p:sp>
      <p:sp>
        <p:nvSpPr>
          <p:cNvPr id="8" name="Rectangle 7">
            <a:extLst>
              <a:ext uri="{FF2B5EF4-FFF2-40B4-BE49-F238E27FC236}">
                <a16:creationId xmlns:a16="http://schemas.microsoft.com/office/drawing/2014/main" id="{60B49696-B9AE-0BC3-7AD7-66B3A9632315}"/>
              </a:ext>
            </a:extLst>
          </p:cNvPr>
          <p:cNvSpPr/>
          <p:nvPr/>
        </p:nvSpPr>
        <p:spPr>
          <a:xfrm>
            <a:off x="6096000" y="4648200"/>
            <a:ext cx="16764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ALU</a:t>
            </a:r>
          </a:p>
        </p:txBody>
      </p:sp>
      <p:sp>
        <p:nvSpPr>
          <p:cNvPr id="9" name="Rectangle 8">
            <a:extLst>
              <a:ext uri="{FF2B5EF4-FFF2-40B4-BE49-F238E27FC236}">
                <a16:creationId xmlns:a16="http://schemas.microsoft.com/office/drawing/2014/main" id="{AA5507A6-785A-5B1F-522D-1D7B6797803C}"/>
              </a:ext>
            </a:extLst>
          </p:cNvPr>
          <p:cNvSpPr/>
          <p:nvPr/>
        </p:nvSpPr>
        <p:spPr>
          <a:xfrm>
            <a:off x="8305800" y="3048000"/>
            <a:ext cx="990600" cy="15240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Output Unit</a:t>
            </a:r>
          </a:p>
        </p:txBody>
      </p:sp>
      <p:cxnSp>
        <p:nvCxnSpPr>
          <p:cNvPr id="12" name="Straight Arrow Connector 11">
            <a:extLst>
              <a:ext uri="{FF2B5EF4-FFF2-40B4-BE49-F238E27FC236}">
                <a16:creationId xmlns:a16="http://schemas.microsoft.com/office/drawing/2014/main" id="{BB9F6B5A-D7E0-2B53-7978-7B1970A318FE}"/>
              </a:ext>
            </a:extLst>
          </p:cNvPr>
          <p:cNvCxnSpPr/>
          <p:nvPr/>
        </p:nvCxnSpPr>
        <p:spPr>
          <a:xfrm>
            <a:off x="2743200" y="3200400"/>
            <a:ext cx="1447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71CE77-D524-62EF-BE4A-CBD1704A0D97}"/>
              </a:ext>
            </a:extLst>
          </p:cNvPr>
          <p:cNvCxnSpPr/>
          <p:nvPr/>
        </p:nvCxnSpPr>
        <p:spPr>
          <a:xfrm rot="5400000">
            <a:off x="3886201" y="4191001"/>
            <a:ext cx="914400" cy="317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39338F-A3C3-5D08-572F-B3ED5A22D2AD}"/>
              </a:ext>
            </a:extLst>
          </p:cNvPr>
          <p:cNvCxnSpPr/>
          <p:nvPr/>
        </p:nvCxnSpPr>
        <p:spPr>
          <a:xfrm rot="5400000">
            <a:off x="5868194" y="4190206"/>
            <a:ext cx="914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3F8C86-5011-AE96-D663-B881F4A11CFE}"/>
              </a:ext>
            </a:extLst>
          </p:cNvPr>
          <p:cNvCxnSpPr/>
          <p:nvPr/>
        </p:nvCxnSpPr>
        <p:spPr>
          <a:xfrm>
            <a:off x="5334000" y="4876800"/>
            <a:ext cx="762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C94BAA-2944-B261-AA74-66BB35E2F8C6}"/>
              </a:ext>
            </a:extLst>
          </p:cNvPr>
          <p:cNvCxnSpPr/>
          <p:nvPr/>
        </p:nvCxnSpPr>
        <p:spPr>
          <a:xfrm>
            <a:off x="6934200" y="3429000"/>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1D8F20-E226-3646-2EDA-F5B1CEB96362}"/>
              </a:ext>
            </a:extLst>
          </p:cNvPr>
          <p:cNvCxnSpPr/>
          <p:nvPr/>
        </p:nvCxnSpPr>
        <p:spPr>
          <a:xfrm rot="5400000">
            <a:off x="2439988" y="5332413"/>
            <a:ext cx="16748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7C58FC-A05B-6A1C-D64E-29A0E74706A4}"/>
              </a:ext>
            </a:extLst>
          </p:cNvPr>
          <p:cNvCxnSpPr/>
          <p:nvPr/>
        </p:nvCxnSpPr>
        <p:spPr>
          <a:xfrm rot="5400000">
            <a:off x="7163594" y="5333206"/>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0E1E7E-32AD-6848-DCA6-E738028A7342}"/>
              </a:ext>
            </a:extLst>
          </p:cNvPr>
          <p:cNvCxnSpPr/>
          <p:nvPr/>
        </p:nvCxnSpPr>
        <p:spPr>
          <a:xfrm rot="10800000">
            <a:off x="3276600" y="6172200"/>
            <a:ext cx="472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08EF31-3B62-C0F8-EECA-F5F37C04468D}"/>
              </a:ext>
            </a:extLst>
          </p:cNvPr>
          <p:cNvCxnSpPr/>
          <p:nvPr/>
        </p:nvCxnSpPr>
        <p:spPr>
          <a:xfrm rot="10800000">
            <a:off x="3276600" y="4495800"/>
            <a:ext cx="472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A0EA8B-B2C6-CAC3-6BC0-0D26E6A2CC6C}"/>
              </a:ext>
            </a:extLst>
          </p:cNvPr>
          <p:cNvCxnSpPr/>
          <p:nvPr/>
        </p:nvCxnSpPr>
        <p:spPr>
          <a:xfrm rot="10800000">
            <a:off x="3581400" y="5791200"/>
            <a:ext cx="426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0925C1-188A-4591-AD09-B61C93C6486B}"/>
              </a:ext>
            </a:extLst>
          </p:cNvPr>
          <p:cNvCxnSpPr/>
          <p:nvPr/>
        </p:nvCxnSpPr>
        <p:spPr>
          <a:xfrm rot="5400000">
            <a:off x="7544594" y="55618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EC33D2-39D1-2364-EF50-E1F81CE9673E}"/>
              </a:ext>
            </a:extLst>
          </p:cNvPr>
          <p:cNvCxnSpPr/>
          <p:nvPr/>
        </p:nvCxnSpPr>
        <p:spPr>
          <a:xfrm rot="5400000">
            <a:off x="3353594" y="55618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5" name="TextBox 38">
            <a:extLst>
              <a:ext uri="{FF2B5EF4-FFF2-40B4-BE49-F238E27FC236}">
                <a16:creationId xmlns:a16="http://schemas.microsoft.com/office/drawing/2014/main" id="{217BEA48-6FBB-48D4-DA4A-BCA16DA95A73}"/>
              </a:ext>
            </a:extLst>
          </p:cNvPr>
          <p:cNvSpPr txBox="1">
            <a:spLocks noChangeArrowheads="1"/>
          </p:cNvSpPr>
          <p:nvPr/>
        </p:nvSpPr>
        <p:spPr bwMode="auto">
          <a:xfrm>
            <a:off x="5334000" y="5562601"/>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t>Registers</a:t>
            </a:r>
          </a:p>
        </p:txBody>
      </p:sp>
      <p:cxnSp>
        <p:nvCxnSpPr>
          <p:cNvPr id="41" name="Straight Connector 40">
            <a:extLst>
              <a:ext uri="{FF2B5EF4-FFF2-40B4-BE49-F238E27FC236}">
                <a16:creationId xmlns:a16="http://schemas.microsoft.com/office/drawing/2014/main" id="{B3512EB0-B9FB-BFC6-21FD-CD3BD48E2E5C}"/>
              </a:ext>
            </a:extLst>
          </p:cNvPr>
          <p:cNvCxnSpPr/>
          <p:nvPr/>
        </p:nvCxnSpPr>
        <p:spPr>
          <a:xfrm>
            <a:off x="5257800" y="5562600"/>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7" name="TextBox 42">
            <a:extLst>
              <a:ext uri="{FF2B5EF4-FFF2-40B4-BE49-F238E27FC236}">
                <a16:creationId xmlns:a16="http://schemas.microsoft.com/office/drawing/2014/main" id="{A9E04F7B-74DC-ACA4-C97D-C1A3D614B2ED}"/>
              </a:ext>
            </a:extLst>
          </p:cNvPr>
          <p:cNvSpPr txBox="1">
            <a:spLocks noChangeArrowheads="1"/>
          </p:cNvSpPr>
          <p:nvPr/>
        </p:nvSpPr>
        <p:spPr bwMode="auto">
          <a:xfrm>
            <a:off x="5486400" y="5867401"/>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t>Processor</a:t>
            </a:r>
          </a:p>
        </p:txBody>
      </p:sp>
      <p:cxnSp>
        <p:nvCxnSpPr>
          <p:cNvPr id="49" name="Straight Arrow Connector 48">
            <a:extLst>
              <a:ext uri="{FF2B5EF4-FFF2-40B4-BE49-F238E27FC236}">
                <a16:creationId xmlns:a16="http://schemas.microsoft.com/office/drawing/2014/main" id="{255374BE-30FE-7E86-F41D-344BB8577DE4}"/>
              </a:ext>
            </a:extLst>
          </p:cNvPr>
          <p:cNvCxnSpPr/>
          <p:nvPr/>
        </p:nvCxnSpPr>
        <p:spPr>
          <a:xfrm rot="10800000">
            <a:off x="28194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232F69C-A843-9B0E-E2D7-03DA2F2E7FDA}"/>
              </a:ext>
            </a:extLst>
          </p:cNvPr>
          <p:cNvCxnSpPr/>
          <p:nvPr/>
        </p:nvCxnSpPr>
        <p:spPr>
          <a:xfrm rot="5400000" flipH="1" flipV="1">
            <a:off x="3009901" y="3543301"/>
            <a:ext cx="1905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493240F-777B-2421-753A-CFDD24129686}"/>
              </a:ext>
            </a:extLst>
          </p:cNvPr>
          <p:cNvCxnSpPr/>
          <p:nvPr/>
        </p:nvCxnSpPr>
        <p:spPr>
          <a:xfrm rot="5400000" flipH="1" flipV="1">
            <a:off x="4419601" y="4191001"/>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698921C-B78B-7069-7833-E2222F54E7A2}"/>
              </a:ext>
            </a:extLst>
          </p:cNvPr>
          <p:cNvCxnSpPr/>
          <p:nvPr/>
        </p:nvCxnSpPr>
        <p:spPr>
          <a:xfrm>
            <a:off x="5334000" y="5257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C59D37C-08A4-253C-CD88-B423A19720E3}"/>
              </a:ext>
            </a:extLst>
          </p:cNvPr>
          <p:cNvCxnSpPr/>
          <p:nvPr/>
        </p:nvCxnSpPr>
        <p:spPr>
          <a:xfrm rot="5400000">
            <a:off x="4229101" y="5981701"/>
            <a:ext cx="838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1FB1AF-BA23-A7C6-8464-74D7D1F21556}"/>
              </a:ext>
            </a:extLst>
          </p:cNvPr>
          <p:cNvCxnSpPr/>
          <p:nvPr/>
        </p:nvCxnSpPr>
        <p:spPr>
          <a:xfrm>
            <a:off x="4648200" y="6400800"/>
            <a:ext cx="434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11304C9-A9BB-16AA-B4D1-C46A70882ADE}"/>
              </a:ext>
            </a:extLst>
          </p:cNvPr>
          <p:cNvCxnSpPr/>
          <p:nvPr/>
        </p:nvCxnSpPr>
        <p:spPr>
          <a:xfrm rot="16200000" flipV="1">
            <a:off x="8077200" y="5486400"/>
            <a:ext cx="1752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95" name="TextBox 65">
            <a:extLst>
              <a:ext uri="{FF2B5EF4-FFF2-40B4-BE49-F238E27FC236}">
                <a16:creationId xmlns:a16="http://schemas.microsoft.com/office/drawing/2014/main" id="{F1DDF319-D813-133F-8644-AF4C3B2B6AEF}"/>
              </a:ext>
            </a:extLst>
          </p:cNvPr>
          <p:cNvSpPr txBox="1">
            <a:spLocks noChangeArrowheads="1"/>
          </p:cNvSpPr>
          <p:nvPr/>
        </p:nvSpPr>
        <p:spPr bwMode="auto">
          <a:xfrm>
            <a:off x="8001000" y="1371601"/>
            <a:ext cx="175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t>Data Path</a:t>
            </a:r>
          </a:p>
          <a:p>
            <a:pPr eaLnBrk="1" hangingPunct="1">
              <a:spcBef>
                <a:spcPct val="0"/>
              </a:spcBef>
              <a:buClrTx/>
              <a:buSzTx/>
              <a:buFontTx/>
              <a:buNone/>
            </a:pPr>
            <a:r>
              <a:rPr lang="en-US" altLang="en-US" sz="1400"/>
              <a:t>Control Signals</a:t>
            </a:r>
          </a:p>
        </p:txBody>
      </p:sp>
      <p:cxnSp>
        <p:nvCxnSpPr>
          <p:cNvPr id="70" name="Straight Connector 69">
            <a:extLst>
              <a:ext uri="{FF2B5EF4-FFF2-40B4-BE49-F238E27FC236}">
                <a16:creationId xmlns:a16="http://schemas.microsoft.com/office/drawing/2014/main" id="{5639F5AE-5F27-CDFE-9C54-49F5FFA636A8}"/>
              </a:ext>
            </a:extLst>
          </p:cNvPr>
          <p:cNvCxnSpPr/>
          <p:nvPr/>
        </p:nvCxnSpPr>
        <p:spPr>
          <a:xfrm>
            <a:off x="9448800" y="14478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D03E476-AF07-965E-BF13-DD5ED113E342}"/>
              </a:ext>
            </a:extLst>
          </p:cNvPr>
          <p:cNvCxnSpPr/>
          <p:nvPr/>
        </p:nvCxnSpPr>
        <p:spPr>
          <a:xfrm>
            <a:off x="9525000" y="1752600"/>
            <a:ext cx="6096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3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CC7E-5D7F-DA64-7952-B328A512FBDA}"/>
              </a:ext>
            </a:extLst>
          </p:cNvPr>
          <p:cNvSpPr>
            <a:spLocks noGrp="1"/>
          </p:cNvSpPr>
          <p:nvPr>
            <p:ph type="title"/>
          </p:nvPr>
        </p:nvSpPr>
        <p:spPr/>
        <p:txBody>
          <a:bodyPr/>
          <a:lstStyle/>
          <a:p>
            <a:pPr eaLnBrk="1" fontAlgn="auto" hangingPunct="1">
              <a:spcAft>
                <a:spcPts val="0"/>
              </a:spcAft>
              <a:defRPr/>
            </a:pPr>
            <a:r>
              <a:rPr lang="en-US" dirty="0"/>
              <a:t>Central Processing Unit (CPU)</a:t>
            </a:r>
          </a:p>
        </p:txBody>
      </p:sp>
      <p:sp>
        <p:nvSpPr>
          <p:cNvPr id="12291" name="Content Placeholder 2">
            <a:extLst>
              <a:ext uri="{FF2B5EF4-FFF2-40B4-BE49-F238E27FC236}">
                <a16:creationId xmlns:a16="http://schemas.microsoft.com/office/drawing/2014/main" id="{20FB96EE-0941-9647-A8F1-E7447E05CCC8}"/>
              </a:ext>
            </a:extLst>
          </p:cNvPr>
          <p:cNvSpPr>
            <a:spLocks noGrp="1"/>
          </p:cNvSpPr>
          <p:nvPr>
            <p:ph sz="quarter" idx="1"/>
          </p:nvPr>
        </p:nvSpPr>
        <p:spPr>
          <a:xfrm>
            <a:off x="1981200" y="1600201"/>
            <a:ext cx="7467600" cy="4873625"/>
          </a:xfrm>
        </p:spPr>
        <p:txBody>
          <a:bodyPr/>
          <a:lstStyle/>
          <a:p>
            <a:pPr eaLnBrk="1" hangingPunct="1"/>
            <a:r>
              <a:rPr lang="en-US" altLang="en-US"/>
              <a:t>The CPU or the microprocessor (or simply processor) is referred as the brain of a computer system.</a:t>
            </a:r>
          </a:p>
          <a:p>
            <a:pPr eaLnBrk="1" hangingPunct="1"/>
            <a:r>
              <a:rPr lang="en-US" altLang="en-US"/>
              <a:t>CPU consists of three main subsystems, the Control Unit (CU), the Arithmetic Logic Unit (ALU), and the Registers.</a:t>
            </a:r>
          </a:p>
          <a:p>
            <a:pPr eaLnBrk="1" hangingPunct="1"/>
            <a:r>
              <a:rPr lang="en-US" altLang="en-US"/>
              <a:t>Speed of the computer system is defined by the architecture of the processor being used.</a:t>
            </a:r>
          </a:p>
        </p:txBody>
      </p:sp>
    </p:spTree>
    <p:extLst>
      <p:ext uri="{BB962C8B-B14F-4D97-AF65-F5344CB8AC3E}">
        <p14:creationId xmlns:p14="http://schemas.microsoft.com/office/powerpoint/2010/main" val="334783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5E5D-7453-13EA-2151-0843FFC050BF}"/>
              </a:ext>
            </a:extLst>
          </p:cNvPr>
          <p:cNvSpPr>
            <a:spLocks noGrp="1"/>
          </p:cNvSpPr>
          <p:nvPr>
            <p:ph type="title"/>
          </p:nvPr>
        </p:nvSpPr>
        <p:spPr/>
        <p:txBody>
          <a:bodyPr/>
          <a:lstStyle/>
          <a:p>
            <a:pPr eaLnBrk="1" fontAlgn="auto" hangingPunct="1">
              <a:spcAft>
                <a:spcPts val="0"/>
              </a:spcAft>
              <a:defRPr/>
            </a:pPr>
            <a:r>
              <a:rPr lang="en-US" dirty="0"/>
              <a:t>Central Processing Unit (CPU) (</a:t>
            </a:r>
            <a:r>
              <a:rPr lang="en-US" dirty="0" err="1"/>
              <a:t>Condt</a:t>
            </a:r>
            <a:r>
              <a:rPr lang="en-US" dirty="0"/>
              <a:t>…)</a:t>
            </a:r>
          </a:p>
        </p:txBody>
      </p:sp>
      <p:pic>
        <p:nvPicPr>
          <p:cNvPr id="13315" name="Picture 14">
            <a:extLst>
              <a:ext uri="{FF2B5EF4-FFF2-40B4-BE49-F238E27FC236}">
                <a16:creationId xmlns:a16="http://schemas.microsoft.com/office/drawing/2014/main" id="{9D393AD4-422B-D246-A572-71AF5C313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6019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24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E63F-3CDF-286F-C80D-7FCB5856A08E}"/>
              </a:ext>
            </a:extLst>
          </p:cNvPr>
          <p:cNvSpPr>
            <a:spLocks noGrp="1"/>
          </p:cNvSpPr>
          <p:nvPr>
            <p:ph type="title"/>
          </p:nvPr>
        </p:nvSpPr>
        <p:spPr/>
        <p:txBody>
          <a:bodyPr/>
          <a:lstStyle/>
          <a:p>
            <a:pPr>
              <a:defRPr/>
            </a:pPr>
            <a:r>
              <a:rPr lang="en-US" dirty="0"/>
              <a:t>Arithmetic Logic unit</a:t>
            </a:r>
          </a:p>
        </p:txBody>
      </p:sp>
      <p:sp>
        <p:nvSpPr>
          <p:cNvPr id="14339" name="Content Placeholder 2">
            <a:extLst>
              <a:ext uri="{FF2B5EF4-FFF2-40B4-BE49-F238E27FC236}">
                <a16:creationId xmlns:a16="http://schemas.microsoft.com/office/drawing/2014/main" id="{41E87094-13CF-3E12-939D-5730BE8FA99F}"/>
              </a:ext>
            </a:extLst>
          </p:cNvPr>
          <p:cNvSpPr>
            <a:spLocks noGrp="1"/>
          </p:cNvSpPr>
          <p:nvPr>
            <p:ph sz="quarter" idx="1"/>
          </p:nvPr>
        </p:nvSpPr>
        <p:spPr>
          <a:xfrm>
            <a:off x="1981200" y="1600201"/>
            <a:ext cx="7467600" cy="4873625"/>
          </a:xfrm>
        </p:spPr>
        <p:txBody>
          <a:bodyPr/>
          <a:lstStyle/>
          <a:p>
            <a:r>
              <a:rPr lang="en-US" altLang="en-US"/>
              <a:t>The ALU contains electronic circuits necessary to perform arithmetic and logical operations. </a:t>
            </a:r>
          </a:p>
          <a:p>
            <a:r>
              <a:rPr lang="en-US" altLang="en-US"/>
              <a:t>The arithmetic operations are ADD, SUBSTRACT, MULTIPLY, DIVIDE, etc.</a:t>
            </a:r>
          </a:p>
          <a:p>
            <a:r>
              <a:rPr lang="en-US" altLang="en-US"/>
              <a:t>The logical operations include COMPARE, SHIFT, ROTATE, AND, OR, etc</a:t>
            </a:r>
          </a:p>
          <a:p>
            <a:r>
              <a:rPr lang="en-US" altLang="en-US"/>
              <a:t>The control unit analyses each instruction in the program and sends the relevant signals to all other units – ALU, Memory, Input unit and Output unit</a:t>
            </a:r>
          </a:p>
          <a:p>
            <a:endParaRPr lang="en-US" altLang="en-US"/>
          </a:p>
        </p:txBody>
      </p:sp>
    </p:spTree>
    <p:extLst>
      <p:ext uri="{BB962C8B-B14F-4D97-AF65-F5344CB8AC3E}">
        <p14:creationId xmlns:p14="http://schemas.microsoft.com/office/powerpoint/2010/main" val="225473911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2528</TotalTime>
  <Words>3188</Words>
  <Application>Microsoft Office PowerPoint</Application>
  <PresentationFormat>Widescreen</PresentationFormat>
  <Paragraphs>254</Paragraphs>
  <Slides>53</Slides>
  <Notes>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5" baseType="lpstr">
      <vt:lpstr>Arial</vt:lpstr>
      <vt:lpstr>Calibri</vt:lpstr>
      <vt:lpstr>Calibri Light</vt:lpstr>
      <vt:lpstr>Casper</vt:lpstr>
      <vt:lpstr>Casper Bold</vt:lpstr>
      <vt:lpstr>Century Schoolbook</vt:lpstr>
      <vt:lpstr>Courier New</vt:lpstr>
      <vt:lpstr>Times New Roman</vt:lpstr>
      <vt:lpstr>Wingdings</vt:lpstr>
      <vt:lpstr>1_Office Theme</vt:lpstr>
      <vt:lpstr>Contents Slide Master</vt:lpstr>
      <vt:lpstr>CorelDRAW</vt:lpstr>
      <vt:lpstr>PowerPoint Presentation</vt:lpstr>
      <vt:lpstr>About Course</vt:lpstr>
      <vt:lpstr>Course Outcomes </vt:lpstr>
      <vt:lpstr>Functional blocks of a computer</vt:lpstr>
      <vt:lpstr>Introduction</vt:lpstr>
      <vt:lpstr>Data flow between cpu, memory and i/o devices</vt:lpstr>
      <vt:lpstr>Central Processing Unit (CPU)</vt:lpstr>
      <vt:lpstr>Central Processing Unit (CPU) (Condt…)</vt:lpstr>
      <vt:lpstr>Arithmetic Logic unit</vt:lpstr>
      <vt:lpstr>Communication inside a computer..</vt:lpstr>
      <vt:lpstr>Communication inside a computer..</vt:lpstr>
      <vt:lpstr>Communication inside a computer</vt:lpstr>
      <vt:lpstr>Interconnection Of Units</vt:lpstr>
      <vt:lpstr>Instruction cycle</vt:lpstr>
      <vt:lpstr>Instruction Cycle</vt:lpstr>
      <vt:lpstr>Instruction Cycle Steps</vt:lpstr>
      <vt:lpstr>INTERCONNECTIONS of UNITS..</vt:lpstr>
      <vt:lpstr>System Buses Types</vt:lpstr>
      <vt:lpstr>Control Bus</vt:lpstr>
      <vt:lpstr>Processing of Information</vt:lpstr>
      <vt:lpstr>Interconnection of Computers Units via System Bus</vt:lpstr>
      <vt:lpstr>Interconnection of Computers Units via Bus</vt:lpstr>
      <vt:lpstr>Interconnection of Computers Units via Bus</vt:lpstr>
      <vt:lpstr>Interconnection of Computer Units via BUS</vt:lpstr>
      <vt:lpstr>Registers</vt:lpstr>
      <vt:lpstr>Arithmetic Logic Unit (ALU)</vt:lpstr>
      <vt:lpstr>Control Unit</vt:lpstr>
      <vt:lpstr>Control Unit(Condt…)</vt:lpstr>
      <vt:lpstr>Control Unit(Condt…)</vt:lpstr>
      <vt:lpstr>Control Unit(Condt…)</vt:lpstr>
      <vt:lpstr>Memory</vt:lpstr>
      <vt:lpstr>Random Access Memory (RAM)</vt:lpstr>
      <vt:lpstr>Types of RAM</vt:lpstr>
      <vt:lpstr>Read Only Memory (ROM)</vt:lpstr>
      <vt:lpstr>Types of ROM</vt:lpstr>
      <vt:lpstr>Flash Memory</vt:lpstr>
      <vt:lpstr>Varieties of Semiconductor Random Access Memories</vt:lpstr>
      <vt:lpstr>Cache Memory</vt:lpstr>
      <vt:lpstr>Cache Memory</vt:lpstr>
      <vt:lpstr>Different Levels of Cache</vt:lpstr>
      <vt:lpstr>Processor Speed</vt:lpstr>
      <vt:lpstr>Input Devices</vt:lpstr>
      <vt:lpstr>Output Devices</vt:lpstr>
      <vt:lpstr>Let us Summarise..</vt:lpstr>
      <vt:lpstr>Answer in Brief</vt:lpstr>
      <vt:lpstr>Answer in Detail</vt:lpstr>
      <vt:lpstr>Let us Summarise..</vt:lpstr>
      <vt:lpstr>Let us Summarise..</vt:lpstr>
      <vt:lpstr>Let us Summarise..</vt:lpstr>
      <vt:lpstr>Let us summarise..</vt:lpstr>
      <vt:lpstr>Let Us Summarise..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Jayashree Mohanty</cp:lastModifiedBy>
  <cp:revision>274</cp:revision>
  <dcterms:created xsi:type="dcterms:W3CDTF">2019-01-09T10:33:58Z</dcterms:created>
  <dcterms:modified xsi:type="dcterms:W3CDTF">2024-01-07T17:29:34Z</dcterms:modified>
</cp:coreProperties>
</file>