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50"/>
  </p:notesMasterIdLst>
  <p:handoutMasterIdLst>
    <p:handoutMasterId r:id="rId51"/>
  </p:handoutMasterIdLst>
  <p:sldIdLst>
    <p:sldId id="277" r:id="rId3"/>
    <p:sldId id="257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371" r:id="rId48"/>
    <p:sldId id="37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2962" y="500888"/>
            <a:ext cx="1104607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50" Type="http://schemas.openxmlformats.org/officeDocument/2006/relationships/image" Target="../media/image86.png"/><Relationship Id="rId55" Type="http://schemas.openxmlformats.org/officeDocument/2006/relationships/image" Target="../media/image91.png"/><Relationship Id="rId63" Type="http://schemas.openxmlformats.org/officeDocument/2006/relationships/image" Target="../media/image9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9" Type="http://schemas.openxmlformats.org/officeDocument/2006/relationships/image" Target="../media/image65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3" Type="http://schemas.openxmlformats.org/officeDocument/2006/relationships/image" Target="../media/image89.png"/><Relationship Id="rId58" Type="http://schemas.openxmlformats.org/officeDocument/2006/relationships/image" Target="../media/image94.png"/><Relationship Id="rId5" Type="http://schemas.openxmlformats.org/officeDocument/2006/relationships/image" Target="../media/image41.png"/><Relationship Id="rId61" Type="http://schemas.openxmlformats.org/officeDocument/2006/relationships/image" Target="../media/image97.png"/><Relationship Id="rId19" Type="http://schemas.openxmlformats.org/officeDocument/2006/relationships/image" Target="../media/image5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56" Type="http://schemas.openxmlformats.org/officeDocument/2006/relationships/image" Target="../media/image92.png"/><Relationship Id="rId64" Type="http://schemas.openxmlformats.org/officeDocument/2006/relationships/image" Target="../media/image100.png"/><Relationship Id="rId8" Type="http://schemas.openxmlformats.org/officeDocument/2006/relationships/image" Target="../media/image44.png"/><Relationship Id="rId51" Type="http://schemas.openxmlformats.org/officeDocument/2006/relationships/image" Target="../media/image87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Relationship Id="rId59" Type="http://schemas.openxmlformats.org/officeDocument/2006/relationships/image" Target="../media/image95.png"/><Relationship Id="rId20" Type="http://schemas.openxmlformats.org/officeDocument/2006/relationships/image" Target="../media/image56.png"/><Relationship Id="rId41" Type="http://schemas.openxmlformats.org/officeDocument/2006/relationships/image" Target="../media/image77.png"/><Relationship Id="rId54" Type="http://schemas.openxmlformats.org/officeDocument/2006/relationships/image" Target="../media/image90.png"/><Relationship Id="rId6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Relationship Id="rId57" Type="http://schemas.openxmlformats.org/officeDocument/2006/relationships/image" Target="../media/image93.png"/><Relationship Id="rId10" Type="http://schemas.openxmlformats.org/officeDocument/2006/relationships/image" Target="../media/image46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52" Type="http://schemas.openxmlformats.org/officeDocument/2006/relationships/image" Target="../media/image88.png"/><Relationship Id="rId60" Type="http://schemas.openxmlformats.org/officeDocument/2006/relationships/image" Target="../media/image96.png"/><Relationship Id="rId65" Type="http://schemas.openxmlformats.org/officeDocument/2006/relationships/image" Target="../media/image10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37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latin typeface="Casper Bold"/>
              </a:rPr>
              <a:t>Computer Organization &amp; Architecture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latin typeface="Casper Bold"/>
              </a:rPr>
              <a:t>(CST-281)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90145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Jayashree Mohanty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E15737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0" y="442942"/>
            <a:ext cx="33136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75664"/>
            <a:ext cx="719328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Addition</a:t>
            </a:r>
            <a:r>
              <a:rPr sz="2400" b="1" dirty="0">
                <a:latin typeface="Calibri"/>
                <a:cs typeface="Calibri"/>
              </a:rPr>
              <a:t> 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most</a:t>
            </a:r>
            <a:r>
              <a:rPr sz="2400" b="1" i="1" spc="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important</a:t>
            </a:r>
            <a:r>
              <a:rPr sz="2400" b="1" i="1" spc="-1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operation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computer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arithmetic.</a:t>
            </a:r>
            <a:r>
              <a:rPr sz="2400" b="1" spc="-10" dirty="0">
                <a:latin typeface="Calibri"/>
                <a:cs typeface="Calibri"/>
              </a:rPr>
              <a:t> Our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topics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will</a:t>
            </a:r>
            <a:r>
              <a:rPr sz="2400" b="1" spc="-10" dirty="0">
                <a:latin typeface="Calibri"/>
                <a:cs typeface="Calibri"/>
              </a:rPr>
              <a:t> be: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Adding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1-bit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Wingdings"/>
              <a:buChar char=""/>
            </a:pPr>
            <a:endParaRPr sz="195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Adding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Basics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</a:t>
            </a:r>
            <a:endParaRPr sz="20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8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Circuits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adders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 Subtractors, </a:t>
            </a:r>
            <a:r>
              <a:rPr sz="2000" spc="-5" dirty="0">
                <a:latin typeface="Calibri"/>
                <a:cs typeface="Calibri"/>
              </a:rPr>
              <a:t>Comparators</a:t>
            </a:r>
            <a:endParaRPr sz="20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18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Adding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multiple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Adders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81E5B"/>
              </a:buClr>
              <a:buFont typeface="Wingdings"/>
              <a:buChar char=""/>
            </a:pPr>
            <a:endParaRPr sz="2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Later </a:t>
            </a:r>
            <a:r>
              <a:rPr sz="2400" b="1" spc="-5" dirty="0">
                <a:latin typeface="Calibri"/>
                <a:cs typeface="Calibri"/>
              </a:rPr>
              <a:t>we will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also</a:t>
            </a:r>
            <a:r>
              <a:rPr sz="2400" b="1" spc="-5" dirty="0">
                <a:latin typeface="Calibri"/>
                <a:cs typeface="Calibri"/>
              </a:rPr>
              <a:t> talk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about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fast adder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architectures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5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470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Half-Adder</a:t>
            </a:r>
            <a:r>
              <a:rPr spc="-50" dirty="0"/>
              <a:t> </a:t>
            </a:r>
            <a:r>
              <a:rPr dirty="0"/>
              <a:t>(2,2)</a:t>
            </a:r>
            <a:r>
              <a:rPr spc="-35" dirty="0"/>
              <a:t> </a:t>
            </a:r>
            <a:r>
              <a:rPr spc="-5" dirty="0"/>
              <a:t>Counter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5664"/>
            <a:ext cx="711771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Half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Adder</a:t>
            </a:r>
            <a:r>
              <a:rPr sz="2400" b="1" i="1" spc="-40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(HA)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the</a:t>
            </a:r>
            <a:r>
              <a:rPr sz="2400" b="1" dirty="0">
                <a:latin typeface="Calibri"/>
                <a:cs typeface="Calibri"/>
              </a:rPr>
              <a:t> simplest </a:t>
            </a: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block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two 1-bit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numbers, result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5" dirty="0">
                <a:latin typeface="Calibri"/>
                <a:cs typeface="Calibri"/>
              </a:rPr>
              <a:t>2-bit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realized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easily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3532" y="3487455"/>
            <a:ext cx="6254538" cy="19947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58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461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Full-Adder</a:t>
            </a:r>
            <a:r>
              <a:rPr spc="-45" dirty="0"/>
              <a:t> </a:t>
            </a:r>
            <a:r>
              <a:rPr dirty="0"/>
              <a:t>(3,2)</a:t>
            </a:r>
            <a:r>
              <a:rPr spc="-40" dirty="0"/>
              <a:t> </a:t>
            </a:r>
            <a:r>
              <a:rPr spc="-5" dirty="0"/>
              <a:t>Counter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75664"/>
            <a:ext cx="512953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Full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(FA)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essential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block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354965" marR="42545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It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add </a:t>
            </a:r>
            <a:r>
              <a:rPr sz="2400" b="1" spc="-5" dirty="0">
                <a:latin typeface="Calibri"/>
                <a:cs typeface="Calibri"/>
              </a:rPr>
              <a:t>three 1-bit numbers, result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2-bit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There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 </a:t>
            </a:r>
            <a:r>
              <a:rPr sz="2400" b="1" spc="-5" dirty="0">
                <a:latin typeface="Calibri"/>
                <a:cs typeface="Calibri"/>
              </a:rPr>
              <a:t>many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realizations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both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gate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transistor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level.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Since it is </a:t>
            </a:r>
            <a:r>
              <a:rPr sz="2400" b="1" spc="-5" dirty="0">
                <a:latin typeface="Calibri"/>
                <a:cs typeface="Calibri"/>
              </a:rPr>
              <a:t>used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building many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arithmetic </a:t>
            </a:r>
            <a:r>
              <a:rPr sz="2400" b="1" dirty="0">
                <a:latin typeface="Calibri"/>
                <a:cs typeface="Calibri"/>
              </a:rPr>
              <a:t>operations,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performance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influences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overall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performance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greatly.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8923" y="2024520"/>
            <a:ext cx="2829366" cy="27784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53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593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</a:t>
            </a:r>
            <a:r>
              <a:rPr spc="-5" dirty="0"/>
              <a:t> Multiple</a:t>
            </a:r>
            <a:r>
              <a:rPr spc="-10" dirty="0"/>
              <a:t> </a:t>
            </a:r>
            <a:r>
              <a:rPr dirty="0"/>
              <a:t>1-bit</a:t>
            </a:r>
            <a:r>
              <a:rPr spc="-25" dirty="0"/>
              <a:t> </a:t>
            </a:r>
            <a:r>
              <a:rPr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41" y="1362456"/>
            <a:ext cx="7834940" cy="49548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442942"/>
            <a:ext cx="6416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</a:t>
            </a:r>
            <a:r>
              <a:rPr spc="-25" dirty="0"/>
              <a:t> </a:t>
            </a:r>
            <a:r>
              <a:rPr spc="-5" dirty="0"/>
              <a:t>Multiple</a:t>
            </a:r>
            <a:r>
              <a:rPr spc="-35" dirty="0"/>
              <a:t> </a:t>
            </a:r>
            <a:r>
              <a:rPr spc="-5" dirty="0"/>
              <a:t>Digits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5664"/>
            <a:ext cx="732726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Similar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decimal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addition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Starting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right, each digit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added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carry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digit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the digit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left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5886" y="3352800"/>
            <a:ext cx="7941446" cy="27888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4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442942"/>
            <a:ext cx="63778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</a:t>
            </a:r>
            <a:r>
              <a:rPr spc="-25" dirty="0"/>
              <a:t> </a:t>
            </a:r>
            <a:r>
              <a:rPr spc="-5" dirty="0"/>
              <a:t>Multiple</a:t>
            </a:r>
            <a:r>
              <a:rPr spc="-35" dirty="0"/>
              <a:t> </a:t>
            </a:r>
            <a:r>
              <a:rPr spc="-5" dirty="0"/>
              <a:t>Digits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5664"/>
            <a:ext cx="732726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Similar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decimal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addition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Starting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right, each digit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added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carry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digit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the digit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left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5886" y="3352800"/>
            <a:ext cx="7941446" cy="27888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3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477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Ripple</a:t>
            </a:r>
            <a:r>
              <a:rPr spc="-35" dirty="0"/>
              <a:t> </a:t>
            </a:r>
            <a:r>
              <a:rPr dirty="0"/>
              <a:t>Carry</a:t>
            </a:r>
            <a:r>
              <a:rPr spc="-55" dirty="0"/>
              <a:t> </a:t>
            </a:r>
            <a:r>
              <a:rPr dirty="0"/>
              <a:t>Adder</a:t>
            </a:r>
            <a:r>
              <a:rPr spc="-20" dirty="0"/>
              <a:t> </a:t>
            </a:r>
            <a:r>
              <a:rPr dirty="0"/>
              <a:t>(RCA)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331" y="1426395"/>
            <a:ext cx="7817065" cy="4827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8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8531" y="500888"/>
            <a:ext cx="343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Curse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of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the</a:t>
            </a:r>
            <a:r>
              <a:rPr sz="3600" b="1" spc="-2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Carry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5580" y="1375664"/>
            <a:ext cx="5230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336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The </a:t>
            </a:r>
            <a:r>
              <a:rPr sz="2400" b="1" i="1" dirty="0">
                <a:latin typeface="Calibri"/>
                <a:cs typeface="Calibri"/>
              </a:rPr>
              <a:t>most </a:t>
            </a:r>
            <a:r>
              <a:rPr sz="2400" b="1" i="1" spc="-5" dirty="0">
                <a:latin typeface="Calibri"/>
                <a:cs typeface="Calibri"/>
              </a:rPr>
              <a:t>significant outputs of the </a:t>
            </a:r>
            <a:r>
              <a:rPr sz="2400" b="1" i="1" dirty="0">
                <a:latin typeface="Calibri"/>
                <a:cs typeface="Calibri"/>
              </a:rPr>
              <a:t>adder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depends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on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least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significant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092" y="2486494"/>
            <a:ext cx="7829122" cy="22340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09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670861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</a:t>
            </a:r>
            <a:r>
              <a:rPr spc="-25" dirty="0"/>
              <a:t> </a:t>
            </a:r>
            <a:r>
              <a:rPr spc="-5" dirty="0"/>
              <a:t>Multiple</a:t>
            </a:r>
            <a:r>
              <a:rPr spc="-35" dirty="0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15703"/>
            <a:ext cx="8350884" cy="38544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Multiple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fast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</a:t>
            </a:r>
            <a:r>
              <a:rPr sz="2400" b="1" dirty="0">
                <a:latin typeface="Calibri"/>
                <a:cs typeface="Calibri"/>
              </a:rPr>
              <a:t> not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good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idea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than 2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 to</a:t>
            </a:r>
            <a:r>
              <a:rPr sz="2000" spc="-5" dirty="0">
                <a:latin typeface="Calibri"/>
                <a:cs typeface="Calibri"/>
              </a:rPr>
              <a:t> be </a:t>
            </a:r>
            <a:r>
              <a:rPr sz="2000" dirty="0">
                <a:latin typeface="Calibri"/>
                <a:cs typeface="Calibri"/>
              </a:rPr>
              <a:t>added,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not</a:t>
            </a:r>
            <a:endParaRPr sz="20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really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efficient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array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ripple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carry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Popular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carry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trees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Instead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carry propagate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 adders </a:t>
            </a:r>
            <a:r>
              <a:rPr sz="2000" spc="-5" dirty="0">
                <a:latin typeface="Calibri"/>
                <a:cs typeface="Calibri"/>
              </a:rPr>
              <a:t>we 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far),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A81E5B"/>
                </a:solidFill>
                <a:latin typeface="Calibri"/>
                <a:cs typeface="Calibri"/>
              </a:rPr>
              <a:t>carry </a:t>
            </a:r>
            <a:r>
              <a:rPr sz="2000" b="1" i="1" spc="-5" dirty="0">
                <a:solidFill>
                  <a:srgbClr val="A81E5B"/>
                </a:solidFill>
                <a:latin typeface="Calibri"/>
                <a:cs typeface="Calibri"/>
              </a:rPr>
              <a:t>save adders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reduce multiple inputs to two, and then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carry </a:t>
            </a:r>
            <a:r>
              <a:rPr sz="2000" spc="-5" dirty="0">
                <a:latin typeface="Calibri"/>
                <a:cs typeface="Calibri"/>
              </a:rPr>
              <a:t>propagate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sum</a:t>
            </a:r>
            <a:r>
              <a:rPr sz="2000" dirty="0">
                <a:latin typeface="Calibri"/>
                <a:cs typeface="Calibri"/>
              </a:rPr>
              <a:t> up.</a:t>
            </a:r>
          </a:p>
        </p:txBody>
      </p:sp>
    </p:spTree>
    <p:extLst>
      <p:ext uri="{BB962C8B-B14F-4D97-AF65-F5344CB8AC3E}">
        <p14:creationId xmlns:p14="http://schemas.microsoft.com/office/powerpoint/2010/main" val="60627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446" y="510285"/>
            <a:ext cx="542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Ripple</a:t>
            </a:r>
            <a:r>
              <a:rPr spc="-25" dirty="0"/>
              <a:t> </a:t>
            </a:r>
            <a:r>
              <a:rPr dirty="0"/>
              <a:t>Carry</a:t>
            </a:r>
            <a:r>
              <a:rPr spc="-35" dirty="0"/>
              <a:t> </a:t>
            </a:r>
            <a:r>
              <a:rPr dirty="0"/>
              <a:t>Adders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868" y="1394917"/>
            <a:ext cx="7215158" cy="48265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80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54A7D49-432B-44FC-A017-8529D979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Casper Bold"/>
              </a:rPr>
              <a:t>About Course</a:t>
            </a:r>
            <a:endParaRPr lang="en-GB" dirty="0"/>
          </a:p>
        </p:txBody>
      </p:sp>
      <p:sp>
        <p:nvSpPr>
          <p:cNvPr id="15365" name="Content Placeholder 2">
            <a:extLst>
              <a:ext uri="{FF2B5EF4-FFF2-40B4-BE49-F238E27FC236}">
                <a16:creationId xmlns:a16="http://schemas.microsoft.com/office/drawing/2014/main" id="{66C7DD19-4DBE-4EE8-9A3C-85BC038046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None/>
            </a:pPr>
            <a:r>
              <a:rPr lang="en-GB" altLang="en-US" sz="3200" dirty="0"/>
              <a:t>		</a:t>
            </a:r>
            <a:r>
              <a:rPr lang="en-GB" altLang="en-US" sz="3200" b="1" dirty="0"/>
              <a:t>This course is introduced to 4th semester students of BE	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GB" altLang="en-US" sz="3200" i="1" dirty="0"/>
              <a:t>		This course offers a good understanding of the various functional units of a computer system and prepares the students to be in a position to design a basic computer system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GB" altLang="en-US" sz="3200" i="1" dirty="0"/>
              <a:t>		In addition to this students will be exposed to the recent trends in parallel and distributed computing and multithreaded application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GB" altLang="en-US" sz="32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378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Carry</a:t>
            </a:r>
            <a:r>
              <a:rPr spc="-60" dirty="0"/>
              <a:t> </a:t>
            </a:r>
            <a:r>
              <a:rPr dirty="0"/>
              <a:t>Save</a:t>
            </a:r>
            <a:r>
              <a:rPr spc="-3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5043678"/>
            <a:ext cx="7309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Reduces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three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two</a:t>
            </a:r>
            <a:r>
              <a:rPr sz="2400" b="1" spc="-5" dirty="0">
                <a:latin typeface="Calibri"/>
                <a:cs typeface="Calibri"/>
              </a:rPr>
              <a:t> with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single gate </a:t>
            </a:r>
            <a:r>
              <a:rPr sz="2400" b="1" dirty="0">
                <a:latin typeface="Calibri"/>
                <a:cs typeface="Calibri"/>
              </a:rPr>
              <a:t>delay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6496" y="5707787"/>
            <a:ext cx="4290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C</a:t>
            </a:r>
            <a:r>
              <a:rPr sz="3600" b="1" spc="-15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+</a:t>
            </a:r>
            <a:r>
              <a:rPr sz="3600" b="1" spc="-25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S</a:t>
            </a:r>
            <a:r>
              <a:rPr sz="3600" b="1" spc="-4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=</a:t>
            </a:r>
            <a:r>
              <a:rPr sz="3600" b="1" spc="-1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E</a:t>
            </a:r>
            <a:r>
              <a:rPr sz="3600" b="1" spc="-25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+</a:t>
            </a:r>
            <a:r>
              <a:rPr sz="3600" b="1" spc="-45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F</a:t>
            </a:r>
            <a:r>
              <a:rPr sz="3600" b="1" spc="-1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+</a:t>
            </a:r>
            <a:r>
              <a:rPr sz="3600" b="1" spc="-25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3600" b="1" dirty="0">
                <a:solidFill>
                  <a:srgbClr val="A81E5B"/>
                </a:solidFill>
                <a:latin typeface="Consolas"/>
                <a:cs typeface="Consolas"/>
              </a:rPr>
              <a:t>G</a:t>
            </a:r>
            <a:endParaRPr sz="36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999" y="1638799"/>
            <a:ext cx="7527548" cy="2968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1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378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Carry</a:t>
            </a:r>
            <a:r>
              <a:rPr spc="-60" dirty="0"/>
              <a:t> </a:t>
            </a:r>
            <a:r>
              <a:rPr dirty="0"/>
              <a:t>Save</a:t>
            </a:r>
            <a:r>
              <a:rPr spc="-3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7189"/>
            <a:ext cx="3994785" cy="423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81E5B"/>
                </a:solidFill>
                <a:latin typeface="Consolas"/>
                <a:cs typeface="Consolas"/>
              </a:rPr>
              <a:t>Z</a:t>
            </a:r>
            <a:r>
              <a:rPr sz="2400" b="1" spc="-1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A81E5B"/>
                </a:solidFill>
                <a:latin typeface="Consolas"/>
                <a:cs typeface="Consolas"/>
              </a:rPr>
              <a:t>= D + E + F</a:t>
            </a:r>
            <a:r>
              <a:rPr sz="2400" b="1" spc="-1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A81E5B"/>
                </a:solidFill>
                <a:latin typeface="Consolas"/>
                <a:cs typeface="Consolas"/>
              </a:rPr>
              <a:t>+ G</a:t>
            </a:r>
            <a:r>
              <a:rPr sz="2400" b="1" spc="15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A81E5B"/>
                </a:solidFill>
                <a:latin typeface="Consolas"/>
                <a:cs typeface="Consolas"/>
              </a:rPr>
              <a:t>+</a:t>
            </a:r>
            <a:r>
              <a:rPr sz="2400" b="1" spc="-1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A81E5B"/>
                </a:solidFill>
                <a:latin typeface="Consolas"/>
                <a:cs typeface="Consolas"/>
              </a:rPr>
              <a:t>H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onsolas"/>
              <a:cs typeface="Consolas"/>
            </a:endParaRPr>
          </a:p>
          <a:p>
            <a:pPr marL="354965" marR="139065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An array of </a:t>
            </a:r>
            <a:r>
              <a:rPr sz="2400" b="1" spc="-5" dirty="0">
                <a:latin typeface="Calibri"/>
                <a:cs typeface="Calibri"/>
              </a:rPr>
              <a:t>carry </a:t>
            </a:r>
            <a:r>
              <a:rPr sz="2400" b="1" dirty="0">
                <a:latin typeface="Calibri"/>
                <a:cs typeface="Calibri"/>
              </a:rPr>
              <a:t>save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 reduce the inputs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two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final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(fast)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carry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propagate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 (CPA) merges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two </a:t>
            </a:r>
            <a:r>
              <a:rPr sz="2400" b="1" spc="-5" dirty="0">
                <a:latin typeface="Calibri"/>
                <a:cs typeface="Calibri"/>
              </a:rPr>
              <a:t> numbers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Performance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mostly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dictated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CPA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44784" y="1940873"/>
            <a:ext cx="2308225" cy="3830320"/>
            <a:chOff x="5901783" y="1940873"/>
            <a:chExt cx="2308225" cy="3830320"/>
          </a:xfrm>
        </p:grpSpPr>
        <p:sp>
          <p:nvSpPr>
            <p:cNvPr id="5" name="object 5"/>
            <p:cNvSpPr/>
            <p:nvPr/>
          </p:nvSpPr>
          <p:spPr>
            <a:xfrm>
              <a:off x="6823710" y="2284297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5">
                  <a:moveTo>
                    <a:pt x="1385785" y="7239"/>
                  </a:moveTo>
                  <a:lnTo>
                    <a:pt x="1378546" y="0"/>
                  </a:lnTo>
                  <a:lnTo>
                    <a:pt x="7137" y="0"/>
                  </a:lnTo>
                  <a:lnTo>
                    <a:pt x="0" y="7239"/>
                  </a:lnTo>
                  <a:lnTo>
                    <a:pt x="0" y="464439"/>
                  </a:lnTo>
                  <a:lnTo>
                    <a:pt x="7137" y="471551"/>
                  </a:lnTo>
                  <a:lnTo>
                    <a:pt x="1378546" y="471551"/>
                  </a:lnTo>
                  <a:lnTo>
                    <a:pt x="1385785" y="464439"/>
                  </a:lnTo>
                  <a:lnTo>
                    <a:pt x="1385785" y="457327"/>
                  </a:lnTo>
                  <a:lnTo>
                    <a:pt x="1385785" y="14351"/>
                  </a:lnTo>
                  <a:lnTo>
                    <a:pt x="1385785" y="72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6816077" y="2276677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5">
                  <a:moveTo>
                    <a:pt x="1385798" y="7239"/>
                  </a:moveTo>
                  <a:lnTo>
                    <a:pt x="1378559" y="0"/>
                  </a:lnTo>
                  <a:lnTo>
                    <a:pt x="7150" y="0"/>
                  </a:lnTo>
                  <a:lnTo>
                    <a:pt x="0" y="7239"/>
                  </a:lnTo>
                  <a:lnTo>
                    <a:pt x="0" y="464439"/>
                  </a:lnTo>
                  <a:lnTo>
                    <a:pt x="7150" y="471551"/>
                  </a:lnTo>
                  <a:lnTo>
                    <a:pt x="1378559" y="471551"/>
                  </a:lnTo>
                  <a:lnTo>
                    <a:pt x="1385798" y="464439"/>
                  </a:lnTo>
                  <a:lnTo>
                    <a:pt x="1385798" y="457327"/>
                  </a:lnTo>
                  <a:lnTo>
                    <a:pt x="1385798" y="14351"/>
                  </a:lnTo>
                  <a:lnTo>
                    <a:pt x="1385798" y="7239"/>
                  </a:lnTo>
                  <a:close/>
                </a:path>
              </a:pathLst>
            </a:custGeom>
            <a:solidFill>
              <a:srgbClr val="C5E2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6816088" y="2276666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5">
                  <a:moveTo>
                    <a:pt x="1378560" y="0"/>
                  </a:moveTo>
                  <a:lnTo>
                    <a:pt x="7146" y="0"/>
                  </a:lnTo>
                  <a:lnTo>
                    <a:pt x="0" y="7239"/>
                  </a:lnTo>
                  <a:lnTo>
                    <a:pt x="0" y="464446"/>
                  </a:lnTo>
                  <a:lnTo>
                    <a:pt x="7146" y="471559"/>
                  </a:lnTo>
                  <a:lnTo>
                    <a:pt x="1378560" y="471558"/>
                  </a:lnTo>
                  <a:lnTo>
                    <a:pt x="1385795" y="464446"/>
                  </a:lnTo>
                  <a:lnTo>
                    <a:pt x="14292" y="464446"/>
                  </a:lnTo>
                  <a:lnTo>
                    <a:pt x="7146" y="457334"/>
                  </a:lnTo>
                  <a:lnTo>
                    <a:pt x="14292" y="457334"/>
                  </a:lnTo>
                  <a:lnTo>
                    <a:pt x="14292" y="14351"/>
                  </a:lnTo>
                  <a:lnTo>
                    <a:pt x="7146" y="14351"/>
                  </a:lnTo>
                  <a:lnTo>
                    <a:pt x="14292" y="7239"/>
                  </a:lnTo>
                  <a:lnTo>
                    <a:pt x="1385795" y="7239"/>
                  </a:lnTo>
                  <a:lnTo>
                    <a:pt x="1378560" y="0"/>
                  </a:lnTo>
                  <a:close/>
                </a:path>
                <a:path w="1386204" h="471805">
                  <a:moveTo>
                    <a:pt x="14292" y="457334"/>
                  </a:moveTo>
                  <a:lnTo>
                    <a:pt x="7146" y="457334"/>
                  </a:lnTo>
                  <a:lnTo>
                    <a:pt x="14292" y="464446"/>
                  </a:lnTo>
                  <a:lnTo>
                    <a:pt x="14292" y="457334"/>
                  </a:lnTo>
                  <a:close/>
                </a:path>
                <a:path w="1386204" h="471805">
                  <a:moveTo>
                    <a:pt x="1371452" y="457334"/>
                  </a:moveTo>
                  <a:lnTo>
                    <a:pt x="14292" y="457334"/>
                  </a:lnTo>
                  <a:lnTo>
                    <a:pt x="14292" y="464446"/>
                  </a:lnTo>
                  <a:lnTo>
                    <a:pt x="1371452" y="464446"/>
                  </a:lnTo>
                  <a:lnTo>
                    <a:pt x="1371452" y="457334"/>
                  </a:lnTo>
                  <a:close/>
                </a:path>
                <a:path w="1386204" h="471805">
                  <a:moveTo>
                    <a:pt x="1371452" y="7239"/>
                  </a:moveTo>
                  <a:lnTo>
                    <a:pt x="1371452" y="464446"/>
                  </a:lnTo>
                  <a:lnTo>
                    <a:pt x="1378560" y="457334"/>
                  </a:lnTo>
                  <a:lnTo>
                    <a:pt x="1385795" y="457334"/>
                  </a:lnTo>
                  <a:lnTo>
                    <a:pt x="1385795" y="14351"/>
                  </a:lnTo>
                  <a:lnTo>
                    <a:pt x="1378560" y="14351"/>
                  </a:lnTo>
                  <a:lnTo>
                    <a:pt x="1371452" y="7239"/>
                  </a:lnTo>
                  <a:close/>
                </a:path>
                <a:path w="1386204" h="471805">
                  <a:moveTo>
                    <a:pt x="1385795" y="457334"/>
                  </a:moveTo>
                  <a:lnTo>
                    <a:pt x="1378560" y="457334"/>
                  </a:lnTo>
                  <a:lnTo>
                    <a:pt x="1371452" y="464446"/>
                  </a:lnTo>
                  <a:lnTo>
                    <a:pt x="1385795" y="464446"/>
                  </a:lnTo>
                  <a:lnTo>
                    <a:pt x="1385795" y="457334"/>
                  </a:lnTo>
                  <a:close/>
                </a:path>
                <a:path w="1386204" h="471805">
                  <a:moveTo>
                    <a:pt x="14292" y="7239"/>
                  </a:moveTo>
                  <a:lnTo>
                    <a:pt x="7146" y="14351"/>
                  </a:lnTo>
                  <a:lnTo>
                    <a:pt x="14292" y="14351"/>
                  </a:lnTo>
                  <a:lnTo>
                    <a:pt x="14292" y="7239"/>
                  </a:lnTo>
                  <a:close/>
                </a:path>
                <a:path w="1386204" h="471805">
                  <a:moveTo>
                    <a:pt x="1371452" y="7239"/>
                  </a:moveTo>
                  <a:lnTo>
                    <a:pt x="14292" y="7239"/>
                  </a:lnTo>
                  <a:lnTo>
                    <a:pt x="14292" y="14351"/>
                  </a:lnTo>
                  <a:lnTo>
                    <a:pt x="1371452" y="14351"/>
                  </a:lnTo>
                  <a:lnTo>
                    <a:pt x="1371452" y="7239"/>
                  </a:lnTo>
                  <a:close/>
                </a:path>
                <a:path w="1386204" h="471805">
                  <a:moveTo>
                    <a:pt x="1385795" y="7239"/>
                  </a:moveTo>
                  <a:lnTo>
                    <a:pt x="1371452" y="7239"/>
                  </a:lnTo>
                  <a:lnTo>
                    <a:pt x="1378560" y="14351"/>
                  </a:lnTo>
                  <a:lnTo>
                    <a:pt x="1385795" y="14351"/>
                  </a:lnTo>
                  <a:lnTo>
                    <a:pt x="1385795" y="7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8482" y="2458152"/>
              <a:ext cx="340060" cy="1295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71800" y="2462978"/>
              <a:ext cx="60960" cy="121285"/>
            </a:xfrm>
            <a:custGeom>
              <a:avLst/>
              <a:gdLst/>
              <a:ahLst/>
              <a:cxnLst/>
              <a:rect l="l" t="t" r="r" b="b"/>
              <a:pathLst>
                <a:path w="60959" h="121285">
                  <a:moveTo>
                    <a:pt x="60929" y="0"/>
                  </a:moveTo>
                  <a:lnTo>
                    <a:pt x="44808" y="0"/>
                  </a:lnTo>
                  <a:lnTo>
                    <a:pt x="38370" y="9414"/>
                  </a:lnTo>
                  <a:lnTo>
                    <a:pt x="29195" y="16256"/>
                  </a:lnTo>
                  <a:lnTo>
                    <a:pt x="17354" y="20431"/>
                  </a:lnTo>
                  <a:lnTo>
                    <a:pt x="2919" y="21844"/>
                  </a:lnTo>
                  <a:lnTo>
                    <a:pt x="0" y="38100"/>
                  </a:lnTo>
                  <a:lnTo>
                    <a:pt x="28560" y="38100"/>
                  </a:lnTo>
                  <a:lnTo>
                    <a:pt x="11424" y="120906"/>
                  </a:lnTo>
                  <a:lnTo>
                    <a:pt x="35288" y="120906"/>
                  </a:lnTo>
                  <a:lnTo>
                    <a:pt x="60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51820" y="1940873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0"/>
                  </a:lnTo>
                  <a:lnTo>
                    <a:pt x="0" y="285754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0863" y="2226628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853" y="0"/>
                  </a:moveTo>
                  <a:lnTo>
                    <a:pt x="0" y="0"/>
                  </a:lnTo>
                  <a:lnTo>
                    <a:pt x="20957" y="57277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0863" y="2226628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853" y="0"/>
                  </a:moveTo>
                  <a:lnTo>
                    <a:pt x="0" y="0"/>
                  </a:lnTo>
                  <a:lnTo>
                    <a:pt x="20957" y="57277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8941" y="1940873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0"/>
                  </a:lnTo>
                  <a:lnTo>
                    <a:pt x="0" y="285754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87997" y="222662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04" y="0"/>
                  </a:moveTo>
                  <a:lnTo>
                    <a:pt x="0" y="0"/>
                  </a:lnTo>
                  <a:lnTo>
                    <a:pt x="20944" y="5727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87997" y="222662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904" y="0"/>
                  </a:moveTo>
                  <a:lnTo>
                    <a:pt x="0" y="0"/>
                  </a:lnTo>
                  <a:lnTo>
                    <a:pt x="20944" y="5727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66164" y="1940873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0"/>
                  </a:lnTo>
                  <a:lnTo>
                    <a:pt x="0" y="285754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45219" y="222662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777" y="0"/>
                  </a:moveTo>
                  <a:lnTo>
                    <a:pt x="0" y="0"/>
                  </a:lnTo>
                  <a:lnTo>
                    <a:pt x="20944" y="57277"/>
                  </a:lnTo>
                  <a:lnTo>
                    <a:pt x="42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945219" y="222662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777" y="0"/>
                  </a:moveTo>
                  <a:lnTo>
                    <a:pt x="0" y="0"/>
                  </a:lnTo>
                  <a:lnTo>
                    <a:pt x="20944" y="57277"/>
                  </a:lnTo>
                  <a:lnTo>
                    <a:pt x="42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6548" y="3198964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85722" y="7112"/>
                  </a:moveTo>
                  <a:lnTo>
                    <a:pt x="1378610" y="0"/>
                  </a:lnTo>
                  <a:lnTo>
                    <a:pt x="7150" y="0"/>
                  </a:lnTo>
                  <a:lnTo>
                    <a:pt x="0" y="7112"/>
                  </a:lnTo>
                  <a:lnTo>
                    <a:pt x="0" y="464312"/>
                  </a:lnTo>
                  <a:lnTo>
                    <a:pt x="7150" y="471551"/>
                  </a:lnTo>
                  <a:lnTo>
                    <a:pt x="1378610" y="471551"/>
                  </a:lnTo>
                  <a:lnTo>
                    <a:pt x="1385722" y="464312"/>
                  </a:lnTo>
                  <a:lnTo>
                    <a:pt x="1385722" y="457200"/>
                  </a:lnTo>
                  <a:lnTo>
                    <a:pt x="1385722" y="14224"/>
                  </a:lnTo>
                  <a:lnTo>
                    <a:pt x="1385722" y="7112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8941" y="3191344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85709" y="7112"/>
                  </a:moveTo>
                  <a:lnTo>
                    <a:pt x="1378610" y="0"/>
                  </a:lnTo>
                  <a:lnTo>
                    <a:pt x="7124" y="0"/>
                  </a:lnTo>
                  <a:lnTo>
                    <a:pt x="0" y="7112"/>
                  </a:lnTo>
                  <a:lnTo>
                    <a:pt x="0" y="464312"/>
                  </a:lnTo>
                  <a:lnTo>
                    <a:pt x="7124" y="471551"/>
                  </a:lnTo>
                  <a:lnTo>
                    <a:pt x="1378610" y="471551"/>
                  </a:lnTo>
                  <a:lnTo>
                    <a:pt x="1385709" y="464312"/>
                  </a:lnTo>
                  <a:lnTo>
                    <a:pt x="1385709" y="457200"/>
                  </a:lnTo>
                  <a:lnTo>
                    <a:pt x="1385709" y="14224"/>
                  </a:lnTo>
                  <a:lnTo>
                    <a:pt x="1385709" y="7112"/>
                  </a:lnTo>
                  <a:close/>
                </a:path>
              </a:pathLst>
            </a:custGeom>
            <a:solidFill>
              <a:srgbClr val="C5E2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358941" y="3191335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78611" y="0"/>
                  </a:moveTo>
                  <a:lnTo>
                    <a:pt x="7133" y="0"/>
                  </a:lnTo>
                  <a:lnTo>
                    <a:pt x="0" y="7112"/>
                  </a:lnTo>
                  <a:lnTo>
                    <a:pt x="0" y="464319"/>
                  </a:lnTo>
                  <a:lnTo>
                    <a:pt x="7133" y="471559"/>
                  </a:lnTo>
                  <a:lnTo>
                    <a:pt x="1378611" y="471558"/>
                  </a:lnTo>
                  <a:lnTo>
                    <a:pt x="1385719" y="464319"/>
                  </a:lnTo>
                  <a:lnTo>
                    <a:pt x="14280" y="464319"/>
                  </a:lnTo>
                  <a:lnTo>
                    <a:pt x="7133" y="457207"/>
                  </a:lnTo>
                  <a:lnTo>
                    <a:pt x="14280" y="457207"/>
                  </a:lnTo>
                  <a:lnTo>
                    <a:pt x="14280" y="14224"/>
                  </a:lnTo>
                  <a:lnTo>
                    <a:pt x="7133" y="14224"/>
                  </a:lnTo>
                  <a:lnTo>
                    <a:pt x="14280" y="7112"/>
                  </a:lnTo>
                  <a:lnTo>
                    <a:pt x="1385719" y="7112"/>
                  </a:lnTo>
                  <a:lnTo>
                    <a:pt x="1378611" y="0"/>
                  </a:lnTo>
                  <a:close/>
                </a:path>
                <a:path w="1386204" h="471804">
                  <a:moveTo>
                    <a:pt x="14280" y="457207"/>
                  </a:moveTo>
                  <a:lnTo>
                    <a:pt x="7133" y="457207"/>
                  </a:lnTo>
                  <a:lnTo>
                    <a:pt x="14280" y="464319"/>
                  </a:lnTo>
                  <a:lnTo>
                    <a:pt x="14280" y="457207"/>
                  </a:lnTo>
                  <a:close/>
                </a:path>
                <a:path w="1386204" h="471804">
                  <a:moveTo>
                    <a:pt x="1371502" y="457207"/>
                  </a:moveTo>
                  <a:lnTo>
                    <a:pt x="14280" y="457207"/>
                  </a:lnTo>
                  <a:lnTo>
                    <a:pt x="14280" y="464319"/>
                  </a:lnTo>
                  <a:lnTo>
                    <a:pt x="1371502" y="464319"/>
                  </a:lnTo>
                  <a:lnTo>
                    <a:pt x="1371502" y="457207"/>
                  </a:lnTo>
                  <a:close/>
                </a:path>
                <a:path w="1386204" h="471804">
                  <a:moveTo>
                    <a:pt x="1371502" y="7112"/>
                  </a:moveTo>
                  <a:lnTo>
                    <a:pt x="1371502" y="464319"/>
                  </a:lnTo>
                  <a:lnTo>
                    <a:pt x="1378611" y="457207"/>
                  </a:lnTo>
                  <a:lnTo>
                    <a:pt x="1385719" y="457207"/>
                  </a:lnTo>
                  <a:lnTo>
                    <a:pt x="1385719" y="14224"/>
                  </a:lnTo>
                  <a:lnTo>
                    <a:pt x="1378611" y="14224"/>
                  </a:lnTo>
                  <a:lnTo>
                    <a:pt x="1371502" y="7112"/>
                  </a:lnTo>
                  <a:close/>
                </a:path>
                <a:path w="1386204" h="471804">
                  <a:moveTo>
                    <a:pt x="1385719" y="457207"/>
                  </a:moveTo>
                  <a:lnTo>
                    <a:pt x="1378611" y="457207"/>
                  </a:lnTo>
                  <a:lnTo>
                    <a:pt x="1371502" y="464319"/>
                  </a:lnTo>
                  <a:lnTo>
                    <a:pt x="1385719" y="464319"/>
                  </a:lnTo>
                  <a:lnTo>
                    <a:pt x="1385719" y="457207"/>
                  </a:lnTo>
                  <a:close/>
                </a:path>
                <a:path w="1386204" h="471804">
                  <a:moveTo>
                    <a:pt x="14280" y="7112"/>
                  </a:moveTo>
                  <a:lnTo>
                    <a:pt x="7133" y="14224"/>
                  </a:lnTo>
                  <a:lnTo>
                    <a:pt x="14280" y="14224"/>
                  </a:lnTo>
                  <a:lnTo>
                    <a:pt x="14280" y="7112"/>
                  </a:lnTo>
                  <a:close/>
                </a:path>
                <a:path w="1386204" h="471804">
                  <a:moveTo>
                    <a:pt x="1371502" y="7112"/>
                  </a:moveTo>
                  <a:lnTo>
                    <a:pt x="14280" y="7112"/>
                  </a:lnTo>
                  <a:lnTo>
                    <a:pt x="14280" y="14224"/>
                  </a:lnTo>
                  <a:lnTo>
                    <a:pt x="1371502" y="14224"/>
                  </a:lnTo>
                  <a:lnTo>
                    <a:pt x="1371502" y="7112"/>
                  </a:lnTo>
                  <a:close/>
                </a:path>
                <a:path w="1386204" h="471804">
                  <a:moveTo>
                    <a:pt x="1385719" y="7112"/>
                  </a:moveTo>
                  <a:lnTo>
                    <a:pt x="1371502" y="7112"/>
                  </a:lnTo>
                  <a:lnTo>
                    <a:pt x="1378611" y="14224"/>
                  </a:lnTo>
                  <a:lnTo>
                    <a:pt x="1385719" y="14224"/>
                  </a:lnTo>
                  <a:lnTo>
                    <a:pt x="1385719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1335" y="3372822"/>
              <a:ext cx="451434" cy="12954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94661" y="1940873"/>
              <a:ext cx="0" cy="1200785"/>
            </a:xfrm>
            <a:custGeom>
              <a:avLst/>
              <a:gdLst/>
              <a:ahLst/>
              <a:cxnLst/>
              <a:rect l="l" t="t" r="r" b="b"/>
              <a:pathLst>
                <a:path h="1200785">
                  <a:moveTo>
                    <a:pt x="0" y="0"/>
                  </a:moveTo>
                  <a:lnTo>
                    <a:pt x="0" y="0"/>
                  </a:lnTo>
                  <a:lnTo>
                    <a:pt x="0" y="1200423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573704" y="314129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573704" y="314129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909399" y="4113504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85773" y="7112"/>
                  </a:moveTo>
                  <a:lnTo>
                    <a:pt x="1378673" y="0"/>
                  </a:lnTo>
                  <a:lnTo>
                    <a:pt x="7137" y="0"/>
                  </a:lnTo>
                  <a:lnTo>
                    <a:pt x="0" y="7112"/>
                  </a:lnTo>
                  <a:lnTo>
                    <a:pt x="0" y="464451"/>
                  </a:lnTo>
                  <a:lnTo>
                    <a:pt x="7137" y="471563"/>
                  </a:lnTo>
                  <a:lnTo>
                    <a:pt x="1378673" y="471563"/>
                  </a:lnTo>
                  <a:lnTo>
                    <a:pt x="1385773" y="464451"/>
                  </a:lnTo>
                  <a:lnTo>
                    <a:pt x="1385773" y="457212"/>
                  </a:lnTo>
                  <a:lnTo>
                    <a:pt x="1385773" y="14224"/>
                  </a:lnTo>
                  <a:lnTo>
                    <a:pt x="1385773" y="7112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901779" y="4105884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85785" y="7112"/>
                  </a:moveTo>
                  <a:lnTo>
                    <a:pt x="1378546" y="0"/>
                  </a:lnTo>
                  <a:lnTo>
                    <a:pt x="7137" y="0"/>
                  </a:lnTo>
                  <a:lnTo>
                    <a:pt x="0" y="7112"/>
                  </a:lnTo>
                  <a:lnTo>
                    <a:pt x="0" y="464451"/>
                  </a:lnTo>
                  <a:lnTo>
                    <a:pt x="7137" y="471563"/>
                  </a:lnTo>
                  <a:lnTo>
                    <a:pt x="1378546" y="471563"/>
                  </a:lnTo>
                  <a:lnTo>
                    <a:pt x="1385785" y="464451"/>
                  </a:lnTo>
                  <a:lnTo>
                    <a:pt x="1385785" y="457212"/>
                  </a:lnTo>
                  <a:lnTo>
                    <a:pt x="1385785" y="14224"/>
                  </a:lnTo>
                  <a:lnTo>
                    <a:pt x="1385785" y="7112"/>
                  </a:lnTo>
                  <a:close/>
                </a:path>
              </a:pathLst>
            </a:custGeom>
            <a:solidFill>
              <a:srgbClr val="C5E2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01783" y="4105878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78546" y="0"/>
                  </a:moveTo>
                  <a:lnTo>
                    <a:pt x="7142" y="0"/>
                  </a:lnTo>
                  <a:lnTo>
                    <a:pt x="0" y="7112"/>
                  </a:lnTo>
                  <a:lnTo>
                    <a:pt x="0" y="464446"/>
                  </a:lnTo>
                  <a:lnTo>
                    <a:pt x="7142" y="471559"/>
                  </a:lnTo>
                  <a:lnTo>
                    <a:pt x="1378546" y="471558"/>
                  </a:lnTo>
                  <a:lnTo>
                    <a:pt x="1385781" y="464446"/>
                  </a:lnTo>
                  <a:lnTo>
                    <a:pt x="14285" y="464446"/>
                  </a:lnTo>
                  <a:lnTo>
                    <a:pt x="7142" y="457207"/>
                  </a:lnTo>
                  <a:lnTo>
                    <a:pt x="14285" y="457207"/>
                  </a:lnTo>
                  <a:lnTo>
                    <a:pt x="14285" y="14224"/>
                  </a:lnTo>
                  <a:lnTo>
                    <a:pt x="7142" y="14224"/>
                  </a:lnTo>
                  <a:lnTo>
                    <a:pt x="14285" y="7112"/>
                  </a:lnTo>
                  <a:lnTo>
                    <a:pt x="1385781" y="7112"/>
                  </a:lnTo>
                  <a:lnTo>
                    <a:pt x="1378546" y="0"/>
                  </a:lnTo>
                  <a:close/>
                </a:path>
                <a:path w="1386204" h="471804">
                  <a:moveTo>
                    <a:pt x="14285" y="457207"/>
                  </a:moveTo>
                  <a:lnTo>
                    <a:pt x="7142" y="457207"/>
                  </a:lnTo>
                  <a:lnTo>
                    <a:pt x="14285" y="464446"/>
                  </a:lnTo>
                  <a:lnTo>
                    <a:pt x="14285" y="457207"/>
                  </a:lnTo>
                  <a:close/>
                </a:path>
                <a:path w="1386204" h="471804">
                  <a:moveTo>
                    <a:pt x="1371438" y="457207"/>
                  </a:moveTo>
                  <a:lnTo>
                    <a:pt x="14285" y="457207"/>
                  </a:lnTo>
                  <a:lnTo>
                    <a:pt x="14285" y="464446"/>
                  </a:lnTo>
                  <a:lnTo>
                    <a:pt x="1371438" y="464446"/>
                  </a:lnTo>
                  <a:lnTo>
                    <a:pt x="1371438" y="457207"/>
                  </a:lnTo>
                  <a:close/>
                </a:path>
                <a:path w="1386204" h="471804">
                  <a:moveTo>
                    <a:pt x="1371438" y="7112"/>
                  </a:moveTo>
                  <a:lnTo>
                    <a:pt x="1371438" y="464446"/>
                  </a:lnTo>
                  <a:lnTo>
                    <a:pt x="1378546" y="457207"/>
                  </a:lnTo>
                  <a:lnTo>
                    <a:pt x="1385781" y="457207"/>
                  </a:lnTo>
                  <a:lnTo>
                    <a:pt x="1385781" y="14224"/>
                  </a:lnTo>
                  <a:lnTo>
                    <a:pt x="1378546" y="14224"/>
                  </a:lnTo>
                  <a:lnTo>
                    <a:pt x="1371438" y="7112"/>
                  </a:lnTo>
                  <a:close/>
                </a:path>
                <a:path w="1386204" h="471804">
                  <a:moveTo>
                    <a:pt x="1385781" y="457207"/>
                  </a:moveTo>
                  <a:lnTo>
                    <a:pt x="1378546" y="457207"/>
                  </a:lnTo>
                  <a:lnTo>
                    <a:pt x="1371438" y="464446"/>
                  </a:lnTo>
                  <a:lnTo>
                    <a:pt x="1385781" y="464446"/>
                  </a:lnTo>
                  <a:lnTo>
                    <a:pt x="1385781" y="457207"/>
                  </a:lnTo>
                  <a:close/>
                </a:path>
                <a:path w="1386204" h="471804">
                  <a:moveTo>
                    <a:pt x="14285" y="7112"/>
                  </a:moveTo>
                  <a:lnTo>
                    <a:pt x="7142" y="14224"/>
                  </a:lnTo>
                  <a:lnTo>
                    <a:pt x="14285" y="14224"/>
                  </a:lnTo>
                  <a:lnTo>
                    <a:pt x="14285" y="7112"/>
                  </a:lnTo>
                  <a:close/>
                </a:path>
                <a:path w="1386204" h="471804">
                  <a:moveTo>
                    <a:pt x="1371438" y="7112"/>
                  </a:moveTo>
                  <a:lnTo>
                    <a:pt x="14285" y="7112"/>
                  </a:lnTo>
                  <a:lnTo>
                    <a:pt x="14285" y="14224"/>
                  </a:lnTo>
                  <a:lnTo>
                    <a:pt x="1371438" y="14224"/>
                  </a:lnTo>
                  <a:lnTo>
                    <a:pt x="1371438" y="7112"/>
                  </a:lnTo>
                  <a:close/>
                </a:path>
                <a:path w="1386204" h="471804">
                  <a:moveTo>
                    <a:pt x="1385781" y="7112"/>
                  </a:moveTo>
                  <a:lnTo>
                    <a:pt x="1371438" y="7112"/>
                  </a:lnTo>
                  <a:lnTo>
                    <a:pt x="1378546" y="14224"/>
                  </a:lnTo>
                  <a:lnTo>
                    <a:pt x="1385781" y="14224"/>
                  </a:lnTo>
                  <a:lnTo>
                    <a:pt x="1385781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176" y="4287364"/>
              <a:ext cx="448590" cy="12954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37502" y="1940873"/>
              <a:ext cx="0" cy="2115185"/>
            </a:xfrm>
            <a:custGeom>
              <a:avLst/>
              <a:gdLst/>
              <a:ahLst/>
              <a:cxnLst/>
              <a:rect l="l" t="t" r="r" b="b"/>
              <a:pathLst>
                <a:path h="2115185">
                  <a:moveTo>
                    <a:pt x="0" y="0"/>
                  </a:moveTo>
                  <a:lnTo>
                    <a:pt x="0" y="0"/>
                  </a:lnTo>
                  <a:lnTo>
                    <a:pt x="0" y="2114966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6545" y="405583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16545" y="405583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66088" y="4570325"/>
              <a:ext cx="0" cy="400685"/>
            </a:xfrm>
            <a:custGeom>
              <a:avLst/>
              <a:gdLst/>
              <a:ahLst/>
              <a:cxnLst/>
              <a:rect l="l" t="t" r="r" b="b"/>
              <a:pathLst>
                <a:path h="400685">
                  <a:moveTo>
                    <a:pt x="0" y="0"/>
                  </a:moveTo>
                  <a:lnTo>
                    <a:pt x="0" y="0"/>
                  </a:lnTo>
                  <a:lnTo>
                    <a:pt x="0" y="400082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09399" y="5028056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85773" y="7137"/>
                  </a:moveTo>
                  <a:lnTo>
                    <a:pt x="1378673" y="0"/>
                  </a:lnTo>
                  <a:lnTo>
                    <a:pt x="7137" y="0"/>
                  </a:lnTo>
                  <a:lnTo>
                    <a:pt x="0" y="7137"/>
                  </a:lnTo>
                  <a:lnTo>
                    <a:pt x="0" y="464439"/>
                  </a:lnTo>
                  <a:lnTo>
                    <a:pt x="7137" y="471576"/>
                  </a:lnTo>
                  <a:lnTo>
                    <a:pt x="1378673" y="471576"/>
                  </a:lnTo>
                  <a:lnTo>
                    <a:pt x="1385773" y="464439"/>
                  </a:lnTo>
                  <a:lnTo>
                    <a:pt x="1385773" y="457288"/>
                  </a:lnTo>
                  <a:lnTo>
                    <a:pt x="1385773" y="14287"/>
                  </a:lnTo>
                  <a:lnTo>
                    <a:pt x="1385773" y="7137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901779" y="5020424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85785" y="7150"/>
                  </a:moveTo>
                  <a:lnTo>
                    <a:pt x="1378546" y="0"/>
                  </a:lnTo>
                  <a:lnTo>
                    <a:pt x="7137" y="0"/>
                  </a:lnTo>
                  <a:lnTo>
                    <a:pt x="0" y="7150"/>
                  </a:lnTo>
                  <a:lnTo>
                    <a:pt x="0" y="464439"/>
                  </a:lnTo>
                  <a:lnTo>
                    <a:pt x="7137" y="471589"/>
                  </a:lnTo>
                  <a:lnTo>
                    <a:pt x="1378546" y="471589"/>
                  </a:lnTo>
                  <a:lnTo>
                    <a:pt x="1385785" y="464439"/>
                  </a:lnTo>
                  <a:lnTo>
                    <a:pt x="1385785" y="457301"/>
                  </a:lnTo>
                  <a:lnTo>
                    <a:pt x="1385785" y="14300"/>
                  </a:lnTo>
                  <a:lnTo>
                    <a:pt x="1385785" y="715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1783" y="5020420"/>
              <a:ext cx="1386205" cy="471805"/>
            </a:xfrm>
            <a:custGeom>
              <a:avLst/>
              <a:gdLst/>
              <a:ahLst/>
              <a:cxnLst/>
              <a:rect l="l" t="t" r="r" b="b"/>
              <a:pathLst>
                <a:path w="1386204" h="471804">
                  <a:moveTo>
                    <a:pt x="1378546" y="0"/>
                  </a:moveTo>
                  <a:lnTo>
                    <a:pt x="7142" y="0"/>
                  </a:lnTo>
                  <a:lnTo>
                    <a:pt x="0" y="7150"/>
                  </a:lnTo>
                  <a:lnTo>
                    <a:pt x="0" y="464434"/>
                  </a:lnTo>
                  <a:lnTo>
                    <a:pt x="7142" y="471584"/>
                  </a:lnTo>
                  <a:lnTo>
                    <a:pt x="1378546" y="471584"/>
                  </a:lnTo>
                  <a:lnTo>
                    <a:pt x="1385781" y="464433"/>
                  </a:lnTo>
                  <a:lnTo>
                    <a:pt x="14285" y="464434"/>
                  </a:lnTo>
                  <a:lnTo>
                    <a:pt x="7142" y="457296"/>
                  </a:lnTo>
                  <a:lnTo>
                    <a:pt x="14285" y="457296"/>
                  </a:lnTo>
                  <a:lnTo>
                    <a:pt x="14285" y="14300"/>
                  </a:lnTo>
                  <a:lnTo>
                    <a:pt x="7142" y="14300"/>
                  </a:lnTo>
                  <a:lnTo>
                    <a:pt x="14285" y="7150"/>
                  </a:lnTo>
                  <a:lnTo>
                    <a:pt x="1385781" y="7150"/>
                  </a:lnTo>
                  <a:lnTo>
                    <a:pt x="1378546" y="0"/>
                  </a:lnTo>
                  <a:close/>
                </a:path>
                <a:path w="1386204" h="471804">
                  <a:moveTo>
                    <a:pt x="14285" y="457296"/>
                  </a:moveTo>
                  <a:lnTo>
                    <a:pt x="7142" y="457296"/>
                  </a:lnTo>
                  <a:lnTo>
                    <a:pt x="14285" y="464434"/>
                  </a:lnTo>
                  <a:lnTo>
                    <a:pt x="14285" y="457296"/>
                  </a:lnTo>
                  <a:close/>
                </a:path>
                <a:path w="1386204" h="471804">
                  <a:moveTo>
                    <a:pt x="1371438" y="457296"/>
                  </a:moveTo>
                  <a:lnTo>
                    <a:pt x="14285" y="457296"/>
                  </a:lnTo>
                  <a:lnTo>
                    <a:pt x="14285" y="464434"/>
                  </a:lnTo>
                  <a:lnTo>
                    <a:pt x="1371438" y="464433"/>
                  </a:lnTo>
                  <a:lnTo>
                    <a:pt x="1371438" y="457296"/>
                  </a:lnTo>
                  <a:close/>
                </a:path>
                <a:path w="1386204" h="471804">
                  <a:moveTo>
                    <a:pt x="1371438" y="7150"/>
                  </a:moveTo>
                  <a:lnTo>
                    <a:pt x="1371438" y="464433"/>
                  </a:lnTo>
                  <a:lnTo>
                    <a:pt x="1378546" y="457296"/>
                  </a:lnTo>
                  <a:lnTo>
                    <a:pt x="1385781" y="457296"/>
                  </a:lnTo>
                  <a:lnTo>
                    <a:pt x="1385781" y="14300"/>
                  </a:lnTo>
                  <a:lnTo>
                    <a:pt x="1378546" y="14300"/>
                  </a:lnTo>
                  <a:lnTo>
                    <a:pt x="1371438" y="7150"/>
                  </a:lnTo>
                  <a:close/>
                </a:path>
                <a:path w="1386204" h="471804">
                  <a:moveTo>
                    <a:pt x="1385781" y="457296"/>
                  </a:moveTo>
                  <a:lnTo>
                    <a:pt x="1378546" y="457296"/>
                  </a:lnTo>
                  <a:lnTo>
                    <a:pt x="1371438" y="464433"/>
                  </a:lnTo>
                  <a:lnTo>
                    <a:pt x="1385781" y="464433"/>
                  </a:lnTo>
                  <a:lnTo>
                    <a:pt x="1385781" y="457296"/>
                  </a:lnTo>
                  <a:close/>
                </a:path>
                <a:path w="1386204" h="471804">
                  <a:moveTo>
                    <a:pt x="14285" y="7150"/>
                  </a:moveTo>
                  <a:lnTo>
                    <a:pt x="7142" y="14300"/>
                  </a:lnTo>
                  <a:lnTo>
                    <a:pt x="14285" y="14300"/>
                  </a:lnTo>
                  <a:lnTo>
                    <a:pt x="14285" y="7150"/>
                  </a:lnTo>
                  <a:close/>
                </a:path>
                <a:path w="1386204" h="471804">
                  <a:moveTo>
                    <a:pt x="1371438" y="7150"/>
                  </a:moveTo>
                  <a:lnTo>
                    <a:pt x="14285" y="7150"/>
                  </a:lnTo>
                  <a:lnTo>
                    <a:pt x="14285" y="14300"/>
                  </a:lnTo>
                  <a:lnTo>
                    <a:pt x="1371438" y="14300"/>
                  </a:lnTo>
                  <a:lnTo>
                    <a:pt x="1371438" y="7150"/>
                  </a:lnTo>
                  <a:close/>
                </a:path>
                <a:path w="1386204" h="471804">
                  <a:moveTo>
                    <a:pt x="1385781" y="7150"/>
                  </a:moveTo>
                  <a:lnTo>
                    <a:pt x="1371438" y="7150"/>
                  </a:lnTo>
                  <a:lnTo>
                    <a:pt x="1378546" y="14300"/>
                  </a:lnTo>
                  <a:lnTo>
                    <a:pt x="1385781" y="14300"/>
                  </a:lnTo>
                  <a:lnTo>
                    <a:pt x="1385781" y="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1802" y="5201919"/>
              <a:ext cx="340010" cy="12955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94661" y="548486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0"/>
                  </a:lnTo>
                  <a:lnTo>
                    <a:pt x="0" y="228641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573704" y="571350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45131" y="497040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853" y="0"/>
                  </a:moveTo>
                  <a:lnTo>
                    <a:pt x="0" y="0"/>
                  </a:lnTo>
                  <a:lnTo>
                    <a:pt x="20957" y="57163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5131" y="497040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853" y="0"/>
                  </a:moveTo>
                  <a:lnTo>
                    <a:pt x="0" y="0"/>
                  </a:lnTo>
                  <a:lnTo>
                    <a:pt x="20957" y="57163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823234" y="4570324"/>
              <a:ext cx="0" cy="400685"/>
            </a:xfrm>
            <a:custGeom>
              <a:avLst/>
              <a:gdLst/>
              <a:ahLst/>
              <a:cxnLst/>
              <a:rect l="l" t="t" r="r" b="b"/>
              <a:pathLst>
                <a:path h="400685">
                  <a:moveTo>
                    <a:pt x="0" y="0"/>
                  </a:moveTo>
                  <a:lnTo>
                    <a:pt x="0" y="0"/>
                  </a:lnTo>
                  <a:lnTo>
                    <a:pt x="0" y="400082"/>
                  </a:lnTo>
                </a:path>
              </a:pathLst>
            </a:custGeom>
            <a:ln w="6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6802290" y="497040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853" y="0"/>
                  </a:moveTo>
                  <a:lnTo>
                    <a:pt x="0" y="0"/>
                  </a:lnTo>
                  <a:lnTo>
                    <a:pt x="20944" y="57163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802290" y="4970407"/>
              <a:ext cx="43180" cy="57785"/>
            </a:xfrm>
            <a:custGeom>
              <a:avLst/>
              <a:gdLst/>
              <a:ahLst/>
              <a:cxnLst/>
              <a:rect l="l" t="t" r="r" b="b"/>
              <a:pathLst>
                <a:path w="43179" h="57785">
                  <a:moveTo>
                    <a:pt x="42853" y="0"/>
                  </a:moveTo>
                  <a:lnTo>
                    <a:pt x="0" y="0"/>
                  </a:lnTo>
                  <a:lnTo>
                    <a:pt x="20944" y="57163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6594661" y="3655655"/>
              <a:ext cx="228600" cy="400685"/>
            </a:xfrm>
            <a:custGeom>
              <a:avLst/>
              <a:gdLst/>
              <a:ahLst/>
              <a:cxnLst/>
              <a:rect l="l" t="t" r="r" b="b"/>
              <a:pathLst>
                <a:path w="228600" h="400685">
                  <a:moveTo>
                    <a:pt x="228573" y="0"/>
                  </a:moveTo>
                  <a:lnTo>
                    <a:pt x="228573" y="228730"/>
                  </a:lnTo>
                  <a:lnTo>
                    <a:pt x="0" y="228730"/>
                  </a:lnTo>
                  <a:lnTo>
                    <a:pt x="0" y="400183"/>
                  </a:lnTo>
                </a:path>
              </a:pathLst>
            </a:custGeom>
            <a:ln w="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73704" y="405583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573704" y="405583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66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051820" y="3655655"/>
              <a:ext cx="228600" cy="400685"/>
            </a:xfrm>
            <a:custGeom>
              <a:avLst/>
              <a:gdLst/>
              <a:ahLst/>
              <a:cxnLst/>
              <a:rect l="l" t="t" r="r" b="b"/>
              <a:pathLst>
                <a:path w="228600" h="400685">
                  <a:moveTo>
                    <a:pt x="228509" y="0"/>
                  </a:moveTo>
                  <a:lnTo>
                    <a:pt x="228509" y="228730"/>
                  </a:lnTo>
                  <a:lnTo>
                    <a:pt x="0" y="228730"/>
                  </a:lnTo>
                  <a:lnTo>
                    <a:pt x="0" y="400183"/>
                  </a:lnTo>
                </a:path>
              </a:pathLst>
            </a:custGeom>
            <a:ln w="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030863" y="405583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53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030863" y="405583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53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1820" y="2741113"/>
              <a:ext cx="228600" cy="400685"/>
            </a:xfrm>
            <a:custGeom>
              <a:avLst/>
              <a:gdLst/>
              <a:ahLst/>
              <a:cxnLst/>
              <a:rect l="l" t="t" r="r" b="b"/>
              <a:pathLst>
                <a:path w="228600" h="400685">
                  <a:moveTo>
                    <a:pt x="228509" y="0"/>
                  </a:moveTo>
                  <a:lnTo>
                    <a:pt x="228509" y="228603"/>
                  </a:lnTo>
                  <a:lnTo>
                    <a:pt x="0" y="228603"/>
                  </a:lnTo>
                  <a:lnTo>
                    <a:pt x="0" y="400183"/>
                  </a:lnTo>
                </a:path>
              </a:pathLst>
            </a:custGeom>
            <a:ln w="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030863" y="314129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53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030863" y="314129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853" y="0"/>
                  </a:moveTo>
                  <a:lnTo>
                    <a:pt x="0" y="0"/>
                  </a:lnTo>
                  <a:lnTo>
                    <a:pt x="20957" y="57150"/>
                  </a:lnTo>
                  <a:lnTo>
                    <a:pt x="42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8941" y="2741113"/>
              <a:ext cx="229235" cy="400685"/>
            </a:xfrm>
            <a:custGeom>
              <a:avLst/>
              <a:gdLst/>
              <a:ahLst/>
              <a:cxnLst/>
              <a:rect l="l" t="t" r="r" b="b"/>
              <a:pathLst>
                <a:path w="229234" h="400685">
                  <a:moveTo>
                    <a:pt x="228611" y="0"/>
                  </a:moveTo>
                  <a:lnTo>
                    <a:pt x="228611" y="228603"/>
                  </a:lnTo>
                  <a:lnTo>
                    <a:pt x="0" y="228603"/>
                  </a:lnTo>
                  <a:lnTo>
                    <a:pt x="0" y="400183"/>
                  </a:lnTo>
                </a:path>
              </a:pathLst>
            </a:custGeom>
            <a:ln w="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487997" y="314129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904" y="0"/>
                  </a:moveTo>
                  <a:lnTo>
                    <a:pt x="0" y="0"/>
                  </a:lnTo>
                  <a:lnTo>
                    <a:pt x="20944" y="57150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487997" y="314129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904" y="0"/>
                  </a:moveTo>
                  <a:lnTo>
                    <a:pt x="0" y="0"/>
                  </a:lnTo>
                  <a:lnTo>
                    <a:pt x="20944" y="57150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7530" y="2807789"/>
              <a:ext cx="128598" cy="13335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6542" y="2807789"/>
              <a:ext cx="122873" cy="1333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0371" y="3722459"/>
              <a:ext cx="140010" cy="13335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99434" y="3722458"/>
              <a:ext cx="134310" cy="13335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3224" y="4637001"/>
              <a:ext cx="139997" cy="13525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2275" y="4637001"/>
              <a:ext cx="134298" cy="135257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39554" y="1723701"/>
            <a:ext cx="85719" cy="10287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1472" y="1723700"/>
            <a:ext cx="77138" cy="10287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61475" y="1723700"/>
            <a:ext cx="73343" cy="102871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02437" y="1721794"/>
            <a:ext cx="95201" cy="10858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67276" y="1723700"/>
            <a:ext cx="83777" cy="102871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98616" y="5839253"/>
            <a:ext cx="77138" cy="102894"/>
          </a:xfrm>
          <a:prstGeom prst="rect">
            <a:avLst/>
          </a:prstGeom>
        </p:spPr>
      </p:pic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00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41696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15703"/>
            <a:ext cx="6085840" cy="39878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Largest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common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block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calculation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81E5B"/>
              </a:buClr>
              <a:buFont typeface="Wingdings"/>
              <a:buChar char=""/>
            </a:pP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three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Partial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Generation</a:t>
            </a:r>
            <a:endParaRPr sz="20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Carry Save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</a:t>
            </a:r>
            <a:endParaRPr sz="20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Carry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Propagate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finalize </a:t>
            </a:r>
            <a:r>
              <a:rPr sz="2000" dirty="0">
                <a:latin typeface="Calibri"/>
                <a:cs typeface="Calibri"/>
              </a:rPr>
              <a:t>the addition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Adder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performance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(once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again) 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important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Many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optimization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alternatives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24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434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Decimal</a:t>
            </a:r>
            <a:r>
              <a:rPr spc="-35" dirty="0"/>
              <a:t> </a:t>
            </a:r>
            <a:r>
              <a:rPr spc="-5" dirty="0"/>
              <a:t>Multiplication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74" y="2285634"/>
            <a:ext cx="5495551" cy="3048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81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402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0" dirty="0"/>
              <a:t> </a:t>
            </a:r>
            <a:r>
              <a:rPr spc="-5" dirty="0"/>
              <a:t>Multiplication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0657" y="2282791"/>
            <a:ext cx="6718934" cy="3320415"/>
            <a:chOff x="1367657" y="2282790"/>
            <a:chExt cx="6718934" cy="3320415"/>
          </a:xfrm>
        </p:grpSpPr>
        <p:sp>
          <p:nvSpPr>
            <p:cNvPr id="4" name="object 4"/>
            <p:cNvSpPr/>
            <p:nvPr/>
          </p:nvSpPr>
          <p:spPr>
            <a:xfrm>
              <a:off x="1373867" y="2349376"/>
              <a:ext cx="6706234" cy="3247390"/>
            </a:xfrm>
            <a:custGeom>
              <a:avLst/>
              <a:gdLst/>
              <a:ahLst/>
              <a:cxnLst/>
              <a:rect l="l" t="t" r="r" b="b"/>
              <a:pathLst>
                <a:path w="6706234" h="3247390">
                  <a:moveTo>
                    <a:pt x="6493228" y="0"/>
                  </a:moveTo>
                  <a:lnTo>
                    <a:pt x="212889" y="0"/>
                  </a:lnTo>
                  <a:lnTo>
                    <a:pt x="164229" y="5647"/>
                  </a:lnTo>
                  <a:lnTo>
                    <a:pt x="119479" y="21720"/>
                  </a:lnTo>
                  <a:lnTo>
                    <a:pt x="79943" y="46916"/>
                  </a:lnTo>
                  <a:lnTo>
                    <a:pt x="46923" y="79932"/>
                  </a:lnTo>
                  <a:lnTo>
                    <a:pt x="21723" y="119463"/>
                  </a:lnTo>
                  <a:lnTo>
                    <a:pt x="5648" y="164208"/>
                  </a:lnTo>
                  <a:lnTo>
                    <a:pt x="0" y="212862"/>
                  </a:lnTo>
                  <a:lnTo>
                    <a:pt x="0" y="3034124"/>
                  </a:lnTo>
                  <a:lnTo>
                    <a:pt x="5648" y="3083348"/>
                  </a:lnTo>
                  <a:lnTo>
                    <a:pt x="21723" y="3128323"/>
                  </a:lnTo>
                  <a:lnTo>
                    <a:pt x="46923" y="3167837"/>
                  </a:lnTo>
                  <a:lnTo>
                    <a:pt x="79943" y="3200679"/>
                  </a:lnTo>
                  <a:lnTo>
                    <a:pt x="119479" y="3225637"/>
                  </a:lnTo>
                  <a:lnTo>
                    <a:pt x="164229" y="3241501"/>
                  </a:lnTo>
                  <a:lnTo>
                    <a:pt x="212889" y="3247058"/>
                  </a:lnTo>
                  <a:lnTo>
                    <a:pt x="6493228" y="3247058"/>
                  </a:lnTo>
                  <a:lnTo>
                    <a:pt x="6541878" y="3241501"/>
                  </a:lnTo>
                  <a:lnTo>
                    <a:pt x="6586618" y="3225637"/>
                  </a:lnTo>
                  <a:lnTo>
                    <a:pt x="6626146" y="3200679"/>
                  </a:lnTo>
                  <a:lnTo>
                    <a:pt x="6659158" y="3167837"/>
                  </a:lnTo>
                  <a:lnTo>
                    <a:pt x="6684352" y="3128323"/>
                  </a:lnTo>
                  <a:lnTo>
                    <a:pt x="6700424" y="3083348"/>
                  </a:lnTo>
                  <a:lnTo>
                    <a:pt x="6706070" y="3034124"/>
                  </a:lnTo>
                  <a:lnTo>
                    <a:pt x="6706070" y="212862"/>
                  </a:lnTo>
                  <a:lnTo>
                    <a:pt x="6700424" y="164208"/>
                  </a:lnTo>
                  <a:lnTo>
                    <a:pt x="6684352" y="119463"/>
                  </a:lnTo>
                  <a:lnTo>
                    <a:pt x="6659158" y="79932"/>
                  </a:lnTo>
                  <a:lnTo>
                    <a:pt x="6626146" y="46916"/>
                  </a:lnTo>
                  <a:lnTo>
                    <a:pt x="6586618" y="21720"/>
                  </a:lnTo>
                  <a:lnTo>
                    <a:pt x="6541878" y="5647"/>
                  </a:lnTo>
                  <a:lnTo>
                    <a:pt x="6493228" y="0"/>
                  </a:lnTo>
                  <a:close/>
                </a:path>
              </a:pathLst>
            </a:custGeom>
            <a:solidFill>
              <a:srgbClr val="C5E2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1373867" y="2349376"/>
              <a:ext cx="6706234" cy="3247390"/>
            </a:xfrm>
            <a:custGeom>
              <a:avLst/>
              <a:gdLst/>
              <a:ahLst/>
              <a:cxnLst/>
              <a:rect l="l" t="t" r="r" b="b"/>
              <a:pathLst>
                <a:path w="6706234" h="3247390">
                  <a:moveTo>
                    <a:pt x="6493228" y="0"/>
                  </a:moveTo>
                  <a:lnTo>
                    <a:pt x="6541878" y="5647"/>
                  </a:lnTo>
                  <a:lnTo>
                    <a:pt x="6586618" y="21720"/>
                  </a:lnTo>
                  <a:lnTo>
                    <a:pt x="6626146" y="46916"/>
                  </a:lnTo>
                  <a:lnTo>
                    <a:pt x="6659159" y="79932"/>
                  </a:lnTo>
                  <a:lnTo>
                    <a:pt x="6684352" y="119463"/>
                  </a:lnTo>
                  <a:lnTo>
                    <a:pt x="6700424" y="164208"/>
                  </a:lnTo>
                  <a:lnTo>
                    <a:pt x="6706071" y="212862"/>
                  </a:lnTo>
                  <a:lnTo>
                    <a:pt x="6706071" y="3034124"/>
                  </a:lnTo>
                  <a:lnTo>
                    <a:pt x="6700424" y="3083348"/>
                  </a:lnTo>
                  <a:lnTo>
                    <a:pt x="6684352" y="3128323"/>
                  </a:lnTo>
                  <a:lnTo>
                    <a:pt x="6659159" y="3167837"/>
                  </a:lnTo>
                  <a:lnTo>
                    <a:pt x="6626146" y="3200679"/>
                  </a:lnTo>
                  <a:lnTo>
                    <a:pt x="6586618" y="3225638"/>
                  </a:lnTo>
                  <a:lnTo>
                    <a:pt x="6541878" y="3241501"/>
                  </a:lnTo>
                  <a:lnTo>
                    <a:pt x="6493228" y="3247058"/>
                  </a:lnTo>
                  <a:lnTo>
                    <a:pt x="212889" y="3247058"/>
                  </a:lnTo>
                  <a:lnTo>
                    <a:pt x="164229" y="3241501"/>
                  </a:lnTo>
                  <a:lnTo>
                    <a:pt x="119479" y="3225638"/>
                  </a:lnTo>
                  <a:lnTo>
                    <a:pt x="79943" y="3200679"/>
                  </a:lnTo>
                  <a:lnTo>
                    <a:pt x="46923" y="3167837"/>
                  </a:lnTo>
                  <a:lnTo>
                    <a:pt x="21723" y="3128323"/>
                  </a:lnTo>
                  <a:lnTo>
                    <a:pt x="5648" y="3083348"/>
                  </a:lnTo>
                  <a:lnTo>
                    <a:pt x="0" y="3034124"/>
                  </a:lnTo>
                  <a:lnTo>
                    <a:pt x="0" y="212862"/>
                  </a:lnTo>
                  <a:lnTo>
                    <a:pt x="5648" y="164208"/>
                  </a:lnTo>
                  <a:lnTo>
                    <a:pt x="21723" y="119463"/>
                  </a:lnTo>
                  <a:lnTo>
                    <a:pt x="46923" y="79932"/>
                  </a:lnTo>
                  <a:lnTo>
                    <a:pt x="79943" y="46916"/>
                  </a:lnTo>
                  <a:lnTo>
                    <a:pt x="119479" y="21720"/>
                  </a:lnTo>
                  <a:lnTo>
                    <a:pt x="164229" y="5647"/>
                  </a:lnTo>
                  <a:lnTo>
                    <a:pt x="212889" y="0"/>
                  </a:lnTo>
                  <a:lnTo>
                    <a:pt x="6493228" y="0"/>
                  </a:lnTo>
                  <a:close/>
                </a:path>
              </a:pathLst>
            </a:custGeom>
            <a:ln w="12420">
              <a:solidFill>
                <a:srgbClr val="C5E2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2172216" y="4904416"/>
              <a:ext cx="3406140" cy="266700"/>
            </a:xfrm>
            <a:custGeom>
              <a:avLst/>
              <a:gdLst/>
              <a:ahLst/>
              <a:cxnLst/>
              <a:rect l="l" t="t" r="r" b="b"/>
              <a:pathLst>
                <a:path w="3406140" h="266700">
                  <a:moveTo>
                    <a:pt x="3406116" y="0"/>
                  </a:moveTo>
                  <a:lnTo>
                    <a:pt x="0" y="0"/>
                  </a:lnTo>
                  <a:lnTo>
                    <a:pt x="0" y="266149"/>
                  </a:lnTo>
                  <a:lnTo>
                    <a:pt x="3406116" y="266149"/>
                  </a:lnTo>
                  <a:lnTo>
                    <a:pt x="3406116" y="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2172216" y="4904416"/>
              <a:ext cx="3406140" cy="266700"/>
            </a:xfrm>
            <a:custGeom>
              <a:avLst/>
              <a:gdLst/>
              <a:ahLst/>
              <a:cxnLst/>
              <a:rect l="l" t="t" r="r" b="b"/>
              <a:pathLst>
                <a:path w="3406140" h="266700">
                  <a:moveTo>
                    <a:pt x="0" y="266149"/>
                  </a:moveTo>
                  <a:lnTo>
                    <a:pt x="3406116" y="266149"/>
                  </a:lnTo>
                  <a:lnTo>
                    <a:pt x="3406116" y="0"/>
                  </a:lnTo>
                  <a:lnTo>
                    <a:pt x="0" y="0"/>
                  </a:lnTo>
                  <a:lnTo>
                    <a:pt x="0" y="266149"/>
                  </a:lnTo>
                  <a:close/>
                </a:path>
              </a:pathLst>
            </a:custGeom>
            <a:ln w="12420">
              <a:solidFill>
                <a:srgbClr val="B4EEB4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1746436" y="5330261"/>
              <a:ext cx="3406775" cy="266700"/>
            </a:xfrm>
            <a:custGeom>
              <a:avLst/>
              <a:gdLst/>
              <a:ahLst/>
              <a:cxnLst/>
              <a:rect l="l" t="t" r="r" b="b"/>
              <a:pathLst>
                <a:path w="3406775" h="266700">
                  <a:moveTo>
                    <a:pt x="3406210" y="0"/>
                  </a:moveTo>
                  <a:lnTo>
                    <a:pt x="0" y="0"/>
                  </a:lnTo>
                  <a:lnTo>
                    <a:pt x="0" y="266173"/>
                  </a:lnTo>
                  <a:lnTo>
                    <a:pt x="3406210" y="266173"/>
                  </a:lnTo>
                  <a:lnTo>
                    <a:pt x="3406210" y="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1746436" y="5330261"/>
              <a:ext cx="3406775" cy="266700"/>
            </a:xfrm>
            <a:custGeom>
              <a:avLst/>
              <a:gdLst/>
              <a:ahLst/>
              <a:cxnLst/>
              <a:rect l="l" t="t" r="r" b="b"/>
              <a:pathLst>
                <a:path w="3406775" h="266700">
                  <a:moveTo>
                    <a:pt x="0" y="266173"/>
                  </a:moveTo>
                  <a:lnTo>
                    <a:pt x="3406210" y="266173"/>
                  </a:lnTo>
                  <a:lnTo>
                    <a:pt x="3406210" y="0"/>
                  </a:lnTo>
                  <a:lnTo>
                    <a:pt x="0" y="0"/>
                  </a:lnTo>
                  <a:lnTo>
                    <a:pt x="0" y="266173"/>
                  </a:lnTo>
                  <a:close/>
                </a:path>
              </a:pathLst>
            </a:custGeom>
            <a:ln w="12420">
              <a:solidFill>
                <a:srgbClr val="B4EEB4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6224" y="3626790"/>
              <a:ext cx="3406775" cy="266700"/>
            </a:xfrm>
            <a:custGeom>
              <a:avLst/>
              <a:gdLst/>
              <a:ahLst/>
              <a:cxnLst/>
              <a:rect l="l" t="t" r="r" b="b"/>
              <a:pathLst>
                <a:path w="3406775" h="266700">
                  <a:moveTo>
                    <a:pt x="3406423" y="0"/>
                  </a:moveTo>
                  <a:lnTo>
                    <a:pt x="0" y="0"/>
                  </a:lnTo>
                  <a:lnTo>
                    <a:pt x="0" y="266220"/>
                  </a:lnTo>
                  <a:lnTo>
                    <a:pt x="3406423" y="266220"/>
                  </a:lnTo>
                  <a:lnTo>
                    <a:pt x="3406423" y="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6224" y="3626790"/>
              <a:ext cx="3406775" cy="266700"/>
            </a:xfrm>
            <a:custGeom>
              <a:avLst/>
              <a:gdLst/>
              <a:ahLst/>
              <a:cxnLst/>
              <a:rect l="l" t="t" r="r" b="b"/>
              <a:pathLst>
                <a:path w="3406775" h="266700">
                  <a:moveTo>
                    <a:pt x="0" y="266220"/>
                  </a:moveTo>
                  <a:lnTo>
                    <a:pt x="3406423" y="266220"/>
                  </a:lnTo>
                  <a:lnTo>
                    <a:pt x="3406423" y="0"/>
                  </a:lnTo>
                  <a:lnTo>
                    <a:pt x="0" y="0"/>
                  </a:lnTo>
                  <a:lnTo>
                    <a:pt x="0" y="266220"/>
                  </a:lnTo>
                  <a:close/>
                </a:path>
              </a:pathLst>
            </a:custGeom>
            <a:ln w="12420">
              <a:solidFill>
                <a:srgbClr val="B4EEB4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7820" y="2282799"/>
              <a:ext cx="3832225" cy="2962910"/>
            </a:xfrm>
            <a:custGeom>
              <a:avLst/>
              <a:gdLst/>
              <a:ahLst/>
              <a:cxnLst/>
              <a:rect l="l" t="t" r="r" b="b"/>
              <a:pathLst>
                <a:path w="3832225" h="2962910">
                  <a:moveTo>
                    <a:pt x="2366568" y="2777769"/>
                  </a:moveTo>
                  <a:lnTo>
                    <a:pt x="2365248" y="2765120"/>
                  </a:lnTo>
                  <a:lnTo>
                    <a:pt x="2364689" y="2763558"/>
                  </a:lnTo>
                  <a:lnTo>
                    <a:pt x="2361260" y="2753804"/>
                  </a:lnTo>
                  <a:lnTo>
                    <a:pt x="2327173" y="2725636"/>
                  </a:lnTo>
                  <a:lnTo>
                    <a:pt x="2318804" y="2724086"/>
                  </a:lnTo>
                  <a:lnTo>
                    <a:pt x="2318804" y="2788412"/>
                  </a:lnTo>
                  <a:lnTo>
                    <a:pt x="2318169" y="2795587"/>
                  </a:lnTo>
                  <a:lnTo>
                    <a:pt x="2296312" y="2828772"/>
                  </a:lnTo>
                  <a:lnTo>
                    <a:pt x="2276233" y="2832760"/>
                  </a:lnTo>
                  <a:lnTo>
                    <a:pt x="2226576" y="2832760"/>
                  </a:lnTo>
                  <a:lnTo>
                    <a:pt x="2240762" y="2763558"/>
                  </a:lnTo>
                  <a:lnTo>
                    <a:pt x="2290419" y="2763558"/>
                  </a:lnTo>
                  <a:lnTo>
                    <a:pt x="2302345" y="2765196"/>
                  </a:lnTo>
                  <a:lnTo>
                    <a:pt x="2311260" y="2769997"/>
                  </a:lnTo>
                  <a:lnTo>
                    <a:pt x="2316861" y="2777794"/>
                  </a:lnTo>
                  <a:lnTo>
                    <a:pt x="2318804" y="2788412"/>
                  </a:lnTo>
                  <a:lnTo>
                    <a:pt x="2318804" y="2724086"/>
                  </a:lnTo>
                  <a:lnTo>
                    <a:pt x="2315464" y="2723451"/>
                  </a:lnTo>
                  <a:lnTo>
                    <a:pt x="2301062" y="2722753"/>
                  </a:lnTo>
                  <a:lnTo>
                    <a:pt x="2201735" y="2722753"/>
                  </a:lnTo>
                  <a:lnTo>
                    <a:pt x="2153729" y="2955201"/>
                  </a:lnTo>
                  <a:lnTo>
                    <a:pt x="2201735" y="2955201"/>
                  </a:lnTo>
                  <a:lnTo>
                    <a:pt x="2217585" y="2871813"/>
                  </a:lnTo>
                  <a:lnTo>
                    <a:pt x="2277884" y="2871813"/>
                  </a:lnTo>
                  <a:lnTo>
                    <a:pt x="2324785" y="2858338"/>
                  </a:lnTo>
                  <a:lnTo>
                    <a:pt x="2349436" y="2832760"/>
                  </a:lnTo>
                  <a:lnTo>
                    <a:pt x="2350109" y="2831909"/>
                  </a:lnTo>
                  <a:lnTo>
                    <a:pt x="2359037" y="2814358"/>
                  </a:lnTo>
                  <a:lnTo>
                    <a:pt x="2364638" y="2795816"/>
                  </a:lnTo>
                  <a:lnTo>
                    <a:pt x="2366568" y="2777769"/>
                  </a:lnTo>
                  <a:close/>
                </a:path>
                <a:path w="3832225" h="2962910">
                  <a:moveTo>
                    <a:pt x="2496172" y="2781312"/>
                  </a:moveTo>
                  <a:lnTo>
                    <a:pt x="2494521" y="2779547"/>
                  </a:lnTo>
                  <a:lnTo>
                    <a:pt x="2490965" y="2779547"/>
                  </a:lnTo>
                  <a:lnTo>
                    <a:pt x="2476068" y="2782125"/>
                  </a:lnTo>
                  <a:lnTo>
                    <a:pt x="2461374" y="2789517"/>
                  </a:lnTo>
                  <a:lnTo>
                    <a:pt x="2447709" y="2801251"/>
                  </a:lnTo>
                  <a:lnTo>
                    <a:pt x="2435872" y="2816796"/>
                  </a:lnTo>
                  <a:lnTo>
                    <a:pt x="2442959" y="2783090"/>
                  </a:lnTo>
                  <a:lnTo>
                    <a:pt x="2398496" y="2783090"/>
                  </a:lnTo>
                  <a:lnTo>
                    <a:pt x="2361374" y="2955201"/>
                  </a:lnTo>
                  <a:lnTo>
                    <a:pt x="2407488" y="2955201"/>
                  </a:lnTo>
                  <a:lnTo>
                    <a:pt x="2425230" y="2862935"/>
                  </a:lnTo>
                  <a:lnTo>
                    <a:pt x="2431389" y="2846349"/>
                  </a:lnTo>
                  <a:lnTo>
                    <a:pt x="2441752" y="2834094"/>
                  </a:lnTo>
                  <a:lnTo>
                    <a:pt x="2455786" y="2826499"/>
                  </a:lnTo>
                  <a:lnTo>
                    <a:pt x="2472994" y="2823895"/>
                  </a:lnTo>
                  <a:lnTo>
                    <a:pt x="2478430" y="2823895"/>
                  </a:lnTo>
                  <a:lnTo>
                    <a:pt x="2481986" y="2825661"/>
                  </a:lnTo>
                  <a:lnTo>
                    <a:pt x="2487422" y="2825661"/>
                  </a:lnTo>
                  <a:lnTo>
                    <a:pt x="2496172" y="2781312"/>
                  </a:lnTo>
                  <a:close/>
                </a:path>
                <a:path w="3832225" h="2962910">
                  <a:moveTo>
                    <a:pt x="2570670" y="2390952"/>
                  </a:moveTo>
                  <a:lnTo>
                    <a:pt x="2569337" y="2379078"/>
                  </a:lnTo>
                  <a:lnTo>
                    <a:pt x="2568498" y="2376741"/>
                  </a:lnTo>
                  <a:lnTo>
                    <a:pt x="2565349" y="2367864"/>
                  </a:lnTo>
                  <a:lnTo>
                    <a:pt x="2531262" y="2340597"/>
                  </a:lnTo>
                  <a:lnTo>
                    <a:pt x="2522893" y="2339035"/>
                  </a:lnTo>
                  <a:lnTo>
                    <a:pt x="2522893" y="2401595"/>
                  </a:lnTo>
                  <a:lnTo>
                    <a:pt x="2522258" y="2408771"/>
                  </a:lnTo>
                  <a:lnTo>
                    <a:pt x="2500376" y="2441956"/>
                  </a:lnTo>
                  <a:lnTo>
                    <a:pt x="2480094" y="2445943"/>
                  </a:lnTo>
                  <a:lnTo>
                    <a:pt x="2430424" y="2445943"/>
                  </a:lnTo>
                  <a:lnTo>
                    <a:pt x="2444623" y="2376741"/>
                  </a:lnTo>
                  <a:lnTo>
                    <a:pt x="2494521" y="2376741"/>
                  </a:lnTo>
                  <a:lnTo>
                    <a:pt x="2506434" y="2378621"/>
                  </a:lnTo>
                  <a:lnTo>
                    <a:pt x="2515362" y="2383840"/>
                  </a:lnTo>
                  <a:lnTo>
                    <a:pt x="2520950" y="2391727"/>
                  </a:lnTo>
                  <a:lnTo>
                    <a:pt x="2522893" y="2401595"/>
                  </a:lnTo>
                  <a:lnTo>
                    <a:pt x="2522893" y="2339035"/>
                  </a:lnTo>
                  <a:lnTo>
                    <a:pt x="2519553" y="2338400"/>
                  </a:lnTo>
                  <a:lnTo>
                    <a:pt x="2505164" y="2337714"/>
                  </a:lnTo>
                  <a:lnTo>
                    <a:pt x="2405596" y="2337714"/>
                  </a:lnTo>
                  <a:lnTo>
                    <a:pt x="2357831" y="2568384"/>
                  </a:lnTo>
                  <a:lnTo>
                    <a:pt x="2403945" y="2568384"/>
                  </a:lnTo>
                  <a:lnTo>
                    <a:pt x="2421674" y="2486761"/>
                  </a:lnTo>
                  <a:lnTo>
                    <a:pt x="2481986" y="2486761"/>
                  </a:lnTo>
                  <a:lnTo>
                    <a:pt x="2528874" y="2471801"/>
                  </a:lnTo>
                  <a:lnTo>
                    <a:pt x="2553055" y="2445943"/>
                  </a:lnTo>
                  <a:lnTo>
                    <a:pt x="2553512" y="2445347"/>
                  </a:lnTo>
                  <a:lnTo>
                    <a:pt x="2562504" y="2428202"/>
                  </a:lnTo>
                  <a:lnTo>
                    <a:pt x="2568498" y="2409748"/>
                  </a:lnTo>
                  <a:lnTo>
                    <a:pt x="2570670" y="2390952"/>
                  </a:lnTo>
                  <a:close/>
                </a:path>
                <a:path w="3832225" h="2962910">
                  <a:moveTo>
                    <a:pt x="2668333" y="2843403"/>
                  </a:moveTo>
                  <a:lnTo>
                    <a:pt x="2649448" y="2796844"/>
                  </a:lnTo>
                  <a:lnTo>
                    <a:pt x="2622219" y="2783294"/>
                  </a:lnTo>
                  <a:lnTo>
                    <a:pt x="2622219" y="2852293"/>
                  </a:lnTo>
                  <a:lnTo>
                    <a:pt x="2621534" y="2864497"/>
                  </a:lnTo>
                  <a:lnTo>
                    <a:pt x="2601874" y="2910332"/>
                  </a:lnTo>
                  <a:lnTo>
                    <a:pt x="2569006" y="2926816"/>
                  </a:lnTo>
                  <a:lnTo>
                    <a:pt x="2555748" y="2924238"/>
                  </a:lnTo>
                  <a:lnTo>
                    <a:pt x="2545689" y="2916834"/>
                  </a:lnTo>
                  <a:lnTo>
                    <a:pt x="2539314" y="2905099"/>
                  </a:lnTo>
                  <a:lnTo>
                    <a:pt x="2537091" y="2889542"/>
                  </a:lnTo>
                  <a:lnTo>
                    <a:pt x="2541409" y="2860967"/>
                  </a:lnTo>
                  <a:lnTo>
                    <a:pt x="2553043" y="2837865"/>
                  </a:lnTo>
                  <a:lnTo>
                    <a:pt x="2570010" y="2822422"/>
                  </a:lnTo>
                  <a:lnTo>
                    <a:pt x="2590292" y="2816796"/>
                  </a:lnTo>
                  <a:lnTo>
                    <a:pt x="2603462" y="2819349"/>
                  </a:lnTo>
                  <a:lnTo>
                    <a:pt x="2613533" y="2826550"/>
                  </a:lnTo>
                  <a:lnTo>
                    <a:pt x="2619959" y="2837764"/>
                  </a:lnTo>
                  <a:lnTo>
                    <a:pt x="2622219" y="2852293"/>
                  </a:lnTo>
                  <a:lnTo>
                    <a:pt x="2622219" y="2783294"/>
                  </a:lnTo>
                  <a:lnTo>
                    <a:pt x="2597391" y="2779547"/>
                  </a:lnTo>
                  <a:lnTo>
                    <a:pt x="2574188" y="2782151"/>
                  </a:lnTo>
                  <a:lnTo>
                    <a:pt x="2552814" y="2789745"/>
                  </a:lnTo>
                  <a:lnTo>
                    <a:pt x="2517457" y="2818574"/>
                  </a:lnTo>
                  <a:lnTo>
                    <a:pt x="2499093" y="2856496"/>
                  </a:lnTo>
                  <a:lnTo>
                    <a:pt x="2492629" y="2898419"/>
                  </a:lnTo>
                  <a:lnTo>
                    <a:pt x="2497467" y="2924873"/>
                  </a:lnTo>
                  <a:lnTo>
                    <a:pt x="2511310" y="2945003"/>
                  </a:lnTo>
                  <a:lnTo>
                    <a:pt x="2533129" y="2957804"/>
                  </a:lnTo>
                  <a:lnTo>
                    <a:pt x="2561920" y="2962300"/>
                  </a:lnTo>
                  <a:lnTo>
                    <a:pt x="2586075" y="2959697"/>
                  </a:lnTo>
                  <a:lnTo>
                    <a:pt x="2627198" y="2939834"/>
                  </a:lnTo>
                  <a:lnTo>
                    <a:pt x="2653373" y="2906534"/>
                  </a:lnTo>
                  <a:lnTo>
                    <a:pt x="2666454" y="2865120"/>
                  </a:lnTo>
                  <a:lnTo>
                    <a:pt x="2668333" y="2843403"/>
                  </a:lnTo>
                  <a:close/>
                </a:path>
                <a:path w="3832225" h="2962910">
                  <a:moveTo>
                    <a:pt x="2730296" y="2437066"/>
                  </a:moveTo>
                  <a:lnTo>
                    <a:pt x="2730233" y="2433078"/>
                  </a:lnTo>
                  <a:lnTo>
                    <a:pt x="2729750" y="2429980"/>
                  </a:lnTo>
                  <a:lnTo>
                    <a:pt x="2729077" y="2425623"/>
                  </a:lnTo>
                  <a:lnTo>
                    <a:pt x="2696832" y="2397379"/>
                  </a:lnTo>
                  <a:lnTo>
                    <a:pt x="2668333" y="2394496"/>
                  </a:lnTo>
                  <a:lnTo>
                    <a:pt x="2635605" y="2397912"/>
                  </a:lnTo>
                  <a:lnTo>
                    <a:pt x="2611348" y="2408466"/>
                  </a:lnTo>
                  <a:lnTo>
                    <a:pt x="2594711" y="2426678"/>
                  </a:lnTo>
                  <a:lnTo>
                    <a:pt x="2584856" y="2453030"/>
                  </a:lnTo>
                  <a:lnTo>
                    <a:pt x="2625775" y="2453030"/>
                  </a:lnTo>
                  <a:lnTo>
                    <a:pt x="2630741" y="2442692"/>
                  </a:lnTo>
                  <a:lnTo>
                    <a:pt x="2638094" y="2435517"/>
                  </a:lnTo>
                  <a:lnTo>
                    <a:pt x="2648153" y="2431338"/>
                  </a:lnTo>
                  <a:lnTo>
                    <a:pt x="2661247" y="2429980"/>
                  </a:lnTo>
                  <a:lnTo>
                    <a:pt x="2671508" y="2430691"/>
                  </a:lnTo>
                  <a:lnTo>
                    <a:pt x="2678658" y="2433078"/>
                  </a:lnTo>
                  <a:lnTo>
                    <a:pt x="2682824" y="2437460"/>
                  </a:lnTo>
                  <a:lnTo>
                    <a:pt x="2684183" y="2444165"/>
                  </a:lnTo>
                  <a:lnTo>
                    <a:pt x="2684183" y="2449487"/>
                  </a:lnTo>
                  <a:lnTo>
                    <a:pt x="2680639" y="2456586"/>
                  </a:lnTo>
                  <a:lnTo>
                    <a:pt x="2675432" y="2459215"/>
                  </a:lnTo>
                  <a:lnTo>
                    <a:pt x="2675432" y="2488539"/>
                  </a:lnTo>
                  <a:lnTo>
                    <a:pt x="2657576" y="2529573"/>
                  </a:lnTo>
                  <a:lnTo>
                    <a:pt x="2630970" y="2540000"/>
                  </a:lnTo>
                  <a:lnTo>
                    <a:pt x="2620708" y="2538996"/>
                  </a:lnTo>
                  <a:lnTo>
                    <a:pt x="2613558" y="2535999"/>
                  </a:lnTo>
                  <a:lnTo>
                    <a:pt x="2609392" y="2531008"/>
                  </a:lnTo>
                  <a:lnTo>
                    <a:pt x="2608034" y="2524010"/>
                  </a:lnTo>
                  <a:lnTo>
                    <a:pt x="2610027" y="2514092"/>
                  </a:lnTo>
                  <a:lnTo>
                    <a:pt x="2616009" y="2505837"/>
                  </a:lnTo>
                  <a:lnTo>
                    <a:pt x="2625991" y="2499563"/>
                  </a:lnTo>
                  <a:lnTo>
                    <a:pt x="2639961" y="2495639"/>
                  </a:lnTo>
                  <a:lnTo>
                    <a:pt x="2655798" y="2493861"/>
                  </a:lnTo>
                  <a:lnTo>
                    <a:pt x="2661247" y="2492083"/>
                  </a:lnTo>
                  <a:lnTo>
                    <a:pt x="2666441" y="2492083"/>
                  </a:lnTo>
                  <a:lnTo>
                    <a:pt x="2666441" y="2490305"/>
                  </a:lnTo>
                  <a:lnTo>
                    <a:pt x="2671889" y="2490305"/>
                  </a:lnTo>
                  <a:lnTo>
                    <a:pt x="2675432" y="2488539"/>
                  </a:lnTo>
                  <a:lnTo>
                    <a:pt x="2675432" y="2459215"/>
                  </a:lnTo>
                  <a:lnTo>
                    <a:pt x="2673540" y="2460155"/>
                  </a:lnTo>
                  <a:lnTo>
                    <a:pt x="2669108" y="2462263"/>
                  </a:lnTo>
                  <a:lnTo>
                    <a:pt x="2664676" y="2463698"/>
                  </a:lnTo>
                  <a:lnTo>
                    <a:pt x="2657576" y="2465146"/>
                  </a:lnTo>
                  <a:lnTo>
                    <a:pt x="2645156" y="2467254"/>
                  </a:lnTo>
                  <a:lnTo>
                    <a:pt x="2615438" y="2472740"/>
                  </a:lnTo>
                  <a:lnTo>
                    <a:pt x="2577579" y="2493746"/>
                  </a:lnTo>
                  <a:lnTo>
                    <a:pt x="2561920" y="2534653"/>
                  </a:lnTo>
                  <a:lnTo>
                    <a:pt x="2562872" y="2543899"/>
                  </a:lnTo>
                  <a:lnTo>
                    <a:pt x="2590863" y="2573705"/>
                  </a:lnTo>
                  <a:lnTo>
                    <a:pt x="2609685" y="2575483"/>
                  </a:lnTo>
                  <a:lnTo>
                    <a:pt x="2622753" y="2574125"/>
                  </a:lnTo>
                  <a:lnTo>
                    <a:pt x="2635669" y="2569934"/>
                  </a:lnTo>
                  <a:lnTo>
                    <a:pt x="2648902" y="2562758"/>
                  </a:lnTo>
                  <a:lnTo>
                    <a:pt x="2662898" y="2552420"/>
                  </a:lnTo>
                  <a:lnTo>
                    <a:pt x="2661247" y="2555964"/>
                  </a:lnTo>
                  <a:lnTo>
                    <a:pt x="2661247" y="2564841"/>
                  </a:lnTo>
                  <a:lnTo>
                    <a:pt x="2662898" y="2568384"/>
                  </a:lnTo>
                  <a:lnTo>
                    <a:pt x="2712567" y="2568384"/>
                  </a:lnTo>
                  <a:lnTo>
                    <a:pt x="2712567" y="2563063"/>
                  </a:lnTo>
                  <a:lnTo>
                    <a:pt x="2709011" y="2557742"/>
                  </a:lnTo>
                  <a:lnTo>
                    <a:pt x="2707360" y="2554198"/>
                  </a:lnTo>
                  <a:lnTo>
                    <a:pt x="2707360" y="2552420"/>
                  </a:lnTo>
                  <a:lnTo>
                    <a:pt x="2707360" y="2541778"/>
                  </a:lnTo>
                  <a:lnTo>
                    <a:pt x="2707729" y="2540000"/>
                  </a:lnTo>
                  <a:lnTo>
                    <a:pt x="2718333" y="2488539"/>
                  </a:lnTo>
                  <a:lnTo>
                    <a:pt x="2726753" y="2447709"/>
                  </a:lnTo>
                  <a:lnTo>
                    <a:pt x="2728645" y="2440622"/>
                  </a:lnTo>
                  <a:lnTo>
                    <a:pt x="2730296" y="2437066"/>
                  </a:lnTo>
                  <a:close/>
                </a:path>
                <a:path w="3832225" h="2962910">
                  <a:moveTo>
                    <a:pt x="2877629" y="2394496"/>
                  </a:moveTo>
                  <a:lnTo>
                    <a:pt x="2872194" y="2394496"/>
                  </a:lnTo>
                  <a:lnTo>
                    <a:pt x="2857436" y="2396833"/>
                  </a:lnTo>
                  <a:lnTo>
                    <a:pt x="2842806" y="2403818"/>
                  </a:lnTo>
                  <a:lnTo>
                    <a:pt x="2829166" y="2415451"/>
                  </a:lnTo>
                  <a:lnTo>
                    <a:pt x="2817330" y="2431745"/>
                  </a:lnTo>
                  <a:lnTo>
                    <a:pt x="2824416" y="2398052"/>
                  </a:lnTo>
                  <a:lnTo>
                    <a:pt x="2779966" y="2398052"/>
                  </a:lnTo>
                  <a:lnTo>
                    <a:pt x="2742831" y="2568384"/>
                  </a:lnTo>
                  <a:lnTo>
                    <a:pt x="2788945" y="2568384"/>
                  </a:lnTo>
                  <a:lnTo>
                    <a:pt x="2806687" y="2477897"/>
                  </a:lnTo>
                  <a:lnTo>
                    <a:pt x="2812859" y="2460561"/>
                  </a:lnTo>
                  <a:lnTo>
                    <a:pt x="2823210" y="2448382"/>
                  </a:lnTo>
                  <a:lnTo>
                    <a:pt x="2837243" y="2441206"/>
                  </a:lnTo>
                  <a:lnTo>
                    <a:pt x="2854452" y="2438844"/>
                  </a:lnTo>
                  <a:lnTo>
                    <a:pt x="2863443" y="2438844"/>
                  </a:lnTo>
                  <a:lnTo>
                    <a:pt x="2868650" y="2440622"/>
                  </a:lnTo>
                  <a:lnTo>
                    <a:pt x="2877629" y="2394496"/>
                  </a:lnTo>
                  <a:close/>
                </a:path>
                <a:path w="3832225" h="2962910">
                  <a:moveTo>
                    <a:pt x="2882836" y="2722753"/>
                  </a:moveTo>
                  <a:lnTo>
                    <a:pt x="2838615" y="2722753"/>
                  </a:lnTo>
                  <a:lnTo>
                    <a:pt x="2822537" y="2806154"/>
                  </a:lnTo>
                  <a:lnTo>
                    <a:pt x="2815183" y="2794508"/>
                  </a:lnTo>
                  <a:lnTo>
                    <a:pt x="2810230" y="2790063"/>
                  </a:lnTo>
                  <a:lnTo>
                    <a:pt x="2810230" y="2852293"/>
                  </a:lnTo>
                  <a:lnTo>
                    <a:pt x="2806166" y="2880410"/>
                  </a:lnTo>
                  <a:lnTo>
                    <a:pt x="2795092" y="2904198"/>
                  </a:lnTo>
                  <a:lnTo>
                    <a:pt x="2778709" y="2920669"/>
                  </a:lnTo>
                  <a:lnTo>
                    <a:pt x="2758681" y="2926816"/>
                  </a:lnTo>
                  <a:lnTo>
                    <a:pt x="2747861" y="2924238"/>
                  </a:lnTo>
                  <a:lnTo>
                    <a:pt x="2739491" y="2916834"/>
                  </a:lnTo>
                  <a:lnTo>
                    <a:pt x="2734106" y="2905099"/>
                  </a:lnTo>
                  <a:lnTo>
                    <a:pt x="2732189" y="2889542"/>
                  </a:lnTo>
                  <a:lnTo>
                    <a:pt x="2736189" y="2861716"/>
                  </a:lnTo>
                  <a:lnTo>
                    <a:pt x="2746997" y="2838539"/>
                  </a:lnTo>
                  <a:lnTo>
                    <a:pt x="2762821" y="2822676"/>
                  </a:lnTo>
                  <a:lnTo>
                    <a:pt x="2781858" y="2816796"/>
                  </a:lnTo>
                  <a:lnTo>
                    <a:pt x="2793771" y="2819095"/>
                  </a:lnTo>
                  <a:lnTo>
                    <a:pt x="2802699" y="2825889"/>
                  </a:lnTo>
                  <a:lnTo>
                    <a:pt x="2808287" y="2837015"/>
                  </a:lnTo>
                  <a:lnTo>
                    <a:pt x="2810230" y="2852293"/>
                  </a:lnTo>
                  <a:lnTo>
                    <a:pt x="2810230" y="2790063"/>
                  </a:lnTo>
                  <a:lnTo>
                    <a:pt x="2805950" y="2786202"/>
                  </a:lnTo>
                  <a:lnTo>
                    <a:pt x="2794368" y="2781211"/>
                  </a:lnTo>
                  <a:lnTo>
                    <a:pt x="2779966" y="2779547"/>
                  </a:lnTo>
                  <a:lnTo>
                    <a:pt x="2760497" y="2782405"/>
                  </a:lnTo>
                  <a:lnTo>
                    <a:pt x="2725458" y="2802737"/>
                  </a:lnTo>
                  <a:lnTo>
                    <a:pt x="2700248" y="2836761"/>
                  </a:lnTo>
                  <a:lnTo>
                    <a:pt x="2687688" y="2876461"/>
                  </a:lnTo>
                  <a:lnTo>
                    <a:pt x="2686075" y="2896641"/>
                  </a:lnTo>
                  <a:lnTo>
                    <a:pt x="2689923" y="2923375"/>
                  </a:lnTo>
                  <a:lnTo>
                    <a:pt x="2700909" y="2944114"/>
                  </a:lnTo>
                  <a:lnTo>
                    <a:pt x="2718206" y="2957525"/>
                  </a:lnTo>
                  <a:lnTo>
                    <a:pt x="2740939" y="2962300"/>
                  </a:lnTo>
                  <a:lnTo>
                    <a:pt x="2756243" y="2960662"/>
                  </a:lnTo>
                  <a:lnTo>
                    <a:pt x="2770213" y="2955874"/>
                  </a:lnTo>
                  <a:lnTo>
                    <a:pt x="2782849" y="2948076"/>
                  </a:lnTo>
                  <a:lnTo>
                    <a:pt x="2794152" y="2937459"/>
                  </a:lnTo>
                  <a:lnTo>
                    <a:pt x="2790609" y="2955201"/>
                  </a:lnTo>
                  <a:lnTo>
                    <a:pt x="2835059" y="2955201"/>
                  </a:lnTo>
                  <a:lnTo>
                    <a:pt x="2838704" y="2937459"/>
                  </a:lnTo>
                  <a:lnTo>
                    <a:pt x="2840901" y="2926816"/>
                  </a:lnTo>
                  <a:lnTo>
                    <a:pt x="2863507" y="2816796"/>
                  </a:lnTo>
                  <a:lnTo>
                    <a:pt x="2865691" y="2806154"/>
                  </a:lnTo>
                  <a:lnTo>
                    <a:pt x="2882836" y="2722753"/>
                  </a:lnTo>
                  <a:close/>
                </a:path>
                <a:path w="3832225" h="2962910">
                  <a:moveTo>
                    <a:pt x="2978620" y="2401595"/>
                  </a:moveTo>
                  <a:lnTo>
                    <a:pt x="2953778" y="2401595"/>
                  </a:lnTo>
                  <a:lnTo>
                    <a:pt x="2964421" y="2355456"/>
                  </a:lnTo>
                  <a:lnTo>
                    <a:pt x="2920200" y="2355456"/>
                  </a:lnTo>
                  <a:lnTo>
                    <a:pt x="2909557" y="2401595"/>
                  </a:lnTo>
                  <a:lnTo>
                    <a:pt x="2888272" y="2401595"/>
                  </a:lnTo>
                  <a:lnTo>
                    <a:pt x="2881185" y="2429980"/>
                  </a:lnTo>
                  <a:lnTo>
                    <a:pt x="2904121" y="2429980"/>
                  </a:lnTo>
                  <a:lnTo>
                    <a:pt x="2881185" y="2536456"/>
                  </a:lnTo>
                  <a:lnTo>
                    <a:pt x="2881185" y="2540000"/>
                  </a:lnTo>
                  <a:lnTo>
                    <a:pt x="2879293" y="2545321"/>
                  </a:lnTo>
                  <a:lnTo>
                    <a:pt x="2879293" y="2548877"/>
                  </a:lnTo>
                  <a:lnTo>
                    <a:pt x="2881630" y="2560510"/>
                  </a:lnTo>
                  <a:lnTo>
                    <a:pt x="2888665" y="2568829"/>
                  </a:lnTo>
                  <a:lnTo>
                    <a:pt x="2900337" y="2573820"/>
                  </a:lnTo>
                  <a:lnTo>
                    <a:pt x="2916656" y="2575483"/>
                  </a:lnTo>
                  <a:lnTo>
                    <a:pt x="2929902" y="2575039"/>
                  </a:lnTo>
                  <a:lnTo>
                    <a:pt x="2936544" y="2573985"/>
                  </a:lnTo>
                  <a:lnTo>
                    <a:pt x="2943136" y="2571927"/>
                  </a:lnTo>
                  <a:lnTo>
                    <a:pt x="2948584" y="2541778"/>
                  </a:lnTo>
                  <a:lnTo>
                    <a:pt x="2930842" y="2541778"/>
                  </a:lnTo>
                  <a:lnTo>
                    <a:pt x="2927299" y="2540000"/>
                  </a:lnTo>
                  <a:lnTo>
                    <a:pt x="2927299" y="2529332"/>
                  </a:lnTo>
                  <a:lnTo>
                    <a:pt x="2928950" y="2524010"/>
                  </a:lnTo>
                  <a:lnTo>
                    <a:pt x="2948584" y="2429980"/>
                  </a:lnTo>
                  <a:lnTo>
                    <a:pt x="2973413" y="2429980"/>
                  </a:lnTo>
                  <a:lnTo>
                    <a:pt x="2978620" y="2401595"/>
                  </a:lnTo>
                  <a:close/>
                </a:path>
                <a:path w="3832225" h="2962910">
                  <a:moveTo>
                    <a:pt x="3056890" y="2398052"/>
                  </a:moveTo>
                  <a:lnTo>
                    <a:pt x="3012427" y="2398052"/>
                  </a:lnTo>
                  <a:lnTo>
                    <a:pt x="2975064" y="2568384"/>
                  </a:lnTo>
                  <a:lnTo>
                    <a:pt x="3019526" y="2568384"/>
                  </a:lnTo>
                  <a:lnTo>
                    <a:pt x="3056890" y="2398052"/>
                  </a:lnTo>
                  <a:close/>
                </a:path>
                <a:path w="3832225" h="2962910">
                  <a:moveTo>
                    <a:pt x="3065640" y="2783090"/>
                  </a:moveTo>
                  <a:lnTo>
                    <a:pt x="3021177" y="2783090"/>
                  </a:lnTo>
                  <a:lnTo>
                    <a:pt x="2998241" y="2884220"/>
                  </a:lnTo>
                  <a:lnTo>
                    <a:pt x="2992285" y="2902102"/>
                  </a:lnTo>
                  <a:lnTo>
                    <a:pt x="2982899" y="2915501"/>
                  </a:lnTo>
                  <a:lnTo>
                    <a:pt x="2970542" y="2923908"/>
                  </a:lnTo>
                  <a:lnTo>
                    <a:pt x="2955671" y="2926816"/>
                  </a:lnTo>
                  <a:lnTo>
                    <a:pt x="2945269" y="2925178"/>
                  </a:lnTo>
                  <a:lnTo>
                    <a:pt x="2938056" y="2920377"/>
                  </a:lnTo>
                  <a:lnTo>
                    <a:pt x="2933865" y="2912580"/>
                  </a:lnTo>
                  <a:lnTo>
                    <a:pt x="2932493" y="2901962"/>
                  </a:lnTo>
                  <a:lnTo>
                    <a:pt x="2932493" y="2894863"/>
                  </a:lnTo>
                  <a:lnTo>
                    <a:pt x="2934385" y="2887776"/>
                  </a:lnTo>
                  <a:lnTo>
                    <a:pt x="2955671" y="2783090"/>
                  </a:lnTo>
                  <a:lnTo>
                    <a:pt x="2911221" y="2783090"/>
                  </a:lnTo>
                  <a:lnTo>
                    <a:pt x="2884728" y="2909062"/>
                  </a:lnTo>
                  <a:lnTo>
                    <a:pt x="2884728" y="2919704"/>
                  </a:lnTo>
                  <a:lnTo>
                    <a:pt x="2887942" y="2937599"/>
                  </a:lnTo>
                  <a:lnTo>
                    <a:pt x="2897149" y="2950984"/>
                  </a:lnTo>
                  <a:lnTo>
                    <a:pt x="2911665" y="2959392"/>
                  </a:lnTo>
                  <a:lnTo>
                    <a:pt x="2930842" y="2962300"/>
                  </a:lnTo>
                  <a:lnTo>
                    <a:pt x="2947149" y="2960611"/>
                  </a:lnTo>
                  <a:lnTo>
                    <a:pt x="2961995" y="2955429"/>
                  </a:lnTo>
                  <a:lnTo>
                    <a:pt x="2975876" y="2946577"/>
                  </a:lnTo>
                  <a:lnTo>
                    <a:pt x="2989262" y="2933916"/>
                  </a:lnTo>
                  <a:lnTo>
                    <a:pt x="2984055" y="2955201"/>
                  </a:lnTo>
                  <a:lnTo>
                    <a:pt x="3028518" y="2955201"/>
                  </a:lnTo>
                  <a:lnTo>
                    <a:pt x="3065640" y="2783090"/>
                  </a:lnTo>
                  <a:close/>
                </a:path>
                <a:path w="3832225" h="2962910">
                  <a:moveTo>
                    <a:pt x="3069196" y="2337714"/>
                  </a:moveTo>
                  <a:lnTo>
                    <a:pt x="3024962" y="2337714"/>
                  </a:lnTo>
                  <a:lnTo>
                    <a:pt x="3015983" y="2376741"/>
                  </a:lnTo>
                  <a:lnTo>
                    <a:pt x="3060446" y="2376741"/>
                  </a:lnTo>
                  <a:lnTo>
                    <a:pt x="3069196" y="2337714"/>
                  </a:lnTo>
                  <a:close/>
                </a:path>
                <a:path w="3832225" h="2962910">
                  <a:moveTo>
                    <a:pt x="3227171" y="2437066"/>
                  </a:moveTo>
                  <a:lnTo>
                    <a:pt x="3204946" y="2401239"/>
                  </a:lnTo>
                  <a:lnTo>
                    <a:pt x="3164967" y="2394496"/>
                  </a:lnTo>
                  <a:lnTo>
                    <a:pt x="3132239" y="2397912"/>
                  </a:lnTo>
                  <a:lnTo>
                    <a:pt x="3108007" y="2408466"/>
                  </a:lnTo>
                  <a:lnTo>
                    <a:pt x="3091434" y="2426678"/>
                  </a:lnTo>
                  <a:lnTo>
                    <a:pt x="3081731" y="2453030"/>
                  </a:lnTo>
                  <a:lnTo>
                    <a:pt x="3122396" y="2453030"/>
                  </a:lnTo>
                  <a:lnTo>
                    <a:pt x="3127514" y="2442692"/>
                  </a:lnTo>
                  <a:lnTo>
                    <a:pt x="3134906" y="2435517"/>
                  </a:lnTo>
                  <a:lnTo>
                    <a:pt x="3144913" y="2431338"/>
                  </a:lnTo>
                  <a:lnTo>
                    <a:pt x="3157880" y="2429980"/>
                  </a:lnTo>
                  <a:lnTo>
                    <a:pt x="3168281" y="2430691"/>
                  </a:lnTo>
                  <a:lnTo>
                    <a:pt x="3175495" y="2433078"/>
                  </a:lnTo>
                  <a:lnTo>
                    <a:pt x="3179686" y="2437460"/>
                  </a:lnTo>
                  <a:lnTo>
                    <a:pt x="3181058" y="2444165"/>
                  </a:lnTo>
                  <a:lnTo>
                    <a:pt x="3181058" y="2449487"/>
                  </a:lnTo>
                  <a:lnTo>
                    <a:pt x="3177502" y="2456586"/>
                  </a:lnTo>
                  <a:lnTo>
                    <a:pt x="3172066" y="2459329"/>
                  </a:lnTo>
                  <a:lnTo>
                    <a:pt x="3172066" y="2488539"/>
                  </a:lnTo>
                  <a:lnTo>
                    <a:pt x="3155061" y="2529573"/>
                  </a:lnTo>
                  <a:lnTo>
                    <a:pt x="3127845" y="2540000"/>
                  </a:lnTo>
                  <a:lnTo>
                    <a:pt x="3117431" y="2538996"/>
                  </a:lnTo>
                  <a:lnTo>
                    <a:pt x="3110217" y="2535999"/>
                  </a:lnTo>
                  <a:lnTo>
                    <a:pt x="3106026" y="2531008"/>
                  </a:lnTo>
                  <a:lnTo>
                    <a:pt x="3104667" y="2524010"/>
                  </a:lnTo>
                  <a:lnTo>
                    <a:pt x="3106661" y="2514092"/>
                  </a:lnTo>
                  <a:lnTo>
                    <a:pt x="3112643" y="2505837"/>
                  </a:lnTo>
                  <a:lnTo>
                    <a:pt x="3122625" y="2499563"/>
                  </a:lnTo>
                  <a:lnTo>
                    <a:pt x="3136595" y="2495639"/>
                  </a:lnTo>
                  <a:lnTo>
                    <a:pt x="3152673" y="2493861"/>
                  </a:lnTo>
                  <a:lnTo>
                    <a:pt x="3157880" y="2492083"/>
                  </a:lnTo>
                  <a:lnTo>
                    <a:pt x="3163316" y="2492083"/>
                  </a:lnTo>
                  <a:lnTo>
                    <a:pt x="3164967" y="2490305"/>
                  </a:lnTo>
                  <a:lnTo>
                    <a:pt x="3168523" y="2490305"/>
                  </a:lnTo>
                  <a:lnTo>
                    <a:pt x="3172066" y="2488539"/>
                  </a:lnTo>
                  <a:lnTo>
                    <a:pt x="3172066" y="2459329"/>
                  </a:lnTo>
                  <a:lnTo>
                    <a:pt x="3170415" y="2460155"/>
                  </a:lnTo>
                  <a:lnTo>
                    <a:pt x="3166910" y="2462263"/>
                  </a:lnTo>
                  <a:lnTo>
                    <a:pt x="3162782" y="2463698"/>
                  </a:lnTo>
                  <a:lnTo>
                    <a:pt x="3155378" y="2465146"/>
                  </a:lnTo>
                  <a:lnTo>
                    <a:pt x="3142030" y="2467254"/>
                  </a:lnTo>
                  <a:lnTo>
                    <a:pt x="3112135" y="2472740"/>
                  </a:lnTo>
                  <a:lnTo>
                    <a:pt x="3075013" y="2493746"/>
                  </a:lnTo>
                  <a:lnTo>
                    <a:pt x="3058553" y="2534653"/>
                  </a:lnTo>
                  <a:lnTo>
                    <a:pt x="3059569" y="2543899"/>
                  </a:lnTo>
                  <a:lnTo>
                    <a:pt x="3087928" y="2573705"/>
                  </a:lnTo>
                  <a:lnTo>
                    <a:pt x="3106559" y="2575483"/>
                  </a:lnTo>
                  <a:lnTo>
                    <a:pt x="3119590" y="2574125"/>
                  </a:lnTo>
                  <a:lnTo>
                    <a:pt x="3132455" y="2569934"/>
                  </a:lnTo>
                  <a:lnTo>
                    <a:pt x="3145663" y="2562758"/>
                  </a:lnTo>
                  <a:lnTo>
                    <a:pt x="3159772" y="2552420"/>
                  </a:lnTo>
                  <a:lnTo>
                    <a:pt x="3157880" y="2555964"/>
                  </a:lnTo>
                  <a:lnTo>
                    <a:pt x="3157880" y="2563063"/>
                  </a:lnTo>
                  <a:lnTo>
                    <a:pt x="3159772" y="2564841"/>
                  </a:lnTo>
                  <a:lnTo>
                    <a:pt x="3159772" y="2568384"/>
                  </a:lnTo>
                  <a:lnTo>
                    <a:pt x="3209429" y="2568384"/>
                  </a:lnTo>
                  <a:lnTo>
                    <a:pt x="3211080" y="2563063"/>
                  </a:lnTo>
                  <a:lnTo>
                    <a:pt x="3205886" y="2557742"/>
                  </a:lnTo>
                  <a:lnTo>
                    <a:pt x="3203994" y="2554198"/>
                  </a:lnTo>
                  <a:lnTo>
                    <a:pt x="3203994" y="2552420"/>
                  </a:lnTo>
                  <a:lnTo>
                    <a:pt x="3203994" y="2541778"/>
                  </a:lnTo>
                  <a:lnTo>
                    <a:pt x="3204387" y="2540000"/>
                  </a:lnTo>
                  <a:lnTo>
                    <a:pt x="3216033" y="2488539"/>
                  </a:lnTo>
                  <a:lnTo>
                    <a:pt x="3225279" y="2447709"/>
                  </a:lnTo>
                  <a:lnTo>
                    <a:pt x="3225279" y="2440622"/>
                  </a:lnTo>
                  <a:lnTo>
                    <a:pt x="3227171" y="2437066"/>
                  </a:lnTo>
                  <a:close/>
                </a:path>
                <a:path w="3832225" h="2962910">
                  <a:moveTo>
                    <a:pt x="3241357" y="2834538"/>
                  </a:moveTo>
                  <a:lnTo>
                    <a:pt x="3225279" y="2797276"/>
                  </a:lnTo>
                  <a:lnTo>
                    <a:pt x="3177502" y="2779547"/>
                  </a:lnTo>
                  <a:lnTo>
                    <a:pt x="3156966" y="2781516"/>
                  </a:lnTo>
                  <a:lnTo>
                    <a:pt x="3121837" y="2796756"/>
                  </a:lnTo>
                  <a:lnTo>
                    <a:pt x="3095040" y="2829331"/>
                  </a:lnTo>
                  <a:lnTo>
                    <a:pt x="3078543" y="2876575"/>
                  </a:lnTo>
                  <a:lnTo>
                    <a:pt x="3076283" y="2900184"/>
                  </a:lnTo>
                  <a:lnTo>
                    <a:pt x="3077299" y="2912084"/>
                  </a:lnTo>
                  <a:lnTo>
                    <a:pt x="3101644" y="2951073"/>
                  </a:lnTo>
                  <a:lnTo>
                    <a:pt x="3143681" y="2962300"/>
                  </a:lnTo>
                  <a:lnTo>
                    <a:pt x="3172549" y="2957753"/>
                  </a:lnTo>
                  <a:lnTo>
                    <a:pt x="3216884" y="2923375"/>
                  </a:lnTo>
                  <a:lnTo>
                    <a:pt x="3188144" y="2894863"/>
                  </a:lnTo>
                  <a:lnTo>
                    <a:pt x="3180054" y="2909595"/>
                  </a:lnTo>
                  <a:lnTo>
                    <a:pt x="3171291" y="2919488"/>
                  </a:lnTo>
                  <a:lnTo>
                    <a:pt x="3161207" y="2925076"/>
                  </a:lnTo>
                  <a:lnTo>
                    <a:pt x="3149130" y="2926816"/>
                  </a:lnTo>
                  <a:lnTo>
                    <a:pt x="3137204" y="2924797"/>
                  </a:lnTo>
                  <a:lnTo>
                    <a:pt x="3128289" y="2918599"/>
                  </a:lnTo>
                  <a:lnTo>
                    <a:pt x="3122688" y="2908096"/>
                  </a:lnTo>
                  <a:lnTo>
                    <a:pt x="3120745" y="2893098"/>
                  </a:lnTo>
                  <a:lnTo>
                    <a:pt x="3121672" y="2880588"/>
                  </a:lnTo>
                  <a:lnTo>
                    <a:pt x="3133039" y="2843403"/>
                  </a:lnTo>
                  <a:lnTo>
                    <a:pt x="3172066" y="2816796"/>
                  </a:lnTo>
                  <a:lnTo>
                    <a:pt x="3182709" y="2816796"/>
                  </a:lnTo>
                  <a:lnTo>
                    <a:pt x="3189808" y="2820339"/>
                  </a:lnTo>
                  <a:lnTo>
                    <a:pt x="3196894" y="2830982"/>
                  </a:lnTo>
                  <a:lnTo>
                    <a:pt x="3196894" y="2846971"/>
                  </a:lnTo>
                  <a:lnTo>
                    <a:pt x="3239465" y="2846971"/>
                  </a:lnTo>
                  <a:lnTo>
                    <a:pt x="3241357" y="2839859"/>
                  </a:lnTo>
                  <a:lnTo>
                    <a:pt x="3241357" y="2834538"/>
                  </a:lnTo>
                  <a:close/>
                </a:path>
                <a:path w="3832225" h="2962910">
                  <a:moveTo>
                    <a:pt x="3335248" y="2337714"/>
                  </a:moveTo>
                  <a:lnTo>
                    <a:pt x="3291014" y="2337714"/>
                  </a:lnTo>
                  <a:lnTo>
                    <a:pt x="3241357" y="2568384"/>
                  </a:lnTo>
                  <a:lnTo>
                    <a:pt x="3285579" y="2568384"/>
                  </a:lnTo>
                  <a:lnTo>
                    <a:pt x="3335248" y="2337714"/>
                  </a:lnTo>
                  <a:close/>
                </a:path>
                <a:path w="3832225" h="2962910">
                  <a:moveTo>
                    <a:pt x="3832110" y="0"/>
                  </a:moveTo>
                  <a:lnTo>
                    <a:pt x="0" y="0"/>
                  </a:lnTo>
                  <a:lnTo>
                    <a:pt x="0" y="26606"/>
                  </a:lnTo>
                  <a:lnTo>
                    <a:pt x="3832110" y="26606"/>
                  </a:lnTo>
                  <a:lnTo>
                    <a:pt x="3832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8575" y="5023289"/>
              <a:ext cx="262505" cy="2218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491" y="2399044"/>
              <a:ext cx="109968" cy="1667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413" y="2399044"/>
              <a:ext cx="109968" cy="1631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3097" y="2399044"/>
              <a:ext cx="109968" cy="1667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8782" y="2399044"/>
              <a:ext cx="110205" cy="1631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4703" y="2399044"/>
              <a:ext cx="109968" cy="16319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0388" y="2399044"/>
              <a:ext cx="109968" cy="1667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6309" y="2399044"/>
              <a:ext cx="109968" cy="16674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1994" y="2399044"/>
              <a:ext cx="109968" cy="1631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5807" y="2824770"/>
              <a:ext cx="109968" cy="16674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1492" y="2824769"/>
              <a:ext cx="109968" cy="1631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7412" y="2824770"/>
              <a:ext cx="109968" cy="1667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3097" y="2824769"/>
              <a:ext cx="109968" cy="16319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08782" y="2824769"/>
              <a:ext cx="110205" cy="1631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4703" y="2824770"/>
              <a:ext cx="109968" cy="16674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0388" y="2824770"/>
              <a:ext cx="109968" cy="1667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6309" y="2824769"/>
              <a:ext cx="109968" cy="16319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79885" y="3250732"/>
              <a:ext cx="110205" cy="1667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5807" y="3250732"/>
              <a:ext cx="109968" cy="16319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491" y="3250732"/>
              <a:ext cx="109968" cy="16674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413" y="3250732"/>
              <a:ext cx="109968" cy="1631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3097" y="3250732"/>
              <a:ext cx="109968" cy="1631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8782" y="3250732"/>
              <a:ext cx="110205" cy="16674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4703" y="3250732"/>
              <a:ext cx="109968" cy="1667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0388" y="3250732"/>
              <a:ext cx="109968" cy="16319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9885" y="3676458"/>
              <a:ext cx="110205" cy="1668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31491" y="3676458"/>
              <a:ext cx="109968" cy="1668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08782" y="3676458"/>
              <a:ext cx="110205" cy="1668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34703" y="3676458"/>
              <a:ext cx="109968" cy="166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7412" y="3676458"/>
              <a:ext cx="109968" cy="1668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83097" y="3676458"/>
              <a:ext cx="109968" cy="1668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05807" y="3676458"/>
              <a:ext cx="109968" cy="1668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54201" y="3676458"/>
              <a:ext cx="109968" cy="1668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28445" y="4102373"/>
              <a:ext cx="110039" cy="1667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54201" y="4102373"/>
              <a:ext cx="109968" cy="16324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79885" y="4102373"/>
              <a:ext cx="110205" cy="16678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31492" y="4102373"/>
              <a:ext cx="109968" cy="16324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05807" y="4102373"/>
              <a:ext cx="109968" cy="16324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83097" y="4102373"/>
              <a:ext cx="109968" cy="1667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57412" y="4102373"/>
              <a:ext cx="109968" cy="16678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08782" y="4102373"/>
              <a:ext cx="110205" cy="16324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2666" y="4528241"/>
              <a:ext cx="109992" cy="1667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54201" y="4528241"/>
              <a:ext cx="109968" cy="16678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28445" y="4528240"/>
              <a:ext cx="110039" cy="16324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405807" y="4528240"/>
              <a:ext cx="109968" cy="16324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79886" y="4528240"/>
              <a:ext cx="110205" cy="16324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831491" y="4528241"/>
              <a:ext cx="109968" cy="16678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57412" y="4528241"/>
              <a:ext cx="109968" cy="16678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83097" y="4528240"/>
              <a:ext cx="109968" cy="16324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702666" y="4954085"/>
              <a:ext cx="109992" cy="16678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554201" y="4954085"/>
              <a:ext cx="109968" cy="16678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31491" y="4954085"/>
              <a:ext cx="109968" cy="16678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57412" y="4954085"/>
              <a:ext cx="109968" cy="16678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979885" y="4954085"/>
              <a:ext cx="110205" cy="16678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05807" y="4954085"/>
              <a:ext cx="109968" cy="16678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28445" y="4954085"/>
              <a:ext cx="110039" cy="16678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76887" y="4954085"/>
              <a:ext cx="109992" cy="16678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76887" y="5379952"/>
              <a:ext cx="109992" cy="16678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28445" y="5379952"/>
              <a:ext cx="110039" cy="16678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05807" y="5379952"/>
              <a:ext cx="109968" cy="16678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831491" y="5379952"/>
              <a:ext cx="109968" cy="16678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54201" y="5379952"/>
              <a:ext cx="109968" cy="16678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979885" y="5379952"/>
              <a:ext cx="110205" cy="16678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2666" y="5379952"/>
              <a:ext cx="109992" cy="16678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851107" y="5379952"/>
              <a:ext cx="109992" cy="166789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6342649" y="1917204"/>
            <a:ext cx="225425" cy="278765"/>
            <a:chOff x="5199648" y="1917203"/>
            <a:chExt cx="225425" cy="278765"/>
          </a:xfrm>
        </p:grpSpPr>
        <p:sp>
          <p:nvSpPr>
            <p:cNvPr id="79" name="object 79"/>
            <p:cNvSpPr/>
            <p:nvPr/>
          </p:nvSpPr>
          <p:spPr>
            <a:xfrm>
              <a:off x="5205858" y="1923413"/>
              <a:ext cx="213360" cy="266700"/>
            </a:xfrm>
            <a:custGeom>
              <a:avLst/>
              <a:gdLst/>
              <a:ahLst/>
              <a:cxnLst/>
              <a:rect l="l" t="t" r="r" b="b"/>
              <a:pathLst>
                <a:path w="213360" h="266700">
                  <a:moveTo>
                    <a:pt x="212842" y="0"/>
                  </a:moveTo>
                  <a:lnTo>
                    <a:pt x="0" y="0"/>
                  </a:lnTo>
                  <a:lnTo>
                    <a:pt x="0" y="266078"/>
                  </a:lnTo>
                  <a:lnTo>
                    <a:pt x="212842" y="266078"/>
                  </a:lnTo>
                  <a:lnTo>
                    <a:pt x="212842" y="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205858" y="1923413"/>
              <a:ext cx="213360" cy="266700"/>
            </a:xfrm>
            <a:custGeom>
              <a:avLst/>
              <a:gdLst/>
              <a:ahLst/>
              <a:cxnLst/>
              <a:rect l="l" t="t" r="r" b="b"/>
              <a:pathLst>
                <a:path w="213360" h="266700">
                  <a:moveTo>
                    <a:pt x="0" y="266078"/>
                  </a:moveTo>
                  <a:lnTo>
                    <a:pt x="212842" y="266078"/>
                  </a:lnTo>
                  <a:lnTo>
                    <a:pt x="212842" y="0"/>
                  </a:lnTo>
                  <a:lnTo>
                    <a:pt x="0" y="0"/>
                  </a:lnTo>
                  <a:lnTo>
                    <a:pt x="0" y="266078"/>
                  </a:lnTo>
                  <a:close/>
                </a:path>
              </a:pathLst>
            </a:custGeom>
            <a:ln w="12420">
              <a:solidFill>
                <a:srgbClr val="B4EEB4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81" name="object 8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7413" y="1973081"/>
              <a:ext cx="109968" cy="166742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5916964" y="1917204"/>
            <a:ext cx="225425" cy="278765"/>
            <a:chOff x="4773963" y="1917203"/>
            <a:chExt cx="225425" cy="278765"/>
          </a:xfrm>
        </p:grpSpPr>
        <p:sp>
          <p:nvSpPr>
            <p:cNvPr id="83" name="object 83"/>
            <p:cNvSpPr/>
            <p:nvPr/>
          </p:nvSpPr>
          <p:spPr>
            <a:xfrm>
              <a:off x="4780173" y="1923413"/>
              <a:ext cx="213360" cy="266700"/>
            </a:xfrm>
            <a:custGeom>
              <a:avLst/>
              <a:gdLst/>
              <a:ahLst/>
              <a:cxnLst/>
              <a:rect l="l" t="t" r="r" b="b"/>
              <a:pathLst>
                <a:path w="213360" h="266700">
                  <a:moveTo>
                    <a:pt x="212842" y="0"/>
                  </a:moveTo>
                  <a:lnTo>
                    <a:pt x="0" y="0"/>
                  </a:lnTo>
                  <a:lnTo>
                    <a:pt x="0" y="266078"/>
                  </a:lnTo>
                  <a:lnTo>
                    <a:pt x="212842" y="266078"/>
                  </a:lnTo>
                  <a:lnTo>
                    <a:pt x="212842" y="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4780173" y="1923413"/>
              <a:ext cx="213360" cy="266700"/>
            </a:xfrm>
            <a:custGeom>
              <a:avLst/>
              <a:gdLst/>
              <a:ahLst/>
              <a:cxnLst/>
              <a:rect l="l" t="t" r="r" b="b"/>
              <a:pathLst>
                <a:path w="213360" h="266700">
                  <a:moveTo>
                    <a:pt x="0" y="266078"/>
                  </a:moveTo>
                  <a:lnTo>
                    <a:pt x="212842" y="266078"/>
                  </a:lnTo>
                  <a:lnTo>
                    <a:pt x="212842" y="0"/>
                  </a:lnTo>
                  <a:lnTo>
                    <a:pt x="0" y="0"/>
                  </a:lnTo>
                  <a:lnTo>
                    <a:pt x="0" y="266078"/>
                  </a:lnTo>
                  <a:close/>
                </a:path>
              </a:pathLst>
            </a:custGeom>
            <a:ln w="12420">
              <a:solidFill>
                <a:srgbClr val="B4EEB4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1491" y="1973081"/>
              <a:ext cx="109968" cy="166742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7619939" y="1917204"/>
            <a:ext cx="225425" cy="278765"/>
            <a:chOff x="6476938" y="1917203"/>
            <a:chExt cx="225425" cy="278765"/>
          </a:xfrm>
        </p:grpSpPr>
        <p:sp>
          <p:nvSpPr>
            <p:cNvPr id="87" name="object 87"/>
            <p:cNvSpPr/>
            <p:nvPr/>
          </p:nvSpPr>
          <p:spPr>
            <a:xfrm>
              <a:off x="6483148" y="1923413"/>
              <a:ext cx="213360" cy="266700"/>
            </a:xfrm>
            <a:custGeom>
              <a:avLst/>
              <a:gdLst/>
              <a:ahLst/>
              <a:cxnLst/>
              <a:rect l="l" t="t" r="r" b="b"/>
              <a:pathLst>
                <a:path w="213359" h="266700">
                  <a:moveTo>
                    <a:pt x="212842" y="0"/>
                  </a:moveTo>
                  <a:lnTo>
                    <a:pt x="0" y="0"/>
                  </a:lnTo>
                  <a:lnTo>
                    <a:pt x="0" y="266078"/>
                  </a:lnTo>
                  <a:lnTo>
                    <a:pt x="212842" y="266078"/>
                  </a:lnTo>
                  <a:lnTo>
                    <a:pt x="212842" y="0"/>
                  </a:lnTo>
                  <a:close/>
                </a:path>
              </a:pathLst>
            </a:custGeom>
            <a:solidFill>
              <a:srgbClr val="B4EEB4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6483148" y="1923413"/>
              <a:ext cx="213360" cy="266700"/>
            </a:xfrm>
            <a:custGeom>
              <a:avLst/>
              <a:gdLst/>
              <a:ahLst/>
              <a:cxnLst/>
              <a:rect l="l" t="t" r="r" b="b"/>
              <a:pathLst>
                <a:path w="213359" h="266700">
                  <a:moveTo>
                    <a:pt x="0" y="266078"/>
                  </a:moveTo>
                  <a:lnTo>
                    <a:pt x="212842" y="266078"/>
                  </a:lnTo>
                  <a:lnTo>
                    <a:pt x="212842" y="0"/>
                  </a:lnTo>
                  <a:lnTo>
                    <a:pt x="0" y="0"/>
                  </a:lnTo>
                  <a:lnTo>
                    <a:pt x="0" y="266078"/>
                  </a:lnTo>
                  <a:close/>
                </a:path>
              </a:pathLst>
            </a:custGeom>
            <a:ln w="12420">
              <a:solidFill>
                <a:srgbClr val="B4EEB4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4703" y="1973081"/>
              <a:ext cx="109968" cy="166742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491" y="1547356"/>
            <a:ext cx="109968" cy="16674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413" y="1547355"/>
            <a:ext cx="109968" cy="163194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6097" y="1547356"/>
            <a:ext cx="109968" cy="166742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51783" y="1547355"/>
            <a:ext cx="110205" cy="163194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6826097" y="1973081"/>
            <a:ext cx="109968" cy="163194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7251783" y="1973081"/>
            <a:ext cx="110205" cy="163194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434582" y="2020384"/>
            <a:ext cx="178551" cy="178568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1984654" y="5689587"/>
            <a:ext cx="7238365" cy="26670"/>
          </a:xfrm>
          <a:custGeom>
            <a:avLst/>
            <a:gdLst/>
            <a:ahLst/>
            <a:cxnLst/>
            <a:rect l="l" t="t" r="r" b="b"/>
            <a:pathLst>
              <a:path w="7238365" h="26670">
                <a:moveTo>
                  <a:pt x="7238295" y="0"/>
                </a:moveTo>
                <a:lnTo>
                  <a:pt x="0" y="0"/>
                </a:lnTo>
                <a:lnTo>
                  <a:pt x="0" y="26617"/>
                </a:lnTo>
                <a:lnTo>
                  <a:pt x="7238295" y="26617"/>
                </a:lnTo>
                <a:lnTo>
                  <a:pt x="7238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8" name="object 98"/>
          <p:cNvSpPr/>
          <p:nvPr/>
        </p:nvSpPr>
        <p:spPr>
          <a:xfrm>
            <a:off x="2037867" y="538349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212890" y="93167"/>
                </a:moveTo>
                <a:lnTo>
                  <a:pt x="119748" y="93167"/>
                </a:lnTo>
                <a:lnTo>
                  <a:pt x="119748" y="0"/>
                </a:lnTo>
                <a:lnTo>
                  <a:pt x="93141" y="0"/>
                </a:lnTo>
                <a:lnTo>
                  <a:pt x="93141" y="93167"/>
                </a:lnTo>
                <a:lnTo>
                  <a:pt x="0" y="93167"/>
                </a:lnTo>
                <a:lnTo>
                  <a:pt x="0" y="119786"/>
                </a:lnTo>
                <a:lnTo>
                  <a:pt x="93141" y="119786"/>
                </a:lnTo>
                <a:lnTo>
                  <a:pt x="93141" y="212928"/>
                </a:lnTo>
                <a:lnTo>
                  <a:pt x="119748" y="212928"/>
                </a:lnTo>
                <a:lnTo>
                  <a:pt x="119748" y="119786"/>
                </a:lnTo>
                <a:lnTo>
                  <a:pt x="212890" y="119786"/>
                </a:lnTo>
                <a:lnTo>
                  <a:pt x="212890" y="93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99" name="object 9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7703" y="1547355"/>
            <a:ext cx="109968" cy="163194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3388" y="1547356"/>
            <a:ext cx="109968" cy="166742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9309" y="1547356"/>
            <a:ext cx="109968" cy="166742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54994" y="1547355"/>
            <a:ext cx="109968" cy="163194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3388" y="1973081"/>
            <a:ext cx="109968" cy="163194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529309" y="1973081"/>
            <a:ext cx="109968" cy="163194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954994" y="1973081"/>
            <a:ext cx="109968" cy="163194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271446" y="5805797"/>
            <a:ext cx="110039" cy="166799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419886" y="5805797"/>
            <a:ext cx="109992" cy="166799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548807" y="5805797"/>
            <a:ext cx="109968" cy="163249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5974491" y="5805797"/>
            <a:ext cx="109968" cy="166799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697201" y="5805797"/>
            <a:ext cx="109968" cy="166799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122887" y="5805797"/>
            <a:ext cx="110205" cy="163249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845666" y="5805797"/>
            <a:ext cx="109992" cy="163249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994107" y="5805797"/>
            <a:ext cx="109992" cy="166799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826097" y="5805797"/>
            <a:ext cx="109968" cy="166799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677703" y="5805797"/>
            <a:ext cx="109968" cy="163249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8954994" y="5805797"/>
            <a:ext cx="109968" cy="163249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568328" y="5805797"/>
            <a:ext cx="109992" cy="166799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8103388" y="5805797"/>
            <a:ext cx="109968" cy="163249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8529309" y="5805797"/>
            <a:ext cx="109968" cy="163249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251783" y="5805797"/>
            <a:ext cx="110205" cy="163249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400412" y="5805797"/>
            <a:ext cx="109968" cy="166799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9714369" y="1518737"/>
            <a:ext cx="294431" cy="198908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9714368" y="1950139"/>
            <a:ext cx="301526" cy="193232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9418040" y="5777421"/>
            <a:ext cx="598170" cy="198755"/>
          </a:xfrm>
          <a:custGeom>
            <a:avLst/>
            <a:gdLst/>
            <a:ahLst/>
            <a:cxnLst/>
            <a:rect l="l" t="t" r="r" b="b"/>
            <a:pathLst>
              <a:path w="598170" h="198754">
                <a:moveTo>
                  <a:pt x="143789" y="5321"/>
                </a:moveTo>
                <a:lnTo>
                  <a:pt x="99326" y="5321"/>
                </a:lnTo>
                <a:lnTo>
                  <a:pt x="99326" y="39027"/>
                </a:lnTo>
                <a:lnTo>
                  <a:pt x="81584" y="120662"/>
                </a:lnTo>
                <a:lnTo>
                  <a:pt x="33578" y="120662"/>
                </a:lnTo>
                <a:lnTo>
                  <a:pt x="99326" y="39027"/>
                </a:lnTo>
                <a:lnTo>
                  <a:pt x="99326" y="5321"/>
                </a:lnTo>
                <a:lnTo>
                  <a:pt x="7086" y="118884"/>
                </a:lnTo>
                <a:lnTo>
                  <a:pt x="0" y="150825"/>
                </a:lnTo>
                <a:lnTo>
                  <a:pt x="76390" y="150825"/>
                </a:lnTo>
                <a:lnTo>
                  <a:pt x="65506" y="191630"/>
                </a:lnTo>
                <a:lnTo>
                  <a:pt x="102870" y="191630"/>
                </a:lnTo>
                <a:lnTo>
                  <a:pt x="111861" y="150825"/>
                </a:lnTo>
                <a:lnTo>
                  <a:pt x="131254" y="150825"/>
                </a:lnTo>
                <a:lnTo>
                  <a:pt x="138341" y="120662"/>
                </a:lnTo>
                <a:lnTo>
                  <a:pt x="118948" y="120662"/>
                </a:lnTo>
                <a:lnTo>
                  <a:pt x="136525" y="39027"/>
                </a:lnTo>
                <a:lnTo>
                  <a:pt x="143789" y="5321"/>
                </a:lnTo>
                <a:close/>
              </a:path>
              <a:path w="598170" h="198754">
                <a:moveTo>
                  <a:pt x="296316" y="40805"/>
                </a:moveTo>
                <a:lnTo>
                  <a:pt x="265595" y="3136"/>
                </a:lnTo>
                <a:lnTo>
                  <a:pt x="262509" y="2679"/>
                </a:lnTo>
                <a:lnTo>
                  <a:pt x="262509" y="49695"/>
                </a:lnTo>
                <a:lnTo>
                  <a:pt x="259753" y="61137"/>
                </a:lnTo>
                <a:lnTo>
                  <a:pt x="252361" y="70751"/>
                </a:lnTo>
                <a:lnTo>
                  <a:pt x="246659" y="74295"/>
                </a:lnTo>
                <a:lnTo>
                  <a:pt x="246659" y="125984"/>
                </a:lnTo>
                <a:lnTo>
                  <a:pt x="244106" y="141808"/>
                </a:lnTo>
                <a:lnTo>
                  <a:pt x="236905" y="154152"/>
                </a:lnTo>
                <a:lnTo>
                  <a:pt x="225704" y="162166"/>
                </a:lnTo>
                <a:lnTo>
                  <a:pt x="211188" y="165011"/>
                </a:lnTo>
                <a:lnTo>
                  <a:pt x="201320" y="163436"/>
                </a:lnTo>
                <a:lnTo>
                  <a:pt x="193446" y="159029"/>
                </a:lnTo>
                <a:lnTo>
                  <a:pt x="188239" y="152285"/>
                </a:lnTo>
                <a:lnTo>
                  <a:pt x="186347" y="143725"/>
                </a:lnTo>
                <a:lnTo>
                  <a:pt x="189166" y="128638"/>
                </a:lnTo>
                <a:lnTo>
                  <a:pt x="196938" y="116217"/>
                </a:lnTo>
                <a:lnTo>
                  <a:pt x="208699" y="107797"/>
                </a:lnTo>
                <a:lnTo>
                  <a:pt x="223481" y="104686"/>
                </a:lnTo>
                <a:lnTo>
                  <a:pt x="233095" y="106273"/>
                </a:lnTo>
                <a:lnTo>
                  <a:pt x="240385" y="110680"/>
                </a:lnTo>
                <a:lnTo>
                  <a:pt x="245033" y="117411"/>
                </a:lnTo>
                <a:lnTo>
                  <a:pt x="246659" y="125984"/>
                </a:lnTo>
                <a:lnTo>
                  <a:pt x="246659" y="74295"/>
                </a:lnTo>
                <a:lnTo>
                  <a:pt x="241655" y="77381"/>
                </a:lnTo>
                <a:lnTo>
                  <a:pt x="228917" y="79844"/>
                </a:lnTo>
                <a:lnTo>
                  <a:pt x="219316" y="78295"/>
                </a:lnTo>
                <a:lnTo>
                  <a:pt x="212013" y="74079"/>
                </a:lnTo>
                <a:lnTo>
                  <a:pt x="207365" y="67868"/>
                </a:lnTo>
                <a:lnTo>
                  <a:pt x="205740" y="60337"/>
                </a:lnTo>
                <a:lnTo>
                  <a:pt x="208241" y="48133"/>
                </a:lnTo>
                <a:lnTo>
                  <a:pt x="215061" y="38582"/>
                </a:lnTo>
                <a:lnTo>
                  <a:pt x="225196" y="32372"/>
                </a:lnTo>
                <a:lnTo>
                  <a:pt x="237667" y="30162"/>
                </a:lnTo>
                <a:lnTo>
                  <a:pt x="247535" y="31457"/>
                </a:lnTo>
                <a:lnTo>
                  <a:pt x="255409" y="35255"/>
                </a:lnTo>
                <a:lnTo>
                  <a:pt x="260616" y="41389"/>
                </a:lnTo>
                <a:lnTo>
                  <a:pt x="262509" y="49695"/>
                </a:lnTo>
                <a:lnTo>
                  <a:pt x="262509" y="2679"/>
                </a:lnTo>
                <a:lnTo>
                  <a:pt x="217220" y="4940"/>
                </a:lnTo>
                <a:lnTo>
                  <a:pt x="179412" y="37426"/>
                </a:lnTo>
                <a:lnTo>
                  <a:pt x="173913" y="61137"/>
                </a:lnTo>
                <a:lnTo>
                  <a:pt x="174866" y="68783"/>
                </a:lnTo>
                <a:lnTo>
                  <a:pt x="178079" y="76073"/>
                </a:lnTo>
                <a:lnTo>
                  <a:pt x="183591" y="83032"/>
                </a:lnTo>
                <a:lnTo>
                  <a:pt x="191554" y="90487"/>
                </a:lnTo>
                <a:lnTo>
                  <a:pt x="182422" y="94538"/>
                </a:lnTo>
                <a:lnTo>
                  <a:pt x="153035" y="129082"/>
                </a:lnTo>
                <a:lnTo>
                  <a:pt x="148983" y="150825"/>
                </a:lnTo>
                <a:lnTo>
                  <a:pt x="152869" y="170281"/>
                </a:lnTo>
                <a:lnTo>
                  <a:pt x="164058" y="185420"/>
                </a:lnTo>
                <a:lnTo>
                  <a:pt x="181914" y="195237"/>
                </a:lnTo>
                <a:lnTo>
                  <a:pt x="205740" y="198729"/>
                </a:lnTo>
                <a:lnTo>
                  <a:pt x="221602" y="197116"/>
                </a:lnTo>
                <a:lnTo>
                  <a:pt x="262509" y="175666"/>
                </a:lnTo>
                <a:lnTo>
                  <a:pt x="272186" y="165011"/>
                </a:lnTo>
                <a:lnTo>
                  <a:pt x="279412" y="152819"/>
                </a:lnTo>
                <a:lnTo>
                  <a:pt x="284048" y="139484"/>
                </a:lnTo>
                <a:lnTo>
                  <a:pt x="285673" y="125984"/>
                </a:lnTo>
                <a:lnTo>
                  <a:pt x="284314" y="114947"/>
                </a:lnTo>
                <a:lnTo>
                  <a:pt x="280123" y="105575"/>
                </a:lnTo>
                <a:lnTo>
                  <a:pt x="279323" y="104686"/>
                </a:lnTo>
                <a:lnTo>
                  <a:pt x="272910" y="97536"/>
                </a:lnTo>
                <a:lnTo>
                  <a:pt x="262509" y="90487"/>
                </a:lnTo>
                <a:lnTo>
                  <a:pt x="271487" y="85166"/>
                </a:lnTo>
                <a:lnTo>
                  <a:pt x="276694" y="81622"/>
                </a:lnTo>
                <a:lnTo>
                  <a:pt x="277876" y="79844"/>
                </a:lnTo>
                <a:lnTo>
                  <a:pt x="280238" y="76301"/>
                </a:lnTo>
                <a:lnTo>
                  <a:pt x="287248" y="68757"/>
                </a:lnTo>
                <a:lnTo>
                  <a:pt x="292277" y="59893"/>
                </a:lnTo>
                <a:lnTo>
                  <a:pt x="295300" y="50342"/>
                </a:lnTo>
                <a:lnTo>
                  <a:pt x="296316" y="40805"/>
                </a:lnTo>
                <a:close/>
              </a:path>
              <a:path w="598170" h="198754">
                <a:moveTo>
                  <a:pt x="441769" y="55016"/>
                </a:moveTo>
                <a:lnTo>
                  <a:pt x="438200" y="32194"/>
                </a:lnTo>
                <a:lnTo>
                  <a:pt x="436994" y="30162"/>
                </a:lnTo>
                <a:lnTo>
                  <a:pt x="427964" y="14859"/>
                </a:lnTo>
                <a:lnTo>
                  <a:pt x="411734" y="3848"/>
                </a:lnTo>
                <a:lnTo>
                  <a:pt x="407949" y="3175"/>
                </a:lnTo>
                <a:lnTo>
                  <a:pt x="407949" y="55016"/>
                </a:lnTo>
                <a:lnTo>
                  <a:pt x="405142" y="72694"/>
                </a:lnTo>
                <a:lnTo>
                  <a:pt x="397357" y="87388"/>
                </a:lnTo>
                <a:lnTo>
                  <a:pt x="385597" y="97421"/>
                </a:lnTo>
                <a:lnTo>
                  <a:pt x="370814" y="101142"/>
                </a:lnTo>
                <a:lnTo>
                  <a:pt x="361505" y="99529"/>
                </a:lnTo>
                <a:lnTo>
                  <a:pt x="354850" y="94932"/>
                </a:lnTo>
                <a:lnTo>
                  <a:pt x="350862" y="87668"/>
                </a:lnTo>
                <a:lnTo>
                  <a:pt x="349529" y="78079"/>
                </a:lnTo>
                <a:lnTo>
                  <a:pt x="352056" y="59359"/>
                </a:lnTo>
                <a:lnTo>
                  <a:pt x="359054" y="44132"/>
                </a:lnTo>
                <a:lnTo>
                  <a:pt x="369684" y="33896"/>
                </a:lnTo>
                <a:lnTo>
                  <a:pt x="383108" y="30162"/>
                </a:lnTo>
                <a:lnTo>
                  <a:pt x="393776" y="31788"/>
                </a:lnTo>
                <a:lnTo>
                  <a:pt x="401561" y="36588"/>
                </a:lnTo>
                <a:lnTo>
                  <a:pt x="406323" y="44386"/>
                </a:lnTo>
                <a:lnTo>
                  <a:pt x="407949" y="55016"/>
                </a:lnTo>
                <a:lnTo>
                  <a:pt x="407949" y="3175"/>
                </a:lnTo>
                <a:lnTo>
                  <a:pt x="359359" y="6819"/>
                </a:lnTo>
                <a:lnTo>
                  <a:pt x="318147" y="52400"/>
                </a:lnTo>
                <a:lnTo>
                  <a:pt x="312166" y="85166"/>
                </a:lnTo>
                <a:lnTo>
                  <a:pt x="315353" y="104355"/>
                </a:lnTo>
                <a:lnTo>
                  <a:pt x="324370" y="118884"/>
                </a:lnTo>
                <a:lnTo>
                  <a:pt x="338404" y="128092"/>
                </a:lnTo>
                <a:lnTo>
                  <a:pt x="356628" y="131305"/>
                </a:lnTo>
                <a:lnTo>
                  <a:pt x="367411" y="130556"/>
                </a:lnTo>
                <a:lnTo>
                  <a:pt x="376758" y="127977"/>
                </a:lnTo>
                <a:lnTo>
                  <a:pt x="385787" y="123063"/>
                </a:lnTo>
                <a:lnTo>
                  <a:pt x="395643" y="115328"/>
                </a:lnTo>
                <a:lnTo>
                  <a:pt x="393941" y="124015"/>
                </a:lnTo>
                <a:lnTo>
                  <a:pt x="374307" y="159689"/>
                </a:lnTo>
                <a:lnTo>
                  <a:pt x="356628" y="165011"/>
                </a:lnTo>
                <a:lnTo>
                  <a:pt x="348018" y="164045"/>
                </a:lnTo>
                <a:lnTo>
                  <a:pt x="341287" y="161251"/>
                </a:lnTo>
                <a:lnTo>
                  <a:pt x="336905" y="156781"/>
                </a:lnTo>
                <a:lnTo>
                  <a:pt x="335343" y="150825"/>
                </a:lnTo>
                <a:lnTo>
                  <a:pt x="335343" y="149047"/>
                </a:lnTo>
                <a:lnTo>
                  <a:pt x="299872" y="149047"/>
                </a:lnTo>
                <a:lnTo>
                  <a:pt x="299872" y="152590"/>
                </a:lnTo>
                <a:lnTo>
                  <a:pt x="297980" y="154368"/>
                </a:lnTo>
                <a:lnTo>
                  <a:pt x="297980" y="157924"/>
                </a:lnTo>
                <a:lnTo>
                  <a:pt x="301485" y="174028"/>
                </a:lnTo>
                <a:lnTo>
                  <a:pt x="311340" y="186969"/>
                </a:lnTo>
                <a:lnTo>
                  <a:pt x="326517" y="195592"/>
                </a:lnTo>
                <a:lnTo>
                  <a:pt x="345986" y="198729"/>
                </a:lnTo>
                <a:lnTo>
                  <a:pt x="367220" y="196062"/>
                </a:lnTo>
                <a:lnTo>
                  <a:pt x="385838" y="188087"/>
                </a:lnTo>
                <a:lnTo>
                  <a:pt x="401789" y="174777"/>
                </a:lnTo>
                <a:lnTo>
                  <a:pt x="408724" y="165011"/>
                </a:lnTo>
                <a:lnTo>
                  <a:pt x="415036" y="156146"/>
                </a:lnTo>
                <a:lnTo>
                  <a:pt x="431698" y="115328"/>
                </a:lnTo>
                <a:lnTo>
                  <a:pt x="439851" y="80289"/>
                </a:lnTo>
                <a:lnTo>
                  <a:pt x="441769" y="55016"/>
                </a:lnTo>
                <a:close/>
              </a:path>
              <a:path w="598170" h="198754">
                <a:moveTo>
                  <a:pt x="597852" y="5321"/>
                </a:moveTo>
                <a:lnTo>
                  <a:pt x="496633" y="5321"/>
                </a:lnTo>
                <a:lnTo>
                  <a:pt x="457606" y="108242"/>
                </a:lnTo>
                <a:lnTo>
                  <a:pt x="491426" y="108242"/>
                </a:lnTo>
                <a:lnTo>
                  <a:pt x="497065" y="102552"/>
                </a:lnTo>
                <a:lnTo>
                  <a:pt x="503339" y="98704"/>
                </a:lnTo>
                <a:lnTo>
                  <a:pt x="510286" y="96507"/>
                </a:lnTo>
                <a:lnTo>
                  <a:pt x="517918" y="95821"/>
                </a:lnTo>
                <a:lnTo>
                  <a:pt x="528574" y="97167"/>
                </a:lnTo>
                <a:lnTo>
                  <a:pt x="536359" y="101358"/>
                </a:lnTo>
                <a:lnTo>
                  <a:pt x="541121" y="108546"/>
                </a:lnTo>
                <a:lnTo>
                  <a:pt x="542747" y="118884"/>
                </a:lnTo>
                <a:lnTo>
                  <a:pt x="539940" y="137325"/>
                </a:lnTo>
                <a:lnTo>
                  <a:pt x="532168" y="151930"/>
                </a:lnTo>
                <a:lnTo>
                  <a:pt x="520395" y="161556"/>
                </a:lnTo>
                <a:lnTo>
                  <a:pt x="505612" y="165011"/>
                </a:lnTo>
                <a:lnTo>
                  <a:pt x="496011" y="164020"/>
                </a:lnTo>
                <a:lnTo>
                  <a:pt x="488708" y="161023"/>
                </a:lnTo>
                <a:lnTo>
                  <a:pt x="484060" y="156032"/>
                </a:lnTo>
                <a:lnTo>
                  <a:pt x="482434" y="149047"/>
                </a:lnTo>
                <a:lnTo>
                  <a:pt x="482434" y="143725"/>
                </a:lnTo>
                <a:lnTo>
                  <a:pt x="445312" y="143725"/>
                </a:lnTo>
                <a:lnTo>
                  <a:pt x="445312" y="154368"/>
                </a:lnTo>
                <a:lnTo>
                  <a:pt x="448843" y="172529"/>
                </a:lnTo>
                <a:lnTo>
                  <a:pt x="459003" y="186524"/>
                </a:lnTo>
                <a:lnTo>
                  <a:pt x="475145" y="195541"/>
                </a:lnTo>
                <a:lnTo>
                  <a:pt x="496633" y="198729"/>
                </a:lnTo>
                <a:lnTo>
                  <a:pt x="516178" y="196456"/>
                </a:lnTo>
                <a:lnTo>
                  <a:pt x="562368" y="165011"/>
                </a:lnTo>
                <a:lnTo>
                  <a:pt x="578840" y="127088"/>
                </a:lnTo>
                <a:lnTo>
                  <a:pt x="580110" y="113563"/>
                </a:lnTo>
                <a:lnTo>
                  <a:pt x="576897" y="93345"/>
                </a:lnTo>
                <a:lnTo>
                  <a:pt x="567690" y="78295"/>
                </a:lnTo>
                <a:lnTo>
                  <a:pt x="553173" y="68897"/>
                </a:lnTo>
                <a:lnTo>
                  <a:pt x="533996" y="65659"/>
                </a:lnTo>
                <a:lnTo>
                  <a:pt x="524891" y="66319"/>
                </a:lnTo>
                <a:lnTo>
                  <a:pt x="516166" y="68313"/>
                </a:lnTo>
                <a:lnTo>
                  <a:pt x="507492" y="71640"/>
                </a:lnTo>
                <a:lnTo>
                  <a:pt x="498525" y="76301"/>
                </a:lnTo>
                <a:lnTo>
                  <a:pt x="512711" y="37249"/>
                </a:lnTo>
                <a:lnTo>
                  <a:pt x="590753" y="37249"/>
                </a:lnTo>
                <a:lnTo>
                  <a:pt x="597852" y="5321"/>
                </a:lnTo>
                <a:close/>
              </a:path>
            </a:pathLst>
          </a:custGeom>
          <a:solidFill>
            <a:srgbClr val="CDC8C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23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0" y="104388"/>
            <a:ext cx="828449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n-bit Multiplier</a:t>
            </a:r>
            <a:r>
              <a:rPr spc="15" dirty="0"/>
              <a:t> </a:t>
            </a:r>
            <a:r>
              <a:rPr dirty="0"/>
              <a:t>m-bit </a:t>
            </a:r>
            <a:r>
              <a:rPr spc="-5" dirty="0"/>
              <a:t>Multiplicand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15704"/>
            <a:ext cx="6620509" cy="40570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Generate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Products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multiplier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</a:p>
          <a:p>
            <a:pPr marL="1155065" lvl="2" indent="-22923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‘0’: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zeroes</a:t>
            </a:r>
            <a:endParaRPr sz="2000" dirty="0">
              <a:latin typeface="Calibri"/>
              <a:cs typeface="Calibri"/>
            </a:endParaRPr>
          </a:p>
          <a:p>
            <a:pPr marL="756285" marR="2754630" lvl="2" indent="170180">
              <a:lnSpc>
                <a:spcPts val="3000"/>
              </a:lnSpc>
              <a:spcBef>
                <a:spcPts val="80"/>
              </a:spcBef>
              <a:buSzPct val="80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‘1’: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multiplicand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gates</a:t>
            </a:r>
          </a:p>
          <a:p>
            <a:pPr lvl="2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Reduce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Partial</a:t>
            </a:r>
            <a:r>
              <a:rPr sz="2400" b="1" spc="-10" dirty="0">
                <a:latin typeface="Calibri"/>
                <a:cs typeface="Calibri"/>
              </a:rPr>
              <a:t> Products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job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carry </a:t>
            </a:r>
            <a:r>
              <a:rPr sz="2000" spc="-5" dirty="0">
                <a:latin typeface="Calibri"/>
                <a:cs typeface="Calibri"/>
              </a:rPr>
              <a:t>save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adder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Generate the </a:t>
            </a:r>
            <a:r>
              <a:rPr sz="2400" b="1" dirty="0">
                <a:latin typeface="Calibri"/>
                <a:cs typeface="Calibri"/>
              </a:rPr>
              <a:t>Result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bits)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large,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Carry Propagate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198586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344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95" dirty="0"/>
              <a:t> </a:t>
            </a:r>
            <a:r>
              <a:rPr spc="-5" dirty="0"/>
              <a:t>Multiplier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231" y="1355541"/>
            <a:ext cx="9202723" cy="48499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28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344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95" dirty="0"/>
              <a:t> </a:t>
            </a:r>
            <a:r>
              <a:rPr spc="-5" dirty="0"/>
              <a:t>Multiplier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54" y="1422819"/>
            <a:ext cx="5580176" cy="4867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3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670861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Operations</a:t>
            </a:r>
            <a:r>
              <a:rPr spc="-35" dirty="0"/>
              <a:t> </a:t>
            </a:r>
            <a:r>
              <a:rPr dirty="0"/>
              <a:t>Based</a:t>
            </a:r>
            <a:r>
              <a:rPr spc="-3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Adders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15704"/>
            <a:ext cx="8264525" cy="23653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Several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well-known arithmetic </a:t>
            </a:r>
            <a:r>
              <a:rPr sz="2400" b="1" dirty="0">
                <a:latin typeface="Calibri"/>
                <a:cs typeface="Calibri"/>
              </a:rPr>
              <a:t>operation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adders: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Negator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Incrementer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Subtracter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Adder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Comparator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13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735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Negating</a:t>
            </a:r>
            <a:r>
              <a:rPr spc="-5" dirty="0"/>
              <a:t> Two’s</a:t>
            </a:r>
            <a:r>
              <a:rPr spc="-25" dirty="0"/>
              <a:t> </a:t>
            </a:r>
            <a:r>
              <a:rPr spc="-5" dirty="0"/>
              <a:t>Complement</a:t>
            </a:r>
            <a:r>
              <a:rPr spc="-30" dirty="0"/>
              <a:t> </a:t>
            </a:r>
            <a:r>
              <a:rPr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817" y="1644513"/>
            <a:ext cx="2751067" cy="379343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24783" y="5569840"/>
            <a:ext cx="256540" cy="193675"/>
          </a:xfrm>
          <a:custGeom>
            <a:avLst/>
            <a:gdLst/>
            <a:ahLst/>
            <a:cxnLst/>
            <a:rect l="l" t="t" r="r" b="b"/>
            <a:pathLst>
              <a:path w="256539" h="193675">
                <a:moveTo>
                  <a:pt x="66827" y="104775"/>
                </a:moveTo>
                <a:lnTo>
                  <a:pt x="0" y="104775"/>
                </a:lnTo>
                <a:lnTo>
                  <a:pt x="0" y="130060"/>
                </a:lnTo>
                <a:lnTo>
                  <a:pt x="66827" y="130060"/>
                </a:lnTo>
                <a:lnTo>
                  <a:pt x="66827" y="104775"/>
                </a:lnTo>
                <a:close/>
              </a:path>
              <a:path w="256539" h="193675">
                <a:moveTo>
                  <a:pt x="256489" y="193281"/>
                </a:moveTo>
                <a:lnTo>
                  <a:pt x="235419" y="135483"/>
                </a:lnTo>
                <a:lnTo>
                  <a:pt x="227520" y="113804"/>
                </a:lnTo>
                <a:lnTo>
                  <a:pt x="198691" y="34683"/>
                </a:lnTo>
                <a:lnTo>
                  <a:pt x="198691" y="113804"/>
                </a:lnTo>
                <a:lnTo>
                  <a:pt x="139103" y="113804"/>
                </a:lnTo>
                <a:lnTo>
                  <a:pt x="169799" y="28892"/>
                </a:lnTo>
                <a:lnTo>
                  <a:pt x="198691" y="113804"/>
                </a:lnTo>
                <a:lnTo>
                  <a:pt x="198691" y="34683"/>
                </a:lnTo>
                <a:lnTo>
                  <a:pt x="196583" y="28892"/>
                </a:lnTo>
                <a:lnTo>
                  <a:pt x="186055" y="0"/>
                </a:lnTo>
                <a:lnTo>
                  <a:pt x="157162" y="0"/>
                </a:lnTo>
                <a:lnTo>
                  <a:pt x="83108" y="193281"/>
                </a:lnTo>
                <a:lnTo>
                  <a:pt x="110185" y="193281"/>
                </a:lnTo>
                <a:lnTo>
                  <a:pt x="131851" y="135483"/>
                </a:lnTo>
                <a:lnTo>
                  <a:pt x="207746" y="135483"/>
                </a:lnTo>
                <a:lnTo>
                  <a:pt x="227596" y="193281"/>
                </a:lnTo>
                <a:lnTo>
                  <a:pt x="256489" y="193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9202" y="1342688"/>
            <a:ext cx="173414" cy="1933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75628" y="1381759"/>
            <a:ext cx="3845560" cy="44704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814705" indent="-342900">
              <a:lnSpc>
                <a:spcPts val="2830"/>
              </a:lnSpc>
              <a:spcBef>
                <a:spcPts val="23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negate a </a:t>
            </a:r>
            <a:r>
              <a:rPr sz="2400" b="1" spc="105" dirty="0">
                <a:latin typeface="Calibri"/>
                <a:cs typeface="Calibri"/>
              </a:rPr>
              <a:t>two</a:t>
            </a:r>
            <a:r>
              <a:rPr sz="2400" b="1" spc="105" dirty="0">
                <a:latin typeface="Arial"/>
                <a:cs typeface="Arial"/>
              </a:rPr>
              <a:t>’</a:t>
            </a:r>
            <a:r>
              <a:rPr sz="2400" b="1" spc="105" dirty="0">
                <a:latin typeface="Calibri"/>
                <a:cs typeface="Calibri"/>
              </a:rPr>
              <a:t>s 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complement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00" dirty="0">
              <a:latin typeface="Calibri"/>
              <a:cs typeface="Calibri"/>
            </a:endParaRPr>
          </a:p>
          <a:p>
            <a:pPr marL="1175385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-A</a:t>
            </a:r>
            <a:r>
              <a:rPr sz="2400" b="1" spc="-1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A</a:t>
            </a:r>
            <a:r>
              <a:rPr sz="2400" b="1" spc="-1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+</a:t>
            </a:r>
            <a:r>
              <a:rPr sz="2400" b="1" spc="-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1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inverted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One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result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realized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easily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optimized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away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4161" y="2440685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50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5249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This</a:t>
            </a:r>
            <a:r>
              <a:rPr spc="-35" dirty="0"/>
              <a:t> </a:t>
            </a:r>
            <a:r>
              <a:rPr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5664"/>
            <a:ext cx="5494655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Why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arithmetic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circuits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important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Adders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binary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Circuits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Multipliers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Functions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dirty="0">
                <a:latin typeface="Calibri"/>
                <a:cs typeface="Calibri"/>
              </a:rPr>
              <a:t> 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Logic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Units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08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0" y="442942"/>
            <a:ext cx="27883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8260" y="1765999"/>
            <a:ext cx="3539936" cy="404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4829" y="1375665"/>
            <a:ext cx="366331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zero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406400" marR="5588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2400" b="1" spc="-5" dirty="0">
                <a:latin typeface="Calibri"/>
                <a:cs typeface="Calibri"/>
              </a:rPr>
              <a:t>Carry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</a:t>
            </a:r>
            <a:r>
              <a:rPr sz="2400" b="1" spc="-7" baseline="-20833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5" dirty="0">
                <a:latin typeface="Calibri"/>
                <a:cs typeface="Calibri"/>
              </a:rPr>
              <a:t>used </a:t>
            </a:r>
            <a:r>
              <a:rPr sz="2400" b="1" dirty="0">
                <a:latin typeface="Calibri"/>
                <a:cs typeface="Calibri"/>
              </a:rPr>
              <a:t>as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Increment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(Inc) input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2400" b="1" spc="-5" dirty="0">
                <a:latin typeface="Calibri"/>
                <a:cs typeface="Calibri"/>
              </a:rPr>
              <a:t>Decrementer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similar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principle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19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442942"/>
            <a:ext cx="309965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8683" y="1384176"/>
            <a:ext cx="3336781" cy="4852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37529" y="1375665"/>
            <a:ext cx="367093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inverted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baseline="-20833" dirty="0">
                <a:latin typeface="Calibri"/>
                <a:cs typeface="Calibri"/>
              </a:rPr>
              <a:t>in</a:t>
            </a:r>
            <a:r>
              <a:rPr sz="2400" b="1" spc="240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adder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used</a:t>
            </a:r>
            <a:r>
              <a:rPr sz="2400" b="1" dirty="0">
                <a:latin typeface="Calibri"/>
                <a:cs typeface="Calibri"/>
              </a:rPr>
              <a:t> to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complement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78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2023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Subtracter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723" y="1439711"/>
            <a:ext cx="3406739" cy="45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4828" y="1375665"/>
            <a:ext cx="3925570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inverted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baseline="-20833" dirty="0">
                <a:latin typeface="Calibri"/>
                <a:cs typeface="Calibri"/>
              </a:rPr>
              <a:t>in</a:t>
            </a:r>
            <a:r>
              <a:rPr sz="2400" b="1" spc="240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used</a:t>
            </a:r>
            <a:r>
              <a:rPr sz="2400" b="1" dirty="0">
                <a:latin typeface="Calibri"/>
                <a:cs typeface="Calibri"/>
              </a:rPr>
              <a:t> to</a:t>
            </a:r>
            <a:endParaRPr sz="24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complement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406400" marR="1778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405765" algn="l"/>
                <a:tab pos="406400" algn="l"/>
              </a:tabLst>
            </a:pPr>
            <a:r>
              <a:rPr sz="2400" b="1" dirty="0">
                <a:latin typeface="Calibri"/>
                <a:cs typeface="Calibri"/>
              </a:rPr>
              <a:t>It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5" dirty="0">
                <a:latin typeface="Calibri"/>
                <a:cs typeface="Calibri"/>
              </a:rPr>
              <a:t>made </a:t>
            </a:r>
            <a:r>
              <a:rPr sz="2400" b="1" dirty="0">
                <a:latin typeface="Calibri"/>
                <a:cs typeface="Calibri"/>
              </a:rPr>
              <a:t> programmable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 both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additions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subtractions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be </a:t>
            </a:r>
            <a:r>
              <a:rPr sz="2400" b="1" spc="-5" dirty="0">
                <a:latin typeface="Calibri"/>
                <a:cs typeface="Calibri"/>
              </a:rPr>
              <a:t>performed </a:t>
            </a:r>
            <a:r>
              <a:rPr sz="2400" b="1" dirty="0">
                <a:latin typeface="Calibri"/>
                <a:cs typeface="Calibri"/>
              </a:rPr>
              <a:t>at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same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432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442942"/>
            <a:ext cx="37805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908" y="1596240"/>
            <a:ext cx="3259905" cy="41628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5628" y="1375664"/>
            <a:ext cx="315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Based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Subtractor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33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56579" y="2140178"/>
          <a:ext cx="3095621" cy="365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085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(A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2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B)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b="1" spc="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Q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98">
                <a:tc>
                  <a:txBody>
                    <a:bodyPr/>
                    <a:lstStyle/>
                    <a:p>
                      <a:pPr marL="31750">
                        <a:lnSpc>
                          <a:spcPts val="279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(A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9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!=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B)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9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Q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926">
                <a:tc>
                  <a:txBody>
                    <a:bodyPr/>
                    <a:lstStyle/>
                    <a:p>
                      <a:pPr marL="31750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(A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B)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400" b="1" spc="5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EQ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(A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&gt;=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B)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4139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243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(A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43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&lt;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B)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435"/>
                        </a:lnSpc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(A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&lt;=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B)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spc="10" dirty="0">
                          <a:latin typeface="Consolas"/>
                          <a:cs typeface="Consolas"/>
                        </a:rPr>
                        <a:t>G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4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400" b="1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5" dirty="0">
                          <a:latin typeface="Consolas"/>
                          <a:cs typeface="Consolas"/>
                        </a:rPr>
                        <a:t>EQ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8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80996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  <a:r>
              <a:rPr spc="-20" dirty="0"/>
              <a:t> </a:t>
            </a:r>
            <a:r>
              <a:rPr dirty="0"/>
              <a:t>Realized</a:t>
            </a:r>
            <a:r>
              <a:rPr spc="-30" dirty="0"/>
              <a:t> </a:t>
            </a:r>
            <a:r>
              <a:rPr spc="-5" dirty="0"/>
              <a:t>Without</a:t>
            </a:r>
            <a:r>
              <a:rPr spc="-25" dirty="0"/>
              <a:t> </a:t>
            </a:r>
            <a:r>
              <a:rPr dirty="0"/>
              <a:t>Adders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15703"/>
            <a:ext cx="7430770" cy="36982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 </a:t>
            </a: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realized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using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Shift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Rotate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81E5B"/>
              </a:buClr>
              <a:buFont typeface="Wingdings"/>
              <a:buChar char="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Binary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Logic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 </a:t>
            </a:r>
            <a:r>
              <a:rPr sz="2400" b="1" dirty="0">
                <a:latin typeface="Calibri"/>
                <a:cs typeface="Calibri"/>
              </a:rPr>
              <a:t>are also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processors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XOR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These </a:t>
            </a:r>
            <a:r>
              <a:rPr sz="2400" b="1" dirty="0">
                <a:latin typeface="Calibri"/>
                <a:cs typeface="Calibri"/>
              </a:rPr>
              <a:t>are </a:t>
            </a:r>
            <a:r>
              <a:rPr sz="2400" b="1" spc="-5" dirty="0">
                <a:latin typeface="Calibri"/>
                <a:cs typeface="Calibri"/>
              </a:rPr>
              <a:t>implemented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very easily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25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29440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Shifters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5664"/>
            <a:ext cx="7972425" cy="5126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475615" indent="-342900">
              <a:lnSpc>
                <a:spcPct val="101699"/>
              </a:lnSpc>
              <a:spcBef>
                <a:spcPts val="5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Logical shifter: shifts value </a:t>
            </a:r>
            <a:r>
              <a:rPr sz="2400" b="1" dirty="0">
                <a:latin typeface="Calibri"/>
                <a:cs typeface="Calibri"/>
              </a:rPr>
              <a:t>to left or </a:t>
            </a:r>
            <a:r>
              <a:rPr sz="2400" b="1" spc="-5" dirty="0">
                <a:latin typeface="Calibri"/>
                <a:cs typeface="Calibri"/>
              </a:rPr>
              <a:t>right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fills empty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spaces</a:t>
            </a:r>
            <a:r>
              <a:rPr sz="2400" b="1" spc="-5" dirty="0">
                <a:latin typeface="Calibri"/>
                <a:cs typeface="Calibri"/>
              </a:rPr>
              <a:t> with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180" dirty="0">
                <a:latin typeface="Calibri"/>
                <a:cs typeface="Calibri"/>
              </a:rPr>
              <a:t>0</a:t>
            </a:r>
            <a:r>
              <a:rPr sz="2400" b="1" spc="180" dirty="0">
                <a:latin typeface="Arial"/>
                <a:cs typeface="Arial"/>
              </a:rPr>
              <a:t>’</a:t>
            </a:r>
            <a:r>
              <a:rPr sz="2400" b="1" spc="18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11001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??</a:t>
            </a:r>
            <a:endParaRPr sz="2000" dirty="0">
              <a:latin typeface="Consolas"/>
              <a:cs typeface="Consolas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11001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&lt;&lt;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??</a:t>
            </a:r>
            <a:endParaRPr sz="20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Wingdings"/>
              <a:buChar char=""/>
            </a:pPr>
            <a:endParaRPr sz="2000" dirty="0">
              <a:latin typeface="Consolas"/>
              <a:cs typeface="Consolas"/>
            </a:endParaRPr>
          </a:p>
          <a:p>
            <a:pPr marL="354965" marR="78105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shifter: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same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logical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shifter,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right shift,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fills empty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with 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old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most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significant 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(msb).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11001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??</a:t>
            </a: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11001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&lt;&lt;&lt;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??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Wingdings"/>
              <a:buChar char=""/>
            </a:pPr>
            <a:endParaRPr sz="20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Rotator: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rotates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b="1" dirty="0">
                <a:latin typeface="Calibri"/>
                <a:cs typeface="Calibri"/>
              </a:rPr>
              <a:t> in 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circle,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such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off </a:t>
            </a:r>
            <a:r>
              <a:rPr sz="2400" b="1" spc="-5" dirty="0">
                <a:latin typeface="Calibri"/>
                <a:cs typeface="Calibri"/>
              </a:rPr>
              <a:t>one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other</a:t>
            </a:r>
            <a:r>
              <a:rPr sz="2400" b="1" spc="-5" dirty="0">
                <a:latin typeface="Calibri"/>
                <a:cs typeface="Calibri"/>
              </a:rPr>
              <a:t> end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11001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ROR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??</a:t>
            </a: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11001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ROL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048457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42572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Shifters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3" y="1375664"/>
            <a:ext cx="7972425" cy="512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75615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Logical shifter: shifts value </a:t>
            </a:r>
            <a:r>
              <a:rPr sz="2400" b="1" dirty="0">
                <a:latin typeface="Calibri"/>
                <a:cs typeface="Calibri"/>
              </a:rPr>
              <a:t>to left or </a:t>
            </a:r>
            <a:r>
              <a:rPr sz="2400" b="1" spc="-5" dirty="0">
                <a:latin typeface="Calibri"/>
                <a:cs typeface="Calibri"/>
              </a:rPr>
              <a:t>right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fills empty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spaces</a:t>
            </a:r>
            <a:r>
              <a:rPr sz="2400" b="1" spc="-5" dirty="0">
                <a:latin typeface="Calibri"/>
                <a:cs typeface="Calibri"/>
              </a:rPr>
              <a:t> with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0’s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81E5B"/>
                </a:solidFill>
                <a:latin typeface="Consolas"/>
                <a:cs typeface="Consolas"/>
              </a:rPr>
              <a:t>11001</a:t>
            </a:r>
            <a:r>
              <a:rPr sz="2000" spc="-2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00</a:t>
            </a:r>
            <a:r>
              <a:rPr sz="2000" spc="-5" dirty="0">
                <a:solidFill>
                  <a:srgbClr val="A81E5B"/>
                </a:solidFill>
                <a:latin typeface="Consolas"/>
                <a:cs typeface="Consolas"/>
              </a:rPr>
              <a:t>110</a:t>
            </a:r>
            <a:endParaRPr sz="2000" dirty="0">
              <a:latin typeface="Consolas"/>
              <a:cs typeface="Consolas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81E5B"/>
                </a:solidFill>
                <a:latin typeface="Consolas"/>
                <a:cs typeface="Consolas"/>
              </a:rPr>
              <a:t>11001</a:t>
            </a:r>
            <a:r>
              <a:rPr sz="2000" spc="-2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&lt;&lt;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81E5B"/>
                </a:solidFill>
                <a:latin typeface="Consolas"/>
                <a:cs typeface="Consolas"/>
              </a:rPr>
              <a:t>001</a:t>
            </a:r>
            <a:r>
              <a:rPr sz="2000" spc="-5" dirty="0">
                <a:latin typeface="Consolas"/>
                <a:cs typeface="Consolas"/>
              </a:rPr>
              <a:t>00</a:t>
            </a:r>
            <a:endParaRPr sz="20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Wingdings"/>
              <a:buChar char=""/>
            </a:pPr>
            <a:endParaRPr sz="2000" dirty="0">
              <a:latin typeface="Consolas"/>
              <a:cs typeface="Consolas"/>
            </a:endParaRPr>
          </a:p>
          <a:p>
            <a:pPr marL="354965" marR="78105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shifter: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same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logical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shifter,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right shift,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fills empty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with 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old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most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significant </a:t>
            </a:r>
            <a:r>
              <a:rPr sz="2400" b="1" dirty="0">
                <a:latin typeface="Calibri"/>
                <a:cs typeface="Calibri"/>
              </a:rPr>
              <a:t>bit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(msb).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81E5B"/>
                </a:solidFill>
                <a:latin typeface="Consolas"/>
                <a:cs typeface="Consolas"/>
              </a:rPr>
              <a:t>11001</a:t>
            </a:r>
            <a:r>
              <a:rPr sz="2000" spc="-2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&gt;&gt;&gt;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11</a:t>
            </a:r>
            <a:r>
              <a:rPr sz="2000" spc="-5" dirty="0">
                <a:solidFill>
                  <a:srgbClr val="A81E5B"/>
                </a:solidFill>
                <a:latin typeface="Consolas"/>
                <a:cs typeface="Consolas"/>
              </a:rPr>
              <a:t>110</a:t>
            </a:r>
            <a:endParaRPr sz="2000" dirty="0">
              <a:latin typeface="Consolas"/>
              <a:cs typeface="Consolas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11001</a:t>
            </a:r>
            <a:r>
              <a:rPr sz="2000" spc="-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&lt;&lt;&lt;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81E5B"/>
                </a:solidFill>
                <a:latin typeface="Consolas"/>
                <a:cs typeface="Consolas"/>
              </a:rPr>
              <a:t>001</a:t>
            </a:r>
            <a:r>
              <a:rPr sz="2000" spc="-5" dirty="0">
                <a:latin typeface="Consolas"/>
                <a:cs typeface="Consolas"/>
              </a:rPr>
              <a:t>00</a:t>
            </a:r>
            <a:endParaRPr sz="20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Wingdings"/>
              <a:buChar char=""/>
            </a:pPr>
            <a:endParaRPr sz="2000" dirty="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Rotator: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rotates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b="1" dirty="0">
                <a:latin typeface="Calibri"/>
                <a:cs typeface="Calibri"/>
              </a:rPr>
              <a:t> in 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circle,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such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off </a:t>
            </a:r>
            <a:r>
              <a:rPr sz="2400" b="1" spc="-5" dirty="0">
                <a:latin typeface="Calibri"/>
                <a:cs typeface="Calibri"/>
              </a:rPr>
              <a:t>one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shifted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other</a:t>
            </a:r>
            <a:r>
              <a:rPr sz="2400" b="1" spc="-5" dirty="0">
                <a:latin typeface="Calibri"/>
                <a:cs typeface="Calibri"/>
              </a:rPr>
              <a:t> end</a:t>
            </a:r>
            <a:endParaRPr sz="24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81E5B"/>
                </a:solidFill>
                <a:latin typeface="Consolas"/>
                <a:cs typeface="Consolas"/>
              </a:rPr>
              <a:t>110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01</a:t>
            </a:r>
            <a:r>
              <a:rPr sz="20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ROR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01</a:t>
            </a:r>
            <a:r>
              <a:rPr sz="2000" spc="-5" dirty="0">
                <a:solidFill>
                  <a:srgbClr val="A81E5B"/>
                </a:solidFill>
                <a:latin typeface="Consolas"/>
                <a:cs typeface="Consolas"/>
              </a:rPr>
              <a:t>110</a:t>
            </a:r>
            <a:endParaRPr sz="2000" dirty="0">
              <a:latin typeface="Consolas"/>
              <a:cs typeface="Consolas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11</a:t>
            </a:r>
            <a:r>
              <a:rPr sz="2000" dirty="0">
                <a:solidFill>
                  <a:srgbClr val="A81E5B"/>
                </a:solidFill>
                <a:latin typeface="Consolas"/>
                <a:cs typeface="Consolas"/>
              </a:rPr>
              <a:t>001</a:t>
            </a:r>
            <a:r>
              <a:rPr sz="2000" spc="-20" dirty="0">
                <a:solidFill>
                  <a:srgbClr val="A81E5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ROL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81E5B"/>
                </a:solidFill>
                <a:latin typeface="Consolas"/>
                <a:cs typeface="Consolas"/>
              </a:rPr>
              <a:t>001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11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3527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267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Shifter</a:t>
            </a:r>
            <a:r>
              <a:rPr spc="-85" dirty="0"/>
              <a:t> </a:t>
            </a:r>
            <a:r>
              <a:rPr spc="-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2799" y="3296981"/>
            <a:ext cx="1768475" cy="807085"/>
            <a:chOff x="1749798" y="3296980"/>
            <a:chExt cx="1768475" cy="807085"/>
          </a:xfrm>
        </p:grpSpPr>
        <p:sp>
          <p:nvSpPr>
            <p:cNvPr id="4" name="object 4"/>
            <p:cNvSpPr/>
            <p:nvPr/>
          </p:nvSpPr>
          <p:spPr>
            <a:xfrm>
              <a:off x="1765355" y="4088072"/>
              <a:ext cx="1737360" cy="0"/>
            </a:xfrm>
            <a:custGeom>
              <a:avLst/>
              <a:gdLst/>
              <a:ahLst/>
              <a:cxnLst/>
              <a:rect l="l" t="t" r="r" b="b"/>
              <a:pathLst>
                <a:path w="1737360">
                  <a:moveTo>
                    <a:pt x="484660" y="0"/>
                  </a:moveTo>
                  <a:lnTo>
                    <a:pt x="0" y="0"/>
                  </a:lnTo>
                </a:path>
                <a:path w="1737360">
                  <a:moveTo>
                    <a:pt x="1736974" y="0"/>
                  </a:moveTo>
                  <a:lnTo>
                    <a:pt x="1257464" y="0"/>
                  </a:lnTo>
                </a:path>
              </a:pathLst>
            </a:custGeom>
            <a:ln w="308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2729525" y="331253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387767"/>
                  </a:moveTo>
                  <a:lnTo>
                    <a:pt x="0" y="0"/>
                  </a:lnTo>
                </a:path>
              </a:pathLst>
            </a:custGeom>
            <a:ln w="3086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1656" y="3807786"/>
            <a:ext cx="25654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10" dirty="0">
                <a:latin typeface="Arial MT"/>
                <a:cs typeface="Arial MT"/>
              </a:rPr>
              <a:t>A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4211" y="4038916"/>
            <a:ext cx="33718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5" dirty="0">
                <a:latin typeface="Arial MT"/>
                <a:cs typeface="Arial MT"/>
              </a:rPr>
              <a:t>3:</a:t>
            </a:r>
            <a:r>
              <a:rPr sz="1750" spc="20" dirty="0">
                <a:latin typeface="Arial MT"/>
                <a:cs typeface="Arial MT"/>
              </a:rPr>
              <a:t>0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9794" y="3807786"/>
            <a:ext cx="25654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10" dirty="0">
                <a:latin typeface="Arial MT"/>
                <a:cs typeface="Arial MT"/>
              </a:rPr>
              <a:t>Y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2318" y="4038916"/>
            <a:ext cx="33718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5" dirty="0">
                <a:latin typeface="Arial MT"/>
                <a:cs typeface="Arial MT"/>
              </a:rPr>
              <a:t>3:</a:t>
            </a:r>
            <a:r>
              <a:rPr sz="1750" spc="20" dirty="0">
                <a:latin typeface="Arial MT"/>
                <a:cs typeface="Arial MT"/>
              </a:rPr>
              <a:t>0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908" y="2836797"/>
            <a:ext cx="97155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2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700" spc="-5" dirty="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sz="2700" spc="6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2700" spc="5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2599" y="3073100"/>
            <a:ext cx="33718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1:</a:t>
            </a:r>
            <a:r>
              <a:rPr sz="1750" spc="2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88866" y="3694908"/>
            <a:ext cx="975360" cy="785495"/>
            <a:chOff x="2145866" y="3694907"/>
            <a:chExt cx="975360" cy="785495"/>
          </a:xfrm>
        </p:grpSpPr>
        <p:sp>
          <p:nvSpPr>
            <p:cNvPr id="13" name="object 13"/>
            <p:cNvSpPr/>
            <p:nvPr/>
          </p:nvSpPr>
          <p:spPr>
            <a:xfrm>
              <a:off x="2151263" y="3700305"/>
              <a:ext cx="964565" cy="774700"/>
            </a:xfrm>
            <a:custGeom>
              <a:avLst/>
              <a:gdLst/>
              <a:ahLst/>
              <a:cxnLst/>
              <a:rect l="l" t="t" r="r" b="b"/>
              <a:pathLst>
                <a:path w="964564" h="774700">
                  <a:moveTo>
                    <a:pt x="964127" y="0"/>
                  </a:moveTo>
                  <a:lnTo>
                    <a:pt x="191366" y="0"/>
                  </a:lnTo>
                  <a:lnTo>
                    <a:pt x="0" y="774507"/>
                  </a:lnTo>
                  <a:lnTo>
                    <a:pt x="773791" y="774507"/>
                  </a:lnTo>
                  <a:lnTo>
                    <a:pt x="96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1263" y="3700305"/>
              <a:ext cx="964565" cy="774700"/>
            </a:xfrm>
            <a:custGeom>
              <a:avLst/>
              <a:gdLst/>
              <a:ahLst/>
              <a:cxnLst/>
              <a:rect l="l" t="t" r="r" b="b"/>
              <a:pathLst>
                <a:path w="964564" h="774700">
                  <a:moveTo>
                    <a:pt x="773791" y="774507"/>
                  </a:moveTo>
                  <a:lnTo>
                    <a:pt x="0" y="774507"/>
                  </a:lnTo>
                  <a:lnTo>
                    <a:pt x="191366" y="0"/>
                  </a:lnTo>
                  <a:lnTo>
                    <a:pt x="964127" y="0"/>
                  </a:lnTo>
                  <a:lnTo>
                    <a:pt x="773791" y="774507"/>
                  </a:lnTo>
                  <a:close/>
                </a:path>
              </a:pathLst>
            </a:custGeom>
            <a:ln w="10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11852" y="3894994"/>
            <a:ext cx="3238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&gt;&gt;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8881" y="3406120"/>
            <a:ext cx="191770" cy="196850"/>
          </a:xfrm>
          <a:custGeom>
            <a:avLst/>
            <a:gdLst/>
            <a:ahLst/>
            <a:cxnLst/>
            <a:rect l="l" t="t" r="r" b="b"/>
            <a:pathLst>
              <a:path w="191769" h="196850">
                <a:moveTo>
                  <a:pt x="191409" y="0"/>
                </a:moveTo>
                <a:lnTo>
                  <a:pt x="0" y="196451"/>
                </a:lnTo>
              </a:path>
            </a:pathLst>
          </a:custGeom>
          <a:ln w="102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3983341" y="3310746"/>
            <a:ext cx="1695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8734" y="3989311"/>
            <a:ext cx="195580" cy="191770"/>
          </a:xfrm>
          <a:custGeom>
            <a:avLst/>
            <a:gdLst/>
            <a:ahLst/>
            <a:cxnLst/>
            <a:rect l="l" t="t" r="r" b="b"/>
            <a:pathLst>
              <a:path w="195580" h="191770">
                <a:moveTo>
                  <a:pt x="195529" y="0"/>
                </a:moveTo>
                <a:lnTo>
                  <a:pt x="0" y="191329"/>
                </a:lnTo>
              </a:path>
            </a:pathLst>
          </a:custGeom>
          <a:ln w="10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9"/>
          <p:cNvSpPr txBox="1"/>
          <p:nvPr/>
        </p:nvSpPr>
        <p:spPr>
          <a:xfrm>
            <a:off x="3014021" y="3770529"/>
            <a:ext cx="1695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57185" y="3989311"/>
            <a:ext cx="195580" cy="191770"/>
          </a:xfrm>
          <a:custGeom>
            <a:avLst/>
            <a:gdLst/>
            <a:ahLst/>
            <a:cxnLst/>
            <a:rect l="l" t="t" r="r" b="b"/>
            <a:pathLst>
              <a:path w="195579" h="191770">
                <a:moveTo>
                  <a:pt x="195529" y="0"/>
                </a:moveTo>
                <a:lnTo>
                  <a:pt x="0" y="191329"/>
                </a:lnTo>
              </a:path>
            </a:pathLst>
          </a:custGeom>
          <a:ln w="10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4271442" y="3770529"/>
            <a:ext cx="1695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22836" y="1309098"/>
            <a:ext cx="2127885" cy="5351780"/>
            <a:chOff x="5479835" y="1309098"/>
            <a:chExt cx="2127885" cy="5351780"/>
          </a:xfrm>
        </p:grpSpPr>
        <p:sp>
          <p:nvSpPr>
            <p:cNvPr id="23" name="object 23"/>
            <p:cNvSpPr/>
            <p:nvPr/>
          </p:nvSpPr>
          <p:spPr>
            <a:xfrm>
              <a:off x="5483328" y="1319575"/>
              <a:ext cx="2120900" cy="5337810"/>
            </a:xfrm>
            <a:custGeom>
              <a:avLst/>
              <a:gdLst/>
              <a:ahLst/>
              <a:cxnLst/>
              <a:rect l="l" t="t" r="r" b="b"/>
              <a:pathLst>
                <a:path w="2120900" h="5337809">
                  <a:moveTo>
                    <a:pt x="1476425" y="579440"/>
                  </a:moveTo>
                  <a:lnTo>
                    <a:pt x="1219839" y="579440"/>
                  </a:lnTo>
                </a:path>
                <a:path w="2120900" h="5337809">
                  <a:moveTo>
                    <a:pt x="1476425" y="1093327"/>
                  </a:moveTo>
                  <a:lnTo>
                    <a:pt x="1219839" y="1093327"/>
                  </a:lnTo>
                </a:path>
                <a:path w="2120900" h="5337809">
                  <a:moveTo>
                    <a:pt x="1476425" y="836526"/>
                  </a:moveTo>
                  <a:lnTo>
                    <a:pt x="1219839" y="836526"/>
                  </a:lnTo>
                </a:path>
                <a:path w="2120900" h="5337809">
                  <a:moveTo>
                    <a:pt x="1476425" y="1864870"/>
                  </a:moveTo>
                  <a:lnTo>
                    <a:pt x="0" y="1864870"/>
                  </a:lnTo>
                </a:path>
                <a:path w="2120900" h="5337809">
                  <a:moveTo>
                    <a:pt x="1476425" y="2379326"/>
                  </a:moveTo>
                  <a:lnTo>
                    <a:pt x="1219839" y="2379326"/>
                  </a:lnTo>
                </a:path>
                <a:path w="2120900" h="5337809">
                  <a:moveTo>
                    <a:pt x="1476425" y="2122240"/>
                  </a:moveTo>
                  <a:lnTo>
                    <a:pt x="1219839" y="2122240"/>
                  </a:lnTo>
                </a:path>
                <a:path w="2120900" h="5337809">
                  <a:moveTo>
                    <a:pt x="1476425" y="1607784"/>
                  </a:moveTo>
                  <a:lnTo>
                    <a:pt x="318135" y="1607784"/>
                  </a:lnTo>
                </a:path>
                <a:path w="2120900" h="5337809">
                  <a:moveTo>
                    <a:pt x="1476425" y="3150726"/>
                  </a:moveTo>
                  <a:lnTo>
                    <a:pt x="318135" y="3150726"/>
                  </a:lnTo>
                </a:path>
                <a:path w="2120900" h="5337809">
                  <a:moveTo>
                    <a:pt x="1476425" y="3664556"/>
                  </a:moveTo>
                  <a:lnTo>
                    <a:pt x="1219839" y="3664556"/>
                  </a:lnTo>
                </a:path>
                <a:path w="2120900" h="5337809">
                  <a:moveTo>
                    <a:pt x="1476425" y="3407641"/>
                  </a:moveTo>
                  <a:lnTo>
                    <a:pt x="0" y="3407641"/>
                  </a:lnTo>
                </a:path>
                <a:path w="2120900" h="5337809">
                  <a:moveTo>
                    <a:pt x="1476425" y="2893099"/>
                  </a:moveTo>
                  <a:lnTo>
                    <a:pt x="640352" y="2893099"/>
                  </a:lnTo>
                </a:path>
                <a:path w="2120900" h="5337809">
                  <a:moveTo>
                    <a:pt x="1476425" y="4439405"/>
                  </a:moveTo>
                  <a:lnTo>
                    <a:pt x="640352" y="4439405"/>
                  </a:lnTo>
                </a:path>
                <a:path w="2120900" h="5337809">
                  <a:moveTo>
                    <a:pt x="1476425" y="4953919"/>
                  </a:moveTo>
                  <a:lnTo>
                    <a:pt x="0" y="4953919"/>
                  </a:lnTo>
                </a:path>
                <a:path w="2120900" h="5337809">
                  <a:moveTo>
                    <a:pt x="1476425" y="4696320"/>
                  </a:moveTo>
                  <a:lnTo>
                    <a:pt x="318135" y="4696320"/>
                  </a:lnTo>
                </a:path>
                <a:path w="2120900" h="5337809">
                  <a:moveTo>
                    <a:pt x="1476425" y="4182490"/>
                  </a:moveTo>
                  <a:lnTo>
                    <a:pt x="962596" y="4182490"/>
                  </a:lnTo>
                </a:path>
                <a:path w="2120900" h="5337809">
                  <a:moveTo>
                    <a:pt x="1219839" y="579440"/>
                  </a:moveTo>
                  <a:lnTo>
                    <a:pt x="1219839" y="5210845"/>
                  </a:lnTo>
                </a:path>
                <a:path w="2120900" h="5337809">
                  <a:moveTo>
                    <a:pt x="1219839" y="5080666"/>
                  </a:moveTo>
                  <a:lnTo>
                    <a:pt x="1219839" y="5210845"/>
                  </a:lnTo>
                </a:path>
                <a:path w="2120900" h="5337809">
                  <a:moveTo>
                    <a:pt x="1219839" y="5210845"/>
                  </a:moveTo>
                  <a:lnTo>
                    <a:pt x="1315630" y="5210845"/>
                  </a:lnTo>
                  <a:lnTo>
                    <a:pt x="1219839" y="5337589"/>
                  </a:lnTo>
                  <a:lnTo>
                    <a:pt x="1123391" y="5210845"/>
                  </a:lnTo>
                  <a:lnTo>
                    <a:pt x="1219839" y="5210845"/>
                  </a:lnTo>
                  <a:close/>
                </a:path>
                <a:path w="2120900" h="5337809">
                  <a:moveTo>
                    <a:pt x="1476425" y="322639"/>
                  </a:moveTo>
                  <a:lnTo>
                    <a:pt x="0" y="322639"/>
                  </a:lnTo>
                </a:path>
                <a:path w="2120900" h="5337809">
                  <a:moveTo>
                    <a:pt x="962596" y="0"/>
                  </a:moveTo>
                  <a:lnTo>
                    <a:pt x="962596" y="5080666"/>
                  </a:lnTo>
                </a:path>
                <a:path w="2120900" h="5337809">
                  <a:moveTo>
                    <a:pt x="640352" y="0"/>
                  </a:moveTo>
                  <a:lnTo>
                    <a:pt x="640352" y="5080666"/>
                  </a:lnTo>
                </a:path>
                <a:path w="2120900" h="5337809">
                  <a:moveTo>
                    <a:pt x="318135" y="0"/>
                  </a:moveTo>
                  <a:lnTo>
                    <a:pt x="318135" y="5080666"/>
                  </a:lnTo>
                </a:path>
                <a:path w="2120900" h="5337809">
                  <a:moveTo>
                    <a:pt x="0" y="0"/>
                  </a:moveTo>
                  <a:lnTo>
                    <a:pt x="0" y="5080666"/>
                  </a:lnTo>
                </a:path>
                <a:path w="2120900" h="5337809">
                  <a:moveTo>
                    <a:pt x="1990909" y="709693"/>
                  </a:moveTo>
                  <a:lnTo>
                    <a:pt x="2120886" y="709693"/>
                  </a:lnTo>
                </a:path>
              </a:pathLst>
            </a:custGeom>
            <a:ln w="6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281969" y="1319575"/>
              <a:ext cx="0" cy="4148454"/>
            </a:xfrm>
            <a:custGeom>
              <a:avLst/>
              <a:gdLst/>
              <a:ahLst/>
              <a:cxnLst/>
              <a:rect l="l" t="t" r="r" b="b"/>
              <a:pathLst>
                <a:path h="4148454">
                  <a:moveTo>
                    <a:pt x="0" y="0"/>
                  </a:moveTo>
                  <a:lnTo>
                    <a:pt x="0" y="4148231"/>
                  </a:lnTo>
                </a:path>
              </a:pathLst>
            </a:custGeom>
            <a:ln w="20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959753" y="1515383"/>
              <a:ext cx="514984" cy="1028700"/>
            </a:xfrm>
            <a:custGeom>
              <a:avLst/>
              <a:gdLst/>
              <a:ahLst/>
              <a:cxnLst/>
              <a:rect l="l" t="t" r="r" b="b"/>
              <a:pathLst>
                <a:path w="514984" h="1028700">
                  <a:moveTo>
                    <a:pt x="0" y="0"/>
                  </a:moveTo>
                  <a:lnTo>
                    <a:pt x="0" y="1028343"/>
                  </a:lnTo>
                  <a:lnTo>
                    <a:pt x="514484" y="897520"/>
                  </a:lnTo>
                  <a:lnTo>
                    <a:pt x="514484" y="126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9753" y="1515383"/>
              <a:ext cx="514984" cy="1028700"/>
            </a:xfrm>
            <a:custGeom>
              <a:avLst/>
              <a:gdLst/>
              <a:ahLst/>
              <a:cxnLst/>
              <a:rect l="l" t="t" r="r" b="b"/>
              <a:pathLst>
                <a:path w="514984" h="1028700">
                  <a:moveTo>
                    <a:pt x="0" y="0"/>
                  </a:moveTo>
                  <a:lnTo>
                    <a:pt x="0" y="1028343"/>
                  </a:lnTo>
                  <a:lnTo>
                    <a:pt x="514484" y="897520"/>
                  </a:lnTo>
                  <a:lnTo>
                    <a:pt x="514484" y="126832"/>
                  </a:lnTo>
                  <a:lnTo>
                    <a:pt x="0" y="0"/>
                  </a:lnTo>
                  <a:close/>
                </a:path>
              </a:pathLst>
            </a:custGeom>
            <a:ln w="6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959753" y="2800812"/>
              <a:ext cx="514984" cy="1028700"/>
            </a:xfrm>
            <a:custGeom>
              <a:avLst/>
              <a:gdLst/>
              <a:ahLst/>
              <a:cxnLst/>
              <a:rect l="l" t="t" r="r" b="b"/>
              <a:pathLst>
                <a:path w="514984" h="1028700">
                  <a:moveTo>
                    <a:pt x="0" y="0"/>
                  </a:moveTo>
                  <a:lnTo>
                    <a:pt x="0" y="1028343"/>
                  </a:lnTo>
                  <a:lnTo>
                    <a:pt x="514484" y="898090"/>
                  </a:lnTo>
                  <a:lnTo>
                    <a:pt x="514484" y="126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9753" y="2800812"/>
              <a:ext cx="644525" cy="1800225"/>
            </a:xfrm>
            <a:custGeom>
              <a:avLst/>
              <a:gdLst/>
              <a:ahLst/>
              <a:cxnLst/>
              <a:rect l="l" t="t" r="r" b="b"/>
              <a:pathLst>
                <a:path w="644525" h="1800225">
                  <a:moveTo>
                    <a:pt x="0" y="0"/>
                  </a:moveTo>
                  <a:lnTo>
                    <a:pt x="0" y="1028343"/>
                  </a:lnTo>
                  <a:lnTo>
                    <a:pt x="514484" y="898090"/>
                  </a:lnTo>
                  <a:lnTo>
                    <a:pt x="514484" y="126547"/>
                  </a:lnTo>
                  <a:lnTo>
                    <a:pt x="0" y="0"/>
                  </a:lnTo>
                  <a:close/>
                </a:path>
                <a:path w="644525" h="1800225">
                  <a:moveTo>
                    <a:pt x="514484" y="1799657"/>
                  </a:moveTo>
                  <a:lnTo>
                    <a:pt x="644461" y="1799657"/>
                  </a:lnTo>
                </a:path>
              </a:pathLst>
            </a:custGeom>
            <a:ln w="6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959753" y="4085956"/>
              <a:ext cx="514984" cy="1028700"/>
            </a:xfrm>
            <a:custGeom>
              <a:avLst/>
              <a:gdLst/>
              <a:ahLst/>
              <a:cxnLst/>
              <a:rect l="l" t="t" r="r" b="b"/>
              <a:pathLst>
                <a:path w="514984" h="1028700">
                  <a:moveTo>
                    <a:pt x="0" y="0"/>
                  </a:moveTo>
                  <a:lnTo>
                    <a:pt x="0" y="1028343"/>
                  </a:lnTo>
                  <a:lnTo>
                    <a:pt x="514484" y="898175"/>
                  </a:lnTo>
                  <a:lnTo>
                    <a:pt x="514484" y="126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959753" y="4085956"/>
              <a:ext cx="644525" cy="1800225"/>
            </a:xfrm>
            <a:custGeom>
              <a:avLst/>
              <a:gdLst/>
              <a:ahLst/>
              <a:cxnLst/>
              <a:rect l="l" t="t" r="r" b="b"/>
              <a:pathLst>
                <a:path w="644525" h="1800225">
                  <a:moveTo>
                    <a:pt x="0" y="0"/>
                  </a:moveTo>
                  <a:lnTo>
                    <a:pt x="0" y="1028343"/>
                  </a:lnTo>
                  <a:lnTo>
                    <a:pt x="514484" y="898175"/>
                  </a:lnTo>
                  <a:lnTo>
                    <a:pt x="514484" y="126718"/>
                  </a:lnTo>
                  <a:lnTo>
                    <a:pt x="0" y="0"/>
                  </a:lnTo>
                  <a:close/>
                </a:path>
                <a:path w="644525" h="1800225">
                  <a:moveTo>
                    <a:pt x="514484" y="1799771"/>
                  </a:moveTo>
                  <a:lnTo>
                    <a:pt x="644461" y="1799771"/>
                  </a:lnTo>
                </a:path>
              </a:pathLst>
            </a:custGeom>
            <a:ln w="6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959753" y="5371898"/>
              <a:ext cx="514984" cy="1028700"/>
            </a:xfrm>
            <a:custGeom>
              <a:avLst/>
              <a:gdLst/>
              <a:ahLst/>
              <a:cxnLst/>
              <a:rect l="l" t="t" r="r" b="b"/>
              <a:pathLst>
                <a:path w="514984" h="1028700">
                  <a:moveTo>
                    <a:pt x="0" y="0"/>
                  </a:moveTo>
                  <a:lnTo>
                    <a:pt x="0" y="1028343"/>
                  </a:lnTo>
                  <a:lnTo>
                    <a:pt x="514484" y="901596"/>
                  </a:lnTo>
                  <a:lnTo>
                    <a:pt x="514484" y="130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959753" y="5371898"/>
              <a:ext cx="514984" cy="1028700"/>
            </a:xfrm>
            <a:custGeom>
              <a:avLst/>
              <a:gdLst/>
              <a:ahLst/>
              <a:cxnLst/>
              <a:rect l="l" t="t" r="r" b="b"/>
              <a:pathLst>
                <a:path w="514984" h="1028700">
                  <a:moveTo>
                    <a:pt x="0" y="0"/>
                  </a:moveTo>
                  <a:lnTo>
                    <a:pt x="0" y="1028343"/>
                  </a:lnTo>
                  <a:lnTo>
                    <a:pt x="514484" y="901596"/>
                  </a:lnTo>
                  <a:lnTo>
                    <a:pt x="514484" y="130167"/>
                  </a:lnTo>
                  <a:lnTo>
                    <a:pt x="0" y="0"/>
                  </a:lnTo>
                  <a:close/>
                </a:path>
              </a:pathLst>
            </a:custGeom>
            <a:ln w="6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11756" y="1856045"/>
            <a:ext cx="314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MT"/>
                <a:cs typeface="Arial MT"/>
              </a:rPr>
              <a:t>Y</a:t>
            </a:r>
            <a:r>
              <a:rPr sz="1725" spc="15" baseline="-28985" dirty="0">
                <a:latin typeface="Arial MT"/>
                <a:cs typeface="Arial MT"/>
              </a:rPr>
              <a:t>3</a:t>
            </a:r>
            <a:endParaRPr sz="1725" baseline="-28985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91100" y="3296162"/>
            <a:ext cx="10922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2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11756" y="4427331"/>
            <a:ext cx="314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MT"/>
                <a:cs typeface="Arial MT"/>
              </a:rPr>
              <a:t>Y</a:t>
            </a:r>
            <a:r>
              <a:rPr sz="1725" spc="15" baseline="-28985" dirty="0">
                <a:latin typeface="Arial MT"/>
                <a:cs typeface="Arial MT"/>
              </a:rPr>
              <a:t>1</a:t>
            </a:r>
            <a:endParaRPr sz="1725" baseline="-28985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11756" y="5712618"/>
            <a:ext cx="314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MT"/>
                <a:cs typeface="Arial MT"/>
              </a:rPr>
              <a:t>Y</a:t>
            </a:r>
            <a:r>
              <a:rPr sz="1725" spc="15" baseline="-28985" dirty="0">
                <a:latin typeface="Arial MT"/>
                <a:cs typeface="Arial MT"/>
              </a:rPr>
              <a:t>0</a:t>
            </a:r>
            <a:endParaRPr sz="1725" baseline="-28985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20843" y="2860332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20843" y="3096612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01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04538" y="3096612"/>
            <a:ext cx="411480" cy="345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70"/>
              </a:lnSpc>
              <a:spcBef>
                <a:spcPts val="135"/>
              </a:spcBef>
            </a:pPr>
            <a:r>
              <a:rPr sz="85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850" u="sng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850">
              <a:latin typeface="Arial MT"/>
              <a:cs typeface="Arial MT"/>
            </a:endParaRPr>
          </a:p>
          <a:p>
            <a:pPr marL="245110">
              <a:lnSpc>
                <a:spcPts val="1810"/>
              </a:lnSpc>
            </a:pPr>
            <a:r>
              <a:rPr sz="1800" dirty="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07146" y="3357688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10570" y="3593968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08200" y="1616288"/>
            <a:ext cx="3448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25" spc="7" baseline="18518" dirty="0">
                <a:latin typeface="Arial MT"/>
                <a:cs typeface="Arial MT"/>
              </a:rPr>
              <a:t>S</a:t>
            </a:r>
            <a:r>
              <a:rPr sz="850" spc="5" dirty="0">
                <a:latin typeface="Arial MT"/>
                <a:cs typeface="Arial MT"/>
              </a:rPr>
              <a:t>1:0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08200" y="2918533"/>
            <a:ext cx="3448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25" spc="7" baseline="18518" dirty="0">
                <a:latin typeface="Arial MT"/>
                <a:cs typeface="Arial MT"/>
              </a:rPr>
              <a:t>S</a:t>
            </a:r>
            <a:r>
              <a:rPr sz="850" spc="5" dirty="0">
                <a:latin typeface="Arial MT"/>
                <a:cs typeface="Arial MT"/>
              </a:rPr>
              <a:t>1:0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46484" y="4262619"/>
            <a:ext cx="180975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</a:t>
            </a:r>
            <a:r>
              <a:rPr sz="850" spc="5" dirty="0">
                <a:latin typeface="Arial MT"/>
                <a:cs typeface="Arial MT"/>
              </a:rPr>
              <a:t>:</a:t>
            </a:r>
            <a:r>
              <a:rPr sz="850" spc="2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08200" y="5489790"/>
            <a:ext cx="3448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25" spc="7" baseline="18518" dirty="0">
                <a:latin typeface="Arial MT"/>
                <a:cs typeface="Arial MT"/>
              </a:rPr>
              <a:t>S</a:t>
            </a:r>
            <a:r>
              <a:rPr sz="850" spc="5" dirty="0">
                <a:latin typeface="Arial MT"/>
                <a:cs typeface="Arial MT"/>
              </a:rPr>
              <a:t>1:0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98838" y="4087390"/>
            <a:ext cx="40005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50" spc="15" dirty="0">
                <a:latin typeface="Arial MT"/>
                <a:cs typeface="Arial MT"/>
              </a:rPr>
              <a:t>00 </a:t>
            </a:r>
            <a:r>
              <a:rPr sz="850" spc="114" dirty="0">
                <a:latin typeface="Arial MT"/>
                <a:cs typeface="Arial MT"/>
              </a:rPr>
              <a:t> </a:t>
            </a:r>
            <a:r>
              <a:rPr sz="2025" spc="-7" baseline="-18518" dirty="0">
                <a:latin typeface="Arial MT"/>
                <a:cs typeface="Arial MT"/>
              </a:rPr>
              <a:t>S</a:t>
            </a:r>
            <a:endParaRPr sz="2025" baseline="-18518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24238" y="4382526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01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10570" y="4642861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10570" y="4879226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0843" y="5431419"/>
            <a:ext cx="148590" cy="381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00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50" spc="10" dirty="0">
                <a:latin typeface="Arial MT"/>
                <a:cs typeface="Arial MT"/>
              </a:rPr>
              <a:t>01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03721" y="5928120"/>
            <a:ext cx="152400" cy="39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850"/>
              </a:spcBef>
            </a:pPr>
            <a:r>
              <a:rPr sz="850" spc="10" dirty="0">
                <a:latin typeface="Arial MT"/>
                <a:cs typeface="Arial MT"/>
              </a:rPr>
              <a:t>11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0843" y="1571484"/>
            <a:ext cx="148590" cy="400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00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850" spc="10" dirty="0">
                <a:latin typeface="Arial MT"/>
                <a:cs typeface="Arial MT"/>
              </a:rPr>
              <a:t>01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03721" y="2071689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07146" y="2308823"/>
            <a:ext cx="148590" cy="1481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0" dirty="0">
                <a:latin typeface="Arial MT"/>
                <a:cs typeface="Arial MT"/>
              </a:rPr>
              <a:t>11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359996" y="1384560"/>
            <a:ext cx="130175" cy="131445"/>
          </a:xfrm>
          <a:custGeom>
            <a:avLst/>
            <a:gdLst/>
            <a:ahLst/>
            <a:cxnLst/>
            <a:rect l="l" t="t" r="r" b="b"/>
            <a:pathLst>
              <a:path w="130175" h="131444">
                <a:moveTo>
                  <a:pt x="129976" y="0"/>
                </a:moveTo>
                <a:lnTo>
                  <a:pt x="0" y="130823"/>
                </a:lnTo>
              </a:path>
            </a:pathLst>
          </a:custGeom>
          <a:ln w="683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" name="object 56"/>
          <p:cNvSpPr txBox="1"/>
          <p:nvPr/>
        </p:nvSpPr>
        <p:spPr>
          <a:xfrm>
            <a:off x="6425298" y="987456"/>
            <a:ext cx="2603500" cy="5613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55"/>
              </a:spcBef>
              <a:tabLst>
                <a:tab pos="1663700" algn="l"/>
              </a:tabLst>
            </a:pPr>
            <a:r>
              <a:rPr sz="1800" spc="15" dirty="0">
                <a:latin typeface="Arial MT"/>
                <a:cs typeface="Arial MT"/>
              </a:rPr>
              <a:t>A</a:t>
            </a:r>
            <a:r>
              <a:rPr sz="1725" spc="22" baseline="-28985" dirty="0">
                <a:latin typeface="Arial MT"/>
                <a:cs typeface="Arial MT"/>
              </a:rPr>
              <a:t>3 </a:t>
            </a:r>
            <a:r>
              <a:rPr sz="1725" spc="367" baseline="-2898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A</a:t>
            </a:r>
            <a:r>
              <a:rPr sz="1725" spc="22" baseline="-28985" dirty="0">
                <a:latin typeface="Arial MT"/>
                <a:cs typeface="Arial MT"/>
              </a:rPr>
              <a:t>2 </a:t>
            </a:r>
            <a:r>
              <a:rPr sz="1725" spc="217" baseline="-2898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</a:t>
            </a:r>
            <a:r>
              <a:rPr sz="1725" spc="15" baseline="-28985" dirty="0">
                <a:latin typeface="Arial MT"/>
                <a:cs typeface="Arial MT"/>
              </a:rPr>
              <a:t>1 </a:t>
            </a:r>
            <a:r>
              <a:rPr sz="1725" spc="195" baseline="-2898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</a:t>
            </a:r>
            <a:r>
              <a:rPr sz="1725" spc="15" baseline="-28985" dirty="0">
                <a:latin typeface="Arial MT"/>
                <a:cs typeface="Arial MT"/>
              </a:rPr>
              <a:t>0	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shamt</a:t>
            </a:r>
            <a:r>
              <a:rPr sz="1725" spc="15" baseline="-28985" dirty="0">
                <a:solidFill>
                  <a:srgbClr val="0000FF"/>
                </a:solidFill>
                <a:latin typeface="Arial MT"/>
                <a:cs typeface="Arial MT"/>
              </a:rPr>
              <a:t>1:0</a:t>
            </a:r>
            <a:endParaRPr sz="1725" baseline="-28985">
              <a:latin typeface="Arial MT"/>
              <a:cs typeface="Arial MT"/>
            </a:endParaRPr>
          </a:p>
          <a:p>
            <a:pPr marR="417830" algn="r">
              <a:lnSpc>
                <a:spcPct val="100000"/>
              </a:lnSpc>
              <a:spcBef>
                <a:spcPts val="185"/>
              </a:spcBef>
            </a:pPr>
            <a:r>
              <a:rPr sz="135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35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442942"/>
            <a:ext cx="80802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Shifters</a:t>
            </a:r>
            <a:r>
              <a:rPr spc="-10" dirty="0"/>
              <a:t> </a:t>
            </a:r>
            <a:r>
              <a:rPr spc="-5" dirty="0"/>
              <a:t>as</a:t>
            </a:r>
            <a:r>
              <a:rPr spc="-20" dirty="0"/>
              <a:t> </a:t>
            </a:r>
            <a:r>
              <a:rPr spc="-5" dirty="0"/>
              <a:t>Multipliers</a:t>
            </a:r>
            <a:r>
              <a:rPr spc="-25" dirty="0"/>
              <a:t> </a:t>
            </a:r>
            <a:r>
              <a:rPr dirty="0"/>
              <a:t>and </a:t>
            </a:r>
            <a:r>
              <a:rPr spc="-5" dirty="0"/>
              <a:t>Dividers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9113" y="1375664"/>
            <a:ext cx="623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left shift </a:t>
            </a:r>
            <a:r>
              <a:rPr sz="2400" b="1" dirty="0">
                <a:latin typeface="Calibri"/>
                <a:cs typeface="Calibri"/>
              </a:rPr>
              <a:t>by </a:t>
            </a:r>
            <a:r>
              <a:rPr sz="2400" b="1" i="1" dirty="0">
                <a:latin typeface="Calibri"/>
                <a:cs typeface="Calibri"/>
              </a:rPr>
              <a:t>N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bits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multiplies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number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5" dirty="0">
                <a:latin typeface="Calibri"/>
                <a:cs typeface="Calibri"/>
              </a:rPr>
              <a:t> 2</a:t>
            </a:r>
            <a:r>
              <a:rPr sz="2400" b="1" i="1" spc="-7" baseline="24305" dirty="0">
                <a:latin typeface="Calibri"/>
                <a:cs typeface="Calibri"/>
              </a:rPr>
              <a:t>N</a:t>
            </a:r>
            <a:endParaRPr sz="2400" baseline="2430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1709" y="1745996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7" baseline="-16666" dirty="0">
                <a:latin typeface="Consolas"/>
                <a:cs typeface="Consolas"/>
              </a:rPr>
              <a:t>2</a:t>
            </a:r>
            <a:r>
              <a:rPr sz="1300" spc="5" dirty="0">
                <a:latin typeface="Consolas"/>
                <a:cs typeface="Consolas"/>
              </a:rPr>
              <a:t>2</a:t>
            </a:r>
            <a:endParaRPr sz="13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1537"/>
              </p:ext>
            </p:extLst>
          </p:nvPr>
        </p:nvGraphicFramePr>
        <p:xfrm>
          <a:off x="2089962" y="1838700"/>
          <a:ext cx="4542155" cy="695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98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375"/>
                        </a:lnSpc>
                        <a:buClr>
                          <a:srgbClr val="A81E5B"/>
                        </a:buClr>
                        <a:buSzPct val="110000"/>
                        <a:buFont typeface="Wingdings"/>
                        <a:buChar char="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Ex: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00001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&lt;&lt;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00100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37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(1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×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0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225"/>
                        </a:spcBef>
                        <a:buClr>
                          <a:srgbClr val="A81E5B"/>
                        </a:buClr>
                        <a:buSzPct val="110000"/>
                        <a:buFont typeface="Wingdings"/>
                        <a:buChar char="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Ex: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11101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&lt;&lt;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10100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(-3</a:t>
                      </a:r>
                      <a:r>
                        <a:rPr sz="20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×</a:t>
                      </a: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59346" y="1822196"/>
            <a:ext cx="586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=</a:t>
            </a:r>
            <a:r>
              <a:rPr sz="2000" spc="-8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4)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0392" y="2125167"/>
            <a:ext cx="309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15" baseline="-16666" dirty="0">
                <a:latin typeface="Consolas"/>
                <a:cs typeface="Consolas"/>
              </a:rPr>
              <a:t>2</a:t>
            </a:r>
            <a:r>
              <a:rPr sz="1300" spc="10" dirty="0">
                <a:latin typeface="Consolas"/>
                <a:cs typeface="Consolas"/>
              </a:rPr>
              <a:t>2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554" y="2201367"/>
            <a:ext cx="865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=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-12)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6412" y="2808478"/>
            <a:ext cx="7195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81E5B"/>
                </a:solidFill>
                <a:latin typeface="Calibri"/>
                <a:cs typeface="Calibri"/>
              </a:rPr>
              <a:t>arithmetic</a:t>
            </a:r>
            <a:r>
              <a:rPr sz="2400" b="1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right shift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N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divides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b="1" i="1" baseline="24305" dirty="0">
                <a:latin typeface="Calibri"/>
                <a:cs typeface="Calibri"/>
              </a:rPr>
              <a:t>N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9012" y="3184651"/>
            <a:ext cx="3525520" cy="7874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5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01000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&gt;&gt;&gt;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00010</a:t>
            </a:r>
            <a:endParaRPr sz="2000" dirty="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onsolas"/>
                <a:cs typeface="Consolas"/>
              </a:rPr>
              <a:t>Ex: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10000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11100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2981" y="3179814"/>
            <a:ext cx="2124075" cy="787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  <a:tabLst>
                <a:tab pos="1108710" algn="l"/>
              </a:tabLst>
            </a:pPr>
            <a:r>
              <a:rPr sz="2000" dirty="0">
                <a:latin typeface="Consolas"/>
                <a:cs typeface="Consolas"/>
              </a:rPr>
              <a:t>(8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÷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2</a:t>
            </a:r>
            <a:r>
              <a:rPr sz="1950" spc="7" baseline="25641" dirty="0">
                <a:latin typeface="Consolas"/>
                <a:cs typeface="Consolas"/>
              </a:rPr>
              <a:t>2	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2)</a:t>
            </a:r>
            <a:endParaRPr sz="200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1387475" algn="l"/>
              </a:tabLst>
            </a:pPr>
            <a:r>
              <a:rPr sz="2000" dirty="0">
                <a:latin typeface="Consolas"/>
                <a:cs typeface="Consolas"/>
              </a:rPr>
              <a:t>(-16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÷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</a:t>
            </a:r>
            <a:r>
              <a:rPr sz="1950" baseline="25641" dirty="0">
                <a:latin typeface="Consolas"/>
                <a:cs typeface="Consolas"/>
              </a:rPr>
              <a:t>2	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-4)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491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4487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9112" y="1375665"/>
            <a:ext cx="8037830" cy="469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Calibri"/>
                <a:cs typeface="Calibri"/>
              </a:rPr>
              <a:t>We </a:t>
            </a:r>
            <a:r>
              <a:rPr sz="2400" b="1" dirty="0">
                <a:latin typeface="Calibri"/>
                <a:cs typeface="Calibri"/>
              </a:rPr>
              <a:t>have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covered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90%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arithmetic </a:t>
            </a:r>
            <a:r>
              <a:rPr sz="2400" b="1" spc="-10" dirty="0">
                <a:latin typeface="Calibri"/>
                <a:cs typeface="Calibri"/>
              </a:rPr>
              <a:t>functions</a:t>
            </a:r>
            <a:r>
              <a:rPr sz="2400" b="1" dirty="0">
                <a:latin typeface="Calibri"/>
                <a:cs typeface="Calibri"/>
              </a:rPr>
              <a:t> commonly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 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Calibri"/>
                <a:cs typeface="Calibri"/>
              </a:rPr>
              <a:t>Division</a:t>
            </a:r>
            <a:endParaRPr sz="2400" dirty="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spc="-5" dirty="0">
                <a:latin typeface="Calibri"/>
                <a:cs typeface="Calibri"/>
              </a:rPr>
              <a:t>Dedicated </a:t>
            </a:r>
            <a:r>
              <a:rPr sz="2000" dirty="0">
                <a:latin typeface="Calibri"/>
                <a:cs typeface="Calibri"/>
              </a:rPr>
              <a:t>architectures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endParaRPr sz="2000" dirty="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Calibri"/>
                <a:cs typeface="Calibri"/>
              </a:rPr>
              <a:t>Mostly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(multipliers,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subtractors</a:t>
            </a:r>
            <a:endParaRPr sz="2000" dirty="0">
              <a:latin typeface="Calibri"/>
              <a:cs typeface="Calibri"/>
            </a:endParaRPr>
          </a:p>
          <a:p>
            <a:pPr marL="7689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comparators)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iteratively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Calibri"/>
                <a:cs typeface="Calibri"/>
              </a:rPr>
              <a:t>Exponential, Logarithmic,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Trigonometric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spcBef>
                <a:spcPts val="62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spc="-5" dirty="0">
                <a:latin typeface="Calibri"/>
                <a:cs typeface="Calibri"/>
              </a:rPr>
              <a:t>Dedicated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hardware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common)</a:t>
            </a:r>
            <a:endParaRPr sz="2000" dirty="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dirty="0">
                <a:latin typeface="Calibri"/>
                <a:cs typeface="Calibri"/>
              </a:rPr>
              <a:t>Numerical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approximations:</a:t>
            </a:r>
            <a:endParaRPr sz="2000" dirty="0">
              <a:latin typeface="Calibri"/>
              <a:cs typeface="Calibri"/>
            </a:endParaRPr>
          </a:p>
          <a:p>
            <a:pPr marL="768985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Consolas"/>
                <a:cs typeface="Consolas"/>
              </a:rPr>
              <a:t>exp(x)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1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 </a:t>
            </a:r>
            <a:r>
              <a:rPr sz="2000" spc="-5" dirty="0">
                <a:latin typeface="Consolas"/>
                <a:cs typeface="Consolas"/>
              </a:rPr>
              <a:t>x</a:t>
            </a:r>
            <a:r>
              <a:rPr sz="1950" spc="-7" baseline="25641" dirty="0"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/2!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x</a:t>
            </a:r>
            <a:r>
              <a:rPr sz="1950" baseline="25641" dirty="0"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/3! +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…</a:t>
            </a:r>
          </a:p>
          <a:p>
            <a:pPr marL="768985" lvl="1" indent="-287655">
              <a:lnSpc>
                <a:spcPct val="100000"/>
              </a:lnSpc>
              <a:spcBef>
                <a:spcPts val="59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68985" algn="l"/>
                <a:tab pos="769620" algn="l"/>
              </a:tabLst>
            </a:pPr>
            <a:r>
              <a:rPr sz="2000" spc="-5" dirty="0">
                <a:latin typeface="Calibri"/>
                <a:cs typeface="Calibri"/>
              </a:rPr>
              <a:t>Look-up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common)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4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590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Motivation:</a:t>
            </a:r>
            <a:r>
              <a:rPr spc="-5" dirty="0"/>
              <a:t> </a:t>
            </a:r>
            <a:r>
              <a:rPr dirty="0"/>
              <a:t>Arithmetic</a:t>
            </a:r>
            <a:r>
              <a:rPr spc="-10" dirty="0"/>
              <a:t> </a:t>
            </a:r>
            <a:r>
              <a:rPr spc="-5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15703"/>
            <a:ext cx="8305800" cy="39306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Core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every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digital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circuit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Everything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side-dish,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circuits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digital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Determines 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performance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Dictates</a:t>
            </a:r>
            <a:r>
              <a:rPr sz="2000" dirty="0">
                <a:latin typeface="Calibri"/>
                <a:cs typeface="Calibri"/>
              </a:rPr>
              <a:t> clock</a:t>
            </a:r>
            <a:r>
              <a:rPr sz="2000" spc="-5" dirty="0">
                <a:latin typeface="Calibri"/>
                <a:cs typeface="Calibri"/>
              </a:rPr>
              <a:t> rate, speed,</a:t>
            </a:r>
            <a:r>
              <a:rPr sz="2000" dirty="0">
                <a:latin typeface="Calibri"/>
                <a:cs typeface="Calibri"/>
              </a:rPr>
              <a:t> area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arithmetic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circuits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optimized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 improve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Opportunities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improvement</a:t>
            </a:r>
            <a:endParaRPr sz="2400">
              <a:latin typeface="Calibri"/>
              <a:cs typeface="Calibri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Novel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-5" dirty="0">
                <a:latin typeface="Calibri"/>
                <a:cs typeface="Calibri"/>
              </a:rPr>
              <a:t> novel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arithmetic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circuits,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always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improvement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386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442942"/>
            <a:ext cx="53953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40" dirty="0"/>
              <a:t> </a:t>
            </a:r>
            <a:r>
              <a:rPr dirty="0"/>
              <a:t>Logic</a:t>
            </a:r>
            <a:r>
              <a:rPr spc="-30" dirty="0"/>
              <a:t> </a:t>
            </a:r>
            <a:r>
              <a:rPr dirty="0"/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75665"/>
            <a:ext cx="8577580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reason</a:t>
            </a:r>
            <a:r>
              <a:rPr sz="2400" b="1" i="1" spc="-20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why</a:t>
            </a:r>
            <a:r>
              <a:rPr sz="2400" b="1" i="1" spc="-20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we</a:t>
            </a:r>
            <a:r>
              <a:rPr sz="2400" b="1" i="1" spc="-1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study</a:t>
            </a:r>
            <a:r>
              <a:rPr sz="2400" b="1" i="1" spc="-1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digital</a:t>
            </a:r>
            <a:r>
              <a:rPr sz="2400" b="1" i="1" spc="-40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circuits:</a:t>
            </a:r>
            <a:endParaRPr sz="2400">
              <a:latin typeface="Calibri"/>
              <a:cs typeface="Calibri"/>
            </a:endParaRPr>
          </a:p>
          <a:p>
            <a:pPr marL="161290" algn="ctr">
              <a:lnSpc>
                <a:spcPct val="100000"/>
              </a:lnSpc>
            </a:pP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the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part </a:t>
            </a:r>
            <a:r>
              <a:rPr sz="2400" b="1" i="1" spc="-10" dirty="0">
                <a:solidFill>
                  <a:srgbClr val="A81E5B"/>
                </a:solidFill>
                <a:latin typeface="Calibri"/>
                <a:cs typeface="Calibri"/>
              </a:rPr>
              <a:t>of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the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CPU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 that</a:t>
            </a:r>
            <a:r>
              <a:rPr sz="2400" b="1" i="1" spc="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does</a:t>
            </a:r>
            <a:r>
              <a:rPr sz="2400" b="1" i="1" spc="-10" dirty="0">
                <a:solidFill>
                  <a:srgbClr val="A81E5B"/>
                </a:solidFill>
                <a:latin typeface="Calibri"/>
                <a:cs typeface="Calibri"/>
              </a:rPr>
              <a:t> something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A81E5B"/>
                </a:solidFill>
                <a:latin typeface="Calibri"/>
                <a:cs typeface="Calibri"/>
              </a:rPr>
              <a:t>(other</a:t>
            </a:r>
            <a:r>
              <a:rPr sz="2400" b="1" i="1" spc="10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than</a:t>
            </a:r>
            <a:r>
              <a:rPr sz="2400" b="1" i="1" spc="10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A81E5B"/>
                </a:solidFill>
                <a:latin typeface="Calibri"/>
                <a:cs typeface="Calibri"/>
              </a:rPr>
              <a:t>copying</a:t>
            </a:r>
            <a:r>
              <a:rPr sz="2400" b="1" i="1" spc="-25" dirty="0">
                <a:solidFill>
                  <a:srgbClr val="A81E5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A81E5B"/>
                </a:solidFill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Defines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basic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operations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CPU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perform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directly</a:t>
            </a:r>
            <a:endParaRPr sz="2400">
              <a:latin typeface="Calibri"/>
              <a:cs typeface="Calibri"/>
            </a:endParaRPr>
          </a:p>
          <a:p>
            <a:pPr marL="756285" marR="564515" lvl="1" indent="-287020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realized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iteratively.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multiplication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shifting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adding)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Mostly,</a:t>
            </a:r>
            <a:r>
              <a:rPr sz="2400" b="1" dirty="0">
                <a:latin typeface="Calibri"/>
                <a:cs typeface="Calibri"/>
              </a:rPr>
              <a:t> a collection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resources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work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parallel.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Depending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outputs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204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842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Arithmetic</a:t>
            </a:r>
            <a:r>
              <a:rPr spc="-15" dirty="0"/>
              <a:t> </a:t>
            </a:r>
            <a:r>
              <a:rPr dirty="0"/>
              <a:t>Logic Unit</a:t>
            </a:r>
            <a:r>
              <a:rPr spc="-20" dirty="0"/>
              <a:t> </a:t>
            </a:r>
            <a:r>
              <a:rPr dirty="0"/>
              <a:t>(ALU),</a:t>
            </a:r>
            <a:r>
              <a:rPr spc="-10" dirty="0"/>
              <a:t> </a:t>
            </a:r>
            <a:r>
              <a:rPr dirty="0"/>
              <a:t>pg243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9248" y="2545661"/>
            <a:ext cx="1917700" cy="1938655"/>
            <a:chOff x="1206248" y="2545660"/>
            <a:chExt cx="1917700" cy="1938655"/>
          </a:xfrm>
        </p:grpSpPr>
        <p:sp>
          <p:nvSpPr>
            <p:cNvPr id="4" name="object 4"/>
            <p:cNvSpPr/>
            <p:nvPr/>
          </p:nvSpPr>
          <p:spPr>
            <a:xfrm>
              <a:off x="1212598" y="3039155"/>
              <a:ext cx="1905000" cy="951865"/>
            </a:xfrm>
            <a:custGeom>
              <a:avLst/>
              <a:gdLst/>
              <a:ahLst/>
              <a:cxnLst/>
              <a:rect l="l" t="t" r="r" b="b"/>
              <a:pathLst>
                <a:path w="1905000" h="951864">
                  <a:moveTo>
                    <a:pt x="0" y="0"/>
                  </a:moveTo>
                  <a:lnTo>
                    <a:pt x="241696" y="951417"/>
                  </a:lnTo>
                  <a:lnTo>
                    <a:pt x="1669118" y="951417"/>
                  </a:lnTo>
                  <a:lnTo>
                    <a:pt x="1904455" y="0"/>
                  </a:lnTo>
                </a:path>
                <a:path w="1905000" h="951864">
                  <a:moveTo>
                    <a:pt x="1904455" y="0"/>
                  </a:moveTo>
                  <a:lnTo>
                    <a:pt x="1073097" y="0"/>
                  </a:lnTo>
                  <a:lnTo>
                    <a:pt x="952868" y="475708"/>
                  </a:lnTo>
                  <a:lnTo>
                    <a:pt x="831374" y="0"/>
                  </a:lnTo>
                  <a:lnTo>
                    <a:pt x="0" y="0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1568184" y="2564710"/>
              <a:ext cx="1193800" cy="1900555"/>
            </a:xfrm>
            <a:custGeom>
              <a:avLst/>
              <a:gdLst/>
              <a:ahLst/>
              <a:cxnLst/>
              <a:rect l="l" t="t" r="r" b="b"/>
              <a:pathLst>
                <a:path w="1193800" h="1900554">
                  <a:moveTo>
                    <a:pt x="0" y="0"/>
                  </a:moveTo>
                  <a:lnTo>
                    <a:pt x="0" y="474445"/>
                  </a:lnTo>
                </a:path>
                <a:path w="1193800" h="1900554">
                  <a:moveTo>
                    <a:pt x="1193304" y="0"/>
                  </a:moveTo>
                  <a:lnTo>
                    <a:pt x="1193304" y="474445"/>
                  </a:lnTo>
                </a:path>
                <a:path w="1193800" h="1900554">
                  <a:moveTo>
                    <a:pt x="597282" y="1425862"/>
                  </a:moveTo>
                  <a:lnTo>
                    <a:pt x="597282" y="1900307"/>
                  </a:lnTo>
                </a:path>
              </a:pathLst>
            </a:custGeom>
            <a:ln w="37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3254" y="3445050"/>
            <a:ext cx="854710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45" dirty="0">
                <a:latin typeface="Arial MT"/>
                <a:cs typeface="Arial MT"/>
              </a:rPr>
              <a:t>A</a:t>
            </a:r>
            <a:r>
              <a:rPr sz="3300" spc="30" dirty="0">
                <a:latin typeface="Arial MT"/>
                <a:cs typeface="Arial MT"/>
              </a:rPr>
              <a:t>LU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0944" y="2678576"/>
            <a:ext cx="1986914" cy="861694"/>
            <a:chOff x="1447944" y="2678576"/>
            <a:chExt cx="1986914" cy="861694"/>
          </a:xfrm>
        </p:grpSpPr>
        <p:sp>
          <p:nvSpPr>
            <p:cNvPr id="8" name="object 8"/>
            <p:cNvSpPr/>
            <p:nvPr/>
          </p:nvSpPr>
          <p:spPr>
            <a:xfrm>
              <a:off x="3003158" y="3521180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412565" y="0"/>
                  </a:moveTo>
                  <a:lnTo>
                    <a:pt x="0" y="0"/>
                  </a:lnTo>
                </a:path>
              </a:pathLst>
            </a:custGeom>
            <a:ln w="378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54294" y="2684926"/>
              <a:ext cx="234315" cy="234315"/>
            </a:xfrm>
            <a:custGeom>
              <a:avLst/>
              <a:gdLst/>
              <a:ahLst/>
              <a:cxnLst/>
              <a:rect l="l" t="t" r="r" b="b"/>
              <a:pathLst>
                <a:path w="234314" h="234314">
                  <a:moveTo>
                    <a:pt x="234112" y="0"/>
                  </a:moveTo>
                  <a:lnTo>
                    <a:pt x="0" y="234064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50321" y="2571796"/>
            <a:ext cx="25400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25" dirty="0">
                <a:latin typeface="Arial MT"/>
                <a:cs typeface="Arial MT"/>
              </a:rPr>
              <a:t>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4261" y="2684927"/>
            <a:ext cx="240665" cy="234315"/>
          </a:xfrm>
          <a:custGeom>
            <a:avLst/>
            <a:gdLst/>
            <a:ahLst/>
            <a:cxnLst/>
            <a:rect l="l" t="t" r="r" b="b"/>
            <a:pathLst>
              <a:path w="240664" h="234314">
                <a:moveTo>
                  <a:pt x="240456" y="0"/>
                </a:moveTo>
                <a:lnTo>
                  <a:pt x="0" y="234064"/>
                </a:lnTo>
              </a:path>
            </a:pathLst>
          </a:custGeom>
          <a:ln w="12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4043630" y="2571796"/>
            <a:ext cx="25400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25" dirty="0">
                <a:latin typeface="Arial MT"/>
                <a:cs typeface="Arial MT"/>
              </a:rPr>
              <a:t>N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80655" y="3388381"/>
            <a:ext cx="1308735" cy="963294"/>
            <a:chOff x="2037654" y="3388381"/>
            <a:chExt cx="1308735" cy="963294"/>
          </a:xfrm>
        </p:grpSpPr>
        <p:sp>
          <p:nvSpPr>
            <p:cNvPr id="14" name="object 14"/>
            <p:cNvSpPr/>
            <p:nvPr/>
          </p:nvSpPr>
          <p:spPr>
            <a:xfrm>
              <a:off x="2043972" y="4110789"/>
              <a:ext cx="241935" cy="234315"/>
            </a:xfrm>
            <a:custGeom>
              <a:avLst/>
              <a:gdLst/>
              <a:ahLst/>
              <a:cxnLst/>
              <a:rect l="l" t="t" r="r" b="b"/>
              <a:pathLst>
                <a:path w="241935" h="234314">
                  <a:moveTo>
                    <a:pt x="241723" y="0"/>
                  </a:moveTo>
                  <a:lnTo>
                    <a:pt x="0" y="234064"/>
                  </a:lnTo>
                </a:path>
              </a:pathLst>
            </a:custGeom>
            <a:ln w="12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4387" y="3394700"/>
              <a:ext cx="235585" cy="240665"/>
            </a:xfrm>
            <a:custGeom>
              <a:avLst/>
              <a:gdLst/>
              <a:ahLst/>
              <a:cxnLst/>
              <a:rect l="l" t="t" r="r" b="b"/>
              <a:pathLst>
                <a:path w="235585" h="240664">
                  <a:moveTo>
                    <a:pt x="235389" y="0"/>
                  </a:moveTo>
                  <a:lnTo>
                    <a:pt x="0" y="240380"/>
                  </a:lnTo>
                </a:path>
              </a:pathLst>
            </a:custGeom>
            <a:ln w="126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93272" y="3894202"/>
            <a:ext cx="508634" cy="9899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44"/>
              </a:spcBef>
            </a:pPr>
            <a:r>
              <a:rPr sz="2450" spc="25" dirty="0">
                <a:latin typeface="Arial MT"/>
                <a:cs typeface="Arial MT"/>
              </a:rPr>
              <a:t>N</a:t>
            </a: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50" spc="25" dirty="0">
                <a:latin typeface="Arial MT"/>
                <a:cs typeface="Arial MT"/>
              </a:rPr>
              <a:t>Y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41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310568" y="3338519"/>
            <a:ext cx="56197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675" spc="30" baseline="-2721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3675" spc="240" baseline="-272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50" spc="2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3573" y="2147932"/>
            <a:ext cx="236854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25" dirty="0">
                <a:latin typeface="Arial MT"/>
                <a:cs typeface="Arial MT"/>
              </a:rPr>
              <a:t>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6893" y="2147932"/>
            <a:ext cx="236854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25" dirty="0">
                <a:latin typeface="Arial MT"/>
                <a:cs typeface="Arial MT"/>
              </a:rPr>
              <a:t>B</a:t>
            </a:r>
            <a:endParaRPr sz="245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96000" y="1362076"/>
          <a:ext cx="4192904" cy="479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6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2:0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solidFill>
                      <a:srgbClr val="8A3735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solidFill>
                      <a:srgbClr val="8A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6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used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~B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~B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81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SLT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4021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55" dirty="0"/>
              <a:t> </a:t>
            </a:r>
            <a:r>
              <a:rPr dirty="0"/>
              <a:t>ALU</a:t>
            </a:r>
            <a:r>
              <a:rPr spc="-35" dirty="0"/>
              <a:t> </a:t>
            </a:r>
            <a:r>
              <a:rPr spc="-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9607" y="3636943"/>
            <a:ext cx="1003300" cy="1068070"/>
            <a:chOff x="1836607" y="3636943"/>
            <a:chExt cx="1003300" cy="1068070"/>
          </a:xfrm>
        </p:grpSpPr>
        <p:sp>
          <p:nvSpPr>
            <p:cNvPr id="4" name="object 4"/>
            <p:cNvSpPr/>
            <p:nvPr/>
          </p:nvSpPr>
          <p:spPr>
            <a:xfrm>
              <a:off x="2667377" y="3641706"/>
              <a:ext cx="114300" cy="1058545"/>
            </a:xfrm>
            <a:custGeom>
              <a:avLst/>
              <a:gdLst/>
              <a:ahLst/>
              <a:cxnLst/>
              <a:rect l="l" t="t" r="r" b="b"/>
              <a:pathLst>
                <a:path w="114300" h="1058545">
                  <a:moveTo>
                    <a:pt x="114221" y="0"/>
                  </a:moveTo>
                  <a:lnTo>
                    <a:pt x="114221" y="57947"/>
                  </a:lnTo>
                </a:path>
                <a:path w="114300" h="1058545">
                  <a:moveTo>
                    <a:pt x="0" y="0"/>
                  </a:moveTo>
                  <a:lnTo>
                    <a:pt x="0" y="57947"/>
                  </a:lnTo>
                </a:path>
                <a:path w="114300" h="1058545">
                  <a:moveTo>
                    <a:pt x="56412" y="1058314"/>
                  </a:moveTo>
                  <a:lnTo>
                    <a:pt x="56412" y="343261"/>
                  </a:lnTo>
                </a:path>
              </a:pathLst>
            </a:custGeom>
            <a:ln w="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1838195" y="3699653"/>
              <a:ext cx="1000125" cy="428625"/>
            </a:xfrm>
            <a:custGeom>
              <a:avLst/>
              <a:gdLst/>
              <a:ahLst/>
              <a:cxnLst/>
              <a:rect l="l" t="t" r="r" b="b"/>
              <a:pathLst>
                <a:path w="1000125" h="428625">
                  <a:moveTo>
                    <a:pt x="1000070" y="170673"/>
                  </a:moveTo>
                  <a:lnTo>
                    <a:pt x="989397" y="221013"/>
                  </a:lnTo>
                  <a:lnTo>
                    <a:pt x="957125" y="260955"/>
                  </a:lnTo>
                  <a:lnTo>
                    <a:pt x="911513" y="283792"/>
                  </a:lnTo>
                  <a:lnTo>
                    <a:pt x="885594" y="285313"/>
                  </a:lnTo>
                  <a:lnTo>
                    <a:pt x="861199" y="283792"/>
                  </a:lnTo>
                  <a:lnTo>
                    <a:pt x="815460" y="260955"/>
                  </a:lnTo>
                  <a:lnTo>
                    <a:pt x="783569" y="221013"/>
                  </a:lnTo>
                  <a:lnTo>
                    <a:pt x="774421" y="196667"/>
                  </a:lnTo>
                  <a:lnTo>
                    <a:pt x="771372" y="170673"/>
                  </a:lnTo>
                </a:path>
                <a:path w="1000125" h="428625">
                  <a:moveTo>
                    <a:pt x="1000070" y="170673"/>
                  </a:moveTo>
                  <a:lnTo>
                    <a:pt x="1000070" y="0"/>
                  </a:lnTo>
                  <a:lnTo>
                    <a:pt x="771372" y="0"/>
                  </a:lnTo>
                  <a:lnTo>
                    <a:pt x="771372" y="170673"/>
                  </a:lnTo>
                </a:path>
                <a:path w="1000125" h="428625">
                  <a:moveTo>
                    <a:pt x="0" y="199710"/>
                  </a:moveTo>
                  <a:lnTo>
                    <a:pt x="56361" y="428572"/>
                  </a:lnTo>
                  <a:lnTo>
                    <a:pt x="399369" y="428572"/>
                  </a:lnTo>
                  <a:lnTo>
                    <a:pt x="457243" y="199710"/>
                  </a:lnTo>
                </a:path>
                <a:path w="1000125" h="428625">
                  <a:moveTo>
                    <a:pt x="457243" y="199710"/>
                  </a:moveTo>
                  <a:lnTo>
                    <a:pt x="257717" y="199710"/>
                  </a:lnTo>
                  <a:lnTo>
                    <a:pt x="228469" y="314275"/>
                  </a:lnTo>
                  <a:lnTo>
                    <a:pt x="199526" y="199710"/>
                  </a:lnTo>
                  <a:lnTo>
                    <a:pt x="0" y="1997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1923486" y="3842938"/>
              <a:ext cx="287020" cy="857250"/>
            </a:xfrm>
            <a:custGeom>
              <a:avLst/>
              <a:gdLst/>
              <a:ahLst/>
              <a:cxnLst/>
              <a:rect l="l" t="t" r="r" b="b"/>
              <a:pathLst>
                <a:path w="287019" h="857250">
                  <a:moveTo>
                    <a:pt x="0" y="0"/>
                  </a:moveTo>
                  <a:lnTo>
                    <a:pt x="0" y="56426"/>
                  </a:lnTo>
                </a:path>
                <a:path w="287019" h="857250">
                  <a:moveTo>
                    <a:pt x="286660" y="0"/>
                  </a:moveTo>
                  <a:lnTo>
                    <a:pt x="286660" y="56426"/>
                  </a:lnTo>
                </a:path>
                <a:path w="287019" h="857250">
                  <a:moveTo>
                    <a:pt x="143177" y="285288"/>
                  </a:moveTo>
                  <a:lnTo>
                    <a:pt x="143177" y="857082"/>
                  </a:lnTo>
                </a:path>
              </a:pathLst>
            </a:custGeom>
            <a:ln w="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66509" y="3987762"/>
            <a:ext cx="850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+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36915" y="3636943"/>
            <a:ext cx="232410" cy="1068070"/>
            <a:chOff x="2293915" y="3636943"/>
            <a:chExt cx="232410" cy="1068070"/>
          </a:xfrm>
        </p:grpSpPr>
        <p:sp>
          <p:nvSpPr>
            <p:cNvPr id="9" name="object 9"/>
            <p:cNvSpPr/>
            <p:nvPr/>
          </p:nvSpPr>
          <p:spPr>
            <a:xfrm>
              <a:off x="2351799" y="3641706"/>
              <a:ext cx="114935" cy="1058545"/>
            </a:xfrm>
            <a:custGeom>
              <a:avLst/>
              <a:gdLst/>
              <a:ahLst/>
              <a:cxnLst/>
              <a:rect l="l" t="t" r="r" b="b"/>
              <a:pathLst>
                <a:path w="114935" h="1058545">
                  <a:moveTo>
                    <a:pt x="114577" y="0"/>
                  </a:moveTo>
                  <a:lnTo>
                    <a:pt x="114577" y="82293"/>
                  </a:lnTo>
                </a:path>
                <a:path w="114935" h="1058545">
                  <a:moveTo>
                    <a:pt x="0" y="0"/>
                  </a:moveTo>
                  <a:lnTo>
                    <a:pt x="0" y="82293"/>
                  </a:lnTo>
                </a:path>
                <a:path w="114935" h="1058545">
                  <a:moveTo>
                    <a:pt x="57885" y="1058314"/>
                  </a:moveTo>
                  <a:lnTo>
                    <a:pt x="57885" y="343261"/>
                  </a:lnTo>
                </a:path>
              </a:pathLst>
            </a:custGeom>
            <a:ln w="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3915" y="3698133"/>
              <a:ext cx="231794" cy="2883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49275" y="4707127"/>
            <a:ext cx="123111" cy="8255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330" y="4704084"/>
            <a:ext cx="123111" cy="8255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2296" y="4704084"/>
            <a:ext cx="123111" cy="82550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6586" y="2636360"/>
            <a:ext cx="1604010" cy="2471420"/>
            <a:chOff x="1493586" y="2636360"/>
            <a:chExt cx="1604010" cy="2471420"/>
          </a:xfrm>
        </p:grpSpPr>
        <p:sp>
          <p:nvSpPr>
            <p:cNvPr id="15" name="object 15"/>
            <p:cNvSpPr/>
            <p:nvPr/>
          </p:nvSpPr>
          <p:spPr>
            <a:xfrm>
              <a:off x="1923486" y="2641123"/>
              <a:ext cx="0" cy="1202055"/>
            </a:xfrm>
            <a:custGeom>
              <a:avLst/>
              <a:gdLst/>
              <a:ahLst/>
              <a:cxnLst/>
              <a:rect l="l" t="t" r="r" b="b"/>
              <a:pathLst>
                <a:path h="1202054">
                  <a:moveTo>
                    <a:pt x="0" y="1201815"/>
                  </a:moveTo>
                  <a:lnTo>
                    <a:pt x="0" y="0"/>
                  </a:lnTo>
                </a:path>
              </a:pathLst>
            </a:custGeom>
            <a:ln w="9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5173" y="4042877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37805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409" y="4042877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046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372" y="3242157"/>
              <a:ext cx="457834" cy="229235"/>
            </a:xfrm>
            <a:custGeom>
              <a:avLst/>
              <a:gdLst/>
              <a:ahLst/>
              <a:cxnLst/>
              <a:rect l="l" t="t" r="r" b="b"/>
              <a:pathLst>
                <a:path w="457835" h="229235">
                  <a:moveTo>
                    <a:pt x="457243" y="0"/>
                  </a:moveTo>
                  <a:lnTo>
                    <a:pt x="0" y="0"/>
                  </a:lnTo>
                  <a:lnTo>
                    <a:pt x="56348" y="228621"/>
                  </a:lnTo>
                  <a:lnTo>
                    <a:pt x="399369" y="228621"/>
                  </a:lnTo>
                  <a:lnTo>
                    <a:pt x="45724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9685" y="3355010"/>
              <a:ext cx="686435" cy="1905"/>
            </a:xfrm>
            <a:custGeom>
              <a:avLst/>
              <a:gdLst/>
              <a:ahLst/>
              <a:cxnLst/>
              <a:rect l="l" t="t" r="r" b="b"/>
              <a:pathLst>
                <a:path w="686435" h="1904">
                  <a:moveTo>
                    <a:pt x="685991" y="15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4381" y="2641123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4">
                  <a:moveTo>
                    <a:pt x="0" y="601034"/>
                  </a:moveTo>
                  <a:lnTo>
                    <a:pt x="0" y="0"/>
                  </a:lnTo>
                </a:path>
              </a:pathLst>
            </a:custGeom>
            <a:ln w="9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851" y="2755751"/>
              <a:ext cx="231817" cy="4010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95912" y="3098873"/>
              <a:ext cx="114300" cy="744220"/>
            </a:xfrm>
            <a:custGeom>
              <a:avLst/>
              <a:gdLst/>
              <a:ahLst/>
              <a:cxnLst/>
              <a:rect l="l" t="t" r="r" b="b"/>
              <a:pathLst>
                <a:path w="114300" h="744220">
                  <a:moveTo>
                    <a:pt x="0" y="143284"/>
                  </a:moveTo>
                  <a:lnTo>
                    <a:pt x="0" y="0"/>
                  </a:lnTo>
                </a:path>
                <a:path w="114300" h="744220">
                  <a:moveTo>
                    <a:pt x="114234" y="371905"/>
                  </a:moveTo>
                  <a:lnTo>
                    <a:pt x="114234" y="744065"/>
                  </a:lnTo>
                </a:path>
              </a:pathLst>
            </a:custGeom>
            <a:ln w="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6202" y="4845106"/>
              <a:ext cx="143510" cy="0"/>
            </a:xfrm>
            <a:custGeom>
              <a:avLst/>
              <a:gdLst/>
              <a:ahLst/>
              <a:cxnLst/>
              <a:rect l="l" t="t" r="r" b="b"/>
              <a:pathLst>
                <a:path w="143510">
                  <a:moveTo>
                    <a:pt x="0" y="0"/>
                  </a:moveTo>
                  <a:lnTo>
                    <a:pt x="143190" y="0"/>
                  </a:lnTo>
                </a:path>
              </a:pathLst>
            </a:custGeom>
            <a:ln w="912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7565" y="4988365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297"/>
                  </a:lnTo>
                </a:path>
              </a:pathLst>
            </a:custGeom>
            <a:ln w="9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63687" y="3999960"/>
            <a:ext cx="2406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aseline="17361" dirty="0">
                <a:latin typeface="Arial MT"/>
                <a:cs typeface="Arial MT"/>
              </a:rPr>
              <a:t>C</a:t>
            </a:r>
            <a:r>
              <a:rPr sz="500" dirty="0">
                <a:latin typeface="Arial MT"/>
                <a:cs typeface="Arial MT"/>
              </a:rPr>
              <a:t>out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2790" y="3246196"/>
            <a:ext cx="335989" cy="9461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92947" y="2750988"/>
            <a:ext cx="1427480" cy="2237740"/>
            <a:chOff x="1549947" y="2750988"/>
            <a:chExt cx="1427480" cy="2237740"/>
          </a:xfrm>
        </p:grpSpPr>
        <p:sp>
          <p:nvSpPr>
            <p:cNvPr id="28" name="object 28"/>
            <p:cNvSpPr/>
            <p:nvPr/>
          </p:nvSpPr>
          <p:spPr>
            <a:xfrm>
              <a:off x="1923486" y="2755751"/>
              <a:ext cx="858519" cy="915035"/>
            </a:xfrm>
            <a:custGeom>
              <a:avLst/>
              <a:gdLst/>
              <a:ahLst/>
              <a:cxnLst/>
              <a:rect l="l" t="t" r="r" b="b"/>
              <a:pathLst>
                <a:path w="858519" h="915035">
                  <a:moveTo>
                    <a:pt x="172425" y="0"/>
                  </a:moveTo>
                  <a:lnTo>
                    <a:pt x="400894" y="0"/>
                  </a:lnTo>
                </a:path>
                <a:path w="858519" h="915035">
                  <a:moveTo>
                    <a:pt x="0" y="858566"/>
                  </a:moveTo>
                  <a:lnTo>
                    <a:pt x="428312" y="858566"/>
                  </a:lnTo>
                  <a:lnTo>
                    <a:pt x="428312" y="914992"/>
                  </a:lnTo>
                </a:path>
                <a:path w="858519" h="915035">
                  <a:moveTo>
                    <a:pt x="428312" y="858566"/>
                  </a:moveTo>
                  <a:lnTo>
                    <a:pt x="743890" y="858566"/>
                  </a:lnTo>
                  <a:lnTo>
                    <a:pt x="743890" y="914992"/>
                  </a:lnTo>
                </a:path>
                <a:path w="858519" h="915035">
                  <a:moveTo>
                    <a:pt x="286660" y="800618"/>
                  </a:moveTo>
                  <a:lnTo>
                    <a:pt x="858112" y="800618"/>
                  </a:lnTo>
                  <a:lnTo>
                    <a:pt x="858112" y="885955"/>
                  </a:lnTo>
                </a:path>
                <a:path w="858519" h="915035">
                  <a:moveTo>
                    <a:pt x="542890" y="885955"/>
                  </a:moveTo>
                  <a:lnTo>
                    <a:pt x="542890" y="800618"/>
                  </a:lnTo>
                </a:path>
              </a:pathLst>
            </a:custGeom>
            <a:ln w="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1535" y="4700021"/>
              <a:ext cx="1374140" cy="287020"/>
            </a:xfrm>
            <a:custGeom>
              <a:avLst/>
              <a:gdLst/>
              <a:ahLst/>
              <a:cxnLst/>
              <a:rect l="l" t="t" r="r" b="b"/>
              <a:pathLst>
                <a:path w="1374139" h="287020">
                  <a:moveTo>
                    <a:pt x="0" y="0"/>
                  </a:moveTo>
                  <a:lnTo>
                    <a:pt x="1373635" y="0"/>
                  </a:lnTo>
                </a:path>
                <a:path w="1374139" h="287020">
                  <a:moveTo>
                    <a:pt x="1373635" y="0"/>
                  </a:moveTo>
                  <a:lnTo>
                    <a:pt x="1315698" y="286810"/>
                  </a:lnTo>
                </a:path>
                <a:path w="1374139" h="287020">
                  <a:moveTo>
                    <a:pt x="1315698" y="286810"/>
                  </a:moveTo>
                  <a:lnTo>
                    <a:pt x="57885" y="28681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975357" y="3356531"/>
              <a:ext cx="0" cy="686435"/>
            </a:xfrm>
            <a:custGeom>
              <a:avLst/>
              <a:gdLst/>
              <a:ahLst/>
              <a:cxnLst/>
              <a:rect l="l" t="t" r="r" b="b"/>
              <a:pathLst>
                <a:path h="686435">
                  <a:moveTo>
                    <a:pt x="0" y="6863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3655" y="4585723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114297"/>
                  </a:moveTo>
                  <a:lnTo>
                    <a:pt x="0" y="0"/>
                  </a:lnTo>
                </a:path>
              </a:pathLst>
            </a:custGeom>
            <a:ln w="9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21922" y="3293720"/>
            <a:ext cx="1765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750" spc="7" baseline="-33333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750" baseline="-33333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3421" y="4843238"/>
            <a:ext cx="11811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500" spc="15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6368" y="4108159"/>
            <a:ext cx="2781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latin typeface="Arial MT"/>
                <a:cs typeface="Arial MT"/>
              </a:rPr>
              <a:t>[N-1]</a:t>
            </a:r>
            <a:r>
              <a:rPr sz="500" spc="1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37556" y="2670415"/>
            <a:ext cx="457834" cy="56515"/>
          </a:xfrm>
          <a:custGeom>
            <a:avLst/>
            <a:gdLst/>
            <a:ahLst/>
            <a:cxnLst/>
            <a:rect l="l" t="t" r="r" b="b"/>
            <a:pathLst>
              <a:path w="457835" h="56514">
                <a:moveTo>
                  <a:pt x="457243" y="0"/>
                </a:moveTo>
                <a:lnTo>
                  <a:pt x="400881" y="56299"/>
                </a:lnTo>
              </a:path>
              <a:path w="457835" h="56514">
                <a:moveTo>
                  <a:pt x="57873" y="0"/>
                </a:moveTo>
                <a:lnTo>
                  <a:pt x="0" y="562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object 36"/>
          <p:cNvSpPr txBox="1"/>
          <p:nvPr/>
        </p:nvSpPr>
        <p:spPr>
          <a:xfrm>
            <a:off x="3018758" y="2512881"/>
            <a:ext cx="553085" cy="2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  <a:tabLst>
                <a:tab pos="411480" algn="l"/>
              </a:tabLst>
            </a:pPr>
            <a:r>
              <a:rPr sz="800" dirty="0">
                <a:latin typeface="Arial MT"/>
                <a:cs typeface="Arial MT"/>
              </a:rPr>
              <a:t>A	B</a:t>
            </a:r>
            <a:endParaRPr sz="800">
              <a:latin typeface="Arial MT"/>
              <a:cs typeface="Arial MT"/>
            </a:endParaRPr>
          </a:p>
          <a:p>
            <a:pPr marL="83820">
              <a:lnSpc>
                <a:spcPts val="705"/>
              </a:lnSpc>
              <a:tabLst>
                <a:tab pos="484505" algn="l"/>
              </a:tabLst>
            </a:pPr>
            <a:r>
              <a:rPr sz="600" spc="-5" dirty="0">
                <a:latin typeface="Arial MT"/>
                <a:cs typeface="Arial MT"/>
              </a:rPr>
              <a:t>N	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9664" y="3156822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56666" y="0"/>
                </a:moveTo>
                <a:lnTo>
                  <a:pt x="0" y="56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object 38"/>
          <p:cNvSpPr txBox="1"/>
          <p:nvPr/>
        </p:nvSpPr>
        <p:spPr>
          <a:xfrm>
            <a:off x="3262766" y="3118456"/>
            <a:ext cx="806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24204" y="3492081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56361" y="0"/>
                </a:moveTo>
                <a:lnTo>
                  <a:pt x="0" y="56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object 40"/>
          <p:cNvSpPr txBox="1"/>
          <p:nvPr/>
        </p:nvSpPr>
        <p:spPr>
          <a:xfrm>
            <a:off x="3377001" y="3455492"/>
            <a:ext cx="806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23743" y="461468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873" y="0"/>
                </a:moveTo>
                <a:lnTo>
                  <a:pt x="0" y="57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object 42"/>
          <p:cNvSpPr txBox="1"/>
          <p:nvPr/>
        </p:nvSpPr>
        <p:spPr>
          <a:xfrm>
            <a:off x="3557256" y="4577790"/>
            <a:ext cx="30543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39346" y="4614685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4" h="58420">
                <a:moveTo>
                  <a:pt x="56285" y="0"/>
                </a:moveTo>
                <a:lnTo>
                  <a:pt x="0" y="57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" name="object 44"/>
          <p:cNvSpPr txBox="1"/>
          <p:nvPr/>
        </p:nvSpPr>
        <p:spPr>
          <a:xfrm>
            <a:off x="3890555" y="4577790"/>
            <a:ext cx="806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80722" y="461468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8190" y="0"/>
                </a:moveTo>
                <a:lnTo>
                  <a:pt x="0" y="57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object 46"/>
          <p:cNvSpPr txBox="1"/>
          <p:nvPr/>
        </p:nvSpPr>
        <p:spPr>
          <a:xfrm>
            <a:off x="3233823" y="4577790"/>
            <a:ext cx="806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37713" y="461468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8178" y="0"/>
                </a:moveTo>
                <a:lnTo>
                  <a:pt x="0" y="57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" name="object 48"/>
          <p:cNvSpPr txBox="1"/>
          <p:nvPr/>
        </p:nvSpPr>
        <p:spPr>
          <a:xfrm>
            <a:off x="2890815" y="4577790"/>
            <a:ext cx="806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53147" y="501579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361" y="0"/>
                </a:moveTo>
                <a:lnTo>
                  <a:pt x="0" y="563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" name="object 50"/>
          <p:cNvSpPr txBox="1"/>
          <p:nvPr/>
        </p:nvSpPr>
        <p:spPr>
          <a:xfrm>
            <a:off x="3316077" y="4966917"/>
            <a:ext cx="168910" cy="2513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latin typeface="Arial MT"/>
                <a:cs typeface="Arial MT"/>
              </a:rPr>
              <a:t>N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dirty="0">
                <a:latin typeface="Arial MT"/>
                <a:cs typeface="Arial MT"/>
              </a:rPr>
              <a:t>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68171" y="4814624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4" h="58420">
                <a:moveTo>
                  <a:pt x="56285" y="0"/>
                </a:moveTo>
                <a:lnTo>
                  <a:pt x="0" y="5790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" name="object 52"/>
          <p:cNvSpPr txBox="1"/>
          <p:nvPr/>
        </p:nvSpPr>
        <p:spPr>
          <a:xfrm>
            <a:off x="4079738" y="4773228"/>
            <a:ext cx="1993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" baseline="-23148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900" spc="442" baseline="-2314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76700" y="4321261"/>
            <a:ext cx="316177" cy="467995"/>
          </a:xfrm>
          <a:prstGeom prst="rect">
            <a:avLst/>
          </a:prstGeom>
        </p:spPr>
        <p:txBody>
          <a:bodyPr vert="vert" wrap="square" lIns="0" tIns="24765" rIns="0" bIns="0" rtlCol="0">
            <a:spAutoFit/>
          </a:bodyPr>
          <a:lstStyle/>
          <a:p>
            <a:pPr marL="12700" marR="5080" indent="77470">
              <a:lnSpc>
                <a:spcPct val="78500"/>
              </a:lnSpc>
              <a:spcBef>
                <a:spcPts val="195"/>
              </a:spcBef>
              <a:tabLst>
                <a:tab pos="398145" algn="l"/>
              </a:tabLst>
            </a:pPr>
            <a:r>
              <a:rPr sz="600" spc="-5" dirty="0">
                <a:latin typeface="Arial MT"/>
                <a:cs typeface="Arial MT"/>
              </a:rPr>
              <a:t>Zero 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-5" dirty="0">
                <a:latin typeface="Arial MT"/>
                <a:cs typeface="Arial MT"/>
              </a:rPr>
              <a:t>E</a:t>
            </a:r>
            <a:r>
              <a:rPr sz="600" dirty="0">
                <a:latin typeface="Arial MT"/>
                <a:cs typeface="Arial MT"/>
              </a:rPr>
              <a:t>xtend	</a:t>
            </a:r>
            <a:r>
              <a:rPr sz="1200" baseline="3472" dirty="0">
                <a:latin typeface="Arial MT"/>
                <a:cs typeface="Arial MT"/>
              </a:rPr>
              <a:t>3</a:t>
            </a:r>
            <a:endParaRPr sz="1200" baseline="3472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08769" y="4242526"/>
            <a:ext cx="401320" cy="343535"/>
          </a:xfrm>
          <a:custGeom>
            <a:avLst/>
            <a:gdLst/>
            <a:ahLst/>
            <a:cxnLst/>
            <a:rect l="l" t="t" r="r" b="b"/>
            <a:pathLst>
              <a:path w="401319" h="343535">
                <a:moveTo>
                  <a:pt x="400894" y="0"/>
                </a:moveTo>
                <a:lnTo>
                  <a:pt x="57885" y="0"/>
                </a:lnTo>
              </a:path>
              <a:path w="401319" h="343535">
                <a:moveTo>
                  <a:pt x="0" y="57909"/>
                </a:moveTo>
                <a:lnTo>
                  <a:pt x="114539" y="57909"/>
                </a:lnTo>
              </a:path>
              <a:path w="401319" h="343535">
                <a:moveTo>
                  <a:pt x="114539" y="57909"/>
                </a:moveTo>
                <a:lnTo>
                  <a:pt x="228786" y="343198"/>
                </a:lnTo>
                <a:lnTo>
                  <a:pt x="0" y="343198"/>
                </a:lnTo>
                <a:lnTo>
                  <a:pt x="0" y="57909"/>
                </a:lnTo>
              </a:path>
              <a:path w="401319" h="343535">
                <a:moveTo>
                  <a:pt x="57885" y="0"/>
                </a:moveTo>
                <a:lnTo>
                  <a:pt x="57885" y="579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6096000" y="1362076"/>
          <a:ext cx="4192904" cy="479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6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3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2:0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solidFill>
                      <a:srgbClr val="8A3735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solidFill>
                      <a:srgbClr val="8A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8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6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used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~B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101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~B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81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0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60" dirty="0">
                          <a:latin typeface="Calibri"/>
                          <a:cs typeface="Calibri"/>
                        </a:rPr>
                        <a:t>SLT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E9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923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5318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25" dirty="0"/>
              <a:t> </a:t>
            </a:r>
            <a:r>
              <a:rPr dirty="0"/>
              <a:t>Less</a:t>
            </a:r>
            <a:r>
              <a:rPr spc="-15" dirty="0"/>
              <a:t> </a:t>
            </a:r>
            <a:r>
              <a:rPr spc="-5" dirty="0"/>
              <a:t>Than</a:t>
            </a:r>
            <a:r>
              <a:rPr spc="-25" dirty="0"/>
              <a:t> </a:t>
            </a:r>
            <a:r>
              <a:rPr dirty="0"/>
              <a:t>(SLT)</a:t>
            </a:r>
            <a:r>
              <a:rPr spc="-2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470" y="1375665"/>
            <a:ext cx="4949190" cy="211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2555" indent="-342900" algn="just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Configure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32-bit </a:t>
            </a:r>
            <a:r>
              <a:rPr sz="2400" b="1" dirty="0">
                <a:latin typeface="Calibri"/>
                <a:cs typeface="Calibri"/>
              </a:rPr>
              <a:t>ALU </a:t>
            </a:r>
            <a:r>
              <a:rPr sz="2400" b="1" spc="-5" dirty="0">
                <a:latin typeface="Calibri"/>
                <a:cs typeface="Calibri"/>
              </a:rPr>
              <a:t>for the </a:t>
            </a:r>
            <a:r>
              <a:rPr sz="2400" b="1" dirty="0">
                <a:latin typeface="Calibri"/>
                <a:cs typeface="Calibri"/>
              </a:rPr>
              <a:t>set if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less </a:t>
            </a:r>
            <a:r>
              <a:rPr sz="2400" b="1" spc="-5" dirty="0">
                <a:latin typeface="Calibri"/>
                <a:cs typeface="Calibri"/>
              </a:rPr>
              <a:t>than </a:t>
            </a:r>
            <a:r>
              <a:rPr sz="2400" b="1" dirty="0">
                <a:latin typeface="Calibri"/>
                <a:cs typeface="Calibri"/>
              </a:rPr>
              <a:t>(SLT) operation.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Suppose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25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dirty="0">
                <a:latin typeface="Calibri"/>
                <a:cs typeface="Calibri"/>
              </a:rPr>
              <a:t> B =</a:t>
            </a:r>
            <a:r>
              <a:rPr sz="2400" b="1" spc="-5" dirty="0">
                <a:latin typeface="Calibri"/>
                <a:cs typeface="Calibri"/>
              </a:rPr>
              <a:t> 32.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is less </a:t>
            </a:r>
            <a:r>
              <a:rPr sz="2000" dirty="0">
                <a:latin typeface="Calibri"/>
                <a:cs typeface="Calibri"/>
              </a:rPr>
              <a:t>than B,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we expect Y to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32-bit representation of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Consolas"/>
                <a:cs typeface="Consolas"/>
              </a:rPr>
              <a:t>0x00000001</a:t>
            </a:r>
            <a:r>
              <a:rPr sz="200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56411" y="3482983"/>
            <a:ext cx="1918335" cy="2040255"/>
            <a:chOff x="1613410" y="3482982"/>
            <a:chExt cx="1918335" cy="2040255"/>
          </a:xfrm>
        </p:grpSpPr>
        <p:sp>
          <p:nvSpPr>
            <p:cNvPr id="5" name="object 5"/>
            <p:cNvSpPr/>
            <p:nvPr/>
          </p:nvSpPr>
          <p:spPr>
            <a:xfrm>
              <a:off x="3201489" y="3491872"/>
              <a:ext cx="218440" cy="2022475"/>
            </a:xfrm>
            <a:custGeom>
              <a:avLst/>
              <a:gdLst/>
              <a:ahLst/>
              <a:cxnLst/>
              <a:rect l="l" t="t" r="r" b="b"/>
              <a:pathLst>
                <a:path w="218439" h="2022475">
                  <a:moveTo>
                    <a:pt x="218324" y="0"/>
                  </a:moveTo>
                  <a:lnTo>
                    <a:pt x="218324" y="110708"/>
                  </a:lnTo>
                </a:path>
                <a:path w="218439" h="2022475">
                  <a:moveTo>
                    <a:pt x="0" y="0"/>
                  </a:moveTo>
                  <a:lnTo>
                    <a:pt x="0" y="110708"/>
                  </a:lnTo>
                </a:path>
                <a:path w="218439" h="2022475">
                  <a:moveTo>
                    <a:pt x="107826" y="2021900"/>
                  </a:moveTo>
                  <a:lnTo>
                    <a:pt x="107826" y="655797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1616585" y="3602581"/>
              <a:ext cx="1911985" cy="819150"/>
            </a:xfrm>
            <a:custGeom>
              <a:avLst/>
              <a:gdLst/>
              <a:ahLst/>
              <a:cxnLst/>
              <a:rect l="l" t="t" r="r" b="b"/>
              <a:pathLst>
                <a:path w="1911985" h="819150">
                  <a:moveTo>
                    <a:pt x="1911541" y="326069"/>
                  </a:moveTo>
                  <a:lnTo>
                    <a:pt x="1905712" y="375731"/>
                  </a:lnTo>
                  <a:lnTo>
                    <a:pt x="1891141" y="422243"/>
                  </a:lnTo>
                  <a:lnTo>
                    <a:pt x="1864913" y="463668"/>
                  </a:lnTo>
                  <a:lnTo>
                    <a:pt x="1829457" y="498552"/>
                  </a:lnTo>
                  <a:lnTo>
                    <a:pt x="1788657" y="524715"/>
                  </a:lnTo>
                  <a:lnTo>
                    <a:pt x="1742272" y="542182"/>
                  </a:lnTo>
                  <a:lnTo>
                    <a:pt x="1692731" y="545089"/>
                  </a:lnTo>
                  <a:lnTo>
                    <a:pt x="1646103" y="542182"/>
                  </a:lnTo>
                  <a:lnTo>
                    <a:pt x="1599475" y="524715"/>
                  </a:lnTo>
                  <a:lnTo>
                    <a:pt x="1558676" y="498552"/>
                  </a:lnTo>
                  <a:lnTo>
                    <a:pt x="1523705" y="463668"/>
                  </a:lnTo>
                  <a:lnTo>
                    <a:pt x="1497720" y="422243"/>
                  </a:lnTo>
                  <a:lnTo>
                    <a:pt x="1480235" y="375731"/>
                  </a:lnTo>
                  <a:lnTo>
                    <a:pt x="1474406" y="326069"/>
                  </a:lnTo>
                </a:path>
                <a:path w="1911985" h="819150">
                  <a:moveTo>
                    <a:pt x="1911541" y="326069"/>
                  </a:moveTo>
                  <a:lnTo>
                    <a:pt x="1911541" y="0"/>
                  </a:lnTo>
                  <a:lnTo>
                    <a:pt x="1474406" y="0"/>
                  </a:lnTo>
                  <a:lnTo>
                    <a:pt x="1474406" y="326069"/>
                  </a:lnTo>
                </a:path>
                <a:path w="1911985" h="819150">
                  <a:moveTo>
                    <a:pt x="0" y="381545"/>
                  </a:moveTo>
                  <a:lnTo>
                    <a:pt x="107729" y="818784"/>
                  </a:lnTo>
                  <a:lnTo>
                    <a:pt x="763358" y="818784"/>
                  </a:lnTo>
                  <a:lnTo>
                    <a:pt x="873977" y="381545"/>
                  </a:lnTo>
                </a:path>
                <a:path w="1911985" h="819150">
                  <a:moveTo>
                    <a:pt x="873977" y="381545"/>
                  </a:moveTo>
                  <a:lnTo>
                    <a:pt x="492602" y="381545"/>
                  </a:lnTo>
                  <a:lnTo>
                    <a:pt x="436697" y="600419"/>
                  </a:lnTo>
                  <a:lnTo>
                    <a:pt x="381375" y="381545"/>
                  </a:lnTo>
                  <a:lnTo>
                    <a:pt x="0" y="381545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79612" y="3876325"/>
              <a:ext cx="548005" cy="1637664"/>
            </a:xfrm>
            <a:custGeom>
              <a:avLst/>
              <a:gdLst/>
              <a:ahLst/>
              <a:cxnLst/>
              <a:rect l="l" t="t" r="r" b="b"/>
              <a:pathLst>
                <a:path w="548005" h="1637664">
                  <a:moveTo>
                    <a:pt x="0" y="0"/>
                  </a:moveTo>
                  <a:lnTo>
                    <a:pt x="0" y="107801"/>
                  </a:lnTo>
                </a:path>
                <a:path w="548005" h="1637664">
                  <a:moveTo>
                    <a:pt x="547923" y="0"/>
                  </a:moveTo>
                  <a:lnTo>
                    <a:pt x="547923" y="107801"/>
                  </a:lnTo>
                </a:path>
                <a:path w="548005" h="1637664">
                  <a:moveTo>
                    <a:pt x="273670" y="545040"/>
                  </a:moveTo>
                  <a:lnTo>
                    <a:pt x="273670" y="1637447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25371" y="4164572"/>
            <a:ext cx="13970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30389" y="3482983"/>
            <a:ext cx="443865" cy="2040255"/>
            <a:chOff x="2487388" y="3482982"/>
            <a:chExt cx="443865" cy="2040255"/>
          </a:xfrm>
        </p:grpSpPr>
        <p:sp>
          <p:nvSpPr>
            <p:cNvPr id="10" name="object 10"/>
            <p:cNvSpPr/>
            <p:nvPr/>
          </p:nvSpPr>
          <p:spPr>
            <a:xfrm>
              <a:off x="2708936" y="4147670"/>
              <a:ext cx="0" cy="1366520"/>
            </a:xfrm>
            <a:custGeom>
              <a:avLst/>
              <a:gdLst/>
              <a:ahLst/>
              <a:cxnLst/>
              <a:rect l="l" t="t" r="r" b="b"/>
              <a:pathLst>
                <a:path h="1366520">
                  <a:moveTo>
                    <a:pt x="0" y="1366102"/>
                  </a:moveTo>
                  <a:lnTo>
                    <a:pt x="0" y="0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0563" y="3710383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373" y="437287"/>
                  </a:moveTo>
                  <a:lnTo>
                    <a:pt x="151394" y="416914"/>
                  </a:lnTo>
                  <a:lnTo>
                    <a:pt x="119386" y="390751"/>
                  </a:lnTo>
                  <a:lnTo>
                    <a:pt x="90268" y="355866"/>
                  </a:lnTo>
                  <a:lnTo>
                    <a:pt x="64064" y="308627"/>
                  </a:lnTo>
                  <a:lnTo>
                    <a:pt x="40774" y="259208"/>
                  </a:lnTo>
                  <a:lnTo>
                    <a:pt x="23289" y="197919"/>
                  </a:lnTo>
                  <a:lnTo>
                    <a:pt x="11656" y="136871"/>
                  </a:lnTo>
                  <a:lnTo>
                    <a:pt x="2914" y="69768"/>
                  </a:lnTo>
                  <a:lnTo>
                    <a:pt x="0" y="0"/>
                  </a:lnTo>
                </a:path>
                <a:path w="437514" h="437514">
                  <a:moveTo>
                    <a:pt x="437231" y="0"/>
                  </a:moveTo>
                  <a:lnTo>
                    <a:pt x="434317" y="69768"/>
                  </a:lnTo>
                  <a:lnTo>
                    <a:pt x="425574" y="136871"/>
                  </a:lnTo>
                  <a:lnTo>
                    <a:pt x="413917" y="197919"/>
                  </a:lnTo>
                  <a:lnTo>
                    <a:pt x="396432" y="259208"/>
                  </a:lnTo>
                  <a:lnTo>
                    <a:pt x="373361" y="308627"/>
                  </a:lnTo>
                  <a:lnTo>
                    <a:pt x="347133" y="355866"/>
                  </a:lnTo>
                  <a:lnTo>
                    <a:pt x="317942" y="390751"/>
                  </a:lnTo>
                  <a:lnTo>
                    <a:pt x="285327" y="416914"/>
                  </a:lnTo>
                  <a:lnTo>
                    <a:pt x="253295" y="434380"/>
                  </a:lnTo>
                  <a:lnTo>
                    <a:pt x="218373" y="437287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8292" y="3491872"/>
              <a:ext cx="219075" cy="157480"/>
            </a:xfrm>
            <a:custGeom>
              <a:avLst/>
              <a:gdLst/>
              <a:ahLst/>
              <a:cxnLst/>
              <a:rect l="l" t="t" r="r" b="b"/>
              <a:pathLst>
                <a:path w="219075" h="157479">
                  <a:moveTo>
                    <a:pt x="219004" y="0"/>
                  </a:moveTo>
                  <a:lnTo>
                    <a:pt x="219004" y="157220"/>
                  </a:lnTo>
                </a:path>
                <a:path w="219075" h="157479">
                  <a:moveTo>
                    <a:pt x="0" y="0"/>
                  </a:moveTo>
                  <a:lnTo>
                    <a:pt x="0" y="157220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7651" y="3599676"/>
              <a:ext cx="443054" cy="1107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73728" y="5538913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5059" y="5533099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9382" y="5533099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00756" y="1571379"/>
            <a:ext cx="2964180" cy="4720590"/>
            <a:chOff x="957756" y="1571379"/>
            <a:chExt cx="2964180" cy="4720590"/>
          </a:xfrm>
        </p:grpSpPr>
        <p:sp>
          <p:nvSpPr>
            <p:cNvPr id="18" name="object 18"/>
            <p:cNvSpPr/>
            <p:nvPr/>
          </p:nvSpPr>
          <p:spPr>
            <a:xfrm>
              <a:off x="1779612" y="1580269"/>
              <a:ext cx="0" cy="2296160"/>
            </a:xfrm>
            <a:custGeom>
              <a:avLst/>
              <a:gdLst/>
              <a:ahLst/>
              <a:cxnLst/>
              <a:rect l="l" t="t" r="r" b="b"/>
              <a:pathLst>
                <a:path h="2296160">
                  <a:moveTo>
                    <a:pt x="0" y="2296056"/>
                  </a:moveTo>
                  <a:lnTo>
                    <a:pt x="0" y="0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60931" y="425830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30">
                  <a:moveTo>
                    <a:pt x="722607" y="0"/>
                  </a:moveTo>
                  <a:lnTo>
                    <a:pt x="0" y="0"/>
                  </a:lnTo>
                </a:path>
              </a:pathLst>
            </a:custGeom>
            <a:ln w="5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3608" y="4258306"/>
              <a:ext cx="1378585" cy="0"/>
            </a:xfrm>
            <a:custGeom>
              <a:avLst/>
              <a:gdLst/>
              <a:ahLst/>
              <a:cxnLst/>
              <a:rect l="l" t="t" r="r" b="b"/>
              <a:pathLst>
                <a:path w="1378585">
                  <a:moveTo>
                    <a:pt x="0" y="0"/>
                  </a:moveTo>
                  <a:lnTo>
                    <a:pt x="1378212" y="0"/>
                  </a:lnTo>
                </a:path>
              </a:pathLst>
            </a:custGeom>
            <a:ln w="58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0255" y="1906823"/>
              <a:ext cx="437515" cy="548005"/>
            </a:xfrm>
            <a:custGeom>
              <a:avLst/>
              <a:gdLst/>
              <a:ahLst/>
              <a:cxnLst/>
              <a:rect l="l" t="t" r="r" b="b"/>
              <a:pathLst>
                <a:path w="437514" h="548005">
                  <a:moveTo>
                    <a:pt x="437280" y="0"/>
                  </a:moveTo>
                  <a:lnTo>
                    <a:pt x="0" y="0"/>
                  </a:lnTo>
                  <a:lnTo>
                    <a:pt x="218931" y="436778"/>
                  </a:lnTo>
                  <a:lnTo>
                    <a:pt x="437280" y="0"/>
                  </a:lnTo>
                  <a:close/>
                </a:path>
                <a:path w="437514" h="548005">
                  <a:moveTo>
                    <a:pt x="218931" y="547972"/>
                  </a:moveTo>
                  <a:lnTo>
                    <a:pt x="242221" y="542157"/>
                  </a:lnTo>
                  <a:lnTo>
                    <a:pt x="259682" y="527622"/>
                  </a:lnTo>
                  <a:lnTo>
                    <a:pt x="271339" y="503882"/>
                  </a:lnTo>
                  <a:lnTo>
                    <a:pt x="271339" y="480626"/>
                  </a:lnTo>
                  <a:lnTo>
                    <a:pt x="259682" y="460034"/>
                  </a:lnTo>
                  <a:lnTo>
                    <a:pt x="242221" y="442592"/>
                  </a:lnTo>
                  <a:lnTo>
                    <a:pt x="218931" y="436778"/>
                  </a:lnTo>
                  <a:lnTo>
                    <a:pt x="195059" y="442592"/>
                  </a:lnTo>
                  <a:lnTo>
                    <a:pt x="174683" y="460034"/>
                  </a:lnTo>
                  <a:lnTo>
                    <a:pt x="163026" y="480626"/>
                  </a:lnTo>
                  <a:lnTo>
                    <a:pt x="163026" y="503882"/>
                  </a:lnTo>
                  <a:lnTo>
                    <a:pt x="174683" y="527622"/>
                  </a:lnTo>
                  <a:lnTo>
                    <a:pt x="195059" y="542157"/>
                  </a:lnTo>
                  <a:lnTo>
                    <a:pt x="218931" y="547972"/>
                  </a:lnTo>
                  <a:close/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109187" y="1799264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559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9187" y="2454795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0"/>
                  </a:moveTo>
                  <a:lnTo>
                    <a:pt x="0" y="110708"/>
                  </a:lnTo>
                </a:path>
              </a:pathLst>
            </a:custGeom>
            <a:ln w="5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8867" y="5790956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3694" y="0"/>
                  </a:lnTo>
                </a:path>
              </a:pathLst>
            </a:custGeom>
            <a:ln w="174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379943" y="6064652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8365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14000" y="4187876"/>
            <a:ext cx="39052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spc="-7" baseline="18518" dirty="0">
                <a:latin typeface="Arial MT"/>
                <a:cs typeface="Arial MT"/>
              </a:rPr>
              <a:t>C</a:t>
            </a:r>
            <a:r>
              <a:rPr sz="1000" spc="-5" dirty="0">
                <a:latin typeface="Arial MT"/>
                <a:cs typeface="Arial MT"/>
              </a:rPr>
              <a:t>out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8099" y="5538913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30081" y="1571379"/>
            <a:ext cx="2136775" cy="2313940"/>
            <a:chOff x="1887080" y="1571379"/>
            <a:chExt cx="2136775" cy="2313940"/>
          </a:xfrm>
        </p:grpSpPr>
        <p:sp>
          <p:nvSpPr>
            <p:cNvPr id="29" name="object 29"/>
            <p:cNvSpPr/>
            <p:nvPr/>
          </p:nvSpPr>
          <p:spPr>
            <a:xfrm>
              <a:off x="1890255" y="2728539"/>
              <a:ext cx="874394" cy="436880"/>
            </a:xfrm>
            <a:custGeom>
              <a:avLst/>
              <a:gdLst/>
              <a:ahLst/>
              <a:cxnLst/>
              <a:rect l="l" t="t" r="r" b="b"/>
              <a:pathLst>
                <a:path w="874394" h="436880">
                  <a:moveTo>
                    <a:pt x="873977" y="0"/>
                  </a:moveTo>
                  <a:lnTo>
                    <a:pt x="0" y="0"/>
                  </a:lnTo>
                  <a:lnTo>
                    <a:pt x="107705" y="436778"/>
                  </a:lnTo>
                  <a:lnTo>
                    <a:pt x="763358" y="436778"/>
                  </a:lnTo>
                  <a:lnTo>
                    <a:pt x="873977" y="0"/>
                  </a:lnTo>
                  <a:close/>
                </a:path>
              </a:pathLst>
            </a:custGeom>
            <a:ln w="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708936" y="2944142"/>
              <a:ext cx="1311275" cy="3175"/>
            </a:xfrm>
            <a:custGeom>
              <a:avLst/>
              <a:gdLst/>
              <a:ahLst/>
              <a:cxnLst/>
              <a:rect l="l" t="t" r="r" b="b"/>
              <a:pathLst>
                <a:path w="1311275" h="3175">
                  <a:moveTo>
                    <a:pt x="1311209" y="2907"/>
                  </a:moveTo>
                  <a:lnTo>
                    <a:pt x="0" y="0"/>
                  </a:lnTo>
                </a:path>
              </a:pathLst>
            </a:custGeom>
            <a:ln w="58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9187" y="1580269"/>
              <a:ext cx="436880" cy="2296160"/>
            </a:xfrm>
            <a:custGeom>
              <a:avLst/>
              <a:gdLst/>
              <a:ahLst/>
              <a:cxnLst/>
              <a:rect l="l" t="t" r="r" b="b"/>
              <a:pathLst>
                <a:path w="436880" h="2296160">
                  <a:moveTo>
                    <a:pt x="436697" y="1148270"/>
                  </a:moveTo>
                  <a:lnTo>
                    <a:pt x="436697" y="0"/>
                  </a:lnTo>
                </a:path>
                <a:path w="436880" h="2296160">
                  <a:moveTo>
                    <a:pt x="0" y="1148270"/>
                  </a:moveTo>
                  <a:lnTo>
                    <a:pt x="0" y="874526"/>
                  </a:lnTo>
                </a:path>
                <a:path w="436880" h="2296160">
                  <a:moveTo>
                    <a:pt x="218348" y="1585049"/>
                  </a:moveTo>
                  <a:lnTo>
                    <a:pt x="218348" y="2296056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63441" y="2771315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2340" y="2747817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08486" y="1790374"/>
            <a:ext cx="2727960" cy="4274820"/>
            <a:chOff x="1065486" y="1790374"/>
            <a:chExt cx="2727960" cy="4274820"/>
          </a:xfrm>
        </p:grpSpPr>
        <p:sp>
          <p:nvSpPr>
            <p:cNvPr id="35" name="object 35"/>
            <p:cNvSpPr/>
            <p:nvPr/>
          </p:nvSpPr>
          <p:spPr>
            <a:xfrm>
              <a:off x="1779612" y="1799264"/>
              <a:ext cx="1640205" cy="1748155"/>
            </a:xfrm>
            <a:custGeom>
              <a:avLst/>
              <a:gdLst/>
              <a:ahLst/>
              <a:cxnLst/>
              <a:rect l="l" t="t" r="r" b="b"/>
              <a:pathLst>
                <a:path w="1640204" h="1748154">
                  <a:moveTo>
                    <a:pt x="329575" y="0"/>
                  </a:moveTo>
                  <a:lnTo>
                    <a:pt x="766272" y="0"/>
                  </a:lnTo>
                </a:path>
                <a:path w="1640204" h="1748154">
                  <a:moveTo>
                    <a:pt x="0" y="1640282"/>
                  </a:moveTo>
                  <a:lnTo>
                    <a:pt x="818680" y="1640282"/>
                  </a:lnTo>
                  <a:lnTo>
                    <a:pt x="818680" y="1748084"/>
                  </a:lnTo>
                </a:path>
                <a:path w="1640204" h="1748154">
                  <a:moveTo>
                    <a:pt x="818680" y="1640282"/>
                  </a:moveTo>
                  <a:lnTo>
                    <a:pt x="1421877" y="1640282"/>
                  </a:lnTo>
                  <a:lnTo>
                    <a:pt x="1421877" y="1748084"/>
                  </a:lnTo>
                </a:path>
                <a:path w="1640204" h="1748154">
                  <a:moveTo>
                    <a:pt x="547923" y="1529573"/>
                  </a:moveTo>
                  <a:lnTo>
                    <a:pt x="1640202" y="1529573"/>
                  </a:lnTo>
                  <a:lnTo>
                    <a:pt x="1640202" y="1692608"/>
                  </a:lnTo>
                </a:path>
                <a:path w="1640204" h="1748154">
                  <a:moveTo>
                    <a:pt x="1037684" y="1692608"/>
                  </a:moveTo>
                  <a:lnTo>
                    <a:pt x="1037684" y="1529573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8661" y="5513773"/>
              <a:ext cx="2625725" cy="548005"/>
            </a:xfrm>
            <a:custGeom>
              <a:avLst/>
              <a:gdLst/>
              <a:ahLst/>
              <a:cxnLst/>
              <a:rect l="l" t="t" r="r" b="b"/>
              <a:pathLst>
                <a:path w="2625725" h="548004">
                  <a:moveTo>
                    <a:pt x="0" y="0"/>
                  </a:moveTo>
                  <a:lnTo>
                    <a:pt x="2625576" y="0"/>
                  </a:lnTo>
                </a:path>
                <a:path w="2625725" h="548004">
                  <a:moveTo>
                    <a:pt x="2625576" y="0"/>
                  </a:moveTo>
                  <a:lnTo>
                    <a:pt x="2514835" y="547947"/>
                  </a:lnTo>
                </a:path>
                <a:path w="2625725" h="548004">
                  <a:moveTo>
                    <a:pt x="2514835" y="547947"/>
                  </a:moveTo>
                  <a:lnTo>
                    <a:pt x="110643" y="547947"/>
                  </a:lnTo>
                  <a:lnTo>
                    <a:pt x="0" y="0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790164" y="2947049"/>
              <a:ext cx="0" cy="1311275"/>
            </a:xfrm>
            <a:custGeom>
              <a:avLst/>
              <a:gdLst/>
              <a:ahLst/>
              <a:cxnLst/>
              <a:rect l="l" t="t" r="r" b="b"/>
              <a:pathLst>
                <a:path h="1311275">
                  <a:moveTo>
                    <a:pt x="0" y="1311256"/>
                  </a:moveTo>
                  <a:lnTo>
                    <a:pt x="0" y="0"/>
                  </a:lnTo>
                </a:path>
              </a:pathLst>
            </a:custGeom>
            <a:ln w="58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397653" y="5295407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365"/>
                  </a:moveTo>
                  <a:lnTo>
                    <a:pt x="0" y="0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65845" y="2838611"/>
            <a:ext cx="26797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1500" spc="22" baseline="-3055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500" baseline="-30555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58262" y="5732154"/>
            <a:ext cx="37147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baseline="2037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1000" dirty="0">
                <a:solidFill>
                  <a:srgbClr val="0000FF"/>
                </a:solidFill>
                <a:latin typeface="Arial MT"/>
                <a:cs typeface="Arial MT"/>
              </a:rPr>
              <a:t>1:0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57504" y="4394589"/>
            <a:ext cx="50800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[N-1]</a:t>
            </a:r>
            <a:r>
              <a:rPr sz="1000" spc="235" dirty="0">
                <a:latin typeface="Arial MT"/>
                <a:cs typeface="Arial MT"/>
              </a:rPr>
              <a:t> </a:t>
            </a:r>
            <a:r>
              <a:rPr sz="1500" spc="2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33563" y="163622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729" y="0"/>
                </a:moveTo>
                <a:lnTo>
                  <a:pt x="0" y="107559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object 43"/>
          <p:cNvSpPr txBox="1"/>
          <p:nvPr/>
        </p:nvSpPr>
        <p:spPr>
          <a:xfrm>
            <a:off x="3606316" y="1346828"/>
            <a:ext cx="270510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5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B</a:t>
            </a:r>
            <a:endParaRPr sz="1500">
              <a:latin typeface="Arial MT"/>
              <a:cs typeface="Arial MT"/>
            </a:endParaRPr>
          </a:p>
          <a:p>
            <a:pPr marL="152400">
              <a:lnSpc>
                <a:spcPts val="1355"/>
              </a:lnSpc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67315" y="1636229"/>
            <a:ext cx="111125" cy="107950"/>
          </a:xfrm>
          <a:custGeom>
            <a:avLst/>
            <a:gdLst/>
            <a:ahLst/>
            <a:cxnLst/>
            <a:rect l="l" t="t" r="r" b="b"/>
            <a:pathLst>
              <a:path w="111125" h="107950">
                <a:moveTo>
                  <a:pt x="110619" y="0"/>
                </a:moveTo>
                <a:lnTo>
                  <a:pt x="0" y="107559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object 45"/>
          <p:cNvSpPr txBox="1"/>
          <p:nvPr/>
        </p:nvSpPr>
        <p:spPr>
          <a:xfrm>
            <a:off x="2842958" y="1346828"/>
            <a:ext cx="267335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5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149225">
              <a:lnSpc>
                <a:spcPts val="1355"/>
              </a:lnSpc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96283" y="256550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5" h="107950">
                <a:moveTo>
                  <a:pt x="108312" y="0"/>
                </a:moveTo>
                <a:lnTo>
                  <a:pt x="0" y="107801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object 47"/>
          <p:cNvSpPr txBox="1"/>
          <p:nvPr/>
        </p:nvSpPr>
        <p:spPr>
          <a:xfrm>
            <a:off x="3309356" y="2503771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15214" y="3206017"/>
            <a:ext cx="107950" cy="108585"/>
          </a:xfrm>
          <a:custGeom>
            <a:avLst/>
            <a:gdLst/>
            <a:ahLst/>
            <a:cxnLst/>
            <a:rect l="l" t="t" r="r" b="b"/>
            <a:pathLst>
              <a:path w="107950" h="108585">
                <a:moveTo>
                  <a:pt x="107729" y="0"/>
                </a:moveTo>
                <a:lnTo>
                  <a:pt x="0" y="10828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" name="object 49"/>
          <p:cNvSpPr txBox="1"/>
          <p:nvPr/>
        </p:nvSpPr>
        <p:spPr>
          <a:xfrm>
            <a:off x="3527704" y="3147674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96615" y="535073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619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" name="object 51"/>
          <p:cNvSpPr txBox="1"/>
          <p:nvPr/>
        </p:nvSpPr>
        <p:spPr>
          <a:xfrm>
            <a:off x="3860670" y="5291815"/>
            <a:ext cx="58293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99860" y="5350739"/>
            <a:ext cx="107950" cy="111125"/>
          </a:xfrm>
          <a:custGeom>
            <a:avLst/>
            <a:gdLst/>
            <a:ahLst/>
            <a:cxnLst/>
            <a:rect l="l" t="t" r="r" b="b"/>
            <a:pathLst>
              <a:path w="107950" h="111125">
                <a:moveTo>
                  <a:pt x="107583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" name="object 53"/>
          <p:cNvSpPr txBox="1"/>
          <p:nvPr/>
        </p:nvSpPr>
        <p:spPr>
          <a:xfrm>
            <a:off x="4509315" y="5291815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40960" y="535073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11226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" name="object 55"/>
          <p:cNvSpPr txBox="1"/>
          <p:nvPr/>
        </p:nvSpPr>
        <p:spPr>
          <a:xfrm>
            <a:off x="3254034" y="5291815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85331" y="535073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59" h="111125">
                <a:moveTo>
                  <a:pt x="111202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" name="object 57"/>
          <p:cNvSpPr txBox="1"/>
          <p:nvPr/>
        </p:nvSpPr>
        <p:spPr>
          <a:xfrm>
            <a:off x="2598405" y="5291815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70536" y="611705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729" y="0"/>
                </a:moveTo>
                <a:lnTo>
                  <a:pt x="0" y="107729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" name="object 59"/>
          <p:cNvSpPr txBox="1"/>
          <p:nvPr/>
        </p:nvSpPr>
        <p:spPr>
          <a:xfrm>
            <a:off x="3411257" y="6035239"/>
            <a:ext cx="299720" cy="48005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5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spc="20" dirty="0">
                <a:latin typeface="Arial MT"/>
                <a:cs typeface="Arial MT"/>
              </a:rPr>
              <a:t>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837237" y="5732720"/>
            <a:ext cx="107950" cy="111125"/>
          </a:xfrm>
          <a:custGeom>
            <a:avLst/>
            <a:gdLst/>
            <a:ahLst/>
            <a:cxnLst/>
            <a:rect l="l" t="t" r="r" b="b"/>
            <a:pathLst>
              <a:path w="107950" h="111125">
                <a:moveTo>
                  <a:pt x="107583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" name="object 61"/>
          <p:cNvSpPr txBox="1"/>
          <p:nvPr/>
        </p:nvSpPr>
        <p:spPr>
          <a:xfrm>
            <a:off x="4870922" y="5769897"/>
            <a:ext cx="10668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22969" y="4801719"/>
            <a:ext cx="347724" cy="478155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 marR="5080" indent="148590">
              <a:lnSpc>
                <a:spcPts val="1380"/>
              </a:lnSpc>
              <a:spcBef>
                <a:spcPts val="30"/>
              </a:spcBef>
            </a:pPr>
            <a:r>
              <a:rPr sz="1150" spc="5" dirty="0">
                <a:latin typeface="Arial MT"/>
                <a:cs typeface="Arial MT"/>
              </a:rPr>
              <a:t>Z</a:t>
            </a:r>
            <a:r>
              <a:rPr sz="1150" dirty="0">
                <a:latin typeface="Arial MT"/>
                <a:cs typeface="Arial MT"/>
              </a:rPr>
              <a:t>e</a:t>
            </a:r>
            <a:r>
              <a:rPr sz="1150" spc="5" dirty="0">
                <a:latin typeface="Arial MT"/>
                <a:cs typeface="Arial MT"/>
              </a:rPr>
              <a:t>r</a:t>
            </a:r>
            <a:r>
              <a:rPr sz="1150" dirty="0">
                <a:latin typeface="Arial MT"/>
                <a:cs typeface="Arial MT"/>
              </a:rPr>
              <a:t>o  </a:t>
            </a:r>
            <a:r>
              <a:rPr sz="1150" spc="-10" dirty="0">
                <a:latin typeface="Arial MT"/>
                <a:cs typeface="Arial MT"/>
              </a:rPr>
              <a:t>E</a:t>
            </a:r>
            <a:r>
              <a:rPr sz="1150" dirty="0">
                <a:latin typeface="Arial MT"/>
                <a:cs typeface="Arial MT"/>
              </a:rPr>
              <a:t>xt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dirty="0">
                <a:latin typeface="Arial MT"/>
                <a:cs typeface="Arial MT"/>
              </a:rPr>
              <a:t>nd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430011" y="4639732"/>
            <a:ext cx="766445" cy="655955"/>
          </a:xfrm>
          <a:custGeom>
            <a:avLst/>
            <a:gdLst/>
            <a:ahLst/>
            <a:cxnLst/>
            <a:rect l="l" t="t" r="r" b="b"/>
            <a:pathLst>
              <a:path w="766444" h="655954">
                <a:moveTo>
                  <a:pt x="766272" y="0"/>
                </a:moveTo>
                <a:lnTo>
                  <a:pt x="110643" y="0"/>
                </a:lnTo>
              </a:path>
              <a:path w="766444" h="655954">
                <a:moveTo>
                  <a:pt x="0" y="110636"/>
                </a:moveTo>
                <a:lnTo>
                  <a:pt x="218931" y="110636"/>
                </a:lnTo>
              </a:path>
              <a:path w="766444" h="655954">
                <a:moveTo>
                  <a:pt x="218931" y="110636"/>
                </a:moveTo>
                <a:lnTo>
                  <a:pt x="437304" y="655676"/>
                </a:lnTo>
                <a:lnTo>
                  <a:pt x="0" y="655676"/>
                </a:lnTo>
                <a:lnTo>
                  <a:pt x="0" y="110636"/>
                </a:lnTo>
              </a:path>
              <a:path w="766444" h="655954">
                <a:moveTo>
                  <a:pt x="110643" y="0"/>
                </a:moveTo>
                <a:lnTo>
                  <a:pt x="110643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389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1856" y="64231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6A6A6"/>
                </a:solidFill>
                <a:latin typeface="Calibri"/>
                <a:cs typeface="Calibri"/>
              </a:rPr>
              <a:t>43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5318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25" dirty="0"/>
              <a:t> </a:t>
            </a:r>
            <a:r>
              <a:rPr dirty="0"/>
              <a:t>Less</a:t>
            </a:r>
            <a:r>
              <a:rPr spc="-15" dirty="0"/>
              <a:t> </a:t>
            </a:r>
            <a:r>
              <a:rPr spc="-5" dirty="0"/>
              <a:t>Than</a:t>
            </a:r>
            <a:r>
              <a:rPr spc="-25" dirty="0"/>
              <a:t> </a:t>
            </a:r>
            <a:r>
              <a:rPr dirty="0"/>
              <a:t>(SLT)</a:t>
            </a:r>
            <a:r>
              <a:rPr spc="-2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1470" y="1375665"/>
            <a:ext cx="48310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Configure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32-bit </a:t>
            </a:r>
            <a:r>
              <a:rPr sz="2400" b="1" dirty="0">
                <a:latin typeface="Calibri"/>
                <a:cs typeface="Calibri"/>
              </a:rPr>
              <a:t>ALU </a:t>
            </a:r>
            <a:r>
              <a:rPr sz="2400" b="1" spc="-5" dirty="0">
                <a:latin typeface="Calibri"/>
                <a:cs typeface="Calibri"/>
              </a:rPr>
              <a:t>for the </a:t>
            </a:r>
            <a:r>
              <a:rPr sz="2400" b="1" dirty="0">
                <a:latin typeface="Calibri"/>
                <a:cs typeface="Calibri"/>
              </a:rPr>
              <a:t>set if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less </a:t>
            </a:r>
            <a:r>
              <a:rPr sz="2400" b="1" spc="-5" dirty="0">
                <a:latin typeface="Calibri"/>
                <a:cs typeface="Calibri"/>
              </a:rPr>
              <a:t>than </a:t>
            </a:r>
            <a:r>
              <a:rPr sz="2400" b="1" dirty="0">
                <a:latin typeface="Calibri"/>
                <a:cs typeface="Calibri"/>
              </a:rPr>
              <a:t>(SLT) operation.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Suppose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25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dirty="0">
                <a:latin typeface="Calibri"/>
                <a:cs typeface="Calibri"/>
              </a:rPr>
              <a:t> B =</a:t>
            </a:r>
            <a:r>
              <a:rPr sz="2400" b="1" spc="-5" dirty="0">
                <a:latin typeface="Calibri"/>
                <a:cs typeface="Calibri"/>
              </a:rPr>
              <a:t> 32.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171" y="2552445"/>
            <a:ext cx="469709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2585" marR="146685" indent="-287020">
              <a:lnSpc>
                <a:spcPct val="100000"/>
              </a:lnSpc>
              <a:spcBef>
                <a:spcPts val="10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362585" algn="l"/>
                <a:tab pos="3632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is less </a:t>
            </a:r>
            <a:r>
              <a:rPr sz="2000" dirty="0">
                <a:latin typeface="Calibri"/>
                <a:cs typeface="Calibri"/>
              </a:rPr>
              <a:t>than B,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we expect Y to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32-bit representation of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Consolas"/>
                <a:cs typeface="Consolas"/>
              </a:rPr>
              <a:t>0x00000001</a:t>
            </a:r>
            <a:r>
              <a:rPr sz="200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362585" algn="l"/>
                <a:tab pos="363220" algn="l"/>
              </a:tabLst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F</a:t>
            </a:r>
            <a:r>
              <a:rPr sz="1950" spc="15" baseline="-21367" dirty="0">
                <a:latin typeface="Calibri"/>
                <a:cs typeface="Calibri"/>
              </a:rPr>
              <a:t>2:0</a:t>
            </a:r>
            <a:r>
              <a:rPr sz="1950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onsolas"/>
                <a:cs typeface="Consolas"/>
              </a:rPr>
              <a:t>111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62585" marR="580390" indent="-287020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362585" algn="l"/>
                <a:tab pos="363220" algn="l"/>
              </a:tabLst>
            </a:pPr>
            <a:r>
              <a:rPr sz="2000" spc="-5" dirty="0">
                <a:latin typeface="Calibri"/>
                <a:cs typeface="Calibri"/>
              </a:rPr>
              <a:t>F2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configures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subtracter.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25 -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-7.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362585" algn="l"/>
                <a:tab pos="3632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complement</a:t>
            </a:r>
            <a:r>
              <a:rPr sz="2000" spc="-5" dirty="0">
                <a:latin typeface="Calibri"/>
                <a:cs typeface="Calibri"/>
              </a:rPr>
              <a:t> representation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62585" marR="3086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-7 has </a:t>
            </a:r>
            <a:r>
              <a:rPr sz="2000" dirty="0">
                <a:latin typeface="Calibri"/>
                <a:cs typeface="Calibri"/>
              </a:rPr>
              <a:t>a 1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most </a:t>
            </a:r>
            <a:r>
              <a:rPr sz="2000" dirty="0">
                <a:latin typeface="Calibri"/>
                <a:cs typeface="Calibri"/>
              </a:rPr>
              <a:t>significant bit,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1950" spc="7" baseline="-21367" dirty="0">
                <a:latin typeface="Calibri"/>
                <a:cs typeface="Calibri"/>
              </a:rPr>
              <a:t>31</a:t>
            </a:r>
            <a:r>
              <a:rPr sz="1950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1.</a:t>
            </a:r>
            <a:endParaRPr sz="2000">
              <a:latin typeface="Calibri"/>
              <a:cs typeface="Calibri"/>
            </a:endParaRPr>
          </a:p>
          <a:p>
            <a:pPr marL="362585" marR="718820" indent="-287020">
              <a:lnSpc>
                <a:spcPct val="100000"/>
              </a:lnSpc>
              <a:spcBef>
                <a:spcPts val="60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362585" algn="l"/>
                <a:tab pos="363220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1950" spc="7" baseline="-21367" dirty="0">
                <a:latin typeface="Calibri"/>
                <a:cs typeface="Calibri"/>
              </a:rPr>
              <a:t>1:0</a:t>
            </a:r>
            <a:r>
              <a:rPr sz="1950" spc="240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multiplexer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0164" y="6210707"/>
            <a:ext cx="4069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1950" spc="7" baseline="-21367" dirty="0">
                <a:latin typeface="Calibri"/>
                <a:cs typeface="Calibri"/>
              </a:rPr>
              <a:t>31</a:t>
            </a:r>
            <a:r>
              <a:rPr sz="1950" spc="232" baseline="-2136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(zero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extended)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dirty="0">
                <a:latin typeface="Consolas"/>
                <a:cs typeface="Consolas"/>
              </a:rPr>
              <a:t>0x00000001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56411" y="3482983"/>
            <a:ext cx="1918335" cy="2040255"/>
            <a:chOff x="1613410" y="3482982"/>
            <a:chExt cx="1918335" cy="2040255"/>
          </a:xfrm>
        </p:grpSpPr>
        <p:sp>
          <p:nvSpPr>
            <p:cNvPr id="8" name="object 8"/>
            <p:cNvSpPr/>
            <p:nvPr/>
          </p:nvSpPr>
          <p:spPr>
            <a:xfrm>
              <a:off x="3201489" y="3491872"/>
              <a:ext cx="218440" cy="2022475"/>
            </a:xfrm>
            <a:custGeom>
              <a:avLst/>
              <a:gdLst/>
              <a:ahLst/>
              <a:cxnLst/>
              <a:rect l="l" t="t" r="r" b="b"/>
              <a:pathLst>
                <a:path w="218439" h="2022475">
                  <a:moveTo>
                    <a:pt x="218324" y="0"/>
                  </a:moveTo>
                  <a:lnTo>
                    <a:pt x="218324" y="110708"/>
                  </a:lnTo>
                </a:path>
                <a:path w="218439" h="2022475">
                  <a:moveTo>
                    <a:pt x="0" y="0"/>
                  </a:moveTo>
                  <a:lnTo>
                    <a:pt x="0" y="110708"/>
                  </a:lnTo>
                </a:path>
                <a:path w="218439" h="2022475">
                  <a:moveTo>
                    <a:pt x="107826" y="2021900"/>
                  </a:moveTo>
                  <a:lnTo>
                    <a:pt x="107826" y="655797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1616585" y="3602581"/>
              <a:ext cx="1911985" cy="819150"/>
            </a:xfrm>
            <a:custGeom>
              <a:avLst/>
              <a:gdLst/>
              <a:ahLst/>
              <a:cxnLst/>
              <a:rect l="l" t="t" r="r" b="b"/>
              <a:pathLst>
                <a:path w="1911985" h="819150">
                  <a:moveTo>
                    <a:pt x="1911541" y="326069"/>
                  </a:moveTo>
                  <a:lnTo>
                    <a:pt x="1905712" y="375731"/>
                  </a:lnTo>
                  <a:lnTo>
                    <a:pt x="1891141" y="422243"/>
                  </a:lnTo>
                  <a:lnTo>
                    <a:pt x="1864913" y="463668"/>
                  </a:lnTo>
                  <a:lnTo>
                    <a:pt x="1829457" y="498552"/>
                  </a:lnTo>
                  <a:lnTo>
                    <a:pt x="1788657" y="524715"/>
                  </a:lnTo>
                  <a:lnTo>
                    <a:pt x="1742272" y="542182"/>
                  </a:lnTo>
                  <a:lnTo>
                    <a:pt x="1692731" y="545089"/>
                  </a:lnTo>
                  <a:lnTo>
                    <a:pt x="1646103" y="542182"/>
                  </a:lnTo>
                  <a:lnTo>
                    <a:pt x="1599475" y="524715"/>
                  </a:lnTo>
                  <a:lnTo>
                    <a:pt x="1558676" y="498552"/>
                  </a:lnTo>
                  <a:lnTo>
                    <a:pt x="1523705" y="463668"/>
                  </a:lnTo>
                  <a:lnTo>
                    <a:pt x="1497720" y="422243"/>
                  </a:lnTo>
                  <a:lnTo>
                    <a:pt x="1480235" y="375731"/>
                  </a:lnTo>
                  <a:lnTo>
                    <a:pt x="1474406" y="326069"/>
                  </a:lnTo>
                </a:path>
                <a:path w="1911985" h="819150">
                  <a:moveTo>
                    <a:pt x="1911541" y="326069"/>
                  </a:moveTo>
                  <a:lnTo>
                    <a:pt x="1911541" y="0"/>
                  </a:lnTo>
                  <a:lnTo>
                    <a:pt x="1474406" y="0"/>
                  </a:lnTo>
                  <a:lnTo>
                    <a:pt x="1474406" y="326069"/>
                  </a:lnTo>
                </a:path>
                <a:path w="1911985" h="819150">
                  <a:moveTo>
                    <a:pt x="0" y="381545"/>
                  </a:moveTo>
                  <a:lnTo>
                    <a:pt x="107729" y="818784"/>
                  </a:lnTo>
                  <a:lnTo>
                    <a:pt x="763358" y="818784"/>
                  </a:lnTo>
                  <a:lnTo>
                    <a:pt x="873977" y="381545"/>
                  </a:lnTo>
                </a:path>
                <a:path w="1911985" h="819150">
                  <a:moveTo>
                    <a:pt x="873977" y="381545"/>
                  </a:moveTo>
                  <a:lnTo>
                    <a:pt x="492602" y="381545"/>
                  </a:lnTo>
                  <a:lnTo>
                    <a:pt x="436697" y="600419"/>
                  </a:lnTo>
                  <a:lnTo>
                    <a:pt x="381375" y="381545"/>
                  </a:lnTo>
                  <a:lnTo>
                    <a:pt x="0" y="381545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9612" y="3876325"/>
              <a:ext cx="548005" cy="1637664"/>
            </a:xfrm>
            <a:custGeom>
              <a:avLst/>
              <a:gdLst/>
              <a:ahLst/>
              <a:cxnLst/>
              <a:rect l="l" t="t" r="r" b="b"/>
              <a:pathLst>
                <a:path w="548005" h="1637664">
                  <a:moveTo>
                    <a:pt x="0" y="0"/>
                  </a:moveTo>
                  <a:lnTo>
                    <a:pt x="0" y="107801"/>
                  </a:lnTo>
                </a:path>
                <a:path w="548005" h="1637664">
                  <a:moveTo>
                    <a:pt x="547923" y="0"/>
                  </a:moveTo>
                  <a:lnTo>
                    <a:pt x="547923" y="107801"/>
                  </a:lnTo>
                </a:path>
                <a:path w="548005" h="1637664">
                  <a:moveTo>
                    <a:pt x="273670" y="545040"/>
                  </a:moveTo>
                  <a:lnTo>
                    <a:pt x="273670" y="1637447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25371" y="4164572"/>
            <a:ext cx="13970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30389" y="3482983"/>
            <a:ext cx="443865" cy="2040255"/>
            <a:chOff x="2487388" y="3482982"/>
            <a:chExt cx="443865" cy="2040255"/>
          </a:xfrm>
        </p:grpSpPr>
        <p:sp>
          <p:nvSpPr>
            <p:cNvPr id="13" name="object 13"/>
            <p:cNvSpPr/>
            <p:nvPr/>
          </p:nvSpPr>
          <p:spPr>
            <a:xfrm>
              <a:off x="2708936" y="4147670"/>
              <a:ext cx="0" cy="1366520"/>
            </a:xfrm>
            <a:custGeom>
              <a:avLst/>
              <a:gdLst/>
              <a:ahLst/>
              <a:cxnLst/>
              <a:rect l="l" t="t" r="r" b="b"/>
              <a:pathLst>
                <a:path h="1366520">
                  <a:moveTo>
                    <a:pt x="0" y="1366102"/>
                  </a:moveTo>
                  <a:lnTo>
                    <a:pt x="0" y="0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0563" y="3710383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373" y="437287"/>
                  </a:moveTo>
                  <a:lnTo>
                    <a:pt x="151394" y="416914"/>
                  </a:lnTo>
                  <a:lnTo>
                    <a:pt x="119386" y="390751"/>
                  </a:lnTo>
                  <a:lnTo>
                    <a:pt x="90268" y="355866"/>
                  </a:lnTo>
                  <a:lnTo>
                    <a:pt x="64064" y="308627"/>
                  </a:lnTo>
                  <a:lnTo>
                    <a:pt x="40774" y="259208"/>
                  </a:lnTo>
                  <a:lnTo>
                    <a:pt x="23289" y="197919"/>
                  </a:lnTo>
                  <a:lnTo>
                    <a:pt x="11656" y="136871"/>
                  </a:lnTo>
                  <a:lnTo>
                    <a:pt x="2914" y="69768"/>
                  </a:lnTo>
                  <a:lnTo>
                    <a:pt x="0" y="0"/>
                  </a:lnTo>
                </a:path>
                <a:path w="437514" h="437514">
                  <a:moveTo>
                    <a:pt x="437231" y="0"/>
                  </a:moveTo>
                  <a:lnTo>
                    <a:pt x="434317" y="69768"/>
                  </a:lnTo>
                  <a:lnTo>
                    <a:pt x="425574" y="136871"/>
                  </a:lnTo>
                  <a:lnTo>
                    <a:pt x="413917" y="197919"/>
                  </a:lnTo>
                  <a:lnTo>
                    <a:pt x="396432" y="259208"/>
                  </a:lnTo>
                  <a:lnTo>
                    <a:pt x="373361" y="308627"/>
                  </a:lnTo>
                  <a:lnTo>
                    <a:pt x="347133" y="355866"/>
                  </a:lnTo>
                  <a:lnTo>
                    <a:pt x="317942" y="390751"/>
                  </a:lnTo>
                  <a:lnTo>
                    <a:pt x="285327" y="416914"/>
                  </a:lnTo>
                  <a:lnTo>
                    <a:pt x="253295" y="434380"/>
                  </a:lnTo>
                  <a:lnTo>
                    <a:pt x="218373" y="437287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8292" y="3491872"/>
              <a:ext cx="219075" cy="157480"/>
            </a:xfrm>
            <a:custGeom>
              <a:avLst/>
              <a:gdLst/>
              <a:ahLst/>
              <a:cxnLst/>
              <a:rect l="l" t="t" r="r" b="b"/>
              <a:pathLst>
                <a:path w="219075" h="157479">
                  <a:moveTo>
                    <a:pt x="219004" y="0"/>
                  </a:moveTo>
                  <a:lnTo>
                    <a:pt x="219004" y="157220"/>
                  </a:lnTo>
                </a:path>
                <a:path w="219075" h="157479">
                  <a:moveTo>
                    <a:pt x="0" y="0"/>
                  </a:moveTo>
                  <a:lnTo>
                    <a:pt x="0" y="157220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7651" y="3599676"/>
              <a:ext cx="443054" cy="11070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73728" y="5538913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5059" y="5533099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9382" y="5533099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00756" y="1571379"/>
            <a:ext cx="2964180" cy="4720590"/>
            <a:chOff x="957756" y="1571379"/>
            <a:chExt cx="2964180" cy="4720590"/>
          </a:xfrm>
        </p:grpSpPr>
        <p:sp>
          <p:nvSpPr>
            <p:cNvPr id="21" name="object 21"/>
            <p:cNvSpPr/>
            <p:nvPr/>
          </p:nvSpPr>
          <p:spPr>
            <a:xfrm>
              <a:off x="1779612" y="1580269"/>
              <a:ext cx="0" cy="2296160"/>
            </a:xfrm>
            <a:custGeom>
              <a:avLst/>
              <a:gdLst/>
              <a:ahLst/>
              <a:cxnLst/>
              <a:rect l="l" t="t" r="r" b="b"/>
              <a:pathLst>
                <a:path h="2296160">
                  <a:moveTo>
                    <a:pt x="0" y="2296056"/>
                  </a:moveTo>
                  <a:lnTo>
                    <a:pt x="0" y="0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960931" y="425830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30">
                  <a:moveTo>
                    <a:pt x="722607" y="0"/>
                  </a:moveTo>
                  <a:lnTo>
                    <a:pt x="0" y="0"/>
                  </a:lnTo>
                </a:path>
              </a:pathLst>
            </a:custGeom>
            <a:ln w="5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3608" y="4258306"/>
              <a:ext cx="1378585" cy="0"/>
            </a:xfrm>
            <a:custGeom>
              <a:avLst/>
              <a:gdLst/>
              <a:ahLst/>
              <a:cxnLst/>
              <a:rect l="l" t="t" r="r" b="b"/>
              <a:pathLst>
                <a:path w="1378585">
                  <a:moveTo>
                    <a:pt x="0" y="0"/>
                  </a:moveTo>
                  <a:lnTo>
                    <a:pt x="1378212" y="0"/>
                  </a:lnTo>
                </a:path>
              </a:pathLst>
            </a:custGeom>
            <a:ln w="58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0255" y="1906823"/>
              <a:ext cx="437515" cy="548005"/>
            </a:xfrm>
            <a:custGeom>
              <a:avLst/>
              <a:gdLst/>
              <a:ahLst/>
              <a:cxnLst/>
              <a:rect l="l" t="t" r="r" b="b"/>
              <a:pathLst>
                <a:path w="437514" h="548005">
                  <a:moveTo>
                    <a:pt x="437280" y="0"/>
                  </a:moveTo>
                  <a:lnTo>
                    <a:pt x="0" y="0"/>
                  </a:lnTo>
                  <a:lnTo>
                    <a:pt x="218931" y="436778"/>
                  </a:lnTo>
                  <a:lnTo>
                    <a:pt x="437280" y="0"/>
                  </a:lnTo>
                  <a:close/>
                </a:path>
                <a:path w="437514" h="548005">
                  <a:moveTo>
                    <a:pt x="218931" y="547972"/>
                  </a:moveTo>
                  <a:lnTo>
                    <a:pt x="242221" y="542157"/>
                  </a:lnTo>
                  <a:lnTo>
                    <a:pt x="259682" y="527622"/>
                  </a:lnTo>
                  <a:lnTo>
                    <a:pt x="271339" y="503882"/>
                  </a:lnTo>
                  <a:lnTo>
                    <a:pt x="271339" y="480626"/>
                  </a:lnTo>
                  <a:lnTo>
                    <a:pt x="259682" y="460034"/>
                  </a:lnTo>
                  <a:lnTo>
                    <a:pt x="242221" y="442592"/>
                  </a:lnTo>
                  <a:lnTo>
                    <a:pt x="218931" y="436778"/>
                  </a:lnTo>
                  <a:lnTo>
                    <a:pt x="195059" y="442592"/>
                  </a:lnTo>
                  <a:lnTo>
                    <a:pt x="174683" y="460034"/>
                  </a:lnTo>
                  <a:lnTo>
                    <a:pt x="163026" y="480626"/>
                  </a:lnTo>
                  <a:lnTo>
                    <a:pt x="163026" y="503882"/>
                  </a:lnTo>
                  <a:lnTo>
                    <a:pt x="174683" y="527622"/>
                  </a:lnTo>
                  <a:lnTo>
                    <a:pt x="195059" y="542157"/>
                  </a:lnTo>
                  <a:lnTo>
                    <a:pt x="218931" y="547972"/>
                  </a:lnTo>
                  <a:close/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09187" y="1799264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559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09187" y="2454795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0"/>
                  </a:moveTo>
                  <a:lnTo>
                    <a:pt x="0" y="110708"/>
                  </a:lnTo>
                </a:path>
              </a:pathLst>
            </a:custGeom>
            <a:ln w="5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638867" y="5790956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3694" y="0"/>
                  </a:lnTo>
                </a:path>
              </a:pathLst>
            </a:custGeom>
            <a:ln w="174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9943" y="6064652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8365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14000" y="4187876"/>
            <a:ext cx="39052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spc="-7" baseline="18518" dirty="0">
                <a:latin typeface="Arial MT"/>
                <a:cs typeface="Arial MT"/>
              </a:rPr>
              <a:t>C</a:t>
            </a:r>
            <a:r>
              <a:rPr sz="1000" spc="-5" dirty="0">
                <a:latin typeface="Arial MT"/>
                <a:cs typeface="Arial MT"/>
              </a:rPr>
              <a:t>out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1258" y="6256245"/>
            <a:ext cx="15557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8099" y="5538913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30081" y="1571379"/>
            <a:ext cx="2136775" cy="2313940"/>
            <a:chOff x="1887080" y="1571379"/>
            <a:chExt cx="2136775" cy="2313940"/>
          </a:xfrm>
        </p:grpSpPr>
        <p:sp>
          <p:nvSpPr>
            <p:cNvPr id="33" name="object 33"/>
            <p:cNvSpPr/>
            <p:nvPr/>
          </p:nvSpPr>
          <p:spPr>
            <a:xfrm>
              <a:off x="1890255" y="2728539"/>
              <a:ext cx="874394" cy="436880"/>
            </a:xfrm>
            <a:custGeom>
              <a:avLst/>
              <a:gdLst/>
              <a:ahLst/>
              <a:cxnLst/>
              <a:rect l="l" t="t" r="r" b="b"/>
              <a:pathLst>
                <a:path w="874394" h="436880">
                  <a:moveTo>
                    <a:pt x="873977" y="0"/>
                  </a:moveTo>
                  <a:lnTo>
                    <a:pt x="0" y="0"/>
                  </a:lnTo>
                  <a:lnTo>
                    <a:pt x="107705" y="436778"/>
                  </a:lnTo>
                  <a:lnTo>
                    <a:pt x="763358" y="436778"/>
                  </a:lnTo>
                  <a:lnTo>
                    <a:pt x="873977" y="0"/>
                  </a:lnTo>
                  <a:close/>
                </a:path>
              </a:pathLst>
            </a:custGeom>
            <a:ln w="5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08936" y="2944142"/>
              <a:ext cx="1311275" cy="3175"/>
            </a:xfrm>
            <a:custGeom>
              <a:avLst/>
              <a:gdLst/>
              <a:ahLst/>
              <a:cxnLst/>
              <a:rect l="l" t="t" r="r" b="b"/>
              <a:pathLst>
                <a:path w="1311275" h="3175">
                  <a:moveTo>
                    <a:pt x="1311209" y="2907"/>
                  </a:moveTo>
                  <a:lnTo>
                    <a:pt x="0" y="0"/>
                  </a:lnTo>
                </a:path>
              </a:pathLst>
            </a:custGeom>
            <a:ln w="58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109187" y="1580269"/>
              <a:ext cx="436880" cy="2296160"/>
            </a:xfrm>
            <a:custGeom>
              <a:avLst/>
              <a:gdLst/>
              <a:ahLst/>
              <a:cxnLst/>
              <a:rect l="l" t="t" r="r" b="b"/>
              <a:pathLst>
                <a:path w="436880" h="2296160">
                  <a:moveTo>
                    <a:pt x="436697" y="1148270"/>
                  </a:moveTo>
                  <a:lnTo>
                    <a:pt x="436697" y="0"/>
                  </a:lnTo>
                </a:path>
                <a:path w="436880" h="2296160">
                  <a:moveTo>
                    <a:pt x="0" y="1148270"/>
                  </a:moveTo>
                  <a:lnTo>
                    <a:pt x="0" y="874526"/>
                  </a:lnTo>
                </a:path>
                <a:path w="436880" h="2296160">
                  <a:moveTo>
                    <a:pt x="218348" y="1585049"/>
                  </a:moveTo>
                  <a:lnTo>
                    <a:pt x="218348" y="2296056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63441" y="2771315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2340" y="2747817"/>
            <a:ext cx="230832" cy="133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08486" y="1790374"/>
            <a:ext cx="2727960" cy="4274820"/>
            <a:chOff x="1065486" y="1790374"/>
            <a:chExt cx="2727960" cy="4274820"/>
          </a:xfrm>
        </p:grpSpPr>
        <p:sp>
          <p:nvSpPr>
            <p:cNvPr id="39" name="object 39"/>
            <p:cNvSpPr/>
            <p:nvPr/>
          </p:nvSpPr>
          <p:spPr>
            <a:xfrm>
              <a:off x="1779612" y="1799264"/>
              <a:ext cx="1640205" cy="1748155"/>
            </a:xfrm>
            <a:custGeom>
              <a:avLst/>
              <a:gdLst/>
              <a:ahLst/>
              <a:cxnLst/>
              <a:rect l="l" t="t" r="r" b="b"/>
              <a:pathLst>
                <a:path w="1640204" h="1748154">
                  <a:moveTo>
                    <a:pt x="329575" y="0"/>
                  </a:moveTo>
                  <a:lnTo>
                    <a:pt x="766272" y="0"/>
                  </a:lnTo>
                </a:path>
                <a:path w="1640204" h="1748154">
                  <a:moveTo>
                    <a:pt x="0" y="1640282"/>
                  </a:moveTo>
                  <a:lnTo>
                    <a:pt x="818680" y="1640282"/>
                  </a:lnTo>
                  <a:lnTo>
                    <a:pt x="818680" y="1748084"/>
                  </a:lnTo>
                </a:path>
                <a:path w="1640204" h="1748154">
                  <a:moveTo>
                    <a:pt x="818680" y="1640282"/>
                  </a:moveTo>
                  <a:lnTo>
                    <a:pt x="1421877" y="1640282"/>
                  </a:lnTo>
                  <a:lnTo>
                    <a:pt x="1421877" y="1748084"/>
                  </a:lnTo>
                </a:path>
                <a:path w="1640204" h="1748154">
                  <a:moveTo>
                    <a:pt x="547923" y="1529573"/>
                  </a:moveTo>
                  <a:lnTo>
                    <a:pt x="1640202" y="1529573"/>
                  </a:lnTo>
                  <a:lnTo>
                    <a:pt x="1640202" y="1692608"/>
                  </a:lnTo>
                </a:path>
                <a:path w="1640204" h="1748154">
                  <a:moveTo>
                    <a:pt x="1037684" y="1692608"/>
                  </a:moveTo>
                  <a:lnTo>
                    <a:pt x="1037684" y="1529573"/>
                  </a:lnTo>
                </a:path>
              </a:pathLst>
            </a:custGeom>
            <a:ln w="17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8661" y="5513773"/>
              <a:ext cx="2625725" cy="548005"/>
            </a:xfrm>
            <a:custGeom>
              <a:avLst/>
              <a:gdLst/>
              <a:ahLst/>
              <a:cxnLst/>
              <a:rect l="l" t="t" r="r" b="b"/>
              <a:pathLst>
                <a:path w="2625725" h="548004">
                  <a:moveTo>
                    <a:pt x="0" y="0"/>
                  </a:moveTo>
                  <a:lnTo>
                    <a:pt x="2625576" y="0"/>
                  </a:lnTo>
                </a:path>
                <a:path w="2625725" h="548004">
                  <a:moveTo>
                    <a:pt x="2625576" y="0"/>
                  </a:moveTo>
                  <a:lnTo>
                    <a:pt x="2514835" y="547947"/>
                  </a:lnTo>
                </a:path>
                <a:path w="2625725" h="548004">
                  <a:moveTo>
                    <a:pt x="2514835" y="547947"/>
                  </a:moveTo>
                  <a:lnTo>
                    <a:pt x="110643" y="547947"/>
                  </a:lnTo>
                  <a:lnTo>
                    <a:pt x="0" y="0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3790164" y="2947049"/>
              <a:ext cx="0" cy="1311275"/>
            </a:xfrm>
            <a:custGeom>
              <a:avLst/>
              <a:gdLst/>
              <a:ahLst/>
              <a:cxnLst/>
              <a:rect l="l" t="t" r="r" b="b"/>
              <a:pathLst>
                <a:path h="1311275">
                  <a:moveTo>
                    <a:pt x="0" y="1311256"/>
                  </a:moveTo>
                  <a:lnTo>
                    <a:pt x="0" y="0"/>
                  </a:lnTo>
                </a:path>
              </a:pathLst>
            </a:custGeom>
            <a:ln w="58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397653" y="5295407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365"/>
                  </a:moveTo>
                  <a:lnTo>
                    <a:pt x="0" y="0"/>
                  </a:lnTo>
                </a:path>
              </a:pathLst>
            </a:custGeom>
            <a:ln w="174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65845" y="2838611"/>
            <a:ext cx="26797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1500" spc="22" baseline="-3055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500" baseline="-30555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8262" y="5732154"/>
            <a:ext cx="37147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baseline="2037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1000" dirty="0">
                <a:solidFill>
                  <a:srgbClr val="0000FF"/>
                </a:solidFill>
                <a:latin typeface="Arial MT"/>
                <a:cs typeface="Arial MT"/>
              </a:rPr>
              <a:t>1:0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504" y="4394589"/>
            <a:ext cx="50800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dirty="0">
                <a:latin typeface="Arial MT"/>
                <a:cs typeface="Arial MT"/>
              </a:rPr>
              <a:t>[N-1]</a:t>
            </a:r>
            <a:r>
              <a:rPr sz="1000" spc="235" dirty="0">
                <a:latin typeface="Arial MT"/>
                <a:cs typeface="Arial MT"/>
              </a:rPr>
              <a:t> </a:t>
            </a:r>
            <a:r>
              <a:rPr sz="1500" spc="2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33563" y="163622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729" y="0"/>
                </a:moveTo>
                <a:lnTo>
                  <a:pt x="0" y="107559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object 47"/>
          <p:cNvSpPr txBox="1"/>
          <p:nvPr/>
        </p:nvSpPr>
        <p:spPr>
          <a:xfrm>
            <a:off x="3606316" y="1346828"/>
            <a:ext cx="270510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5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B</a:t>
            </a:r>
            <a:endParaRPr sz="1500">
              <a:latin typeface="Arial MT"/>
              <a:cs typeface="Arial MT"/>
            </a:endParaRPr>
          </a:p>
          <a:p>
            <a:pPr marL="152400">
              <a:lnSpc>
                <a:spcPts val="1355"/>
              </a:lnSpc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67315" y="1636229"/>
            <a:ext cx="111125" cy="107950"/>
          </a:xfrm>
          <a:custGeom>
            <a:avLst/>
            <a:gdLst/>
            <a:ahLst/>
            <a:cxnLst/>
            <a:rect l="l" t="t" r="r" b="b"/>
            <a:pathLst>
              <a:path w="111125" h="107950">
                <a:moveTo>
                  <a:pt x="110619" y="0"/>
                </a:moveTo>
                <a:lnTo>
                  <a:pt x="0" y="107559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" name="object 49"/>
          <p:cNvSpPr txBox="1"/>
          <p:nvPr/>
        </p:nvSpPr>
        <p:spPr>
          <a:xfrm>
            <a:off x="2842958" y="1346828"/>
            <a:ext cx="267335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75"/>
              </a:lnSpc>
              <a:spcBef>
                <a:spcPts val="130"/>
              </a:spcBef>
            </a:pPr>
            <a:r>
              <a:rPr sz="1500" spc="20" dirty="0"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  <a:p>
            <a:pPr marL="149225">
              <a:lnSpc>
                <a:spcPts val="1355"/>
              </a:lnSpc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96283" y="256550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5" h="107950">
                <a:moveTo>
                  <a:pt x="108312" y="0"/>
                </a:moveTo>
                <a:lnTo>
                  <a:pt x="0" y="107801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" name="object 51"/>
          <p:cNvSpPr txBox="1"/>
          <p:nvPr/>
        </p:nvSpPr>
        <p:spPr>
          <a:xfrm>
            <a:off x="3309356" y="2503771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15214" y="3206017"/>
            <a:ext cx="107950" cy="108585"/>
          </a:xfrm>
          <a:custGeom>
            <a:avLst/>
            <a:gdLst/>
            <a:ahLst/>
            <a:cxnLst/>
            <a:rect l="l" t="t" r="r" b="b"/>
            <a:pathLst>
              <a:path w="107950" h="108585">
                <a:moveTo>
                  <a:pt x="107729" y="0"/>
                </a:moveTo>
                <a:lnTo>
                  <a:pt x="0" y="10828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" name="object 53"/>
          <p:cNvSpPr txBox="1"/>
          <p:nvPr/>
        </p:nvSpPr>
        <p:spPr>
          <a:xfrm>
            <a:off x="3527704" y="3147674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96615" y="535073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619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" name="object 55"/>
          <p:cNvSpPr txBox="1"/>
          <p:nvPr/>
        </p:nvSpPr>
        <p:spPr>
          <a:xfrm>
            <a:off x="3860670" y="5291815"/>
            <a:ext cx="58293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99860" y="5350739"/>
            <a:ext cx="107950" cy="111125"/>
          </a:xfrm>
          <a:custGeom>
            <a:avLst/>
            <a:gdLst/>
            <a:ahLst/>
            <a:cxnLst/>
            <a:rect l="l" t="t" r="r" b="b"/>
            <a:pathLst>
              <a:path w="107950" h="111125">
                <a:moveTo>
                  <a:pt x="107583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" name="object 57"/>
          <p:cNvSpPr txBox="1"/>
          <p:nvPr/>
        </p:nvSpPr>
        <p:spPr>
          <a:xfrm>
            <a:off x="4509315" y="5291815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40960" y="535073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60" h="111125">
                <a:moveTo>
                  <a:pt x="111226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" name="object 59"/>
          <p:cNvSpPr txBox="1"/>
          <p:nvPr/>
        </p:nvSpPr>
        <p:spPr>
          <a:xfrm>
            <a:off x="3254034" y="5291815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85331" y="5350739"/>
            <a:ext cx="111760" cy="111125"/>
          </a:xfrm>
          <a:custGeom>
            <a:avLst/>
            <a:gdLst/>
            <a:ahLst/>
            <a:cxnLst/>
            <a:rect l="l" t="t" r="r" b="b"/>
            <a:pathLst>
              <a:path w="111759" h="111125">
                <a:moveTo>
                  <a:pt x="111202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" name="object 61"/>
          <p:cNvSpPr txBox="1"/>
          <p:nvPr/>
        </p:nvSpPr>
        <p:spPr>
          <a:xfrm>
            <a:off x="2598405" y="5291815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70536" y="611705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729" y="0"/>
                </a:moveTo>
                <a:lnTo>
                  <a:pt x="0" y="107729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" name="object 63"/>
          <p:cNvSpPr txBox="1"/>
          <p:nvPr/>
        </p:nvSpPr>
        <p:spPr>
          <a:xfrm>
            <a:off x="3580112" y="6055221"/>
            <a:ext cx="13081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37237" y="5732720"/>
            <a:ext cx="107950" cy="111125"/>
          </a:xfrm>
          <a:custGeom>
            <a:avLst/>
            <a:gdLst/>
            <a:ahLst/>
            <a:cxnLst/>
            <a:rect l="l" t="t" r="r" b="b"/>
            <a:pathLst>
              <a:path w="107950" h="111125">
                <a:moveTo>
                  <a:pt x="107583" y="0"/>
                </a:moveTo>
                <a:lnTo>
                  <a:pt x="0" y="110636"/>
                </a:lnTo>
              </a:path>
            </a:pathLst>
          </a:custGeom>
          <a:ln w="58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" name="object 65"/>
          <p:cNvSpPr txBox="1"/>
          <p:nvPr/>
        </p:nvSpPr>
        <p:spPr>
          <a:xfrm>
            <a:off x="4870922" y="5769897"/>
            <a:ext cx="10668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22969" y="4801719"/>
            <a:ext cx="347724" cy="478155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 marR="5080" indent="148590">
              <a:lnSpc>
                <a:spcPts val="1380"/>
              </a:lnSpc>
              <a:spcBef>
                <a:spcPts val="30"/>
              </a:spcBef>
            </a:pPr>
            <a:r>
              <a:rPr sz="1150" spc="5" dirty="0">
                <a:latin typeface="Arial MT"/>
                <a:cs typeface="Arial MT"/>
              </a:rPr>
              <a:t>Z</a:t>
            </a:r>
            <a:r>
              <a:rPr sz="1150" dirty="0">
                <a:latin typeface="Arial MT"/>
                <a:cs typeface="Arial MT"/>
              </a:rPr>
              <a:t>e</a:t>
            </a:r>
            <a:r>
              <a:rPr sz="1150" spc="5" dirty="0">
                <a:latin typeface="Arial MT"/>
                <a:cs typeface="Arial MT"/>
              </a:rPr>
              <a:t>r</a:t>
            </a:r>
            <a:r>
              <a:rPr sz="1150" dirty="0">
                <a:latin typeface="Arial MT"/>
                <a:cs typeface="Arial MT"/>
              </a:rPr>
              <a:t>o  </a:t>
            </a:r>
            <a:r>
              <a:rPr sz="1150" spc="-10" dirty="0">
                <a:latin typeface="Arial MT"/>
                <a:cs typeface="Arial MT"/>
              </a:rPr>
              <a:t>E</a:t>
            </a:r>
            <a:r>
              <a:rPr sz="1150" dirty="0">
                <a:latin typeface="Arial MT"/>
                <a:cs typeface="Arial MT"/>
              </a:rPr>
              <a:t>xt</a:t>
            </a:r>
            <a:r>
              <a:rPr sz="1150" spc="5" dirty="0">
                <a:latin typeface="Arial MT"/>
                <a:cs typeface="Arial MT"/>
              </a:rPr>
              <a:t>e</a:t>
            </a:r>
            <a:r>
              <a:rPr sz="1150" dirty="0">
                <a:latin typeface="Arial MT"/>
                <a:cs typeface="Arial MT"/>
              </a:rPr>
              <a:t>nd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30011" y="4639732"/>
            <a:ext cx="766445" cy="655955"/>
          </a:xfrm>
          <a:custGeom>
            <a:avLst/>
            <a:gdLst/>
            <a:ahLst/>
            <a:cxnLst/>
            <a:rect l="l" t="t" r="r" b="b"/>
            <a:pathLst>
              <a:path w="766444" h="655954">
                <a:moveTo>
                  <a:pt x="766272" y="0"/>
                </a:moveTo>
                <a:lnTo>
                  <a:pt x="110643" y="0"/>
                </a:lnTo>
              </a:path>
              <a:path w="766444" h="655954">
                <a:moveTo>
                  <a:pt x="0" y="110636"/>
                </a:moveTo>
                <a:lnTo>
                  <a:pt x="218931" y="110636"/>
                </a:lnTo>
              </a:path>
              <a:path w="766444" h="655954">
                <a:moveTo>
                  <a:pt x="218931" y="110636"/>
                </a:moveTo>
                <a:lnTo>
                  <a:pt x="437304" y="655676"/>
                </a:lnTo>
                <a:lnTo>
                  <a:pt x="0" y="655676"/>
                </a:lnTo>
                <a:lnTo>
                  <a:pt x="0" y="110636"/>
                </a:lnTo>
              </a:path>
              <a:path w="766444" h="655954">
                <a:moveTo>
                  <a:pt x="110643" y="0"/>
                </a:moveTo>
                <a:lnTo>
                  <a:pt x="110643" y="110636"/>
                </a:lnTo>
              </a:path>
            </a:pathLst>
          </a:custGeom>
          <a:ln w="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34039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1856" y="64231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A6A6A6"/>
                </a:solidFill>
                <a:latin typeface="Calibri"/>
                <a:cs typeface="Calibri"/>
              </a:rPr>
              <a:t>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394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35" dirty="0"/>
              <a:t> </a:t>
            </a:r>
            <a:r>
              <a:rPr spc="-5" dirty="0"/>
              <a:t>Did</a:t>
            </a:r>
            <a:r>
              <a:rPr spc="5" dirty="0"/>
              <a:t> </a:t>
            </a:r>
            <a:r>
              <a:rPr spc="-5" dirty="0"/>
              <a:t>We</a:t>
            </a:r>
            <a:r>
              <a:rPr spc="-35" dirty="0"/>
              <a:t> </a:t>
            </a:r>
            <a:r>
              <a:rPr dirty="0"/>
              <a:t>Learn?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1812" y="1375664"/>
            <a:ext cx="6910070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add, </a:t>
            </a:r>
            <a:r>
              <a:rPr sz="2400" b="1" spc="-5" dirty="0">
                <a:latin typeface="Calibri"/>
                <a:cs typeface="Calibri"/>
              </a:rPr>
              <a:t>subtract,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multiply binary numbers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What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other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circuits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depend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adders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Subtracter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Incrementer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Comparator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Multiplier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A81E5B"/>
              </a:buClr>
              <a:buFont typeface="Wingdings"/>
              <a:buChar char=""/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Other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(shifting)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Arithmetic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Logic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constructed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67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Text Books:</a:t>
            </a:r>
            <a:endParaRPr lang="en-IN" dirty="0"/>
          </a:p>
          <a:p>
            <a:pPr lvl="1"/>
            <a:r>
              <a:rPr lang="en-IN" i="1" dirty="0"/>
              <a:t>Computer System Architecture </a:t>
            </a:r>
            <a:r>
              <a:rPr lang="en-IN" dirty="0"/>
              <a:t>M. M. Mano:, 3rd ed., Prentice Hall of India, New Delhi, 1993.</a:t>
            </a:r>
          </a:p>
          <a:p>
            <a:pPr lvl="1"/>
            <a:r>
              <a:rPr lang="en-IN" i="1" dirty="0"/>
              <a:t>Computer Organization and Design: The Hardware/Software Interface</a:t>
            </a:r>
            <a:r>
              <a:rPr lang="en-IN" dirty="0"/>
              <a:t>, David A. Patterson and John L. Hennessy.</a:t>
            </a:r>
          </a:p>
          <a:p>
            <a:pPr lvl="1"/>
            <a:r>
              <a:rPr lang="en-IN" i="1" dirty="0"/>
              <a:t>Computer Organization and Embedded Systems</a:t>
            </a:r>
            <a:r>
              <a:rPr lang="en-IN" dirty="0"/>
              <a:t>, Carl </a:t>
            </a:r>
            <a:r>
              <a:rPr lang="en-IN" dirty="0" err="1"/>
              <a:t>Hamacher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AE4E-AE7F-DBBB-B7B1-564AC8E6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4A65-173B-5541-7732-2D321A15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jayashree.e15737@cumail.in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A9A19-58B5-1AF3-62EA-2B9CD487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589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ARM</a:t>
            </a:r>
            <a:r>
              <a:rPr spc="-5" dirty="0"/>
              <a:t> 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75664"/>
            <a:ext cx="3514090" cy="3342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Most popular embedded </a:t>
            </a:r>
            <a:r>
              <a:rPr sz="2400" b="1" spc="-5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micro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controller.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81E5B"/>
              </a:buClr>
              <a:buFont typeface="Lucida Sans Unicode"/>
              <a:buChar char="■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Contains: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Multiplier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Accumulator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ALU/Adder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Shifter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Incrementer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8749" y="990600"/>
            <a:ext cx="4905629" cy="56936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53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516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65" dirty="0"/>
              <a:t> </a:t>
            </a:r>
            <a:r>
              <a:rPr dirty="0"/>
              <a:t>ARM</a:t>
            </a:r>
            <a:r>
              <a:rPr spc="-35" dirty="0"/>
              <a:t> </a:t>
            </a:r>
            <a:r>
              <a:rPr dirty="0"/>
              <a:t>Instructions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207" y="2250948"/>
            <a:ext cx="8526812" cy="31778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7185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20" dirty="0"/>
              <a:t> </a:t>
            </a:r>
            <a:r>
              <a:rPr dirty="0"/>
              <a:t>Based</a:t>
            </a:r>
            <a:r>
              <a:rPr spc="-30" dirty="0"/>
              <a:t> </a:t>
            </a:r>
            <a:r>
              <a:rPr dirty="0"/>
              <a:t>Instructions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335" y="2453640"/>
            <a:ext cx="7226798" cy="27751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78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2" y="500888"/>
            <a:ext cx="5253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Arithmetic</a:t>
            </a:r>
            <a:r>
              <a:rPr spc="-15" dirty="0"/>
              <a:t> </a:t>
            </a:r>
            <a:r>
              <a:rPr spc="-5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812" y="1315703"/>
            <a:ext cx="4720590" cy="42710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A81E5B"/>
              </a:buClr>
              <a:buSzPct val="60416"/>
              <a:buFont typeface="Lucida Sans Unicode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complexity: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Shift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Rotate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Compare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Increment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Decrement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Negation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Addition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Subtraction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Multiplication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Division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Square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Root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Exponentation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81E5B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Logarithmic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 Trigonometric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97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531" y="500888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</a:t>
            </a:r>
            <a:r>
              <a:rPr spc="-35" dirty="0"/>
              <a:t> </a:t>
            </a:r>
            <a:r>
              <a:rPr dirty="0"/>
              <a:t>Between</a:t>
            </a:r>
            <a:r>
              <a:rPr spc="-15" dirty="0"/>
              <a:t> </a:t>
            </a:r>
            <a:r>
              <a:rPr dirty="0"/>
              <a:t>Arithmetic</a:t>
            </a:r>
            <a:r>
              <a:rPr spc="-30" dirty="0"/>
              <a:t> </a:t>
            </a:r>
            <a:r>
              <a:rPr spc="-5" dirty="0"/>
              <a:t>Operators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029" y="1362456"/>
            <a:ext cx="8397370" cy="49384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519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2592</TotalTime>
  <Words>1967</Words>
  <Application>Microsoft Office PowerPoint</Application>
  <PresentationFormat>Widescreen</PresentationFormat>
  <Paragraphs>538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MT</vt:lpstr>
      <vt:lpstr>Calibri</vt:lpstr>
      <vt:lpstr>Calibri Light</vt:lpstr>
      <vt:lpstr>Casper</vt:lpstr>
      <vt:lpstr>Casper Bold</vt:lpstr>
      <vt:lpstr>Consolas</vt:lpstr>
      <vt:lpstr>Lucida Sans Unicode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About Course</vt:lpstr>
      <vt:lpstr>In This Lecture</vt:lpstr>
      <vt:lpstr>Motivation: Arithmetic Circuits</vt:lpstr>
      <vt:lpstr>Example: ARM Microcontroller</vt:lpstr>
      <vt:lpstr>Example: ARM Instructions</vt:lpstr>
      <vt:lpstr>Arithmetic Based Instructions of ARM</vt:lpstr>
      <vt:lpstr>Types of Arithmetic Circuits</vt:lpstr>
      <vt:lpstr>Relation Between Arithmetic Operators</vt:lpstr>
      <vt:lpstr>Addition</vt:lpstr>
      <vt:lpstr>Half-Adder (2,2) Counter</vt:lpstr>
      <vt:lpstr>Full-Adder (3,2) Counter</vt:lpstr>
      <vt:lpstr>Adding Multiple 1-bit Numbers</vt:lpstr>
      <vt:lpstr>Adding Multiple Digits</vt:lpstr>
      <vt:lpstr>Adding Multiple Digits</vt:lpstr>
      <vt:lpstr>Ripple Carry Adder (RCA)</vt:lpstr>
      <vt:lpstr>PowerPoint Presentation</vt:lpstr>
      <vt:lpstr>Adding Multiple Numbers</vt:lpstr>
      <vt:lpstr>Array of Ripple Carry Adders</vt:lpstr>
      <vt:lpstr>Carry Save Principle</vt:lpstr>
      <vt:lpstr>Carry Save Principle</vt:lpstr>
      <vt:lpstr>Multipliers</vt:lpstr>
      <vt:lpstr>Decimal Multiplication</vt:lpstr>
      <vt:lpstr>Binary Multiplication</vt:lpstr>
      <vt:lpstr>For n-bit Multiplier m-bit Multiplicand</vt:lpstr>
      <vt:lpstr>Parallel Multiplier</vt:lpstr>
      <vt:lpstr>Parallel Multiplier</vt:lpstr>
      <vt:lpstr>Operations Based on Adders</vt:lpstr>
      <vt:lpstr>Negating Two’s Complement Numbers</vt:lpstr>
      <vt:lpstr>Incrementer</vt:lpstr>
      <vt:lpstr>Subtracter</vt:lpstr>
      <vt:lpstr>Subtracter</vt:lpstr>
      <vt:lpstr>Comparator</vt:lpstr>
      <vt:lpstr>Functions Realized Without Adders</vt:lpstr>
      <vt:lpstr>Shifters</vt:lpstr>
      <vt:lpstr>Shifters</vt:lpstr>
      <vt:lpstr>Shifter Design</vt:lpstr>
      <vt:lpstr>Shifters as Multipliers and Dividers</vt:lpstr>
      <vt:lpstr>Other Functions</vt:lpstr>
      <vt:lpstr>Arithmetic Logic Unit</vt:lpstr>
      <vt:lpstr>Example: Arithmetic Logic Unit (ALU), pg243</vt:lpstr>
      <vt:lpstr>Example: ALU Design</vt:lpstr>
      <vt:lpstr>Set Less Than (SLT) Example</vt:lpstr>
      <vt:lpstr>Set Less Than (SLT) Example</vt:lpstr>
      <vt:lpstr>What Did We Learn?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Jayashree Mohanty</cp:lastModifiedBy>
  <cp:revision>277</cp:revision>
  <dcterms:created xsi:type="dcterms:W3CDTF">2019-01-09T10:33:58Z</dcterms:created>
  <dcterms:modified xsi:type="dcterms:W3CDTF">2024-01-07T17:37:03Z</dcterms:modified>
</cp:coreProperties>
</file>