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C4FE5-FDCD-8728-742C-AD978030F8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6839BBC-8FD4-78D4-C6F7-A2488941C6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8F443DA-C156-EB25-4F43-690754B9AC4B}"/>
              </a:ext>
            </a:extLst>
          </p:cNvPr>
          <p:cNvSpPr>
            <a:spLocks noGrp="1"/>
          </p:cNvSpPr>
          <p:nvPr>
            <p:ph type="dt" sz="half" idx="10"/>
          </p:nvPr>
        </p:nvSpPr>
        <p:spPr/>
        <p:txBody>
          <a:bodyPr/>
          <a:lstStyle/>
          <a:p>
            <a:fld id="{BCAAA5AA-DB0C-43BA-BF36-F48AE9569848}" type="datetimeFigureOut">
              <a:rPr lang="en-IN" smtClean="0"/>
              <a:t>15-01-2024</a:t>
            </a:fld>
            <a:endParaRPr lang="en-IN"/>
          </a:p>
        </p:txBody>
      </p:sp>
      <p:sp>
        <p:nvSpPr>
          <p:cNvPr id="5" name="Footer Placeholder 4">
            <a:extLst>
              <a:ext uri="{FF2B5EF4-FFF2-40B4-BE49-F238E27FC236}">
                <a16:creationId xmlns:a16="http://schemas.microsoft.com/office/drawing/2014/main" id="{54ABA1B0-764D-3502-954F-83BE127B04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DEF0CF-AC0B-8204-C938-CB822B64304A}"/>
              </a:ext>
            </a:extLst>
          </p:cNvPr>
          <p:cNvSpPr>
            <a:spLocks noGrp="1"/>
          </p:cNvSpPr>
          <p:nvPr>
            <p:ph type="sldNum" sz="quarter" idx="12"/>
          </p:nvPr>
        </p:nvSpPr>
        <p:spPr/>
        <p:txBody>
          <a:bodyPr/>
          <a:lstStyle/>
          <a:p>
            <a:fld id="{2045C3F4-C80A-4F03-9888-CCE5EA85F942}" type="slidenum">
              <a:rPr lang="en-IN" smtClean="0"/>
              <a:t>‹#›</a:t>
            </a:fld>
            <a:endParaRPr lang="en-IN"/>
          </a:p>
        </p:txBody>
      </p:sp>
    </p:spTree>
    <p:extLst>
      <p:ext uri="{BB962C8B-B14F-4D97-AF65-F5344CB8AC3E}">
        <p14:creationId xmlns:p14="http://schemas.microsoft.com/office/powerpoint/2010/main" val="2385333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40E80-8D75-3BD5-EE86-8659E37022D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C5C3C1-4944-8623-A9E8-BC9815DB1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87D682-0773-7DD6-75FF-6DB7F5372FCB}"/>
              </a:ext>
            </a:extLst>
          </p:cNvPr>
          <p:cNvSpPr>
            <a:spLocks noGrp="1"/>
          </p:cNvSpPr>
          <p:nvPr>
            <p:ph type="dt" sz="half" idx="10"/>
          </p:nvPr>
        </p:nvSpPr>
        <p:spPr/>
        <p:txBody>
          <a:bodyPr/>
          <a:lstStyle/>
          <a:p>
            <a:fld id="{BCAAA5AA-DB0C-43BA-BF36-F48AE9569848}" type="datetimeFigureOut">
              <a:rPr lang="en-IN" smtClean="0"/>
              <a:t>15-01-2024</a:t>
            </a:fld>
            <a:endParaRPr lang="en-IN"/>
          </a:p>
        </p:txBody>
      </p:sp>
      <p:sp>
        <p:nvSpPr>
          <p:cNvPr id="5" name="Footer Placeholder 4">
            <a:extLst>
              <a:ext uri="{FF2B5EF4-FFF2-40B4-BE49-F238E27FC236}">
                <a16:creationId xmlns:a16="http://schemas.microsoft.com/office/drawing/2014/main" id="{807A2C29-A716-635E-7044-040098594D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43F232-3F62-75B4-3827-BEBFB782CC6F}"/>
              </a:ext>
            </a:extLst>
          </p:cNvPr>
          <p:cNvSpPr>
            <a:spLocks noGrp="1"/>
          </p:cNvSpPr>
          <p:nvPr>
            <p:ph type="sldNum" sz="quarter" idx="12"/>
          </p:nvPr>
        </p:nvSpPr>
        <p:spPr/>
        <p:txBody>
          <a:bodyPr/>
          <a:lstStyle/>
          <a:p>
            <a:fld id="{2045C3F4-C80A-4F03-9888-CCE5EA85F942}" type="slidenum">
              <a:rPr lang="en-IN" smtClean="0"/>
              <a:t>‹#›</a:t>
            </a:fld>
            <a:endParaRPr lang="en-IN"/>
          </a:p>
        </p:txBody>
      </p:sp>
    </p:spTree>
    <p:extLst>
      <p:ext uri="{BB962C8B-B14F-4D97-AF65-F5344CB8AC3E}">
        <p14:creationId xmlns:p14="http://schemas.microsoft.com/office/powerpoint/2010/main" val="4001348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51D663-79E9-67D4-8AA0-123F73E2C2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891A75-8E71-2D2A-9E60-5AF55B9EB1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F804BE-2090-2ED5-9AB6-58DD67F18FB8}"/>
              </a:ext>
            </a:extLst>
          </p:cNvPr>
          <p:cNvSpPr>
            <a:spLocks noGrp="1"/>
          </p:cNvSpPr>
          <p:nvPr>
            <p:ph type="dt" sz="half" idx="10"/>
          </p:nvPr>
        </p:nvSpPr>
        <p:spPr/>
        <p:txBody>
          <a:bodyPr/>
          <a:lstStyle/>
          <a:p>
            <a:fld id="{BCAAA5AA-DB0C-43BA-BF36-F48AE9569848}" type="datetimeFigureOut">
              <a:rPr lang="en-IN" smtClean="0"/>
              <a:t>15-01-2024</a:t>
            </a:fld>
            <a:endParaRPr lang="en-IN"/>
          </a:p>
        </p:txBody>
      </p:sp>
      <p:sp>
        <p:nvSpPr>
          <p:cNvPr id="5" name="Footer Placeholder 4">
            <a:extLst>
              <a:ext uri="{FF2B5EF4-FFF2-40B4-BE49-F238E27FC236}">
                <a16:creationId xmlns:a16="http://schemas.microsoft.com/office/drawing/2014/main" id="{50B886DC-EE66-B2EA-62D9-AEE3A850AB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4069F5-4412-05A1-5E70-BBC2994D0105}"/>
              </a:ext>
            </a:extLst>
          </p:cNvPr>
          <p:cNvSpPr>
            <a:spLocks noGrp="1"/>
          </p:cNvSpPr>
          <p:nvPr>
            <p:ph type="sldNum" sz="quarter" idx="12"/>
          </p:nvPr>
        </p:nvSpPr>
        <p:spPr/>
        <p:txBody>
          <a:bodyPr/>
          <a:lstStyle/>
          <a:p>
            <a:fld id="{2045C3F4-C80A-4F03-9888-CCE5EA85F942}" type="slidenum">
              <a:rPr lang="en-IN" smtClean="0"/>
              <a:t>‹#›</a:t>
            </a:fld>
            <a:endParaRPr lang="en-IN"/>
          </a:p>
        </p:txBody>
      </p:sp>
    </p:spTree>
    <p:extLst>
      <p:ext uri="{BB962C8B-B14F-4D97-AF65-F5344CB8AC3E}">
        <p14:creationId xmlns:p14="http://schemas.microsoft.com/office/powerpoint/2010/main" val="739720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84ED1-0974-6929-1F49-178B8C23E4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50E936-F6F4-E500-DE18-522B80575E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BF35C6-33F5-E028-47A7-EEC5F5085044}"/>
              </a:ext>
            </a:extLst>
          </p:cNvPr>
          <p:cNvSpPr>
            <a:spLocks noGrp="1"/>
          </p:cNvSpPr>
          <p:nvPr>
            <p:ph type="dt" sz="half" idx="10"/>
          </p:nvPr>
        </p:nvSpPr>
        <p:spPr/>
        <p:txBody>
          <a:bodyPr/>
          <a:lstStyle/>
          <a:p>
            <a:fld id="{BCAAA5AA-DB0C-43BA-BF36-F48AE9569848}" type="datetimeFigureOut">
              <a:rPr lang="en-IN" smtClean="0"/>
              <a:t>15-01-2024</a:t>
            </a:fld>
            <a:endParaRPr lang="en-IN"/>
          </a:p>
        </p:txBody>
      </p:sp>
      <p:sp>
        <p:nvSpPr>
          <p:cNvPr id="5" name="Footer Placeholder 4">
            <a:extLst>
              <a:ext uri="{FF2B5EF4-FFF2-40B4-BE49-F238E27FC236}">
                <a16:creationId xmlns:a16="http://schemas.microsoft.com/office/drawing/2014/main" id="{FF6847CC-312A-BA39-2234-4A0F6FA71F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E61A75-D99E-5132-2784-F3ADBFB71A1A}"/>
              </a:ext>
            </a:extLst>
          </p:cNvPr>
          <p:cNvSpPr>
            <a:spLocks noGrp="1"/>
          </p:cNvSpPr>
          <p:nvPr>
            <p:ph type="sldNum" sz="quarter" idx="12"/>
          </p:nvPr>
        </p:nvSpPr>
        <p:spPr/>
        <p:txBody>
          <a:bodyPr/>
          <a:lstStyle/>
          <a:p>
            <a:fld id="{2045C3F4-C80A-4F03-9888-CCE5EA85F942}" type="slidenum">
              <a:rPr lang="en-IN" smtClean="0"/>
              <a:t>‹#›</a:t>
            </a:fld>
            <a:endParaRPr lang="en-IN"/>
          </a:p>
        </p:txBody>
      </p:sp>
    </p:spTree>
    <p:extLst>
      <p:ext uri="{BB962C8B-B14F-4D97-AF65-F5344CB8AC3E}">
        <p14:creationId xmlns:p14="http://schemas.microsoft.com/office/powerpoint/2010/main" val="3101059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83659-BE15-D89C-209C-C08E58D562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415C17-AE03-F83E-2D98-3E6D60CE51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A9BF32-A78E-2045-1674-1C1F73FDE8CB}"/>
              </a:ext>
            </a:extLst>
          </p:cNvPr>
          <p:cNvSpPr>
            <a:spLocks noGrp="1"/>
          </p:cNvSpPr>
          <p:nvPr>
            <p:ph type="dt" sz="half" idx="10"/>
          </p:nvPr>
        </p:nvSpPr>
        <p:spPr/>
        <p:txBody>
          <a:bodyPr/>
          <a:lstStyle/>
          <a:p>
            <a:fld id="{BCAAA5AA-DB0C-43BA-BF36-F48AE9569848}" type="datetimeFigureOut">
              <a:rPr lang="en-IN" smtClean="0"/>
              <a:t>15-01-2024</a:t>
            </a:fld>
            <a:endParaRPr lang="en-IN"/>
          </a:p>
        </p:txBody>
      </p:sp>
      <p:sp>
        <p:nvSpPr>
          <p:cNvPr id="5" name="Footer Placeholder 4">
            <a:extLst>
              <a:ext uri="{FF2B5EF4-FFF2-40B4-BE49-F238E27FC236}">
                <a16:creationId xmlns:a16="http://schemas.microsoft.com/office/drawing/2014/main" id="{4E43F309-C3BA-A27D-E955-3DEE856664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61FF50-33E6-F102-7B27-FC652049500F}"/>
              </a:ext>
            </a:extLst>
          </p:cNvPr>
          <p:cNvSpPr>
            <a:spLocks noGrp="1"/>
          </p:cNvSpPr>
          <p:nvPr>
            <p:ph type="sldNum" sz="quarter" idx="12"/>
          </p:nvPr>
        </p:nvSpPr>
        <p:spPr/>
        <p:txBody>
          <a:bodyPr/>
          <a:lstStyle/>
          <a:p>
            <a:fld id="{2045C3F4-C80A-4F03-9888-CCE5EA85F942}" type="slidenum">
              <a:rPr lang="en-IN" smtClean="0"/>
              <a:t>‹#›</a:t>
            </a:fld>
            <a:endParaRPr lang="en-IN"/>
          </a:p>
        </p:txBody>
      </p:sp>
    </p:spTree>
    <p:extLst>
      <p:ext uri="{BB962C8B-B14F-4D97-AF65-F5344CB8AC3E}">
        <p14:creationId xmlns:p14="http://schemas.microsoft.com/office/powerpoint/2010/main" val="363332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8840E-1283-5641-D29D-EC52E0FDA5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314D0F-946C-393B-EA44-02A729648F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465875A-BCDD-E47D-A47C-5A4FB9BB28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E8B6B5-5E54-71A2-1CBA-ACF17D469393}"/>
              </a:ext>
            </a:extLst>
          </p:cNvPr>
          <p:cNvSpPr>
            <a:spLocks noGrp="1"/>
          </p:cNvSpPr>
          <p:nvPr>
            <p:ph type="dt" sz="half" idx="10"/>
          </p:nvPr>
        </p:nvSpPr>
        <p:spPr/>
        <p:txBody>
          <a:bodyPr/>
          <a:lstStyle/>
          <a:p>
            <a:fld id="{BCAAA5AA-DB0C-43BA-BF36-F48AE9569848}" type="datetimeFigureOut">
              <a:rPr lang="en-IN" smtClean="0"/>
              <a:t>15-01-2024</a:t>
            </a:fld>
            <a:endParaRPr lang="en-IN"/>
          </a:p>
        </p:txBody>
      </p:sp>
      <p:sp>
        <p:nvSpPr>
          <p:cNvPr id="6" name="Footer Placeholder 5">
            <a:extLst>
              <a:ext uri="{FF2B5EF4-FFF2-40B4-BE49-F238E27FC236}">
                <a16:creationId xmlns:a16="http://schemas.microsoft.com/office/drawing/2014/main" id="{6E02E2C1-6B50-1BC5-D915-94CA991CB2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5EAB06-7682-F983-4247-F787DCBD4C12}"/>
              </a:ext>
            </a:extLst>
          </p:cNvPr>
          <p:cNvSpPr>
            <a:spLocks noGrp="1"/>
          </p:cNvSpPr>
          <p:nvPr>
            <p:ph type="sldNum" sz="quarter" idx="12"/>
          </p:nvPr>
        </p:nvSpPr>
        <p:spPr/>
        <p:txBody>
          <a:bodyPr/>
          <a:lstStyle/>
          <a:p>
            <a:fld id="{2045C3F4-C80A-4F03-9888-CCE5EA85F942}" type="slidenum">
              <a:rPr lang="en-IN" smtClean="0"/>
              <a:t>‹#›</a:t>
            </a:fld>
            <a:endParaRPr lang="en-IN"/>
          </a:p>
        </p:txBody>
      </p:sp>
    </p:spTree>
    <p:extLst>
      <p:ext uri="{BB962C8B-B14F-4D97-AF65-F5344CB8AC3E}">
        <p14:creationId xmlns:p14="http://schemas.microsoft.com/office/powerpoint/2010/main" val="233699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792B-0B9F-4FBA-3942-4D2A45AFDBA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F2470E-A8A2-E38C-0279-5BB52F4EFE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3F958E-01A7-EE6B-2257-F231ADA7FC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9154B51-D11C-E9A5-9B6B-C6B8C13DAF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647525-3DFA-8D90-2CD0-B1F644FD68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096DBEA-075A-257C-1022-CD59324ECFD4}"/>
              </a:ext>
            </a:extLst>
          </p:cNvPr>
          <p:cNvSpPr>
            <a:spLocks noGrp="1"/>
          </p:cNvSpPr>
          <p:nvPr>
            <p:ph type="dt" sz="half" idx="10"/>
          </p:nvPr>
        </p:nvSpPr>
        <p:spPr/>
        <p:txBody>
          <a:bodyPr/>
          <a:lstStyle/>
          <a:p>
            <a:fld id="{BCAAA5AA-DB0C-43BA-BF36-F48AE9569848}" type="datetimeFigureOut">
              <a:rPr lang="en-IN" smtClean="0"/>
              <a:t>15-01-2024</a:t>
            </a:fld>
            <a:endParaRPr lang="en-IN"/>
          </a:p>
        </p:txBody>
      </p:sp>
      <p:sp>
        <p:nvSpPr>
          <p:cNvPr id="8" name="Footer Placeholder 7">
            <a:extLst>
              <a:ext uri="{FF2B5EF4-FFF2-40B4-BE49-F238E27FC236}">
                <a16:creationId xmlns:a16="http://schemas.microsoft.com/office/drawing/2014/main" id="{BD3CD50E-CF78-E7E7-D7CE-944DA0971E9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FD4B82A-6A51-21FE-A6EE-6D97F2275903}"/>
              </a:ext>
            </a:extLst>
          </p:cNvPr>
          <p:cNvSpPr>
            <a:spLocks noGrp="1"/>
          </p:cNvSpPr>
          <p:nvPr>
            <p:ph type="sldNum" sz="quarter" idx="12"/>
          </p:nvPr>
        </p:nvSpPr>
        <p:spPr/>
        <p:txBody>
          <a:bodyPr/>
          <a:lstStyle/>
          <a:p>
            <a:fld id="{2045C3F4-C80A-4F03-9888-CCE5EA85F942}" type="slidenum">
              <a:rPr lang="en-IN" smtClean="0"/>
              <a:t>‹#›</a:t>
            </a:fld>
            <a:endParaRPr lang="en-IN"/>
          </a:p>
        </p:txBody>
      </p:sp>
    </p:spTree>
    <p:extLst>
      <p:ext uri="{BB962C8B-B14F-4D97-AF65-F5344CB8AC3E}">
        <p14:creationId xmlns:p14="http://schemas.microsoft.com/office/powerpoint/2010/main" val="1918638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2DA1-3554-7EB8-1FA8-7A644BA19DE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1E0622-E94B-AC65-1959-90BF45720718}"/>
              </a:ext>
            </a:extLst>
          </p:cNvPr>
          <p:cNvSpPr>
            <a:spLocks noGrp="1"/>
          </p:cNvSpPr>
          <p:nvPr>
            <p:ph type="dt" sz="half" idx="10"/>
          </p:nvPr>
        </p:nvSpPr>
        <p:spPr/>
        <p:txBody>
          <a:bodyPr/>
          <a:lstStyle/>
          <a:p>
            <a:fld id="{BCAAA5AA-DB0C-43BA-BF36-F48AE9569848}" type="datetimeFigureOut">
              <a:rPr lang="en-IN" smtClean="0"/>
              <a:t>15-01-2024</a:t>
            </a:fld>
            <a:endParaRPr lang="en-IN"/>
          </a:p>
        </p:txBody>
      </p:sp>
      <p:sp>
        <p:nvSpPr>
          <p:cNvPr id="4" name="Footer Placeholder 3">
            <a:extLst>
              <a:ext uri="{FF2B5EF4-FFF2-40B4-BE49-F238E27FC236}">
                <a16:creationId xmlns:a16="http://schemas.microsoft.com/office/drawing/2014/main" id="{5A81891C-C213-0747-5612-BDD0BC03AC8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EC284C1-D19E-8A2F-D383-0A4A813C4113}"/>
              </a:ext>
            </a:extLst>
          </p:cNvPr>
          <p:cNvSpPr>
            <a:spLocks noGrp="1"/>
          </p:cNvSpPr>
          <p:nvPr>
            <p:ph type="sldNum" sz="quarter" idx="12"/>
          </p:nvPr>
        </p:nvSpPr>
        <p:spPr/>
        <p:txBody>
          <a:bodyPr/>
          <a:lstStyle/>
          <a:p>
            <a:fld id="{2045C3F4-C80A-4F03-9888-CCE5EA85F942}" type="slidenum">
              <a:rPr lang="en-IN" smtClean="0"/>
              <a:t>‹#›</a:t>
            </a:fld>
            <a:endParaRPr lang="en-IN"/>
          </a:p>
        </p:txBody>
      </p:sp>
    </p:spTree>
    <p:extLst>
      <p:ext uri="{BB962C8B-B14F-4D97-AF65-F5344CB8AC3E}">
        <p14:creationId xmlns:p14="http://schemas.microsoft.com/office/powerpoint/2010/main" val="4189727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EA6C9F-C3D4-C94E-A2A3-8C39982A920F}"/>
              </a:ext>
            </a:extLst>
          </p:cNvPr>
          <p:cNvSpPr>
            <a:spLocks noGrp="1"/>
          </p:cNvSpPr>
          <p:nvPr>
            <p:ph type="dt" sz="half" idx="10"/>
          </p:nvPr>
        </p:nvSpPr>
        <p:spPr/>
        <p:txBody>
          <a:bodyPr/>
          <a:lstStyle/>
          <a:p>
            <a:fld id="{BCAAA5AA-DB0C-43BA-BF36-F48AE9569848}" type="datetimeFigureOut">
              <a:rPr lang="en-IN" smtClean="0"/>
              <a:t>15-01-2024</a:t>
            </a:fld>
            <a:endParaRPr lang="en-IN"/>
          </a:p>
        </p:txBody>
      </p:sp>
      <p:sp>
        <p:nvSpPr>
          <p:cNvPr id="3" name="Footer Placeholder 2">
            <a:extLst>
              <a:ext uri="{FF2B5EF4-FFF2-40B4-BE49-F238E27FC236}">
                <a16:creationId xmlns:a16="http://schemas.microsoft.com/office/drawing/2014/main" id="{1D470A00-1065-8F08-C198-C37F768D1B1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298536A-7A6A-B52C-64BE-EFC00E873B9A}"/>
              </a:ext>
            </a:extLst>
          </p:cNvPr>
          <p:cNvSpPr>
            <a:spLocks noGrp="1"/>
          </p:cNvSpPr>
          <p:nvPr>
            <p:ph type="sldNum" sz="quarter" idx="12"/>
          </p:nvPr>
        </p:nvSpPr>
        <p:spPr/>
        <p:txBody>
          <a:bodyPr/>
          <a:lstStyle/>
          <a:p>
            <a:fld id="{2045C3F4-C80A-4F03-9888-CCE5EA85F942}" type="slidenum">
              <a:rPr lang="en-IN" smtClean="0"/>
              <a:t>‹#›</a:t>
            </a:fld>
            <a:endParaRPr lang="en-IN"/>
          </a:p>
        </p:txBody>
      </p:sp>
    </p:spTree>
    <p:extLst>
      <p:ext uri="{BB962C8B-B14F-4D97-AF65-F5344CB8AC3E}">
        <p14:creationId xmlns:p14="http://schemas.microsoft.com/office/powerpoint/2010/main" val="3497415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B98D-2013-CD14-4099-655858BF05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22AC7E2-921C-E63A-E508-105CC62C24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FE5FDC9-CFC3-B565-B27B-897B91782A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7AE75A-D4D2-535D-D3CF-79215399CF65}"/>
              </a:ext>
            </a:extLst>
          </p:cNvPr>
          <p:cNvSpPr>
            <a:spLocks noGrp="1"/>
          </p:cNvSpPr>
          <p:nvPr>
            <p:ph type="dt" sz="half" idx="10"/>
          </p:nvPr>
        </p:nvSpPr>
        <p:spPr/>
        <p:txBody>
          <a:bodyPr/>
          <a:lstStyle/>
          <a:p>
            <a:fld id="{BCAAA5AA-DB0C-43BA-BF36-F48AE9569848}" type="datetimeFigureOut">
              <a:rPr lang="en-IN" smtClean="0"/>
              <a:t>15-01-2024</a:t>
            </a:fld>
            <a:endParaRPr lang="en-IN"/>
          </a:p>
        </p:txBody>
      </p:sp>
      <p:sp>
        <p:nvSpPr>
          <p:cNvPr id="6" name="Footer Placeholder 5">
            <a:extLst>
              <a:ext uri="{FF2B5EF4-FFF2-40B4-BE49-F238E27FC236}">
                <a16:creationId xmlns:a16="http://schemas.microsoft.com/office/drawing/2014/main" id="{3DD58DF9-D393-9BF7-4BB6-C5A3FF65C6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2B4926-9EF9-C02E-CB22-5FEABE750F9A}"/>
              </a:ext>
            </a:extLst>
          </p:cNvPr>
          <p:cNvSpPr>
            <a:spLocks noGrp="1"/>
          </p:cNvSpPr>
          <p:nvPr>
            <p:ph type="sldNum" sz="quarter" idx="12"/>
          </p:nvPr>
        </p:nvSpPr>
        <p:spPr/>
        <p:txBody>
          <a:bodyPr/>
          <a:lstStyle/>
          <a:p>
            <a:fld id="{2045C3F4-C80A-4F03-9888-CCE5EA85F942}" type="slidenum">
              <a:rPr lang="en-IN" smtClean="0"/>
              <a:t>‹#›</a:t>
            </a:fld>
            <a:endParaRPr lang="en-IN"/>
          </a:p>
        </p:txBody>
      </p:sp>
    </p:spTree>
    <p:extLst>
      <p:ext uri="{BB962C8B-B14F-4D97-AF65-F5344CB8AC3E}">
        <p14:creationId xmlns:p14="http://schemas.microsoft.com/office/powerpoint/2010/main" val="2083652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30067-CC0B-9D05-735F-1852F859A2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86FD6C-2B72-0AEC-07B2-AD5A93A6A8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EF04DB7-3698-CED7-5B67-7409DF1D6B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1FA681-8FF8-21CD-F1B6-EC91C0C00D11}"/>
              </a:ext>
            </a:extLst>
          </p:cNvPr>
          <p:cNvSpPr>
            <a:spLocks noGrp="1"/>
          </p:cNvSpPr>
          <p:nvPr>
            <p:ph type="dt" sz="half" idx="10"/>
          </p:nvPr>
        </p:nvSpPr>
        <p:spPr/>
        <p:txBody>
          <a:bodyPr/>
          <a:lstStyle/>
          <a:p>
            <a:fld id="{BCAAA5AA-DB0C-43BA-BF36-F48AE9569848}" type="datetimeFigureOut">
              <a:rPr lang="en-IN" smtClean="0"/>
              <a:t>15-01-2024</a:t>
            </a:fld>
            <a:endParaRPr lang="en-IN"/>
          </a:p>
        </p:txBody>
      </p:sp>
      <p:sp>
        <p:nvSpPr>
          <p:cNvPr id="6" name="Footer Placeholder 5">
            <a:extLst>
              <a:ext uri="{FF2B5EF4-FFF2-40B4-BE49-F238E27FC236}">
                <a16:creationId xmlns:a16="http://schemas.microsoft.com/office/drawing/2014/main" id="{4BB16123-4C31-7289-C14C-C7D7B6CE00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8D0C90-5DDE-8F62-E677-0BE69AE3E766}"/>
              </a:ext>
            </a:extLst>
          </p:cNvPr>
          <p:cNvSpPr>
            <a:spLocks noGrp="1"/>
          </p:cNvSpPr>
          <p:nvPr>
            <p:ph type="sldNum" sz="quarter" idx="12"/>
          </p:nvPr>
        </p:nvSpPr>
        <p:spPr/>
        <p:txBody>
          <a:bodyPr/>
          <a:lstStyle/>
          <a:p>
            <a:fld id="{2045C3F4-C80A-4F03-9888-CCE5EA85F942}" type="slidenum">
              <a:rPr lang="en-IN" smtClean="0"/>
              <a:t>‹#›</a:t>
            </a:fld>
            <a:endParaRPr lang="en-IN"/>
          </a:p>
        </p:txBody>
      </p:sp>
    </p:spTree>
    <p:extLst>
      <p:ext uri="{BB962C8B-B14F-4D97-AF65-F5344CB8AC3E}">
        <p14:creationId xmlns:p14="http://schemas.microsoft.com/office/powerpoint/2010/main" val="2825707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57156F-C3B0-3F89-0B7B-023C6DE552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511C46-2A14-DC94-A07E-B3F55FD24E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74712B-2BD7-6996-2958-8395E3192F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AAA5AA-DB0C-43BA-BF36-F48AE9569848}" type="datetimeFigureOut">
              <a:rPr lang="en-IN" smtClean="0"/>
              <a:t>15-01-2024</a:t>
            </a:fld>
            <a:endParaRPr lang="en-IN"/>
          </a:p>
        </p:txBody>
      </p:sp>
      <p:sp>
        <p:nvSpPr>
          <p:cNvPr id="5" name="Footer Placeholder 4">
            <a:extLst>
              <a:ext uri="{FF2B5EF4-FFF2-40B4-BE49-F238E27FC236}">
                <a16:creationId xmlns:a16="http://schemas.microsoft.com/office/drawing/2014/main" id="{1C2A566F-68C0-3B9E-FAF5-514D7416AA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1876455-C612-A2EF-C037-60E1C86C4F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45C3F4-C80A-4F03-9888-CCE5EA85F942}" type="slidenum">
              <a:rPr lang="en-IN" smtClean="0"/>
              <a:t>‹#›</a:t>
            </a:fld>
            <a:endParaRPr lang="en-IN"/>
          </a:p>
        </p:txBody>
      </p:sp>
    </p:spTree>
    <p:extLst>
      <p:ext uri="{BB962C8B-B14F-4D97-AF65-F5344CB8AC3E}">
        <p14:creationId xmlns:p14="http://schemas.microsoft.com/office/powerpoint/2010/main" val="2062374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337A1-963A-1C38-9995-990FFACAFD51}"/>
              </a:ext>
            </a:extLst>
          </p:cNvPr>
          <p:cNvSpPr>
            <a:spLocks noGrp="1"/>
          </p:cNvSpPr>
          <p:nvPr>
            <p:ph type="ctrTitle"/>
          </p:nvPr>
        </p:nvSpPr>
        <p:spPr/>
        <p:txBody>
          <a:bodyPr/>
          <a:lstStyle/>
          <a:p>
            <a:r>
              <a:rPr lang="en-US" dirty="0"/>
              <a:t>8085</a:t>
            </a:r>
            <a:endParaRPr lang="en-IN" dirty="0"/>
          </a:p>
        </p:txBody>
      </p:sp>
      <p:sp>
        <p:nvSpPr>
          <p:cNvPr id="3" name="Subtitle 2">
            <a:extLst>
              <a:ext uri="{FF2B5EF4-FFF2-40B4-BE49-F238E27FC236}">
                <a16:creationId xmlns:a16="http://schemas.microsoft.com/office/drawing/2014/main" id="{20C9E9B0-3B5C-E47B-3364-5F119E136C47}"/>
              </a:ext>
            </a:extLst>
          </p:cNvPr>
          <p:cNvSpPr>
            <a:spLocks noGrp="1"/>
          </p:cNvSpPr>
          <p:nvPr>
            <p:ph type="subTitle" idx="1"/>
          </p:nvPr>
        </p:nvSpPr>
        <p:spPr/>
        <p:txBody>
          <a:bodyPr>
            <a:normAutofit/>
          </a:bodyPr>
          <a:lstStyle/>
          <a:p>
            <a:r>
              <a:rPr lang="en-US" sz="4000" dirty="0">
                <a:latin typeface="Times New Roman" panose="02020603050405020304" pitchFamily="18" charset="0"/>
                <a:cs typeface="Times New Roman" panose="02020603050405020304" pitchFamily="18" charset="0"/>
              </a:rPr>
              <a:t>Microprocessor</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3538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8085 Pin Configuration">
            <a:extLst>
              <a:ext uri="{FF2B5EF4-FFF2-40B4-BE49-F238E27FC236}">
                <a16:creationId xmlns:a16="http://schemas.microsoft.com/office/drawing/2014/main" id="{5ED58C02-FEFC-7232-B480-0A3CC94FF8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4942" y="208384"/>
            <a:ext cx="4746171" cy="6441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641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8A2914-85DC-7895-BAB0-A3599975BA9E}"/>
              </a:ext>
            </a:extLst>
          </p:cNvPr>
          <p:cNvSpPr>
            <a:spLocks noGrp="1"/>
          </p:cNvSpPr>
          <p:nvPr>
            <p:ph idx="1"/>
          </p:nvPr>
        </p:nvSpPr>
        <p:spPr>
          <a:xfrm>
            <a:off x="838200" y="544286"/>
            <a:ext cx="10515600" cy="5632677"/>
          </a:xfrm>
        </p:spPr>
        <p:txBody>
          <a:bodyPr/>
          <a:lstStyle/>
          <a:p>
            <a:pPr algn="just"/>
            <a:r>
              <a:rPr lang="en-US" b="1" dirty="0">
                <a:latin typeface="Times New Roman" panose="02020603050405020304" pitchFamily="18" charset="0"/>
                <a:cs typeface="Times New Roman" panose="02020603050405020304" pitchFamily="18" charset="0"/>
              </a:rPr>
              <a:t>Address bus</a:t>
            </a:r>
          </a:p>
          <a:p>
            <a:pPr algn="just"/>
            <a:r>
              <a:rPr lang="en-US" dirty="0">
                <a:latin typeface="Times New Roman" panose="02020603050405020304" pitchFamily="18" charset="0"/>
                <a:cs typeface="Times New Roman" panose="02020603050405020304" pitchFamily="18" charset="0"/>
              </a:rPr>
              <a:t>A15-A8, it carries the most significant 8-bits of memory/IO address.</a:t>
            </a:r>
          </a:p>
          <a:p>
            <a:pPr algn="just"/>
            <a:r>
              <a:rPr lang="en-US" b="1" dirty="0">
                <a:latin typeface="Times New Roman" panose="02020603050405020304" pitchFamily="18" charset="0"/>
                <a:cs typeface="Times New Roman" panose="02020603050405020304" pitchFamily="18" charset="0"/>
              </a:rPr>
              <a:t>Data bus</a:t>
            </a:r>
          </a:p>
          <a:p>
            <a:pPr algn="just"/>
            <a:r>
              <a:rPr lang="en-US" dirty="0">
                <a:latin typeface="Times New Roman" panose="02020603050405020304" pitchFamily="18" charset="0"/>
                <a:cs typeface="Times New Roman" panose="02020603050405020304" pitchFamily="18" charset="0"/>
              </a:rPr>
              <a:t>AD7-AD0, it carries the least significant 8-bit address and data bus.</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Multiplexed Address /Data Bus</a:t>
            </a:r>
          </a:p>
          <a:p>
            <a:pPr algn="just"/>
            <a:r>
              <a:rPr lang="en-US" sz="2400" dirty="0">
                <a:latin typeface="Times New Roman" panose="02020603050405020304" pitchFamily="18" charset="0"/>
                <a:cs typeface="Times New Roman" panose="02020603050405020304" pitchFamily="18" charset="0"/>
              </a:rPr>
              <a:t>The signal lines AD</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-AD</a:t>
            </a:r>
            <a:r>
              <a:rPr lang="en-US" sz="2400" baseline="-25000" dirty="0">
                <a:latin typeface="Times New Roman" panose="02020603050405020304" pitchFamily="18" charset="0"/>
                <a:cs typeface="Times New Roman" panose="02020603050405020304" pitchFamily="18" charset="0"/>
              </a:rPr>
              <a:t>7</a:t>
            </a:r>
            <a:r>
              <a:rPr lang="en-US" sz="2400" dirty="0">
                <a:latin typeface="Times New Roman" panose="02020603050405020304" pitchFamily="18" charset="0"/>
                <a:cs typeface="Times New Roman" panose="02020603050405020304" pitchFamily="18" charset="0"/>
              </a:rPr>
              <a:t> are bidirectional: they serve a dual purpose. They are used as the low-order address bus as well as data bus. </a:t>
            </a:r>
          </a:p>
          <a:p>
            <a:pPr algn="just"/>
            <a:r>
              <a:rPr lang="en-US" sz="2400" dirty="0">
                <a:latin typeface="Times New Roman" panose="02020603050405020304" pitchFamily="18" charset="0"/>
                <a:cs typeface="Times New Roman" panose="02020603050405020304" pitchFamily="18" charset="0"/>
              </a:rPr>
              <a:t>In executing an instruction, during the earlier part of the cycle, these lines are used as the low-order address bus.</a:t>
            </a:r>
          </a:p>
          <a:p>
            <a:pPr algn="just"/>
            <a:r>
              <a:rPr lang="en-US" sz="2400" dirty="0">
                <a:latin typeface="Times New Roman" panose="02020603050405020304" pitchFamily="18" charset="0"/>
                <a:cs typeface="Times New Roman" panose="02020603050405020304" pitchFamily="18" charset="0"/>
              </a:rPr>
              <a:t>During the later part of the cycle, these lines are used as the data bus.</a:t>
            </a:r>
          </a:p>
          <a:p>
            <a:pPr algn="just"/>
            <a:r>
              <a:rPr lang="en-US" sz="2400" dirty="0">
                <a:latin typeface="Times New Roman" panose="02020603050405020304" pitchFamily="18" charset="0"/>
                <a:cs typeface="Times New Roman" panose="02020603050405020304" pitchFamily="18" charset="0"/>
              </a:rPr>
              <a:t>This is known as multiplexing the bus.</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1912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5CD8B6-9298-5FE3-D80B-1BF82B4C7975}"/>
              </a:ext>
            </a:extLst>
          </p:cNvPr>
          <p:cNvSpPr>
            <a:spLocks noGrp="1"/>
          </p:cNvSpPr>
          <p:nvPr>
            <p:ph idx="1"/>
          </p:nvPr>
        </p:nvSpPr>
        <p:spPr>
          <a:xfrm>
            <a:off x="838200" y="533400"/>
            <a:ext cx="10515600" cy="5643563"/>
          </a:xfrm>
        </p:spPr>
        <p:txBody>
          <a:bodyPr/>
          <a:lstStyle/>
          <a:p>
            <a:pPr algn="just"/>
            <a:r>
              <a:rPr lang="en-US" dirty="0">
                <a:latin typeface="Times New Roman" panose="02020603050405020304" pitchFamily="18" charset="0"/>
                <a:cs typeface="Times New Roman" panose="02020603050405020304" pitchFamily="18" charset="0"/>
              </a:rPr>
              <a:t>RD − This signal indicates that the selected IO or memory device is to be read and is ready for accepting data available on the data bus.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WR − This signal indicates that the data on the data bus is to be written into a selected memory or IO location.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ALE − It is a positive going pulse generated when a new operation is started by the microprocessor. When the pulse goes high, it indicates address. When the pulse goes down it indicates data.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2381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E0A46E-7753-C4BB-FA96-B39A02A96CA0}"/>
              </a:ext>
            </a:extLst>
          </p:cNvPr>
          <p:cNvSpPr>
            <a:spLocks noGrp="1"/>
          </p:cNvSpPr>
          <p:nvPr>
            <p:ph idx="1"/>
          </p:nvPr>
        </p:nvSpPr>
        <p:spPr>
          <a:xfrm>
            <a:off x="838200" y="413657"/>
            <a:ext cx="10515600" cy="5763306"/>
          </a:xfrm>
        </p:spPr>
        <p:txBody>
          <a:bodyPr>
            <a:normAutofit/>
          </a:bodyPr>
          <a:lstStyle/>
          <a:p>
            <a:pPr algn="just"/>
            <a:r>
              <a:rPr lang="en-US" sz="2400" dirty="0">
                <a:latin typeface="Times New Roman" panose="02020603050405020304" pitchFamily="18" charset="0"/>
                <a:cs typeface="Times New Roman" panose="02020603050405020304" pitchFamily="18" charset="0"/>
              </a:rPr>
              <a:t>Three status signals are IO/M, S0 &amp; S1.</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IO/M</a:t>
            </a:r>
          </a:p>
          <a:p>
            <a:pPr algn="just"/>
            <a:r>
              <a:rPr lang="en-US" sz="2400" dirty="0">
                <a:latin typeface="Times New Roman" panose="02020603050405020304" pitchFamily="18" charset="0"/>
                <a:cs typeface="Times New Roman" panose="02020603050405020304" pitchFamily="18" charset="0"/>
              </a:rPr>
              <a:t>This signal is used to differentiate between IO and Memory operations, i.e. when it is high indicates IO operation and when it is low then it indicates memory operation.</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S1 &amp; S0</a:t>
            </a:r>
          </a:p>
          <a:p>
            <a:pPr algn="just"/>
            <a:r>
              <a:rPr lang="en-US" sz="2400" dirty="0">
                <a:latin typeface="Times New Roman" panose="02020603050405020304" pitchFamily="18" charset="0"/>
                <a:cs typeface="Times New Roman" panose="02020603050405020304" pitchFamily="18" charset="0"/>
              </a:rPr>
              <a:t>These signals are used to identify the type of current operation.</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Power supply</a:t>
            </a:r>
          </a:p>
          <a:p>
            <a:pPr algn="just"/>
            <a:r>
              <a:rPr lang="en-US" sz="2400" dirty="0">
                <a:latin typeface="Times New Roman" panose="02020603050405020304" pitchFamily="18" charset="0"/>
                <a:cs typeface="Times New Roman" panose="02020603050405020304" pitchFamily="18" charset="0"/>
              </a:rPr>
              <a:t>There are 2 power supply signals − VCC &amp; VSS. VCC indicates +5v power supply and VSS indicates ground signal.</a:t>
            </a:r>
          </a:p>
          <a:p>
            <a:pPr algn="just"/>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1681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ECC8A3-0371-7670-DC9F-CCCE9E5A6A0B}"/>
              </a:ext>
            </a:extLst>
          </p:cNvPr>
          <p:cNvSpPr>
            <a:spLocks noGrp="1"/>
          </p:cNvSpPr>
          <p:nvPr>
            <p:ph idx="1"/>
          </p:nvPr>
        </p:nvSpPr>
        <p:spPr>
          <a:xfrm>
            <a:off x="838200" y="555171"/>
            <a:ext cx="10515600" cy="5621792"/>
          </a:xfrm>
        </p:spPr>
        <p:txBody>
          <a:bodyPr/>
          <a:lstStyle/>
          <a:p>
            <a:pPr algn="just"/>
            <a:r>
              <a:rPr lang="en-US" dirty="0">
                <a:latin typeface="Times New Roman" panose="02020603050405020304" pitchFamily="18" charset="0"/>
                <a:cs typeface="Times New Roman" panose="02020603050405020304" pitchFamily="18" charset="0"/>
              </a:rPr>
              <a:t>Clock signals</a:t>
            </a:r>
          </a:p>
          <a:p>
            <a:pPr algn="just"/>
            <a:r>
              <a:rPr lang="en-US" dirty="0">
                <a:latin typeface="Times New Roman" panose="02020603050405020304" pitchFamily="18" charset="0"/>
                <a:cs typeface="Times New Roman" panose="02020603050405020304" pitchFamily="18" charset="0"/>
              </a:rPr>
              <a:t>There are 3 clock signals, i.e. X1, X2, CLK OUT.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X1, X2 − A crystal (RC, LC N/W) is connected at these two pins and is used to set frequency of the internal clock generator. This frequency is internally divided by 2.</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CLK OUT − This signal is used as the system clock for devices connected with the microprocessor.</a:t>
            </a:r>
          </a:p>
          <a:p>
            <a:endParaRPr lang="en-IN" dirty="0"/>
          </a:p>
        </p:txBody>
      </p:sp>
    </p:spTree>
    <p:extLst>
      <p:ext uri="{BB962C8B-B14F-4D97-AF65-F5344CB8AC3E}">
        <p14:creationId xmlns:p14="http://schemas.microsoft.com/office/powerpoint/2010/main" val="1054547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9D7CEB-2023-7D33-1A21-CC440075682D}"/>
              </a:ext>
            </a:extLst>
          </p:cNvPr>
          <p:cNvSpPr>
            <a:spLocks noGrp="1"/>
          </p:cNvSpPr>
          <p:nvPr>
            <p:ph idx="1"/>
          </p:nvPr>
        </p:nvSpPr>
        <p:spPr>
          <a:xfrm>
            <a:off x="598714" y="304800"/>
            <a:ext cx="11201400" cy="6204857"/>
          </a:xfrm>
        </p:spPr>
        <p:txBody>
          <a:bodyPr>
            <a:noAutofit/>
          </a:bodyPr>
          <a:lstStyle/>
          <a:p>
            <a:pPr algn="just"/>
            <a:r>
              <a:rPr lang="en-US" sz="2200" b="1" dirty="0">
                <a:latin typeface="Times New Roman" panose="02020603050405020304" pitchFamily="18" charset="0"/>
                <a:cs typeface="Times New Roman" panose="02020603050405020304" pitchFamily="18" charset="0"/>
              </a:rPr>
              <a:t>Interrupts &amp; externally initiated signals</a:t>
            </a:r>
          </a:p>
          <a:p>
            <a:pPr algn="just"/>
            <a:r>
              <a:rPr lang="en-US" sz="2200" dirty="0">
                <a:latin typeface="Times New Roman" panose="02020603050405020304" pitchFamily="18" charset="0"/>
                <a:cs typeface="Times New Roman" panose="02020603050405020304" pitchFamily="18" charset="0"/>
              </a:rPr>
              <a:t>Interrupts are the signals generated by external devices to request the microprocessor to perform a task. There are 5 interrupt signals, i.e. TRAP, RST 7.5, RST 6.5, RST 5.5, and INTR.</a:t>
            </a:r>
          </a:p>
          <a:p>
            <a:pPr algn="just"/>
            <a:r>
              <a:rPr lang="en-US" sz="2200" b="1" dirty="0">
                <a:latin typeface="Times New Roman" panose="02020603050405020304" pitchFamily="18" charset="0"/>
                <a:cs typeface="Times New Roman" panose="02020603050405020304" pitchFamily="18" charset="0"/>
              </a:rPr>
              <a:t>INTA </a:t>
            </a:r>
            <a:r>
              <a:rPr lang="en-US" sz="2200" dirty="0">
                <a:latin typeface="Times New Roman" panose="02020603050405020304" pitchFamily="18" charset="0"/>
                <a:cs typeface="Times New Roman" panose="02020603050405020304" pitchFamily="18" charset="0"/>
              </a:rPr>
              <a:t>− It is an interrupt acknowledgment signal.</a:t>
            </a:r>
          </a:p>
          <a:p>
            <a:pPr algn="just"/>
            <a:endParaRPr lang="en-US" sz="2200"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RESET IN </a:t>
            </a:r>
            <a:r>
              <a:rPr lang="en-US" sz="2200" dirty="0">
                <a:latin typeface="Times New Roman" panose="02020603050405020304" pitchFamily="18" charset="0"/>
                <a:cs typeface="Times New Roman" panose="02020603050405020304" pitchFamily="18" charset="0"/>
              </a:rPr>
              <a:t>− This signal is used to reset the microprocessor by setting the program counter to zero.</a:t>
            </a:r>
          </a:p>
          <a:p>
            <a:pPr algn="just"/>
            <a:endParaRPr lang="en-US" sz="2200"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RESET OUT </a:t>
            </a:r>
            <a:r>
              <a:rPr lang="en-US" sz="2200" dirty="0">
                <a:latin typeface="Times New Roman" panose="02020603050405020304" pitchFamily="18" charset="0"/>
                <a:cs typeface="Times New Roman" panose="02020603050405020304" pitchFamily="18" charset="0"/>
              </a:rPr>
              <a:t>− This signal is used to reset all the connected devices when the microprocessor is reset.</a:t>
            </a:r>
          </a:p>
          <a:p>
            <a:pPr algn="just"/>
            <a:endParaRPr lang="en-US" sz="2200"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READY </a:t>
            </a:r>
            <a:r>
              <a:rPr lang="en-US" sz="2200" dirty="0">
                <a:latin typeface="Times New Roman" panose="02020603050405020304" pitchFamily="18" charset="0"/>
                <a:cs typeface="Times New Roman" panose="02020603050405020304" pitchFamily="18" charset="0"/>
              </a:rPr>
              <a:t>− This signal indicates that the device is ready to send or receive data. If READY is low, then the CPU has to wait for READY to go high.</a:t>
            </a:r>
          </a:p>
          <a:p>
            <a:pPr algn="just"/>
            <a:endParaRPr lang="en-US" sz="2200"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HOLD </a:t>
            </a:r>
            <a:r>
              <a:rPr lang="en-US" sz="2200" dirty="0">
                <a:latin typeface="Times New Roman" panose="02020603050405020304" pitchFamily="18" charset="0"/>
                <a:cs typeface="Times New Roman" panose="02020603050405020304" pitchFamily="18" charset="0"/>
              </a:rPr>
              <a:t>− This signal indicates that another master is requesting the use of the address and data buses.</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HLDA (HOLD Acknowledge) − It indicates that the CPU has received the HOLD request and it will relinquish the bus in the next clock cycle. HLDA is set to low after the HOLD signal is removed.</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5259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46C97C-8D7B-6295-80F2-DF81876E6055}"/>
              </a:ext>
            </a:extLst>
          </p:cNvPr>
          <p:cNvSpPr>
            <a:spLocks noGrp="1"/>
          </p:cNvSpPr>
          <p:nvPr>
            <p:ph idx="1"/>
          </p:nvPr>
        </p:nvSpPr>
        <p:spPr>
          <a:xfrm>
            <a:off x="838200" y="914400"/>
            <a:ext cx="10515600" cy="5262563"/>
          </a:xfrm>
        </p:spPr>
        <p:txBody>
          <a:bodyPr/>
          <a:lstStyle/>
          <a:p>
            <a:pPr algn="just"/>
            <a:r>
              <a:rPr lang="en-US" b="1" dirty="0">
                <a:latin typeface="Times New Roman" panose="02020603050405020304" pitchFamily="18" charset="0"/>
                <a:cs typeface="Times New Roman" panose="02020603050405020304" pitchFamily="18" charset="0"/>
              </a:rPr>
              <a:t>Control and status signals</a:t>
            </a:r>
          </a:p>
          <a:p>
            <a:pPr algn="just"/>
            <a:r>
              <a:rPr lang="en-US" dirty="0">
                <a:latin typeface="Times New Roman" panose="02020603050405020304" pitchFamily="18" charset="0"/>
                <a:cs typeface="Times New Roman" panose="02020603050405020304" pitchFamily="18" charset="0"/>
              </a:rPr>
              <a:t>These signals are used to identify the nature of operation. There are 3 control signal and 3 status signals.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Three control signals are RD, WR &amp; ALE.</a:t>
            </a:r>
          </a:p>
          <a:p>
            <a:pPr algn="just"/>
            <a:r>
              <a:rPr lang="en-US" b="1" dirty="0">
                <a:latin typeface="Times New Roman" panose="02020603050405020304" pitchFamily="18" charset="0"/>
                <a:cs typeface="Times New Roman" panose="02020603050405020304" pitchFamily="18" charset="0"/>
              </a:rPr>
              <a:t>Address Latch Enable - T</a:t>
            </a:r>
            <a:r>
              <a:rPr lang="en-US" dirty="0">
                <a:latin typeface="Times New Roman" panose="02020603050405020304" pitchFamily="18" charset="0"/>
                <a:cs typeface="Times New Roman" panose="02020603050405020304" pitchFamily="18" charset="0"/>
              </a:rPr>
              <a:t>his is a positive going pulse generated every time the 8085 begins an operation; it indicates that the bits AD7-AD0 are address bits. This signal is primarily used to latch the low-order address from multiplexed bus and generate a separate set of eight </a:t>
            </a:r>
            <a:r>
              <a:rPr lang="en-US">
                <a:latin typeface="Times New Roman" panose="02020603050405020304" pitchFamily="18" charset="0"/>
                <a:cs typeface="Times New Roman" panose="02020603050405020304" pitchFamily="18" charset="0"/>
              </a:rPr>
              <a:t>address lines.</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70624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7B0E2-391B-7381-3854-23C6F2BED18E}"/>
              </a:ext>
            </a:extLst>
          </p:cNvPr>
          <p:cNvSpPr>
            <a:spLocks noGrp="1"/>
          </p:cNvSpPr>
          <p:nvPr>
            <p:ph type="title"/>
          </p:nvPr>
        </p:nvSpPr>
        <p:spPr>
          <a:xfrm>
            <a:off x="838200" y="200451"/>
            <a:ext cx="10515600" cy="1325563"/>
          </a:xfrm>
        </p:spPr>
        <p:txBody>
          <a:bodyPr>
            <a:normAutofit/>
          </a:bodyPr>
          <a:lstStyle/>
          <a:p>
            <a:r>
              <a:rPr lang="en-US" sz="3600" dirty="0">
                <a:latin typeface="Times New Roman" panose="02020603050405020304" pitchFamily="18" charset="0"/>
                <a:cs typeface="Times New Roman" panose="02020603050405020304" pitchFamily="18" charset="0"/>
              </a:rPr>
              <a:t>Architecture</a:t>
            </a:r>
            <a:endParaRPr lang="en-IN" sz="3600" dirty="0">
              <a:latin typeface="Times New Roman" panose="02020603050405020304" pitchFamily="18" charset="0"/>
              <a:cs typeface="Times New Roman" panose="02020603050405020304" pitchFamily="18" charset="0"/>
            </a:endParaRPr>
          </a:p>
        </p:txBody>
      </p:sp>
      <p:pic>
        <p:nvPicPr>
          <p:cNvPr id="1026" name="Picture 2" descr="Lightbox">
            <a:extLst>
              <a:ext uri="{FF2B5EF4-FFF2-40B4-BE49-F238E27FC236}">
                <a16:creationId xmlns:a16="http://schemas.microsoft.com/office/drawing/2014/main" id="{45722F3C-85EB-2274-749D-EE5D1968BE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72342" y="1153886"/>
            <a:ext cx="8882743" cy="5503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228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73BAE-44E2-5A2B-B390-1F4381DEDA02}"/>
              </a:ext>
            </a:extLst>
          </p:cNvPr>
          <p:cNvSpPr>
            <a:spLocks noGrp="1"/>
          </p:cNvSpPr>
          <p:nvPr>
            <p:ph idx="1"/>
          </p:nvPr>
        </p:nvSpPr>
        <p:spPr>
          <a:xfrm>
            <a:off x="838200" y="446314"/>
            <a:ext cx="10515600" cy="5730649"/>
          </a:xfrm>
        </p:spPr>
        <p:txBody>
          <a:bodyPr>
            <a:normAutofit fontScale="85000" lnSpcReduction="20000"/>
          </a:bodyPr>
          <a:lstStyle/>
          <a:p>
            <a:pPr algn="just" fontAlgn="base"/>
            <a:r>
              <a:rPr lang="en-US" b="1" i="0" dirty="0">
                <a:solidFill>
                  <a:srgbClr val="273239"/>
                </a:solidFill>
                <a:effectLst/>
                <a:latin typeface="Times New Roman" panose="02020603050405020304" pitchFamily="18" charset="0"/>
                <a:cs typeface="Times New Roman" panose="02020603050405020304" pitchFamily="18" charset="0"/>
              </a:rPr>
              <a:t>Arithmetic and Logic Unit (ALU) :</a:t>
            </a:r>
          </a:p>
          <a:p>
            <a:pPr algn="just" fontAlgn="base"/>
            <a:r>
              <a:rPr lang="en-US" b="0" i="0" dirty="0">
                <a:solidFill>
                  <a:srgbClr val="273239"/>
                </a:solidFill>
                <a:effectLst/>
                <a:latin typeface="Times New Roman" panose="02020603050405020304" pitchFamily="18" charset="0"/>
                <a:cs typeface="Times New Roman" panose="02020603050405020304" pitchFamily="18" charset="0"/>
              </a:rPr>
              <a:t>It is used to perform mathematical operations like addition, multiplication, subtraction, division, decrement, increment, etc. Different operations are carried out in ALU: </a:t>
            </a:r>
            <a:r>
              <a:rPr lang="en-US" b="1" i="1" dirty="0">
                <a:solidFill>
                  <a:srgbClr val="273239"/>
                </a:solidFill>
                <a:effectLst/>
                <a:latin typeface="Times New Roman" panose="02020603050405020304" pitchFamily="18" charset="0"/>
                <a:cs typeface="Times New Roman" panose="02020603050405020304" pitchFamily="18" charset="0"/>
              </a:rPr>
              <a:t>Logical operations, Bit-Shifting Operations, and Arithmetic Operations.</a:t>
            </a:r>
          </a:p>
          <a:p>
            <a:pPr marL="0" indent="0" algn="just" fontAlgn="base">
              <a:buNone/>
            </a:pPr>
            <a:endParaRPr lang="en-US" b="1" i="1" dirty="0">
              <a:solidFill>
                <a:srgbClr val="273239"/>
              </a:solidFill>
              <a:effectLst/>
              <a:latin typeface="Times New Roman" panose="02020603050405020304" pitchFamily="18" charset="0"/>
              <a:cs typeface="Times New Roman" panose="02020603050405020304" pitchFamily="18" charset="0"/>
            </a:endParaRPr>
          </a:p>
          <a:p>
            <a:pPr algn="just" fontAlgn="base"/>
            <a:r>
              <a:rPr lang="en-US" b="1" i="0" dirty="0">
                <a:solidFill>
                  <a:srgbClr val="273239"/>
                </a:solidFill>
                <a:effectLst/>
                <a:latin typeface="Times New Roman" panose="02020603050405020304" pitchFamily="18" charset="0"/>
                <a:cs typeface="Times New Roman" panose="02020603050405020304" pitchFamily="18" charset="0"/>
              </a:rPr>
              <a:t>Flag Register:</a:t>
            </a:r>
          </a:p>
          <a:p>
            <a:pPr algn="just" fontAlgn="base"/>
            <a:r>
              <a:rPr lang="en-US" b="0" i="0" dirty="0">
                <a:solidFill>
                  <a:srgbClr val="273239"/>
                </a:solidFill>
                <a:effectLst/>
                <a:latin typeface="Times New Roman" panose="02020603050405020304" pitchFamily="18" charset="0"/>
                <a:cs typeface="Times New Roman" panose="02020603050405020304" pitchFamily="18" charset="0"/>
              </a:rPr>
              <a:t>It is an 8-bit register that stores either 0 or 1 depending upon which value is stored in the accumulator.  Flag Register contains 8-bit out of which 5-bits are important and the rest of 3-bits are “don’t Care conditions”. Different Fields of Flag Register:</a:t>
            </a:r>
          </a:p>
          <a:p>
            <a:pPr algn="just" fontAlgn="base"/>
            <a:endParaRPr lang="en-US" b="0" i="0" dirty="0">
              <a:solidFill>
                <a:srgbClr val="273239"/>
              </a:solidFill>
              <a:effectLst/>
              <a:latin typeface="Times New Roman" panose="02020603050405020304" pitchFamily="18" charset="0"/>
              <a:cs typeface="Times New Roman" panose="02020603050405020304" pitchFamily="18" charset="0"/>
            </a:endParaRPr>
          </a:p>
          <a:p>
            <a:pPr algn="just" fontAlgn="base"/>
            <a:r>
              <a:rPr lang="en-US" b="0" i="0" dirty="0">
                <a:solidFill>
                  <a:srgbClr val="273239"/>
                </a:solidFill>
                <a:effectLst/>
                <a:latin typeface="Times New Roman" panose="02020603050405020304" pitchFamily="18" charset="0"/>
                <a:cs typeface="Times New Roman" panose="02020603050405020304" pitchFamily="18" charset="0"/>
              </a:rPr>
              <a:t>Carry Flag</a:t>
            </a:r>
          </a:p>
          <a:p>
            <a:pPr algn="just" fontAlgn="base"/>
            <a:r>
              <a:rPr lang="en-US" b="0" i="0" dirty="0">
                <a:solidFill>
                  <a:srgbClr val="273239"/>
                </a:solidFill>
                <a:effectLst/>
                <a:latin typeface="Times New Roman" panose="02020603050405020304" pitchFamily="18" charset="0"/>
                <a:cs typeface="Times New Roman" panose="02020603050405020304" pitchFamily="18" charset="0"/>
              </a:rPr>
              <a:t>Parity Flag</a:t>
            </a:r>
          </a:p>
          <a:p>
            <a:pPr algn="just" fontAlgn="base"/>
            <a:r>
              <a:rPr lang="en-US" b="0" i="0" dirty="0">
                <a:solidFill>
                  <a:srgbClr val="273239"/>
                </a:solidFill>
                <a:effectLst/>
                <a:latin typeface="Times New Roman" panose="02020603050405020304" pitchFamily="18" charset="0"/>
                <a:cs typeface="Times New Roman" panose="02020603050405020304" pitchFamily="18" charset="0"/>
              </a:rPr>
              <a:t>Auxiliary Carry Flag</a:t>
            </a:r>
          </a:p>
          <a:p>
            <a:pPr algn="just" fontAlgn="base"/>
            <a:r>
              <a:rPr lang="en-US" b="0" i="0" dirty="0">
                <a:solidFill>
                  <a:srgbClr val="273239"/>
                </a:solidFill>
                <a:effectLst/>
                <a:latin typeface="Times New Roman" panose="02020603050405020304" pitchFamily="18" charset="0"/>
                <a:cs typeface="Times New Roman" panose="02020603050405020304" pitchFamily="18" charset="0"/>
              </a:rPr>
              <a:t>Zero Flag</a:t>
            </a:r>
          </a:p>
          <a:p>
            <a:pPr algn="just" fontAlgn="base"/>
            <a:r>
              <a:rPr lang="en-US" b="0" i="0" dirty="0">
                <a:solidFill>
                  <a:srgbClr val="273239"/>
                </a:solidFill>
                <a:effectLst/>
                <a:latin typeface="Times New Roman" panose="02020603050405020304" pitchFamily="18" charset="0"/>
                <a:cs typeface="Times New Roman" panose="02020603050405020304" pitchFamily="18" charset="0"/>
              </a:rPr>
              <a:t>Sign Flag</a:t>
            </a:r>
          </a:p>
          <a:p>
            <a:pPr algn="just" fontAlgn="base"/>
            <a:endParaRPr lang="en-US" b="0" i="0" dirty="0">
              <a:solidFill>
                <a:srgbClr val="273239"/>
              </a:solidFill>
              <a:effectLst/>
              <a:latin typeface="Nunito" pitchFamily="2" charset="0"/>
            </a:endParaRPr>
          </a:p>
          <a:p>
            <a:endParaRPr lang="en-IN" dirty="0"/>
          </a:p>
        </p:txBody>
      </p:sp>
    </p:spTree>
    <p:extLst>
      <p:ext uri="{BB962C8B-B14F-4D97-AF65-F5344CB8AC3E}">
        <p14:creationId xmlns:p14="http://schemas.microsoft.com/office/powerpoint/2010/main" val="1766172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86CA25-9CFA-0F61-322F-6F3A0A68CAE3}"/>
              </a:ext>
            </a:extLst>
          </p:cNvPr>
          <p:cNvSpPr>
            <a:spLocks noGrp="1"/>
          </p:cNvSpPr>
          <p:nvPr>
            <p:ph idx="1"/>
          </p:nvPr>
        </p:nvSpPr>
        <p:spPr>
          <a:xfrm>
            <a:off x="838200" y="566057"/>
            <a:ext cx="10515600" cy="5610906"/>
          </a:xfrm>
        </p:spPr>
        <p:txBody>
          <a:bodyPr>
            <a:normAutofit/>
          </a:bodyPr>
          <a:lstStyle/>
          <a:p>
            <a:pPr algn="just"/>
            <a:r>
              <a:rPr lang="en-US" sz="2400" b="1" dirty="0">
                <a:latin typeface="Times New Roman" panose="02020603050405020304" pitchFamily="18" charset="0"/>
                <a:cs typeface="Times New Roman" panose="02020603050405020304" pitchFamily="18" charset="0"/>
              </a:rPr>
              <a:t>Accumulator:</a:t>
            </a:r>
          </a:p>
          <a:p>
            <a:pPr algn="just"/>
            <a:r>
              <a:rPr lang="en-US" sz="2400" dirty="0">
                <a:latin typeface="Times New Roman" panose="02020603050405020304" pitchFamily="18" charset="0"/>
                <a:cs typeface="Times New Roman" panose="02020603050405020304" pitchFamily="18" charset="0"/>
              </a:rPr>
              <a:t>Accumulator is used to perform I/O, arithmetic, and logical operations. It is connected to ALU and the internal data bus. </a:t>
            </a:r>
          </a:p>
          <a:p>
            <a:pPr algn="just"/>
            <a:r>
              <a:rPr lang="en-US" sz="2400" dirty="0">
                <a:latin typeface="Times New Roman" panose="02020603050405020304" pitchFamily="18" charset="0"/>
                <a:cs typeface="Times New Roman" panose="02020603050405020304" pitchFamily="18" charset="0"/>
              </a:rPr>
              <a:t>The accumulator is the heart of the microprocessor because for all arithmetic operations Accumulator’s 8-bit pin will always there connected with ALU and in most-off times all the operations carried by different instructions will be stored in the accumulator after operation performance.</a:t>
            </a:r>
          </a:p>
          <a:p>
            <a:pPr algn="just"/>
            <a:r>
              <a:rPr lang="en-US" sz="2400" b="1" dirty="0">
                <a:latin typeface="Times New Roman" panose="02020603050405020304" pitchFamily="18" charset="0"/>
                <a:cs typeface="Times New Roman" panose="02020603050405020304" pitchFamily="18" charset="0"/>
              </a:rPr>
              <a:t>General Purpose Registers:</a:t>
            </a:r>
          </a:p>
          <a:p>
            <a:pPr algn="just"/>
            <a:r>
              <a:rPr lang="en-US" sz="2400" dirty="0">
                <a:latin typeface="Times New Roman" panose="02020603050405020304" pitchFamily="18" charset="0"/>
                <a:cs typeface="Times New Roman" panose="02020603050405020304" pitchFamily="18" charset="0"/>
              </a:rPr>
              <a:t>There are six general-purpose registers. These registers can hold 8-bit values. These  8-bit registers are B,C,D,E,H,L. These registers work as 16-bit registers when they work in pairs like B-C, D-E, and H-L. </a:t>
            </a:r>
          </a:p>
          <a:p>
            <a:pPr algn="just"/>
            <a:r>
              <a:rPr lang="en-US" sz="2400" dirty="0">
                <a:latin typeface="Times New Roman" panose="02020603050405020304" pitchFamily="18" charset="0"/>
                <a:cs typeface="Times New Roman" panose="02020603050405020304" pitchFamily="18" charset="0"/>
              </a:rPr>
              <a:t>Here registers W and Z are reserved registers. We can’t use these registers in arithmetic operations. It is reserved for microprocessors for internal operations like swapping two 16-bit numbers.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2496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4A08E2-5A12-29BF-BD56-7226A3EBA4FA}"/>
              </a:ext>
            </a:extLst>
          </p:cNvPr>
          <p:cNvSpPr>
            <a:spLocks noGrp="1"/>
          </p:cNvSpPr>
          <p:nvPr>
            <p:ph idx="1"/>
          </p:nvPr>
        </p:nvSpPr>
        <p:spPr>
          <a:xfrm>
            <a:off x="838200" y="500743"/>
            <a:ext cx="10515600" cy="5676220"/>
          </a:xfrm>
        </p:spPr>
        <p:txBody>
          <a:bodyPr/>
          <a:lstStyle/>
          <a:p>
            <a:pPr algn="just" fontAlgn="base"/>
            <a:r>
              <a:rPr lang="en-US" b="1" i="0" dirty="0">
                <a:solidFill>
                  <a:srgbClr val="273239"/>
                </a:solidFill>
                <a:effectLst/>
                <a:latin typeface="Times New Roman" panose="02020603050405020304" pitchFamily="18" charset="0"/>
                <a:cs typeface="Times New Roman" panose="02020603050405020304" pitchFamily="18" charset="0"/>
              </a:rPr>
              <a:t>Program Counter : </a:t>
            </a:r>
          </a:p>
          <a:p>
            <a:pPr algn="just" fontAlgn="base"/>
            <a:r>
              <a:rPr lang="en-US" b="0" i="0" dirty="0">
                <a:solidFill>
                  <a:srgbClr val="273239"/>
                </a:solidFill>
                <a:effectLst/>
                <a:latin typeface="Times New Roman" panose="02020603050405020304" pitchFamily="18" charset="0"/>
                <a:cs typeface="Times New Roman" panose="02020603050405020304" pitchFamily="18" charset="0"/>
              </a:rPr>
              <a:t>Program Counter holds the address value of the memory to the next instruction that is to be executed. It is a 16-bit register.</a:t>
            </a:r>
          </a:p>
          <a:p>
            <a:pPr algn="just" fontAlgn="base"/>
            <a:r>
              <a:rPr lang="en-US" b="1" dirty="0">
                <a:solidFill>
                  <a:srgbClr val="273239"/>
                </a:solidFill>
                <a:latin typeface="Times New Roman" panose="02020603050405020304" pitchFamily="18" charset="0"/>
                <a:cs typeface="Times New Roman" panose="02020603050405020304" pitchFamily="18" charset="0"/>
              </a:rPr>
              <a:t>Stack Pointer :</a:t>
            </a:r>
          </a:p>
          <a:p>
            <a:pPr algn="just" fontAlgn="base"/>
            <a:r>
              <a:rPr lang="en-US" dirty="0">
                <a:solidFill>
                  <a:srgbClr val="273239"/>
                </a:solidFill>
                <a:latin typeface="Times New Roman" panose="02020603050405020304" pitchFamily="18" charset="0"/>
                <a:cs typeface="Times New Roman" panose="02020603050405020304" pitchFamily="18" charset="0"/>
              </a:rPr>
              <a:t>It works like a stack. In stack, the content of the register is stored that is later used in the program. It is a 16-bit special register. This pointer is very useful in stack-related operations like PUSH, POP initiated by Microprocessor. It reserves the address of the most recent stack entry.</a:t>
            </a:r>
          </a:p>
          <a:p>
            <a:pPr algn="just" fontAlgn="base"/>
            <a:r>
              <a:rPr lang="en-US" b="1" dirty="0">
                <a:solidFill>
                  <a:srgbClr val="273239"/>
                </a:solidFill>
                <a:latin typeface="Times New Roman" panose="02020603050405020304" pitchFamily="18" charset="0"/>
                <a:cs typeface="Times New Roman" panose="02020603050405020304" pitchFamily="18" charset="0"/>
              </a:rPr>
              <a:t>Instruction register and decoder:</a:t>
            </a:r>
          </a:p>
          <a:p>
            <a:pPr algn="just" fontAlgn="base"/>
            <a:r>
              <a:rPr lang="en-US" dirty="0">
                <a:solidFill>
                  <a:srgbClr val="273239"/>
                </a:solidFill>
                <a:latin typeface="Times New Roman" panose="02020603050405020304" pitchFamily="18" charset="0"/>
                <a:cs typeface="Times New Roman" panose="02020603050405020304" pitchFamily="18" charset="0"/>
              </a:rPr>
              <a:t>It is an 8-bit register that holds the instruction code that is being decoded. The instruction is fetched from the memory.</a:t>
            </a:r>
          </a:p>
          <a:p>
            <a:endParaRPr lang="en-IN" dirty="0"/>
          </a:p>
        </p:txBody>
      </p:sp>
    </p:spTree>
    <p:extLst>
      <p:ext uri="{BB962C8B-B14F-4D97-AF65-F5344CB8AC3E}">
        <p14:creationId xmlns:p14="http://schemas.microsoft.com/office/powerpoint/2010/main" val="507071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647CBC-A76F-4553-E3E9-DB090C746FE3}"/>
              </a:ext>
            </a:extLst>
          </p:cNvPr>
          <p:cNvSpPr>
            <a:spLocks noGrp="1"/>
          </p:cNvSpPr>
          <p:nvPr>
            <p:ph idx="1"/>
          </p:nvPr>
        </p:nvSpPr>
        <p:spPr>
          <a:xfrm>
            <a:off x="838200" y="500743"/>
            <a:ext cx="10515600" cy="5676220"/>
          </a:xfrm>
        </p:spPr>
        <p:txBody>
          <a:bodyPr>
            <a:normAutofit fontScale="92500" lnSpcReduction="10000"/>
          </a:bodyPr>
          <a:lstStyle/>
          <a:p>
            <a:pPr algn="just"/>
            <a:r>
              <a:rPr lang="en-US" b="1" dirty="0">
                <a:latin typeface="Times New Roman" panose="02020603050405020304" pitchFamily="18" charset="0"/>
                <a:cs typeface="Times New Roman" panose="02020603050405020304" pitchFamily="18" charset="0"/>
              </a:rPr>
              <a:t>Timing and control unit:</a:t>
            </a:r>
          </a:p>
          <a:p>
            <a:pPr algn="just"/>
            <a:r>
              <a:rPr lang="en-US" dirty="0">
                <a:latin typeface="Times New Roman" panose="02020603050405020304" pitchFamily="18" charset="0"/>
                <a:cs typeface="Times New Roman" panose="02020603050405020304" pitchFamily="18" charset="0"/>
              </a:rPr>
              <a:t>The timing and control unit comes under the CPU section, and it controls the flow of data from the CPU to other devices. It is also used to control the operations performed by the microprocessor and the devices connected to it. There are certain timing and control signals like Control signals, DMA Signals, RESET signals and Status signals.</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Interrupt control:</a:t>
            </a:r>
          </a:p>
          <a:p>
            <a:pPr algn="just"/>
            <a:r>
              <a:rPr lang="en-US" dirty="0">
                <a:latin typeface="Times New Roman" panose="02020603050405020304" pitchFamily="18" charset="0"/>
                <a:cs typeface="Times New Roman" panose="02020603050405020304" pitchFamily="18" charset="0"/>
              </a:rPr>
              <a:t>Whenever a microprocessor is executing the main program and if suddenly an interrupt occurs, the microprocessor shifts the control from the main program to process the incoming request. After the request is completed, the control goes back to the main program. There are 5 interrupt signals in 8085 microprocessors: </a:t>
            </a:r>
            <a:r>
              <a:rPr lang="en-US" b="1" dirty="0">
                <a:latin typeface="Times New Roman" panose="02020603050405020304" pitchFamily="18" charset="0"/>
                <a:cs typeface="Times New Roman" panose="02020603050405020304" pitchFamily="18" charset="0"/>
              </a:rPr>
              <a:t>INTR, TRAP, RST 7.5, RST 6.5, and RST 5.5.</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Priorities of Interrupts: TRAP &gt; RST 7.5 &gt; RST 6.5 &gt; RST 5.5 &gt; INTR</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4367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689FFB-C7D9-11C2-FCE7-B79FBC4465EA}"/>
              </a:ext>
            </a:extLst>
          </p:cNvPr>
          <p:cNvSpPr>
            <a:spLocks noGrp="1"/>
          </p:cNvSpPr>
          <p:nvPr>
            <p:ph idx="1"/>
          </p:nvPr>
        </p:nvSpPr>
        <p:spPr>
          <a:xfrm>
            <a:off x="838200" y="468086"/>
            <a:ext cx="10515600" cy="5708877"/>
          </a:xfrm>
        </p:spPr>
        <p:txBody>
          <a:bodyPr>
            <a:normAutofit fontScale="92500" lnSpcReduction="20000"/>
          </a:bodyPr>
          <a:lstStyle/>
          <a:p>
            <a:pPr algn="just"/>
            <a:r>
              <a:rPr lang="en-US" b="1" dirty="0">
                <a:latin typeface="Times New Roman" panose="02020603050405020304" pitchFamily="18" charset="0"/>
                <a:cs typeface="Times New Roman" panose="02020603050405020304" pitchFamily="18" charset="0"/>
              </a:rPr>
              <a:t>Address bus and data bus: </a:t>
            </a:r>
          </a:p>
          <a:p>
            <a:pPr algn="just"/>
            <a:r>
              <a:rPr lang="en-US" dirty="0">
                <a:latin typeface="Times New Roman" panose="02020603050405020304" pitchFamily="18" charset="0"/>
                <a:cs typeface="Times New Roman" panose="02020603050405020304" pitchFamily="18" charset="0"/>
              </a:rPr>
              <a:t>The data bus is bidirectional and carries the data which is to be stored.  The address bus is unidirectional and carries the location where data is to be stored.</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the 8085 microprocessor, the address bus and data bus are two separate buses that are used for communication between the microprocessor and external devices.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Address bus is used to transfer the memory address of the data that needs to be read or written. The address bus is a 16-bit bus, allowing the 8085 to access up to 65,536 memory locations.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Data bus is used to transfer data between the microprocessor and external devices such as memory and I/O devices. The data bus is an 8-bit bus, allowing the 8085 to transfer 8-bit data at a time.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7748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AD45CA-72AD-0CA2-CF35-B6646219A2C7}"/>
              </a:ext>
            </a:extLst>
          </p:cNvPr>
          <p:cNvSpPr>
            <a:spLocks noGrp="1"/>
          </p:cNvSpPr>
          <p:nvPr>
            <p:ph idx="1"/>
          </p:nvPr>
        </p:nvSpPr>
        <p:spPr>
          <a:xfrm>
            <a:off x="838200" y="468086"/>
            <a:ext cx="10515600" cy="5708877"/>
          </a:xfrm>
        </p:spPr>
        <p:txBody>
          <a:bodyPr/>
          <a:lstStyle/>
          <a:p>
            <a:pPr algn="just"/>
            <a:r>
              <a:rPr lang="en-US" b="1" dirty="0">
                <a:latin typeface="Times New Roman" panose="02020603050405020304" pitchFamily="18" charset="0"/>
                <a:cs typeface="Times New Roman" panose="02020603050405020304" pitchFamily="18" charset="0"/>
              </a:rPr>
              <a:t>Serial Input/output control:</a:t>
            </a:r>
          </a:p>
          <a:p>
            <a:pPr algn="just"/>
            <a:r>
              <a:rPr lang="en-US" dirty="0">
                <a:latin typeface="Times New Roman" panose="02020603050405020304" pitchFamily="18" charset="0"/>
                <a:cs typeface="Times New Roman" panose="02020603050405020304" pitchFamily="18" charset="0"/>
              </a:rPr>
              <a:t>It controls the serial data communication by using Serial input data and Serial output data.</a:t>
            </a:r>
          </a:p>
          <a:p>
            <a:pPr algn="just"/>
            <a:r>
              <a:rPr lang="en-US" dirty="0">
                <a:latin typeface="Times New Roman" panose="02020603050405020304" pitchFamily="18" charset="0"/>
                <a:cs typeface="Times New Roman" panose="02020603050405020304" pitchFamily="18" charset="0"/>
              </a:rPr>
              <a:t>Serial Input/Output control in the 8085 microprocessor refers to the communication of data between the microprocessor and external devices in a serial manner, i.e., one bit at a time.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328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8C332-02EB-E5F1-4114-CBBC56CD6E13}"/>
              </a:ext>
            </a:extLst>
          </p:cNvPr>
          <p:cNvSpPr>
            <a:spLocks noGrp="1"/>
          </p:cNvSpPr>
          <p:nvPr>
            <p:ph type="title"/>
          </p:nvPr>
        </p:nvSpPr>
        <p:spPr/>
        <p:txBody>
          <a:bodyPr/>
          <a:lstStyle/>
          <a:p>
            <a:r>
              <a:rPr lang="en-US" dirty="0"/>
              <a:t>8085 PIN DIAGRAM</a:t>
            </a:r>
            <a:endParaRPr lang="en-IN" dirty="0"/>
          </a:p>
        </p:txBody>
      </p:sp>
      <p:sp>
        <p:nvSpPr>
          <p:cNvPr id="3" name="Content Placeholder 2">
            <a:extLst>
              <a:ext uri="{FF2B5EF4-FFF2-40B4-BE49-F238E27FC236}">
                <a16:creationId xmlns:a16="http://schemas.microsoft.com/office/drawing/2014/main" id="{67562D2E-0F59-131B-A0B9-DDCF8068FE4C}"/>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110352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1387</Words>
  <Application>Microsoft Office PowerPoint</Application>
  <PresentationFormat>Widescreen</PresentationFormat>
  <Paragraphs>94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Nunito</vt:lpstr>
      <vt:lpstr>Times New Roman</vt:lpstr>
      <vt:lpstr>Office Theme</vt:lpstr>
      <vt:lpstr>8085</vt:lpstr>
      <vt:lpstr>Architecture</vt:lpstr>
      <vt:lpstr>PowerPoint Presentation</vt:lpstr>
      <vt:lpstr>PowerPoint Presentation</vt:lpstr>
      <vt:lpstr>PowerPoint Presentation</vt:lpstr>
      <vt:lpstr>PowerPoint Presentation</vt:lpstr>
      <vt:lpstr>PowerPoint Presentation</vt:lpstr>
      <vt:lpstr>PowerPoint Presentation</vt:lpstr>
      <vt:lpstr>8085 PIN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8085</dc:title>
  <dc:creator>purnima sharma</dc:creator>
  <cp:lastModifiedBy>purnima sharma</cp:lastModifiedBy>
  <cp:revision>17</cp:revision>
  <dcterms:created xsi:type="dcterms:W3CDTF">2024-01-15T05:56:52Z</dcterms:created>
  <dcterms:modified xsi:type="dcterms:W3CDTF">2024-01-15T06:44:04Z</dcterms:modified>
</cp:coreProperties>
</file>