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58" r:id="rId5"/>
    <p:sldId id="264" r:id="rId6"/>
    <p:sldId id="259" r:id="rId7"/>
    <p:sldId id="260" r:id="rId8"/>
    <p:sldId id="261" r:id="rId9"/>
    <p:sldId id="262" r:id="rId10"/>
    <p:sldId id="265" r:id="rId11"/>
    <p:sldId id="270" r:id="rId12"/>
    <p:sldId id="271" r:id="rId13"/>
    <p:sldId id="272" r:id="rId14"/>
    <p:sldId id="273" r:id="rId15"/>
    <p:sldId id="274" r:id="rId16"/>
    <p:sldId id="275" r:id="rId17"/>
    <p:sldId id="276" r:id="rId18"/>
    <p:sldId id="277" r:id="rId19"/>
    <p:sldId id="280" r:id="rId20"/>
    <p:sldId id="281" r:id="rId21"/>
    <p:sldId id="278" r:id="rId22"/>
    <p:sldId id="279" r:id="rId23"/>
    <p:sldId id="282" r:id="rId24"/>
    <p:sldId id="283" r:id="rId25"/>
    <p:sldId id="284" r:id="rId26"/>
    <p:sldId id="269" r:id="rId27"/>
    <p:sldId id="28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176DE29D-55B2-40B1-9A11-3D6C8317FB54}"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7DE33-53FB-47D9-A1C4-E91F93820AC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133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6DE29D-55B2-40B1-9A11-3D6C8317FB54}"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7DE33-53FB-47D9-A1C4-E91F93820ACD}" type="slidenum">
              <a:rPr lang="en-IN" smtClean="0"/>
              <a:t>‹#›</a:t>
            </a:fld>
            <a:endParaRPr lang="en-IN"/>
          </a:p>
        </p:txBody>
      </p:sp>
    </p:spTree>
    <p:extLst>
      <p:ext uri="{BB962C8B-B14F-4D97-AF65-F5344CB8AC3E}">
        <p14:creationId xmlns:p14="http://schemas.microsoft.com/office/powerpoint/2010/main" val="281633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6DE29D-55B2-40B1-9A11-3D6C8317FB54}"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7DE33-53FB-47D9-A1C4-E91F93820ACD}" type="slidenum">
              <a:rPr lang="en-IN" smtClean="0"/>
              <a:t>‹#›</a:t>
            </a:fld>
            <a:endParaRPr lang="en-IN"/>
          </a:p>
        </p:txBody>
      </p:sp>
    </p:spTree>
    <p:extLst>
      <p:ext uri="{BB962C8B-B14F-4D97-AF65-F5344CB8AC3E}">
        <p14:creationId xmlns:p14="http://schemas.microsoft.com/office/powerpoint/2010/main" val="1247109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6DE29D-55B2-40B1-9A11-3D6C8317FB54}"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7DE33-53FB-47D9-A1C4-E91F93820ACD}" type="slidenum">
              <a:rPr lang="en-IN" smtClean="0"/>
              <a:t>‹#›</a:t>
            </a:fld>
            <a:endParaRPr lang="en-IN"/>
          </a:p>
        </p:txBody>
      </p:sp>
    </p:spTree>
    <p:extLst>
      <p:ext uri="{BB962C8B-B14F-4D97-AF65-F5344CB8AC3E}">
        <p14:creationId xmlns:p14="http://schemas.microsoft.com/office/powerpoint/2010/main" val="1603987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6DE29D-55B2-40B1-9A11-3D6C8317FB54}"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7DE33-53FB-47D9-A1C4-E91F93820AC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8076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6DE29D-55B2-40B1-9A11-3D6C8317FB54}"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7DE33-53FB-47D9-A1C4-E91F93820ACD}" type="slidenum">
              <a:rPr lang="en-IN" smtClean="0"/>
              <a:t>‹#›</a:t>
            </a:fld>
            <a:endParaRPr lang="en-IN"/>
          </a:p>
        </p:txBody>
      </p:sp>
    </p:spTree>
    <p:extLst>
      <p:ext uri="{BB962C8B-B14F-4D97-AF65-F5344CB8AC3E}">
        <p14:creationId xmlns:p14="http://schemas.microsoft.com/office/powerpoint/2010/main" val="2369437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76DE29D-55B2-40B1-9A11-3D6C8317FB54}" type="datetimeFigureOut">
              <a:rPr lang="en-IN" smtClean="0"/>
              <a:t>24-11-2021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67DE33-53FB-47D9-A1C4-E91F93820ACD}" type="slidenum">
              <a:rPr lang="en-IN" smtClean="0"/>
              <a:t>‹#›</a:t>
            </a:fld>
            <a:endParaRPr lang="en-IN"/>
          </a:p>
        </p:txBody>
      </p:sp>
    </p:spTree>
    <p:extLst>
      <p:ext uri="{BB962C8B-B14F-4D97-AF65-F5344CB8AC3E}">
        <p14:creationId xmlns:p14="http://schemas.microsoft.com/office/powerpoint/2010/main" val="1050198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6DE29D-55B2-40B1-9A11-3D6C8317FB54}" type="datetimeFigureOut">
              <a:rPr lang="en-IN" smtClean="0"/>
              <a:t>24-11-2021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67DE33-53FB-47D9-A1C4-E91F93820ACD}" type="slidenum">
              <a:rPr lang="en-IN" smtClean="0"/>
              <a:t>‹#›</a:t>
            </a:fld>
            <a:endParaRPr lang="en-IN"/>
          </a:p>
        </p:txBody>
      </p:sp>
    </p:spTree>
    <p:extLst>
      <p:ext uri="{BB962C8B-B14F-4D97-AF65-F5344CB8AC3E}">
        <p14:creationId xmlns:p14="http://schemas.microsoft.com/office/powerpoint/2010/main" val="1806741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76DE29D-55B2-40B1-9A11-3D6C8317FB54}" type="datetimeFigureOut">
              <a:rPr lang="en-IN" smtClean="0"/>
              <a:t>24-11-2021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367DE33-53FB-47D9-A1C4-E91F93820ACD}" type="slidenum">
              <a:rPr lang="en-IN" smtClean="0"/>
              <a:t>‹#›</a:t>
            </a:fld>
            <a:endParaRPr lang="en-IN"/>
          </a:p>
        </p:txBody>
      </p:sp>
    </p:spTree>
    <p:extLst>
      <p:ext uri="{BB962C8B-B14F-4D97-AF65-F5344CB8AC3E}">
        <p14:creationId xmlns:p14="http://schemas.microsoft.com/office/powerpoint/2010/main" val="3288149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76DE29D-55B2-40B1-9A11-3D6C8317FB54}" type="datetimeFigureOut">
              <a:rPr lang="en-IN" smtClean="0"/>
              <a:t>24-11-2021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367DE33-53FB-47D9-A1C4-E91F93820ACD}" type="slidenum">
              <a:rPr lang="en-IN" smtClean="0"/>
              <a:t>‹#›</a:t>
            </a:fld>
            <a:endParaRPr lang="en-IN"/>
          </a:p>
        </p:txBody>
      </p:sp>
    </p:spTree>
    <p:extLst>
      <p:ext uri="{BB962C8B-B14F-4D97-AF65-F5344CB8AC3E}">
        <p14:creationId xmlns:p14="http://schemas.microsoft.com/office/powerpoint/2010/main" val="2766023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6DE29D-55B2-40B1-9A11-3D6C8317FB54}"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7DE33-53FB-47D9-A1C4-E91F93820ACD}" type="slidenum">
              <a:rPr lang="en-IN" smtClean="0"/>
              <a:t>‹#›</a:t>
            </a:fld>
            <a:endParaRPr lang="en-IN"/>
          </a:p>
        </p:txBody>
      </p:sp>
    </p:spTree>
    <p:extLst>
      <p:ext uri="{BB962C8B-B14F-4D97-AF65-F5344CB8AC3E}">
        <p14:creationId xmlns:p14="http://schemas.microsoft.com/office/powerpoint/2010/main" val="3994252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76DE29D-55B2-40B1-9A11-3D6C8317FB54}" type="datetimeFigureOut">
              <a:rPr lang="en-IN" smtClean="0"/>
              <a:t>24-11-2021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367DE33-53FB-47D9-A1C4-E91F93820AC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44558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oi.org/10.1016/j.future.2017.11.029" TargetMode="Externa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A78CA8-71AC-4248-AB52-473799B974BF}"/>
              </a:ext>
            </a:extLst>
          </p:cNvPr>
          <p:cNvSpPr txBox="1"/>
          <p:nvPr/>
        </p:nvSpPr>
        <p:spPr>
          <a:xfrm>
            <a:off x="887897" y="1232450"/>
            <a:ext cx="10204172" cy="1569660"/>
          </a:xfrm>
          <a:prstGeom prst="rect">
            <a:avLst/>
          </a:prstGeom>
          <a:noFill/>
        </p:spPr>
        <p:txBody>
          <a:bodyPr wrap="square" rtlCol="0">
            <a:spAutoFit/>
          </a:bodyPr>
          <a:lstStyle/>
          <a:p>
            <a:r>
              <a:rPr lang="en-IN" sz="4800">
                <a:latin typeface="Georgia" panose="02040502050405020303" pitchFamily="18" charset="0"/>
              </a:rPr>
              <a:t>Human Activity Recognition System using Smartphone Sensors</a:t>
            </a:r>
          </a:p>
        </p:txBody>
      </p:sp>
      <p:sp>
        <p:nvSpPr>
          <p:cNvPr id="5" name="TextBox 4">
            <a:extLst>
              <a:ext uri="{FF2B5EF4-FFF2-40B4-BE49-F238E27FC236}">
                <a16:creationId xmlns:a16="http://schemas.microsoft.com/office/drawing/2014/main" id="{1A263878-2BC1-4AFA-BCFE-5621A527B316}"/>
              </a:ext>
            </a:extLst>
          </p:cNvPr>
          <p:cNvSpPr txBox="1"/>
          <p:nvPr/>
        </p:nvSpPr>
        <p:spPr>
          <a:xfrm>
            <a:off x="7784046" y="5040774"/>
            <a:ext cx="4515730" cy="1169551"/>
          </a:xfrm>
          <a:prstGeom prst="rect">
            <a:avLst/>
          </a:prstGeom>
          <a:noFill/>
        </p:spPr>
        <p:txBody>
          <a:bodyPr wrap="square" lIns="91440" tIns="45720" rIns="91440" bIns="45720" rtlCol="0" anchor="t">
            <a:spAutoFit/>
          </a:bodyPr>
          <a:lstStyle/>
          <a:p>
            <a:r>
              <a:rPr lang="en-IN" sz="2000" dirty="0">
                <a:latin typeface="Georgia" panose="02040502050405020303" pitchFamily="18" charset="0"/>
              </a:rPr>
              <a:t>    </a:t>
            </a:r>
            <a:r>
              <a:rPr lang="en-IN" sz="2000" dirty="0">
                <a:latin typeface="Times New Roman" panose="02020603050405020304" pitchFamily="18" charset="0"/>
                <a:cs typeface="Times New Roman" panose="02020603050405020304" pitchFamily="18" charset="0"/>
              </a:rPr>
              <a:t>Group 4:</a:t>
            </a:r>
          </a:p>
          <a:p>
            <a:pPr>
              <a:lnSpc>
                <a:spcPct val="150000"/>
              </a:lnSpc>
            </a:pPr>
            <a:r>
              <a:rPr lang="en-IN" sz="2000" dirty="0">
                <a:latin typeface="Times New Roman" panose="02020603050405020304" pitchFamily="18" charset="0"/>
                <a:cs typeface="Times New Roman" panose="02020603050405020304" pitchFamily="18" charset="0"/>
              </a:rPr>
              <a:t> 		1. Ayushi Mishra (21111262)</a:t>
            </a:r>
          </a:p>
          <a:p>
            <a:r>
              <a:rPr lang="en-IN" sz="2000" dirty="0">
                <a:latin typeface="Times New Roman" panose="02020603050405020304" pitchFamily="18" charset="0"/>
                <a:cs typeface="Times New Roman" panose="02020603050405020304" pitchFamily="18" charset="0"/>
              </a:rPr>
              <a:t>		2. Rakesh (21111051)</a:t>
            </a:r>
          </a:p>
        </p:txBody>
      </p:sp>
    </p:spTree>
    <p:extLst>
      <p:ext uri="{BB962C8B-B14F-4D97-AF65-F5344CB8AC3E}">
        <p14:creationId xmlns:p14="http://schemas.microsoft.com/office/powerpoint/2010/main" val="4248899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3DC20-E402-4F6E-A41A-27D324D9BB8B}"/>
              </a:ext>
            </a:extLst>
          </p:cNvPr>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Proposed Method</a:t>
            </a:r>
          </a:p>
        </p:txBody>
      </p:sp>
      <p:sp>
        <p:nvSpPr>
          <p:cNvPr id="5" name="Rectangle 4">
            <a:extLst>
              <a:ext uri="{FF2B5EF4-FFF2-40B4-BE49-F238E27FC236}">
                <a16:creationId xmlns:a16="http://schemas.microsoft.com/office/drawing/2014/main" id="{E465B548-9E98-437C-97FC-819A10559720}"/>
              </a:ext>
            </a:extLst>
          </p:cNvPr>
          <p:cNvSpPr/>
          <p:nvPr/>
        </p:nvSpPr>
        <p:spPr>
          <a:xfrm>
            <a:off x="649357" y="2120348"/>
            <a:ext cx="1510747" cy="940904"/>
          </a:xfrm>
          <a:prstGeom prst="rect">
            <a:avLst/>
          </a:prstGeom>
          <a:solidFill>
            <a:schemeClr val="bg2">
              <a:lumMod val="90000"/>
            </a:schemeClr>
          </a:solidFill>
          <a:scene3d>
            <a:camera prst="orthographicFront"/>
            <a:lightRig rig="threePt" dir="t"/>
          </a:scene3d>
          <a:sp3d>
            <a:bevelT/>
          </a:sp3d>
        </p:spPr>
        <p:style>
          <a:lnRef idx="3">
            <a:schemeClr val="lt1"/>
          </a:lnRef>
          <a:fillRef idx="1">
            <a:schemeClr val="accent5"/>
          </a:fillRef>
          <a:effectRef idx="1">
            <a:schemeClr val="accent5"/>
          </a:effectRef>
          <a:fontRef idx="minor">
            <a:schemeClr val="lt1"/>
          </a:fontRef>
        </p:style>
        <p:txBody>
          <a:bodyPr rtlCol="0" anchor="ctr"/>
          <a:lstStyle/>
          <a:p>
            <a:pPr algn="ctr"/>
            <a:r>
              <a:rPr lang="en-IN" sz="2000" b="1">
                <a:solidFill>
                  <a:schemeClr val="tx1"/>
                </a:solidFill>
                <a:latin typeface="Times New Roman" panose="02020603050405020304" pitchFamily="18" charset="0"/>
                <a:cs typeface="Times New Roman" panose="02020603050405020304" pitchFamily="18" charset="0"/>
              </a:rPr>
              <a:t>Dataset</a:t>
            </a:r>
          </a:p>
        </p:txBody>
      </p:sp>
      <p:cxnSp>
        <p:nvCxnSpPr>
          <p:cNvPr id="7" name="Straight Arrow Connector 6">
            <a:extLst>
              <a:ext uri="{FF2B5EF4-FFF2-40B4-BE49-F238E27FC236}">
                <a16:creationId xmlns:a16="http://schemas.microsoft.com/office/drawing/2014/main" id="{A37456E4-23D6-4DB2-9DFF-F71F9A811F65}"/>
              </a:ext>
            </a:extLst>
          </p:cNvPr>
          <p:cNvCxnSpPr>
            <a:cxnSpLocks/>
            <a:endCxn id="10" idx="1"/>
          </p:cNvCxnSpPr>
          <p:nvPr/>
        </p:nvCxnSpPr>
        <p:spPr>
          <a:xfrm>
            <a:off x="2160104" y="2590799"/>
            <a:ext cx="6824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DB086FF2-2C68-4A46-864A-39A96F1134E6}"/>
              </a:ext>
            </a:extLst>
          </p:cNvPr>
          <p:cNvSpPr/>
          <p:nvPr/>
        </p:nvSpPr>
        <p:spPr>
          <a:xfrm>
            <a:off x="2842590" y="2120347"/>
            <a:ext cx="1762540" cy="940904"/>
          </a:xfrm>
          <a:prstGeom prst="rect">
            <a:avLst/>
          </a:prstGeom>
          <a:solidFill>
            <a:schemeClr val="bg2">
              <a:lumMod val="90000"/>
            </a:schemeClr>
          </a:solidFill>
          <a:scene3d>
            <a:camera prst="orthographicFront"/>
            <a:lightRig rig="threePt" dir="t"/>
          </a:scene3d>
          <a:sp3d>
            <a:bevelT/>
          </a:sp3d>
        </p:spPr>
        <p:style>
          <a:lnRef idx="3">
            <a:schemeClr val="lt1"/>
          </a:lnRef>
          <a:fillRef idx="1">
            <a:schemeClr val="accent5"/>
          </a:fillRef>
          <a:effectRef idx="1">
            <a:schemeClr val="accent5"/>
          </a:effectRef>
          <a:fontRef idx="minor">
            <a:schemeClr val="lt1"/>
          </a:fontRef>
        </p:style>
        <p:txBody>
          <a:bodyPr rtlCol="0" anchor="ctr"/>
          <a:lstStyle/>
          <a:p>
            <a:pPr algn="ctr"/>
            <a:r>
              <a:rPr lang="en-IN" sz="1400" b="1">
                <a:solidFill>
                  <a:schemeClr val="tx1"/>
                </a:solidFill>
                <a:latin typeface="Times New Roman" panose="02020603050405020304" pitchFamily="18" charset="0"/>
                <a:cs typeface="Times New Roman" panose="02020603050405020304" pitchFamily="18" charset="0"/>
              </a:rPr>
              <a:t>Data Preprocessing</a:t>
            </a:r>
          </a:p>
          <a:p>
            <a:pPr algn="ctr"/>
            <a:r>
              <a:rPr lang="en-IN" sz="1400" b="1">
                <a:solidFill>
                  <a:schemeClr val="tx1"/>
                </a:solidFill>
                <a:latin typeface="Times New Roman" panose="02020603050405020304" pitchFamily="18" charset="0"/>
                <a:cs typeface="Times New Roman" panose="02020603050405020304" pitchFamily="18" charset="0"/>
              </a:rPr>
              <a:t>(Cleaning, Transformation</a:t>
            </a:r>
          </a:p>
        </p:txBody>
      </p:sp>
      <p:cxnSp>
        <p:nvCxnSpPr>
          <p:cNvPr id="12" name="Straight Arrow Connector 11">
            <a:extLst>
              <a:ext uri="{FF2B5EF4-FFF2-40B4-BE49-F238E27FC236}">
                <a16:creationId xmlns:a16="http://schemas.microsoft.com/office/drawing/2014/main" id="{E5852DB2-CE67-4230-AA7B-A2A8EB059215}"/>
              </a:ext>
            </a:extLst>
          </p:cNvPr>
          <p:cNvCxnSpPr>
            <a:cxnSpLocks/>
            <a:stCxn id="10" idx="3"/>
          </p:cNvCxnSpPr>
          <p:nvPr/>
        </p:nvCxnSpPr>
        <p:spPr>
          <a:xfrm>
            <a:off x="4605130" y="2590799"/>
            <a:ext cx="6824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DE8AF3A9-78E9-4292-96B8-823CE8D6675C}"/>
              </a:ext>
            </a:extLst>
          </p:cNvPr>
          <p:cNvSpPr/>
          <p:nvPr/>
        </p:nvSpPr>
        <p:spPr>
          <a:xfrm>
            <a:off x="5304183" y="2120347"/>
            <a:ext cx="1510747" cy="940904"/>
          </a:xfrm>
          <a:prstGeom prst="rect">
            <a:avLst/>
          </a:prstGeom>
          <a:solidFill>
            <a:schemeClr val="bg2">
              <a:lumMod val="90000"/>
            </a:schemeClr>
          </a:solidFill>
          <a:scene3d>
            <a:camera prst="orthographicFront"/>
            <a:lightRig rig="threePt" dir="t"/>
          </a:scene3d>
          <a:sp3d>
            <a:bevelT/>
          </a:sp3d>
        </p:spPr>
        <p:style>
          <a:lnRef idx="3">
            <a:schemeClr val="lt1"/>
          </a:lnRef>
          <a:fillRef idx="1">
            <a:schemeClr val="accent5"/>
          </a:fillRef>
          <a:effectRef idx="1">
            <a:schemeClr val="accent5"/>
          </a:effectRef>
          <a:fontRef idx="minor">
            <a:schemeClr val="lt1"/>
          </a:fontRef>
        </p:style>
        <p:txBody>
          <a:bodyPr rtlCol="0" anchor="ctr"/>
          <a:lstStyle/>
          <a:p>
            <a:pPr algn="ctr"/>
            <a:r>
              <a:rPr lang="en-IN" sz="1600" b="1">
                <a:solidFill>
                  <a:schemeClr val="tx1"/>
                </a:solidFill>
                <a:latin typeface="Times New Roman" panose="02020603050405020304" pitchFamily="18" charset="0"/>
                <a:cs typeface="Times New Roman" panose="02020603050405020304" pitchFamily="18" charset="0"/>
              </a:rPr>
              <a:t>Exploratory </a:t>
            </a:r>
          </a:p>
          <a:p>
            <a:pPr algn="ctr"/>
            <a:r>
              <a:rPr lang="en-IN" sz="1600" b="1">
                <a:solidFill>
                  <a:schemeClr val="tx1"/>
                </a:solidFill>
                <a:latin typeface="Times New Roman" panose="02020603050405020304" pitchFamily="18" charset="0"/>
                <a:cs typeface="Times New Roman" panose="02020603050405020304" pitchFamily="18" charset="0"/>
              </a:rPr>
              <a:t>Data Analysis</a:t>
            </a:r>
          </a:p>
        </p:txBody>
      </p:sp>
      <p:sp>
        <p:nvSpPr>
          <p:cNvPr id="16" name="Rectangle 15">
            <a:extLst>
              <a:ext uri="{FF2B5EF4-FFF2-40B4-BE49-F238E27FC236}">
                <a16:creationId xmlns:a16="http://schemas.microsoft.com/office/drawing/2014/main" id="{2DAFA6D8-2270-4878-B799-25A71D52E46F}"/>
              </a:ext>
            </a:extLst>
          </p:cNvPr>
          <p:cNvSpPr/>
          <p:nvPr/>
        </p:nvSpPr>
        <p:spPr>
          <a:xfrm>
            <a:off x="7513983" y="2166729"/>
            <a:ext cx="1099929" cy="848139"/>
          </a:xfrm>
          <a:prstGeom prst="rect">
            <a:avLst/>
          </a:prstGeom>
          <a:solidFill>
            <a:schemeClr val="bg2">
              <a:lumMod val="90000"/>
            </a:schemeClr>
          </a:solidFill>
          <a:scene3d>
            <a:camera prst="orthographicFront"/>
            <a:lightRig rig="threePt" dir="t"/>
          </a:scene3d>
          <a:sp3d>
            <a:bevelT/>
          </a:sp3d>
        </p:spPr>
        <p:style>
          <a:lnRef idx="3">
            <a:schemeClr val="lt1"/>
          </a:lnRef>
          <a:fillRef idx="1">
            <a:schemeClr val="accent5"/>
          </a:fillRef>
          <a:effectRef idx="1">
            <a:schemeClr val="accent5"/>
          </a:effectRef>
          <a:fontRef idx="minor">
            <a:schemeClr val="lt1"/>
          </a:fontRef>
        </p:style>
        <p:txBody>
          <a:bodyPr rtlCol="0" anchor="ctr"/>
          <a:lstStyle/>
          <a:p>
            <a:pPr algn="ctr"/>
            <a:r>
              <a:rPr lang="en-IN" sz="1600" b="1">
                <a:solidFill>
                  <a:schemeClr val="tx1"/>
                </a:solidFill>
                <a:latin typeface="Times New Roman" panose="02020603050405020304" pitchFamily="18" charset="0"/>
                <a:cs typeface="Times New Roman" panose="02020603050405020304" pitchFamily="18" charset="0"/>
              </a:rPr>
              <a:t> Sampling</a:t>
            </a:r>
          </a:p>
        </p:txBody>
      </p:sp>
      <p:cxnSp>
        <p:nvCxnSpPr>
          <p:cNvPr id="17" name="Straight Arrow Connector 16">
            <a:extLst>
              <a:ext uri="{FF2B5EF4-FFF2-40B4-BE49-F238E27FC236}">
                <a16:creationId xmlns:a16="http://schemas.microsoft.com/office/drawing/2014/main" id="{F3164D0E-A298-4864-A504-4AA815749026}"/>
              </a:ext>
            </a:extLst>
          </p:cNvPr>
          <p:cNvCxnSpPr>
            <a:cxnSpLocks/>
          </p:cNvCxnSpPr>
          <p:nvPr/>
        </p:nvCxnSpPr>
        <p:spPr>
          <a:xfrm>
            <a:off x="6814930" y="2590799"/>
            <a:ext cx="7023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FC0592C8-7419-4021-BA2A-DEB2EEA20589}"/>
              </a:ext>
            </a:extLst>
          </p:cNvPr>
          <p:cNvCxnSpPr>
            <a:cxnSpLocks/>
            <a:stCxn id="16" idx="2"/>
            <a:endCxn id="28" idx="0"/>
          </p:cNvCxnSpPr>
          <p:nvPr/>
        </p:nvCxnSpPr>
        <p:spPr>
          <a:xfrm>
            <a:off x="8063948" y="3014868"/>
            <a:ext cx="0" cy="8481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CB9DA4B1-41FD-4CCB-A3D3-12A97F38EC9D}"/>
              </a:ext>
            </a:extLst>
          </p:cNvPr>
          <p:cNvCxnSpPr>
            <a:cxnSpLocks/>
            <a:stCxn id="16" idx="3"/>
          </p:cNvCxnSpPr>
          <p:nvPr/>
        </p:nvCxnSpPr>
        <p:spPr>
          <a:xfrm flipV="1">
            <a:off x="8613912" y="2590798"/>
            <a:ext cx="69905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6B95623E-F327-49E8-B60F-E59223ED1C28}"/>
              </a:ext>
            </a:extLst>
          </p:cNvPr>
          <p:cNvSpPr/>
          <p:nvPr/>
        </p:nvSpPr>
        <p:spPr>
          <a:xfrm>
            <a:off x="7513983" y="3863007"/>
            <a:ext cx="1099929" cy="848139"/>
          </a:xfrm>
          <a:prstGeom prst="rect">
            <a:avLst/>
          </a:prstGeom>
          <a:solidFill>
            <a:schemeClr val="bg2">
              <a:lumMod val="90000"/>
            </a:schemeClr>
          </a:solidFill>
          <a:scene3d>
            <a:camera prst="orthographicFront"/>
            <a:lightRig rig="threePt" dir="t"/>
          </a:scene3d>
          <a:sp3d>
            <a:bevelT/>
          </a:sp3d>
        </p:spPr>
        <p:style>
          <a:lnRef idx="3">
            <a:schemeClr val="lt1"/>
          </a:lnRef>
          <a:fillRef idx="1">
            <a:schemeClr val="accent5"/>
          </a:fillRef>
          <a:effectRef idx="1">
            <a:schemeClr val="accent5"/>
          </a:effectRef>
          <a:fontRef idx="minor">
            <a:schemeClr val="lt1"/>
          </a:fontRef>
        </p:style>
        <p:txBody>
          <a:bodyPr rtlCol="0" anchor="ctr"/>
          <a:lstStyle/>
          <a:p>
            <a:pPr algn="ctr"/>
            <a:r>
              <a:rPr lang="en-IN" sz="1600" b="1">
                <a:solidFill>
                  <a:schemeClr val="tx1"/>
                </a:solidFill>
                <a:latin typeface="Times New Roman" panose="02020603050405020304" pitchFamily="18" charset="0"/>
                <a:cs typeface="Times New Roman" panose="02020603050405020304" pitchFamily="18" charset="0"/>
              </a:rPr>
              <a:t> Training</a:t>
            </a:r>
          </a:p>
          <a:p>
            <a:pPr algn="ctr"/>
            <a:r>
              <a:rPr lang="en-IN" sz="1600" b="1">
                <a:solidFill>
                  <a:schemeClr val="tx1"/>
                </a:solidFill>
                <a:latin typeface="Times New Roman" panose="02020603050405020304" pitchFamily="18" charset="0"/>
                <a:cs typeface="Times New Roman" panose="02020603050405020304" pitchFamily="18" charset="0"/>
              </a:rPr>
              <a:t>Data</a:t>
            </a:r>
          </a:p>
        </p:txBody>
      </p:sp>
      <p:sp>
        <p:nvSpPr>
          <p:cNvPr id="29" name="Rectangle 28">
            <a:extLst>
              <a:ext uri="{FF2B5EF4-FFF2-40B4-BE49-F238E27FC236}">
                <a16:creationId xmlns:a16="http://schemas.microsoft.com/office/drawing/2014/main" id="{AC1D6BEF-51A6-4D39-8DE5-498A5D744F9A}"/>
              </a:ext>
            </a:extLst>
          </p:cNvPr>
          <p:cNvSpPr/>
          <p:nvPr/>
        </p:nvSpPr>
        <p:spPr>
          <a:xfrm>
            <a:off x="9349410" y="2166729"/>
            <a:ext cx="1099929" cy="848139"/>
          </a:xfrm>
          <a:prstGeom prst="rect">
            <a:avLst/>
          </a:prstGeom>
          <a:solidFill>
            <a:schemeClr val="bg2">
              <a:lumMod val="90000"/>
            </a:schemeClr>
          </a:solidFill>
          <a:scene3d>
            <a:camera prst="orthographicFront"/>
            <a:lightRig rig="threePt" dir="t"/>
          </a:scene3d>
          <a:sp3d>
            <a:bevelT/>
          </a:sp3d>
        </p:spPr>
        <p:style>
          <a:lnRef idx="3">
            <a:schemeClr val="lt1"/>
          </a:lnRef>
          <a:fillRef idx="1">
            <a:schemeClr val="accent5"/>
          </a:fillRef>
          <a:effectRef idx="1">
            <a:schemeClr val="accent5"/>
          </a:effectRef>
          <a:fontRef idx="minor">
            <a:schemeClr val="lt1"/>
          </a:fontRef>
        </p:style>
        <p:txBody>
          <a:bodyPr rtlCol="0" anchor="ctr"/>
          <a:lstStyle/>
          <a:p>
            <a:pPr algn="ctr"/>
            <a:r>
              <a:rPr lang="en-IN" sz="1600" b="1">
                <a:solidFill>
                  <a:schemeClr val="tx1"/>
                </a:solidFill>
                <a:latin typeface="Times New Roman" panose="02020603050405020304" pitchFamily="18" charset="0"/>
                <a:cs typeface="Times New Roman" panose="02020603050405020304" pitchFamily="18" charset="0"/>
              </a:rPr>
              <a:t> Testing</a:t>
            </a:r>
          </a:p>
          <a:p>
            <a:pPr algn="ctr"/>
            <a:r>
              <a:rPr lang="en-IN" sz="1600" b="1">
                <a:solidFill>
                  <a:schemeClr val="tx1"/>
                </a:solidFill>
                <a:latin typeface="Times New Roman" panose="02020603050405020304" pitchFamily="18" charset="0"/>
                <a:cs typeface="Times New Roman" panose="02020603050405020304" pitchFamily="18" charset="0"/>
              </a:rPr>
              <a:t>Data</a:t>
            </a:r>
          </a:p>
        </p:txBody>
      </p:sp>
      <p:sp>
        <p:nvSpPr>
          <p:cNvPr id="34" name="Rectangle 33">
            <a:extLst>
              <a:ext uri="{FF2B5EF4-FFF2-40B4-BE49-F238E27FC236}">
                <a16:creationId xmlns:a16="http://schemas.microsoft.com/office/drawing/2014/main" id="{7CA5933A-D54E-42B7-94FF-5350A517E78E}"/>
              </a:ext>
            </a:extLst>
          </p:cNvPr>
          <p:cNvSpPr/>
          <p:nvPr/>
        </p:nvSpPr>
        <p:spPr>
          <a:xfrm>
            <a:off x="4940592" y="3700670"/>
            <a:ext cx="1687965" cy="1133061"/>
          </a:xfrm>
          <a:prstGeom prst="rect">
            <a:avLst/>
          </a:prstGeom>
          <a:solidFill>
            <a:schemeClr val="bg2">
              <a:lumMod val="90000"/>
            </a:schemeClr>
          </a:solidFill>
          <a:scene3d>
            <a:camera prst="orthographicFront"/>
            <a:lightRig rig="threePt" dir="t"/>
          </a:scene3d>
          <a:sp3d>
            <a:bevelT/>
          </a:sp3d>
        </p:spPr>
        <p:style>
          <a:lnRef idx="3">
            <a:schemeClr val="lt1"/>
          </a:lnRef>
          <a:fillRef idx="1">
            <a:schemeClr val="accent5"/>
          </a:fillRef>
          <a:effectRef idx="1">
            <a:schemeClr val="accent5"/>
          </a:effectRef>
          <a:fontRef idx="minor">
            <a:schemeClr val="lt1"/>
          </a:fontRef>
        </p:style>
        <p:txBody>
          <a:bodyPr rtlCol="0" anchor="ctr"/>
          <a:lstStyle/>
          <a:p>
            <a:pPr algn="ctr"/>
            <a:r>
              <a:rPr lang="en-IN" sz="1600" b="1">
                <a:solidFill>
                  <a:schemeClr val="tx1"/>
                </a:solidFill>
                <a:latin typeface="Times New Roman" panose="02020603050405020304" pitchFamily="18" charset="0"/>
                <a:cs typeface="Times New Roman" panose="02020603050405020304" pitchFamily="18" charset="0"/>
              </a:rPr>
              <a:t> Machine Learning / Deep Learning Model</a:t>
            </a:r>
          </a:p>
        </p:txBody>
      </p:sp>
      <p:sp>
        <p:nvSpPr>
          <p:cNvPr id="35" name="Arrow: Right 34">
            <a:extLst>
              <a:ext uri="{FF2B5EF4-FFF2-40B4-BE49-F238E27FC236}">
                <a16:creationId xmlns:a16="http://schemas.microsoft.com/office/drawing/2014/main" id="{4BF0ABB8-D305-4EF2-803B-5A97C61423CA}"/>
              </a:ext>
            </a:extLst>
          </p:cNvPr>
          <p:cNvSpPr/>
          <p:nvPr/>
        </p:nvSpPr>
        <p:spPr>
          <a:xfrm>
            <a:off x="2040835" y="5612295"/>
            <a:ext cx="675861" cy="41081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47" name="Straight Arrow Connector 46">
            <a:extLst>
              <a:ext uri="{FF2B5EF4-FFF2-40B4-BE49-F238E27FC236}">
                <a16:creationId xmlns:a16="http://schemas.microsoft.com/office/drawing/2014/main" id="{0A98A8E8-9C2E-4326-88D0-416B7A0C3FB2}"/>
              </a:ext>
            </a:extLst>
          </p:cNvPr>
          <p:cNvCxnSpPr>
            <a:cxnSpLocks/>
            <a:endCxn id="34" idx="3"/>
          </p:cNvCxnSpPr>
          <p:nvPr/>
        </p:nvCxnSpPr>
        <p:spPr>
          <a:xfrm flipH="1">
            <a:off x="6628557" y="4267201"/>
            <a:ext cx="8854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874E7FF4-54CA-4F92-A8BB-387C0EEF1112}"/>
              </a:ext>
            </a:extLst>
          </p:cNvPr>
          <p:cNvCxnSpPr>
            <a:cxnSpLocks/>
            <a:stCxn id="34" idx="2"/>
            <a:endCxn id="52" idx="0"/>
          </p:cNvCxnSpPr>
          <p:nvPr/>
        </p:nvCxnSpPr>
        <p:spPr>
          <a:xfrm flipH="1">
            <a:off x="5784574" y="4833731"/>
            <a:ext cx="1" cy="5135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Rectangle 51">
            <a:extLst>
              <a:ext uri="{FF2B5EF4-FFF2-40B4-BE49-F238E27FC236}">
                <a16:creationId xmlns:a16="http://schemas.microsoft.com/office/drawing/2014/main" id="{43A635E8-2ED0-42AE-B337-5023933953DB}"/>
              </a:ext>
            </a:extLst>
          </p:cNvPr>
          <p:cNvSpPr/>
          <p:nvPr/>
        </p:nvSpPr>
        <p:spPr>
          <a:xfrm>
            <a:off x="5029200" y="5347252"/>
            <a:ext cx="1510747" cy="940904"/>
          </a:xfrm>
          <a:prstGeom prst="rect">
            <a:avLst/>
          </a:prstGeom>
          <a:solidFill>
            <a:schemeClr val="bg2">
              <a:lumMod val="90000"/>
            </a:schemeClr>
          </a:solidFill>
          <a:scene3d>
            <a:camera prst="orthographicFront"/>
            <a:lightRig rig="threePt" dir="t"/>
          </a:scene3d>
          <a:sp3d>
            <a:bevelT/>
          </a:sp3d>
        </p:spPr>
        <p:style>
          <a:lnRef idx="3">
            <a:schemeClr val="lt1"/>
          </a:lnRef>
          <a:fillRef idx="1">
            <a:schemeClr val="accent5"/>
          </a:fillRef>
          <a:effectRef idx="1">
            <a:schemeClr val="accent5"/>
          </a:effectRef>
          <a:fontRef idx="minor">
            <a:schemeClr val="lt1"/>
          </a:fontRef>
        </p:style>
        <p:txBody>
          <a:bodyPr rtlCol="0" anchor="ctr"/>
          <a:lstStyle/>
          <a:p>
            <a:pPr algn="ctr"/>
            <a:r>
              <a:rPr lang="en-IN" sz="1600" b="1">
                <a:solidFill>
                  <a:schemeClr val="tx1"/>
                </a:solidFill>
                <a:latin typeface="Times New Roman" panose="02020603050405020304" pitchFamily="18" charset="0"/>
                <a:cs typeface="Times New Roman" panose="02020603050405020304" pitchFamily="18" charset="0"/>
              </a:rPr>
              <a:t>Model Classifier</a:t>
            </a:r>
          </a:p>
        </p:txBody>
      </p:sp>
      <p:sp>
        <p:nvSpPr>
          <p:cNvPr id="55" name="Rectangle: Rounded Corners 54">
            <a:extLst>
              <a:ext uri="{FF2B5EF4-FFF2-40B4-BE49-F238E27FC236}">
                <a16:creationId xmlns:a16="http://schemas.microsoft.com/office/drawing/2014/main" id="{23C102FD-F96E-4DC7-BEDC-64586FFAB643}"/>
              </a:ext>
            </a:extLst>
          </p:cNvPr>
          <p:cNvSpPr/>
          <p:nvPr/>
        </p:nvSpPr>
        <p:spPr>
          <a:xfrm>
            <a:off x="3008243" y="5446643"/>
            <a:ext cx="1020418" cy="728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n w="0"/>
                <a:solidFill>
                  <a:schemeClr val="tx1"/>
                </a:solidFill>
                <a:effectLst>
                  <a:outerShdw blurRad="38100" dist="19050" dir="2700000" algn="tl" rotWithShape="0">
                    <a:schemeClr val="dk1">
                      <a:alpha val="40000"/>
                    </a:schemeClr>
                  </a:outerShdw>
                </a:effectLst>
              </a:rPr>
              <a:t>Test Set</a:t>
            </a:r>
          </a:p>
        </p:txBody>
      </p:sp>
      <p:cxnSp>
        <p:nvCxnSpPr>
          <p:cNvPr id="59" name="Straight Arrow Connector 58">
            <a:extLst>
              <a:ext uri="{FF2B5EF4-FFF2-40B4-BE49-F238E27FC236}">
                <a16:creationId xmlns:a16="http://schemas.microsoft.com/office/drawing/2014/main" id="{55364523-F757-4E68-9D26-B584D4F53C5F}"/>
              </a:ext>
            </a:extLst>
          </p:cNvPr>
          <p:cNvCxnSpPr>
            <a:cxnSpLocks/>
            <a:stCxn id="55" idx="3"/>
            <a:endCxn id="52" idx="1"/>
          </p:cNvCxnSpPr>
          <p:nvPr/>
        </p:nvCxnSpPr>
        <p:spPr>
          <a:xfrm>
            <a:off x="4028661" y="5811078"/>
            <a:ext cx="1000539" cy="6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E12DBAC5-6B51-475A-A018-326C8D99A7DB}"/>
              </a:ext>
            </a:extLst>
          </p:cNvPr>
          <p:cNvCxnSpPr>
            <a:cxnSpLocks/>
            <a:stCxn id="52" idx="3"/>
          </p:cNvCxnSpPr>
          <p:nvPr/>
        </p:nvCxnSpPr>
        <p:spPr>
          <a:xfrm flipV="1">
            <a:off x="6539947" y="5811078"/>
            <a:ext cx="1265583" cy="6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8BC39A4B-D538-4221-B212-6E05F3BA7E2E}"/>
              </a:ext>
            </a:extLst>
          </p:cNvPr>
          <p:cNvSpPr txBox="1"/>
          <p:nvPr/>
        </p:nvSpPr>
        <p:spPr>
          <a:xfrm>
            <a:off x="7805530" y="5120641"/>
            <a:ext cx="3684104" cy="1200329"/>
          </a:xfrm>
          <a:prstGeom prst="rect">
            <a:avLst/>
          </a:prstGeom>
          <a:noFill/>
        </p:spPr>
        <p:txBody>
          <a:bodyPr wrap="square" rtlCol="0">
            <a:spAutoFit/>
          </a:bodyPr>
          <a:lstStyle/>
          <a:p>
            <a:pPr algn="ctr"/>
            <a:r>
              <a:rPr lang="en-IN">
                <a:latin typeface="Times New Roman" panose="02020603050405020304" pitchFamily="18" charset="0"/>
                <a:cs typeface="Times New Roman" panose="02020603050405020304" pitchFamily="18" charset="0"/>
              </a:rPr>
              <a:t>Predictions of Activity</a:t>
            </a:r>
          </a:p>
          <a:p>
            <a:pPr algn="ctr"/>
            <a:r>
              <a:rPr lang="en-IN">
                <a:latin typeface="Times New Roman" panose="02020603050405020304" pitchFamily="18" charset="0"/>
                <a:cs typeface="Times New Roman" panose="02020603050405020304" pitchFamily="18" charset="0"/>
              </a:rPr>
              <a:t>(Standing , Sitting, Laying, walking,  Walking upstairs and walking downstairs </a:t>
            </a:r>
          </a:p>
        </p:txBody>
      </p:sp>
      <p:sp>
        <p:nvSpPr>
          <p:cNvPr id="65" name="TextBox 64">
            <a:extLst>
              <a:ext uri="{FF2B5EF4-FFF2-40B4-BE49-F238E27FC236}">
                <a16:creationId xmlns:a16="http://schemas.microsoft.com/office/drawing/2014/main" id="{36307DF5-14E1-4159-80FD-B5FE6B927C28}"/>
              </a:ext>
            </a:extLst>
          </p:cNvPr>
          <p:cNvSpPr txBox="1"/>
          <p:nvPr/>
        </p:nvSpPr>
        <p:spPr>
          <a:xfrm>
            <a:off x="7620002" y="1777316"/>
            <a:ext cx="1099929" cy="369332"/>
          </a:xfrm>
          <a:prstGeom prst="rect">
            <a:avLst/>
          </a:prstGeom>
          <a:noFill/>
        </p:spPr>
        <p:txBody>
          <a:bodyPr wrap="square" rtlCol="0">
            <a:spAutoFit/>
          </a:bodyPr>
          <a:lstStyle/>
          <a:p>
            <a:r>
              <a:rPr lang="en-IN" b="1"/>
              <a:t>70 : 30 </a:t>
            </a:r>
          </a:p>
        </p:txBody>
      </p:sp>
    </p:spTree>
    <p:extLst>
      <p:ext uri="{BB962C8B-B14F-4D97-AF65-F5344CB8AC3E}">
        <p14:creationId xmlns:p14="http://schemas.microsoft.com/office/powerpoint/2010/main" val="3248743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59691-3ABC-43B3-BBB9-939EB12D11AD}"/>
              </a:ext>
            </a:extLst>
          </p:cNvPr>
          <p:cNvSpPr>
            <a:spLocks noGrp="1"/>
          </p:cNvSpPr>
          <p:nvPr>
            <p:ph type="title"/>
          </p:nvPr>
        </p:nvSpPr>
        <p:spPr>
          <a:xfrm>
            <a:off x="1066800" y="779489"/>
            <a:ext cx="5708254" cy="812467"/>
          </a:xfrm>
        </p:spPr>
        <p:txBody>
          <a:bodyPr>
            <a:normAutofit/>
          </a:bodyPr>
          <a:lstStyle/>
          <a:p>
            <a:r>
              <a:rPr lang="en-IN" sz="4000" dirty="0">
                <a:latin typeface="Times New Roman" panose="02020603050405020304" pitchFamily="18" charset="0"/>
                <a:cs typeface="Times New Roman" panose="02020603050405020304" pitchFamily="18" charset="0"/>
              </a:rPr>
              <a:t>Machine Learning Models</a:t>
            </a:r>
          </a:p>
        </p:txBody>
      </p:sp>
      <p:sp>
        <p:nvSpPr>
          <p:cNvPr id="6" name="Content Placeholder 5">
            <a:extLst>
              <a:ext uri="{FF2B5EF4-FFF2-40B4-BE49-F238E27FC236}">
                <a16:creationId xmlns:a16="http://schemas.microsoft.com/office/drawing/2014/main" id="{A9C571C6-2F45-4B91-8FD9-70994A428291}"/>
              </a:ext>
            </a:extLst>
          </p:cNvPr>
          <p:cNvSpPr>
            <a:spLocks noGrp="1"/>
          </p:cNvSpPr>
          <p:nvPr>
            <p:ph idx="1"/>
          </p:nvPr>
        </p:nvSpPr>
        <p:spPr>
          <a:xfrm>
            <a:off x="1066800" y="2175518"/>
            <a:ext cx="10058400" cy="4023360"/>
          </a:xfrm>
        </p:spPr>
        <p:txBody>
          <a:bodyPr/>
          <a:lstStyle/>
          <a:p>
            <a:r>
              <a:rPr lang="en-IN" dirty="0">
                <a:solidFill>
                  <a:schemeClr val="tx1"/>
                </a:solidFill>
                <a:latin typeface="Times New Roman" panose="02020603050405020304" pitchFamily="18" charset="0"/>
                <a:cs typeface="Times New Roman" panose="02020603050405020304" pitchFamily="18" charset="0"/>
              </a:rPr>
              <a:t>1.  We have trained different ML models : Decision Trees, Random Forest and Support Vector Machine and Logistic Regression.</a:t>
            </a:r>
          </a:p>
          <a:p>
            <a:r>
              <a:rPr lang="en-IN" dirty="0">
                <a:solidFill>
                  <a:schemeClr val="tx1"/>
                </a:solidFill>
                <a:latin typeface="Times New Roman" panose="02020603050405020304" pitchFamily="18" charset="0"/>
                <a:cs typeface="Times New Roman" panose="02020603050405020304" pitchFamily="18" charset="0"/>
              </a:rPr>
              <a:t>2. For SVM model, linear kernel which gave the accuracy of 84.11%.</a:t>
            </a:r>
          </a:p>
          <a:p>
            <a:r>
              <a:rPr lang="en-IN" dirty="0">
                <a:solidFill>
                  <a:schemeClr val="tx1"/>
                </a:solidFill>
                <a:latin typeface="Times New Roman" panose="02020603050405020304" pitchFamily="18" charset="0"/>
                <a:cs typeface="Times New Roman" panose="02020603050405020304" pitchFamily="18" charset="0"/>
              </a:rPr>
              <a:t>3. Logistic Regression gave the highest accuracy of 85%</a:t>
            </a:r>
          </a:p>
          <a:p>
            <a:endParaRPr lang="en-IN" dirty="0"/>
          </a:p>
        </p:txBody>
      </p:sp>
      <p:graphicFrame>
        <p:nvGraphicFramePr>
          <p:cNvPr id="8" name="Table 8">
            <a:extLst>
              <a:ext uri="{FF2B5EF4-FFF2-40B4-BE49-F238E27FC236}">
                <a16:creationId xmlns:a16="http://schemas.microsoft.com/office/drawing/2014/main" id="{1CE6BA01-86F7-4910-A8E5-4E78BDD39413}"/>
              </a:ext>
            </a:extLst>
          </p:cNvPr>
          <p:cNvGraphicFramePr>
            <a:graphicFrameLocks noGrp="1"/>
          </p:cNvGraphicFramePr>
          <p:nvPr>
            <p:extLst>
              <p:ext uri="{D42A27DB-BD31-4B8C-83A1-F6EECF244321}">
                <p14:modId xmlns:p14="http://schemas.microsoft.com/office/powerpoint/2010/main" val="2488535983"/>
              </p:ext>
            </p:extLst>
          </p:nvPr>
        </p:nvGraphicFramePr>
        <p:xfrm>
          <a:off x="1768006" y="3875573"/>
          <a:ext cx="8356185" cy="2323305"/>
        </p:xfrm>
        <a:graphic>
          <a:graphicData uri="http://schemas.openxmlformats.org/drawingml/2006/table">
            <a:tbl>
              <a:tblPr firstRow="1" bandRow="1">
                <a:tableStyleId>{5C22544A-7EE6-4342-B048-85BDC9FD1C3A}</a:tableStyleId>
              </a:tblPr>
              <a:tblGrid>
                <a:gridCol w="2785395">
                  <a:extLst>
                    <a:ext uri="{9D8B030D-6E8A-4147-A177-3AD203B41FA5}">
                      <a16:colId xmlns:a16="http://schemas.microsoft.com/office/drawing/2014/main" val="1198329504"/>
                    </a:ext>
                  </a:extLst>
                </a:gridCol>
                <a:gridCol w="2785395">
                  <a:extLst>
                    <a:ext uri="{9D8B030D-6E8A-4147-A177-3AD203B41FA5}">
                      <a16:colId xmlns:a16="http://schemas.microsoft.com/office/drawing/2014/main" val="303656321"/>
                    </a:ext>
                  </a:extLst>
                </a:gridCol>
                <a:gridCol w="2785395">
                  <a:extLst>
                    <a:ext uri="{9D8B030D-6E8A-4147-A177-3AD203B41FA5}">
                      <a16:colId xmlns:a16="http://schemas.microsoft.com/office/drawing/2014/main" val="3708544850"/>
                    </a:ext>
                  </a:extLst>
                </a:gridCol>
              </a:tblGrid>
              <a:tr h="464661">
                <a:tc>
                  <a:txBody>
                    <a:bodyPr/>
                    <a:lstStyle/>
                    <a:p>
                      <a:pPr algn="ctr"/>
                      <a:r>
                        <a:rPr lang="en-IN" dirty="0">
                          <a:latin typeface="Times New Roman" panose="02020603050405020304" pitchFamily="18" charset="0"/>
                          <a:cs typeface="Times New Roman" panose="02020603050405020304" pitchFamily="18" charset="0"/>
                        </a:rPr>
                        <a:t>ML Models</a:t>
                      </a:r>
                    </a:p>
                  </a:txBody>
                  <a:tcPr/>
                </a:tc>
                <a:tc>
                  <a:txBody>
                    <a:bodyPr/>
                    <a:lstStyle/>
                    <a:p>
                      <a:pPr algn="ctr"/>
                      <a:r>
                        <a:rPr lang="en-IN" dirty="0">
                          <a:latin typeface="Times New Roman" panose="02020603050405020304" pitchFamily="18" charset="0"/>
                          <a:cs typeface="Times New Roman" panose="02020603050405020304" pitchFamily="18" charset="0"/>
                        </a:rPr>
                        <a:t>Accuracy</a:t>
                      </a:r>
                    </a:p>
                  </a:txBody>
                  <a:tcPr/>
                </a:tc>
                <a:tc>
                  <a:txBody>
                    <a:bodyPr/>
                    <a:lstStyle/>
                    <a:p>
                      <a:pPr algn="ctr"/>
                      <a:r>
                        <a:rPr lang="en-IN" dirty="0">
                          <a:latin typeface="Times New Roman" panose="02020603050405020304" pitchFamily="18" charset="0"/>
                          <a:cs typeface="Times New Roman" panose="02020603050405020304" pitchFamily="18" charset="0"/>
                        </a:rPr>
                        <a:t>Training Time</a:t>
                      </a:r>
                    </a:p>
                  </a:txBody>
                  <a:tcPr/>
                </a:tc>
                <a:extLst>
                  <a:ext uri="{0D108BD9-81ED-4DB2-BD59-A6C34878D82A}">
                    <a16:rowId xmlns:a16="http://schemas.microsoft.com/office/drawing/2014/main" val="353207073"/>
                  </a:ext>
                </a:extLst>
              </a:tr>
              <a:tr h="464661">
                <a:tc>
                  <a:txBody>
                    <a:bodyPr/>
                    <a:lstStyle/>
                    <a:p>
                      <a:pPr algn="ctr"/>
                      <a:r>
                        <a:rPr lang="en-IN" dirty="0">
                          <a:latin typeface="Times New Roman" panose="02020603050405020304" pitchFamily="18" charset="0"/>
                          <a:cs typeface="Times New Roman" panose="02020603050405020304" pitchFamily="18" charset="0"/>
                        </a:rPr>
                        <a:t>Decision Trees</a:t>
                      </a:r>
                    </a:p>
                  </a:txBody>
                  <a:tcPr/>
                </a:tc>
                <a:tc>
                  <a:txBody>
                    <a:bodyPr/>
                    <a:lstStyle/>
                    <a:p>
                      <a:pPr algn="ctr"/>
                      <a:r>
                        <a:rPr lang="en-IN" dirty="0">
                          <a:latin typeface="Times New Roman" panose="02020603050405020304" pitchFamily="18" charset="0"/>
                          <a:cs typeface="Times New Roman" panose="02020603050405020304" pitchFamily="18" charset="0"/>
                        </a:rPr>
                        <a:t>68.7%</a:t>
                      </a:r>
                    </a:p>
                  </a:txBody>
                  <a:tcPr/>
                </a:tc>
                <a:tc>
                  <a:txBody>
                    <a:bodyPr/>
                    <a:lstStyle/>
                    <a:p>
                      <a:pPr algn="ctr"/>
                      <a:r>
                        <a:rPr lang="en-IN" dirty="0">
                          <a:latin typeface="Times New Roman" panose="02020603050405020304" pitchFamily="18" charset="0"/>
                          <a:cs typeface="Times New Roman" panose="02020603050405020304" pitchFamily="18" charset="0"/>
                        </a:rPr>
                        <a:t>14.78sec</a:t>
                      </a:r>
                    </a:p>
                  </a:txBody>
                  <a:tcPr/>
                </a:tc>
                <a:extLst>
                  <a:ext uri="{0D108BD9-81ED-4DB2-BD59-A6C34878D82A}">
                    <a16:rowId xmlns:a16="http://schemas.microsoft.com/office/drawing/2014/main" val="250049834"/>
                  </a:ext>
                </a:extLst>
              </a:tr>
              <a:tr h="464661">
                <a:tc>
                  <a:txBody>
                    <a:bodyPr/>
                    <a:lstStyle/>
                    <a:p>
                      <a:pPr algn="ctr"/>
                      <a:r>
                        <a:rPr lang="en-IN" dirty="0">
                          <a:latin typeface="Times New Roman" panose="02020603050405020304" pitchFamily="18" charset="0"/>
                          <a:cs typeface="Times New Roman" panose="02020603050405020304" pitchFamily="18" charset="0"/>
                        </a:rPr>
                        <a:t>Random Forest</a:t>
                      </a:r>
                    </a:p>
                  </a:txBody>
                  <a:tcPr/>
                </a:tc>
                <a:tc>
                  <a:txBody>
                    <a:bodyPr/>
                    <a:lstStyle/>
                    <a:p>
                      <a:pPr algn="ctr"/>
                      <a:r>
                        <a:rPr lang="en-IN" dirty="0">
                          <a:latin typeface="Times New Roman" panose="02020603050405020304" pitchFamily="18" charset="0"/>
                          <a:cs typeface="Times New Roman" panose="02020603050405020304" pitchFamily="18" charset="0"/>
                        </a:rPr>
                        <a:t>71.39%</a:t>
                      </a:r>
                    </a:p>
                  </a:txBody>
                  <a:tcPr/>
                </a:tc>
                <a:tc>
                  <a:txBody>
                    <a:bodyPr/>
                    <a:lstStyle/>
                    <a:p>
                      <a:pPr algn="ctr"/>
                      <a:r>
                        <a:rPr lang="en-IN" dirty="0">
                          <a:latin typeface="Times New Roman" panose="02020603050405020304" pitchFamily="18" charset="0"/>
                          <a:cs typeface="Times New Roman" panose="02020603050405020304" pitchFamily="18" charset="0"/>
                        </a:rPr>
                        <a:t>42.27sec</a:t>
                      </a:r>
                    </a:p>
                  </a:txBody>
                  <a:tcPr/>
                </a:tc>
                <a:extLst>
                  <a:ext uri="{0D108BD9-81ED-4DB2-BD59-A6C34878D82A}">
                    <a16:rowId xmlns:a16="http://schemas.microsoft.com/office/drawing/2014/main" val="3908679804"/>
                  </a:ext>
                </a:extLst>
              </a:tr>
              <a:tr h="464661">
                <a:tc>
                  <a:txBody>
                    <a:bodyPr/>
                    <a:lstStyle/>
                    <a:p>
                      <a:pPr algn="ctr"/>
                      <a:r>
                        <a:rPr lang="en-IN" dirty="0">
                          <a:latin typeface="Times New Roman" panose="02020603050405020304" pitchFamily="18" charset="0"/>
                          <a:cs typeface="Times New Roman" panose="02020603050405020304" pitchFamily="18" charset="0"/>
                        </a:rPr>
                        <a:t>Support Vector Machine</a:t>
                      </a:r>
                    </a:p>
                  </a:txBody>
                  <a:tcPr/>
                </a:tc>
                <a:tc>
                  <a:txBody>
                    <a:bodyPr/>
                    <a:lstStyle/>
                    <a:p>
                      <a:pPr algn="ctr"/>
                      <a:r>
                        <a:rPr lang="en-IN" dirty="0">
                          <a:latin typeface="Times New Roman" panose="02020603050405020304" pitchFamily="18" charset="0"/>
                          <a:cs typeface="Times New Roman" panose="02020603050405020304" pitchFamily="18" charset="0"/>
                        </a:rPr>
                        <a:t>84.11%</a:t>
                      </a:r>
                    </a:p>
                  </a:txBody>
                  <a:tcPr/>
                </a:tc>
                <a:tc>
                  <a:txBody>
                    <a:bodyPr/>
                    <a:lstStyle/>
                    <a:p>
                      <a:pPr algn="ctr"/>
                      <a:r>
                        <a:rPr lang="en-IN" dirty="0">
                          <a:latin typeface="Times New Roman" panose="02020603050405020304" pitchFamily="18" charset="0"/>
                          <a:cs typeface="Times New Roman" panose="02020603050405020304" pitchFamily="18" charset="0"/>
                        </a:rPr>
                        <a:t>2.64sec</a:t>
                      </a:r>
                    </a:p>
                  </a:txBody>
                  <a:tcPr/>
                </a:tc>
                <a:extLst>
                  <a:ext uri="{0D108BD9-81ED-4DB2-BD59-A6C34878D82A}">
                    <a16:rowId xmlns:a16="http://schemas.microsoft.com/office/drawing/2014/main" val="3800272978"/>
                  </a:ext>
                </a:extLst>
              </a:tr>
              <a:tr h="464661">
                <a:tc>
                  <a:txBody>
                    <a:bodyPr/>
                    <a:lstStyle/>
                    <a:p>
                      <a:pPr algn="ctr"/>
                      <a:r>
                        <a:rPr lang="en-IN" dirty="0">
                          <a:latin typeface="Times New Roman" panose="02020603050405020304" pitchFamily="18" charset="0"/>
                          <a:cs typeface="Times New Roman" panose="02020603050405020304" pitchFamily="18" charset="0"/>
                        </a:rPr>
                        <a:t>Logistic Regression</a:t>
                      </a:r>
                    </a:p>
                  </a:txBody>
                  <a:tcPr/>
                </a:tc>
                <a:tc>
                  <a:txBody>
                    <a:bodyPr/>
                    <a:lstStyle/>
                    <a:p>
                      <a:pPr algn="ctr"/>
                      <a:r>
                        <a:rPr lang="en-IN" dirty="0">
                          <a:latin typeface="Times New Roman" panose="02020603050405020304" pitchFamily="18" charset="0"/>
                          <a:cs typeface="Times New Roman" panose="02020603050405020304" pitchFamily="18" charset="0"/>
                        </a:rPr>
                        <a:t>85%</a:t>
                      </a:r>
                    </a:p>
                  </a:txBody>
                  <a:tcPr/>
                </a:tc>
                <a:tc>
                  <a:txBody>
                    <a:bodyPr/>
                    <a:lstStyle/>
                    <a:p>
                      <a:pPr algn="ctr"/>
                      <a:r>
                        <a:rPr lang="en-IN" dirty="0">
                          <a:latin typeface="Times New Roman" panose="02020603050405020304" pitchFamily="18" charset="0"/>
                          <a:cs typeface="Times New Roman" panose="02020603050405020304" pitchFamily="18" charset="0"/>
                        </a:rPr>
                        <a:t>4.77sec</a:t>
                      </a:r>
                    </a:p>
                  </a:txBody>
                  <a:tcPr/>
                </a:tc>
                <a:extLst>
                  <a:ext uri="{0D108BD9-81ED-4DB2-BD59-A6C34878D82A}">
                    <a16:rowId xmlns:a16="http://schemas.microsoft.com/office/drawing/2014/main" val="3188024183"/>
                  </a:ext>
                </a:extLst>
              </a:tr>
            </a:tbl>
          </a:graphicData>
        </a:graphic>
      </p:graphicFrame>
    </p:spTree>
    <p:extLst>
      <p:ext uri="{BB962C8B-B14F-4D97-AF65-F5344CB8AC3E}">
        <p14:creationId xmlns:p14="http://schemas.microsoft.com/office/powerpoint/2010/main" val="2254646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7C92CD4-8540-4BA1-8A84-DBDA39C21B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0555" y="0"/>
            <a:ext cx="3097069" cy="31366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0578F9F-5B02-4423-81EE-29EF33B38E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4668" y="0"/>
            <a:ext cx="2981326" cy="30194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3E96479-0C9A-4794-B8D1-9DD628E835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426" y="3429000"/>
            <a:ext cx="2981325" cy="30194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94D9CD0A-057D-45C4-B621-FEC9792BAD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4669" y="3429000"/>
            <a:ext cx="2981325" cy="30194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90CE1F5-CAA2-47CA-8E45-6D366A751035}"/>
              </a:ext>
            </a:extLst>
          </p:cNvPr>
          <p:cNvSpPr txBox="1"/>
          <p:nvPr/>
        </p:nvSpPr>
        <p:spPr>
          <a:xfrm>
            <a:off x="2644717" y="3084495"/>
            <a:ext cx="1830964"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Decision Trees</a:t>
            </a:r>
          </a:p>
        </p:txBody>
      </p:sp>
      <p:sp>
        <p:nvSpPr>
          <p:cNvPr id="10" name="TextBox 9">
            <a:extLst>
              <a:ext uri="{FF2B5EF4-FFF2-40B4-BE49-F238E27FC236}">
                <a16:creationId xmlns:a16="http://schemas.microsoft.com/office/drawing/2014/main" id="{83578F45-7EAD-4913-BBBE-3E9BA011FCE2}"/>
              </a:ext>
            </a:extLst>
          </p:cNvPr>
          <p:cNvSpPr txBox="1"/>
          <p:nvPr/>
        </p:nvSpPr>
        <p:spPr>
          <a:xfrm>
            <a:off x="7324378" y="3039546"/>
            <a:ext cx="1830964"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Random Forest</a:t>
            </a:r>
          </a:p>
        </p:txBody>
      </p:sp>
      <p:sp>
        <p:nvSpPr>
          <p:cNvPr id="11" name="TextBox 10">
            <a:extLst>
              <a:ext uri="{FF2B5EF4-FFF2-40B4-BE49-F238E27FC236}">
                <a16:creationId xmlns:a16="http://schemas.microsoft.com/office/drawing/2014/main" id="{1843B4C8-4F83-4F6E-9ED9-CFF68F57993B}"/>
              </a:ext>
            </a:extLst>
          </p:cNvPr>
          <p:cNvSpPr txBox="1"/>
          <p:nvPr/>
        </p:nvSpPr>
        <p:spPr>
          <a:xfrm>
            <a:off x="2902587" y="6442527"/>
            <a:ext cx="833001"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SVM</a:t>
            </a:r>
          </a:p>
        </p:txBody>
      </p:sp>
      <p:sp>
        <p:nvSpPr>
          <p:cNvPr id="12" name="TextBox 11">
            <a:extLst>
              <a:ext uri="{FF2B5EF4-FFF2-40B4-BE49-F238E27FC236}">
                <a16:creationId xmlns:a16="http://schemas.microsoft.com/office/drawing/2014/main" id="{D3D50B76-23FD-48B2-A285-BF690A9C3515}"/>
              </a:ext>
            </a:extLst>
          </p:cNvPr>
          <p:cNvSpPr txBox="1"/>
          <p:nvPr/>
        </p:nvSpPr>
        <p:spPr>
          <a:xfrm>
            <a:off x="7189234" y="6409892"/>
            <a:ext cx="2216759"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Logistic Regression</a:t>
            </a:r>
          </a:p>
        </p:txBody>
      </p:sp>
    </p:spTree>
    <p:extLst>
      <p:ext uri="{BB962C8B-B14F-4D97-AF65-F5344CB8AC3E}">
        <p14:creationId xmlns:p14="http://schemas.microsoft.com/office/powerpoint/2010/main" val="1681997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8133D19-3704-4A1A-8FEB-55A9BFEE4D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438" y="1873770"/>
            <a:ext cx="6325811" cy="389744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Table&#10;&#10;Description automatically generated">
            <a:extLst>
              <a:ext uri="{FF2B5EF4-FFF2-40B4-BE49-F238E27FC236}">
                <a16:creationId xmlns:a16="http://schemas.microsoft.com/office/drawing/2014/main" id="{151AEA3B-4B81-4848-8BE0-7BD1B28DFC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2111" y="1873770"/>
            <a:ext cx="4188764" cy="1698458"/>
          </a:xfrm>
          <a:prstGeom prst="rect">
            <a:avLst/>
          </a:prstGeom>
        </p:spPr>
      </p:pic>
      <p:pic>
        <p:nvPicPr>
          <p:cNvPr id="7" name="Picture 6" descr="Table&#10;&#10;Description automatically generated">
            <a:extLst>
              <a:ext uri="{FF2B5EF4-FFF2-40B4-BE49-F238E27FC236}">
                <a16:creationId xmlns:a16="http://schemas.microsoft.com/office/drawing/2014/main" id="{4DCAC9CE-2B1B-4B7F-9298-37D01D00EB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2111" y="4072755"/>
            <a:ext cx="4188764" cy="1698458"/>
          </a:xfrm>
          <a:prstGeom prst="rect">
            <a:avLst/>
          </a:prstGeom>
        </p:spPr>
      </p:pic>
      <p:sp>
        <p:nvSpPr>
          <p:cNvPr id="11" name="TextBox 10">
            <a:extLst>
              <a:ext uri="{FF2B5EF4-FFF2-40B4-BE49-F238E27FC236}">
                <a16:creationId xmlns:a16="http://schemas.microsoft.com/office/drawing/2014/main" id="{638530DC-7ADA-41F5-AF7C-7CFCE3679E76}"/>
              </a:ext>
            </a:extLst>
          </p:cNvPr>
          <p:cNvSpPr txBox="1"/>
          <p:nvPr/>
        </p:nvSpPr>
        <p:spPr>
          <a:xfrm>
            <a:off x="8493918" y="3632896"/>
            <a:ext cx="833001"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SVM</a:t>
            </a:r>
          </a:p>
        </p:txBody>
      </p:sp>
      <p:sp>
        <p:nvSpPr>
          <p:cNvPr id="12" name="TextBox 11">
            <a:extLst>
              <a:ext uri="{FF2B5EF4-FFF2-40B4-BE49-F238E27FC236}">
                <a16:creationId xmlns:a16="http://schemas.microsoft.com/office/drawing/2014/main" id="{B6B52FED-1D7E-450F-BE4D-5DFC8E97F259}"/>
              </a:ext>
            </a:extLst>
          </p:cNvPr>
          <p:cNvSpPr txBox="1"/>
          <p:nvPr/>
        </p:nvSpPr>
        <p:spPr>
          <a:xfrm>
            <a:off x="7802038" y="5902408"/>
            <a:ext cx="2216759"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Logistic Regression</a:t>
            </a:r>
          </a:p>
        </p:txBody>
      </p:sp>
    </p:spTree>
    <p:extLst>
      <p:ext uri="{BB962C8B-B14F-4D97-AF65-F5344CB8AC3E}">
        <p14:creationId xmlns:p14="http://schemas.microsoft.com/office/powerpoint/2010/main" val="1339744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61B00-8DC6-4ACC-9E5C-DED8F1DA5ABF}"/>
              </a:ext>
            </a:extLst>
          </p:cNvPr>
          <p:cNvSpPr>
            <a:spLocks noGrp="1"/>
          </p:cNvSpPr>
          <p:nvPr>
            <p:ph type="title"/>
          </p:nvPr>
        </p:nvSpPr>
        <p:spPr>
          <a:xfrm>
            <a:off x="857437" y="239397"/>
            <a:ext cx="4464071" cy="570072"/>
          </a:xfrm>
        </p:spPr>
        <p:txBody>
          <a:bodyPr>
            <a:normAutofit fontScale="90000"/>
          </a:bodyPr>
          <a:lstStyle/>
          <a:p>
            <a:r>
              <a:rPr lang="en-IN" sz="4000" dirty="0">
                <a:latin typeface="Times New Roman" panose="02020603050405020304" pitchFamily="18" charset="0"/>
                <a:cs typeface="Times New Roman" panose="02020603050405020304" pitchFamily="18" charset="0"/>
              </a:rPr>
              <a:t>Deep Learning Models</a:t>
            </a:r>
          </a:p>
        </p:txBody>
      </p:sp>
      <p:sp>
        <p:nvSpPr>
          <p:cNvPr id="3" name="Content Placeholder 2">
            <a:extLst>
              <a:ext uri="{FF2B5EF4-FFF2-40B4-BE49-F238E27FC236}">
                <a16:creationId xmlns:a16="http://schemas.microsoft.com/office/drawing/2014/main" id="{46006E54-A913-4553-BBCF-43014BC45200}"/>
              </a:ext>
            </a:extLst>
          </p:cNvPr>
          <p:cNvSpPr>
            <a:spLocks noGrp="1"/>
          </p:cNvSpPr>
          <p:nvPr>
            <p:ph idx="1"/>
          </p:nvPr>
        </p:nvSpPr>
        <p:spPr>
          <a:xfrm>
            <a:off x="1072795" y="1323284"/>
            <a:ext cx="10125087" cy="4908703"/>
          </a:xfrm>
        </p:spPr>
        <p:txBody>
          <a:bodyPr>
            <a:normAutofit/>
          </a:bodyPr>
          <a:lstStyle/>
          <a:p>
            <a:r>
              <a:rPr lang="en-IN" sz="2400" dirty="0">
                <a:solidFill>
                  <a:schemeClr val="tx1"/>
                </a:solidFill>
                <a:latin typeface="Times New Roman" panose="02020603050405020304" pitchFamily="18" charset="0"/>
                <a:cs typeface="Times New Roman" panose="02020603050405020304" pitchFamily="18" charset="0"/>
              </a:rPr>
              <a:t>Artificial Neural Network (ANN) </a:t>
            </a:r>
          </a:p>
          <a:p>
            <a:r>
              <a:rPr lang="en-IN" dirty="0">
                <a:solidFill>
                  <a:schemeClr val="tx1"/>
                </a:solidFill>
                <a:latin typeface="Times New Roman" panose="02020603050405020304" pitchFamily="18" charset="0"/>
                <a:cs typeface="Times New Roman" panose="02020603050405020304" pitchFamily="18" charset="0"/>
              </a:rPr>
              <a:t>1. The ANN model consists of 5 hidden layers with first 2 layers with 64 hidden units, third hidden layer then contains 128 hidden units followed with 196 hidden units layer. The last hidden layer consists of 32 units.</a:t>
            </a:r>
          </a:p>
          <a:p>
            <a:r>
              <a:rPr lang="en-IN" dirty="0">
                <a:solidFill>
                  <a:schemeClr val="tx1"/>
                </a:solidFill>
                <a:latin typeface="Times New Roman" panose="02020603050405020304" pitchFamily="18" charset="0"/>
                <a:cs typeface="Times New Roman" panose="02020603050405020304" pitchFamily="18" charset="0"/>
              </a:rPr>
              <a:t>2. All the hidden layer used </a:t>
            </a:r>
            <a:r>
              <a:rPr lang="en-IN" dirty="0" err="1">
                <a:solidFill>
                  <a:schemeClr val="tx1"/>
                </a:solidFill>
                <a:latin typeface="Times New Roman" panose="02020603050405020304" pitchFamily="18" charset="0"/>
                <a:cs typeface="Times New Roman" panose="02020603050405020304" pitchFamily="18" charset="0"/>
              </a:rPr>
              <a:t>ReLu</a:t>
            </a:r>
            <a:r>
              <a:rPr lang="en-IN" dirty="0">
                <a:solidFill>
                  <a:schemeClr val="tx1"/>
                </a:solidFill>
                <a:latin typeface="Times New Roman" panose="02020603050405020304" pitchFamily="18" charset="0"/>
                <a:cs typeface="Times New Roman" panose="02020603050405020304" pitchFamily="18" charset="0"/>
              </a:rPr>
              <a:t> function. The output layer uses </a:t>
            </a:r>
            <a:r>
              <a:rPr lang="en-IN" dirty="0" err="1">
                <a:solidFill>
                  <a:schemeClr val="tx1"/>
                </a:solidFill>
                <a:latin typeface="Times New Roman" panose="02020603050405020304" pitchFamily="18" charset="0"/>
                <a:cs typeface="Times New Roman" panose="02020603050405020304" pitchFamily="18" charset="0"/>
              </a:rPr>
              <a:t>Softmax</a:t>
            </a:r>
            <a:r>
              <a:rPr lang="en-IN" dirty="0">
                <a:solidFill>
                  <a:schemeClr val="tx1"/>
                </a:solidFill>
                <a:latin typeface="Times New Roman" panose="02020603050405020304" pitchFamily="18" charset="0"/>
                <a:cs typeface="Times New Roman" panose="02020603050405020304" pitchFamily="18" charset="0"/>
              </a:rPr>
              <a:t> function.</a:t>
            </a:r>
          </a:p>
        </p:txBody>
      </p:sp>
      <p:graphicFrame>
        <p:nvGraphicFramePr>
          <p:cNvPr id="4" name="Table 4">
            <a:extLst>
              <a:ext uri="{FF2B5EF4-FFF2-40B4-BE49-F238E27FC236}">
                <a16:creationId xmlns:a16="http://schemas.microsoft.com/office/drawing/2014/main" id="{3130EDD8-6CE6-4C18-B66F-F2FD02D02E43}"/>
              </a:ext>
            </a:extLst>
          </p:cNvPr>
          <p:cNvGraphicFramePr>
            <a:graphicFrameLocks noGrp="1"/>
          </p:cNvGraphicFramePr>
          <p:nvPr>
            <p:extLst>
              <p:ext uri="{D42A27DB-BD31-4B8C-83A1-F6EECF244321}">
                <p14:modId xmlns:p14="http://schemas.microsoft.com/office/powerpoint/2010/main" val="1652123625"/>
              </p:ext>
            </p:extLst>
          </p:nvPr>
        </p:nvGraphicFramePr>
        <p:xfrm>
          <a:off x="2015662" y="3365852"/>
          <a:ext cx="8160676" cy="2847397"/>
        </p:xfrm>
        <a:graphic>
          <a:graphicData uri="http://schemas.openxmlformats.org/drawingml/2006/table">
            <a:tbl>
              <a:tblPr firstRow="1" bandRow="1">
                <a:tableStyleId>{5C22544A-7EE6-4342-B048-85BDC9FD1C3A}</a:tableStyleId>
              </a:tblPr>
              <a:tblGrid>
                <a:gridCol w="4080338">
                  <a:extLst>
                    <a:ext uri="{9D8B030D-6E8A-4147-A177-3AD203B41FA5}">
                      <a16:colId xmlns:a16="http://schemas.microsoft.com/office/drawing/2014/main" val="3947733322"/>
                    </a:ext>
                  </a:extLst>
                </a:gridCol>
                <a:gridCol w="4080338">
                  <a:extLst>
                    <a:ext uri="{9D8B030D-6E8A-4147-A177-3AD203B41FA5}">
                      <a16:colId xmlns:a16="http://schemas.microsoft.com/office/drawing/2014/main" val="1629768392"/>
                    </a:ext>
                  </a:extLst>
                </a:gridCol>
              </a:tblGrid>
              <a:tr h="406771">
                <a:tc>
                  <a:txBody>
                    <a:bodyPr/>
                    <a:lstStyle/>
                    <a:p>
                      <a:pPr algn="ctr"/>
                      <a:endParaRPr lang="en-IN" dirty="0">
                        <a:latin typeface="Times New Roman" panose="02020603050405020304" pitchFamily="18" charset="0"/>
                        <a:cs typeface="Times New Roman" panose="02020603050405020304" pitchFamily="18" charset="0"/>
                      </a:endParaRPr>
                    </a:p>
                  </a:txBody>
                  <a:tcPr/>
                </a:tc>
                <a:tc>
                  <a:txBody>
                    <a:bodyPr/>
                    <a:lstStyle/>
                    <a:p>
                      <a:pPr algn="ctr"/>
                      <a:endParaRPr lang="en-IN">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3567562"/>
                  </a:ext>
                </a:extLst>
              </a:tr>
              <a:tr h="406771">
                <a:tc>
                  <a:txBody>
                    <a:bodyPr/>
                    <a:lstStyle/>
                    <a:p>
                      <a:pPr algn="ctr"/>
                      <a:r>
                        <a:rPr lang="en-IN" sz="2000" dirty="0">
                          <a:latin typeface="Times New Roman" panose="02020603050405020304" pitchFamily="18" charset="0"/>
                          <a:cs typeface="Times New Roman" panose="02020603050405020304" pitchFamily="18" charset="0"/>
                        </a:rPr>
                        <a:t>Epoch</a:t>
                      </a:r>
                    </a:p>
                  </a:txBody>
                  <a:tcPr/>
                </a:tc>
                <a:tc>
                  <a:txBody>
                    <a:bodyPr/>
                    <a:lstStyle/>
                    <a:p>
                      <a:pPr algn="ctr"/>
                      <a:r>
                        <a:rPr lang="en-IN" sz="2000"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2146115071"/>
                  </a:ext>
                </a:extLst>
              </a:tr>
              <a:tr h="406771">
                <a:tc>
                  <a:txBody>
                    <a:bodyPr/>
                    <a:lstStyle/>
                    <a:p>
                      <a:pPr algn="ctr"/>
                      <a:r>
                        <a:rPr lang="en-IN" sz="2000" dirty="0">
                          <a:latin typeface="Times New Roman" panose="02020603050405020304" pitchFamily="18" charset="0"/>
                          <a:cs typeface="Times New Roman" panose="02020603050405020304" pitchFamily="18" charset="0"/>
                        </a:rPr>
                        <a:t>Batch Size</a:t>
                      </a:r>
                    </a:p>
                  </a:txBody>
                  <a:tcPr/>
                </a:tc>
                <a:tc>
                  <a:txBody>
                    <a:bodyPr/>
                    <a:lstStyle/>
                    <a:p>
                      <a:pPr algn="ctr"/>
                      <a:r>
                        <a:rPr lang="en-IN" sz="2000" dirty="0">
                          <a:latin typeface="Times New Roman" panose="02020603050405020304" pitchFamily="18" charset="0"/>
                          <a:cs typeface="Times New Roman" panose="02020603050405020304" pitchFamily="18" charset="0"/>
                        </a:rPr>
                        <a:t>20</a:t>
                      </a:r>
                    </a:p>
                  </a:txBody>
                  <a:tcPr/>
                </a:tc>
                <a:extLst>
                  <a:ext uri="{0D108BD9-81ED-4DB2-BD59-A6C34878D82A}">
                    <a16:rowId xmlns:a16="http://schemas.microsoft.com/office/drawing/2014/main" val="2876162657"/>
                  </a:ext>
                </a:extLst>
              </a:tr>
              <a:tr h="406771">
                <a:tc>
                  <a:txBody>
                    <a:bodyPr/>
                    <a:lstStyle/>
                    <a:p>
                      <a:pPr algn="ctr"/>
                      <a:r>
                        <a:rPr lang="en-IN" sz="2000" dirty="0">
                          <a:latin typeface="Times New Roman" panose="02020603050405020304" pitchFamily="18" charset="0"/>
                          <a:cs typeface="Times New Roman" panose="02020603050405020304" pitchFamily="18" charset="0"/>
                        </a:rPr>
                        <a:t>Loss</a:t>
                      </a:r>
                    </a:p>
                  </a:txBody>
                  <a:tcPr/>
                </a:tc>
                <a:tc>
                  <a:txBody>
                    <a:bodyPr/>
                    <a:lstStyle/>
                    <a:p>
                      <a:pPr algn="ctr"/>
                      <a:r>
                        <a:rPr lang="en-IN" sz="2000" dirty="0">
                          <a:latin typeface="Times New Roman" panose="02020603050405020304" pitchFamily="18" charset="0"/>
                          <a:cs typeface="Times New Roman" panose="02020603050405020304" pitchFamily="18" charset="0"/>
                        </a:rPr>
                        <a:t>Categorical Cross entropy</a:t>
                      </a:r>
                    </a:p>
                  </a:txBody>
                  <a:tcPr/>
                </a:tc>
                <a:extLst>
                  <a:ext uri="{0D108BD9-81ED-4DB2-BD59-A6C34878D82A}">
                    <a16:rowId xmlns:a16="http://schemas.microsoft.com/office/drawing/2014/main" val="86641528"/>
                  </a:ext>
                </a:extLst>
              </a:tr>
              <a:tr h="406771">
                <a:tc>
                  <a:txBody>
                    <a:bodyPr/>
                    <a:lstStyle/>
                    <a:p>
                      <a:pPr algn="ctr"/>
                      <a:r>
                        <a:rPr lang="en-IN" sz="2000" dirty="0">
                          <a:latin typeface="Times New Roman" panose="02020603050405020304" pitchFamily="18" charset="0"/>
                          <a:cs typeface="Times New Roman" panose="02020603050405020304" pitchFamily="18" charset="0"/>
                        </a:rPr>
                        <a:t>Optimizer</a:t>
                      </a:r>
                    </a:p>
                  </a:txBody>
                  <a:tcPr/>
                </a:tc>
                <a:tc>
                  <a:txBody>
                    <a:bodyPr/>
                    <a:lstStyle/>
                    <a:p>
                      <a:pPr algn="ctr"/>
                      <a:r>
                        <a:rPr lang="en-IN" sz="2000" dirty="0">
                          <a:latin typeface="Times New Roman" panose="02020603050405020304" pitchFamily="18" charset="0"/>
                          <a:cs typeface="Times New Roman" panose="02020603050405020304" pitchFamily="18" charset="0"/>
                        </a:rPr>
                        <a:t>Adam</a:t>
                      </a:r>
                    </a:p>
                  </a:txBody>
                  <a:tcPr/>
                </a:tc>
                <a:extLst>
                  <a:ext uri="{0D108BD9-81ED-4DB2-BD59-A6C34878D82A}">
                    <a16:rowId xmlns:a16="http://schemas.microsoft.com/office/drawing/2014/main" val="3949172335"/>
                  </a:ext>
                </a:extLst>
              </a:tr>
              <a:tr h="406771">
                <a:tc>
                  <a:txBody>
                    <a:bodyPr/>
                    <a:lstStyle/>
                    <a:p>
                      <a:pPr algn="ctr"/>
                      <a:r>
                        <a:rPr lang="en-IN" sz="2000" dirty="0">
                          <a:latin typeface="Times New Roman" panose="02020603050405020304" pitchFamily="18" charset="0"/>
                          <a:cs typeface="Times New Roman" panose="02020603050405020304" pitchFamily="18" charset="0"/>
                        </a:rPr>
                        <a:t>Accuracy</a:t>
                      </a:r>
                    </a:p>
                  </a:txBody>
                  <a:tcPr/>
                </a:tc>
                <a:tc>
                  <a:txBody>
                    <a:bodyPr/>
                    <a:lstStyle/>
                    <a:p>
                      <a:pPr algn="ctr"/>
                      <a:r>
                        <a:rPr lang="en-IN" sz="2000" dirty="0">
                          <a:latin typeface="Times New Roman" panose="02020603050405020304" pitchFamily="18" charset="0"/>
                          <a:cs typeface="Times New Roman" panose="02020603050405020304" pitchFamily="18" charset="0"/>
                        </a:rPr>
                        <a:t>88.3%</a:t>
                      </a:r>
                    </a:p>
                  </a:txBody>
                  <a:tcPr/>
                </a:tc>
                <a:extLst>
                  <a:ext uri="{0D108BD9-81ED-4DB2-BD59-A6C34878D82A}">
                    <a16:rowId xmlns:a16="http://schemas.microsoft.com/office/drawing/2014/main" val="957810951"/>
                  </a:ext>
                </a:extLst>
              </a:tr>
              <a:tr h="406771">
                <a:tc>
                  <a:txBody>
                    <a:bodyPr/>
                    <a:lstStyle/>
                    <a:p>
                      <a:pPr algn="ctr"/>
                      <a:r>
                        <a:rPr lang="en-IN" sz="2000" dirty="0">
                          <a:latin typeface="Times New Roman" panose="02020603050405020304" pitchFamily="18" charset="0"/>
                          <a:cs typeface="Times New Roman" panose="02020603050405020304" pitchFamily="18" charset="0"/>
                        </a:rPr>
                        <a:t>Training Time</a:t>
                      </a:r>
                    </a:p>
                  </a:txBody>
                  <a:tcPr/>
                </a:tc>
                <a:tc>
                  <a:txBody>
                    <a:bodyPr/>
                    <a:lstStyle/>
                    <a:p>
                      <a:pPr algn="ctr"/>
                      <a:r>
                        <a:rPr lang="en-IN" sz="2000" dirty="0">
                          <a:latin typeface="Times New Roman" panose="02020603050405020304" pitchFamily="18" charset="0"/>
                          <a:cs typeface="Times New Roman" panose="02020603050405020304" pitchFamily="18" charset="0"/>
                        </a:rPr>
                        <a:t>21sec</a:t>
                      </a:r>
                    </a:p>
                  </a:txBody>
                  <a:tcPr/>
                </a:tc>
                <a:extLst>
                  <a:ext uri="{0D108BD9-81ED-4DB2-BD59-A6C34878D82A}">
                    <a16:rowId xmlns:a16="http://schemas.microsoft.com/office/drawing/2014/main" val="3576156899"/>
                  </a:ext>
                </a:extLst>
              </a:tr>
            </a:tbl>
          </a:graphicData>
        </a:graphic>
      </p:graphicFrame>
    </p:spTree>
    <p:extLst>
      <p:ext uri="{BB962C8B-B14F-4D97-AF65-F5344CB8AC3E}">
        <p14:creationId xmlns:p14="http://schemas.microsoft.com/office/powerpoint/2010/main" val="3101412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962DFDEA-FAE4-449C-9696-F9B8B5996F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77" y="1850193"/>
            <a:ext cx="5463323" cy="381609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0BAA739-4DEE-4D1D-87E7-5F2DF6A438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0723" y="1850193"/>
            <a:ext cx="5298600" cy="3816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3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6D6EB378-DA3A-49F3-81E2-F9061C164C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027" y="1908609"/>
            <a:ext cx="3972393" cy="39075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Table&#10;&#10;Description automatically generated">
            <a:extLst>
              <a:ext uri="{FF2B5EF4-FFF2-40B4-BE49-F238E27FC236}">
                <a16:creationId xmlns:a16="http://schemas.microsoft.com/office/drawing/2014/main" id="{4D9B1E64-0C4D-43F7-ACA1-9A2392D46F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1120" y="2638269"/>
            <a:ext cx="5411989" cy="2158583"/>
          </a:xfrm>
          <a:prstGeom prst="rect">
            <a:avLst/>
          </a:prstGeom>
        </p:spPr>
      </p:pic>
    </p:spTree>
    <p:extLst>
      <p:ext uri="{BB962C8B-B14F-4D97-AF65-F5344CB8AC3E}">
        <p14:creationId xmlns:p14="http://schemas.microsoft.com/office/powerpoint/2010/main" val="3682861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C708A-A436-4045-948C-FE6381605CE3}"/>
              </a:ext>
            </a:extLst>
          </p:cNvPr>
          <p:cNvSpPr>
            <a:spLocks noGrp="1"/>
          </p:cNvSpPr>
          <p:nvPr>
            <p:ph type="title"/>
          </p:nvPr>
        </p:nvSpPr>
        <p:spPr>
          <a:xfrm>
            <a:off x="1097279" y="284813"/>
            <a:ext cx="7387153" cy="1002842"/>
          </a:xfrm>
        </p:spPr>
        <p:txBody>
          <a:bodyPr>
            <a:normAutofit/>
          </a:bodyPr>
          <a:lstStyle/>
          <a:p>
            <a:r>
              <a:rPr lang="en-IN" sz="3200" dirty="0">
                <a:latin typeface="Times New Roman" panose="02020603050405020304" pitchFamily="18" charset="0"/>
                <a:cs typeface="Times New Roman" panose="02020603050405020304" pitchFamily="18" charset="0"/>
              </a:rPr>
              <a:t>1D Convolutional Neural Network (1D CNN</a:t>
            </a:r>
          </a:p>
        </p:txBody>
      </p:sp>
      <p:sp>
        <p:nvSpPr>
          <p:cNvPr id="4" name="Oval 3">
            <a:extLst>
              <a:ext uri="{FF2B5EF4-FFF2-40B4-BE49-F238E27FC236}">
                <a16:creationId xmlns:a16="http://schemas.microsoft.com/office/drawing/2014/main" id="{7E563084-774A-451C-BED0-7E4B1FA7E328}"/>
              </a:ext>
            </a:extLst>
          </p:cNvPr>
          <p:cNvSpPr/>
          <p:nvPr/>
        </p:nvSpPr>
        <p:spPr>
          <a:xfrm>
            <a:off x="2038662" y="1934230"/>
            <a:ext cx="479686" cy="47968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CA75A54F-A703-4586-9D21-20646E0CA87D}"/>
              </a:ext>
            </a:extLst>
          </p:cNvPr>
          <p:cNvSpPr/>
          <p:nvPr/>
        </p:nvSpPr>
        <p:spPr>
          <a:xfrm>
            <a:off x="2038662" y="2838887"/>
            <a:ext cx="479686" cy="47968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3EAACFD5-D43D-40C5-B001-2B275E1AF34A}"/>
              </a:ext>
            </a:extLst>
          </p:cNvPr>
          <p:cNvSpPr/>
          <p:nvPr/>
        </p:nvSpPr>
        <p:spPr>
          <a:xfrm>
            <a:off x="2038662" y="4553513"/>
            <a:ext cx="479686" cy="47968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8EA2EBB3-79C6-4056-8A13-217CB054F0EE}"/>
              </a:ext>
            </a:extLst>
          </p:cNvPr>
          <p:cNvSpPr/>
          <p:nvPr/>
        </p:nvSpPr>
        <p:spPr>
          <a:xfrm>
            <a:off x="2038662" y="5349492"/>
            <a:ext cx="479686" cy="47968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67CE53AA-B8FA-49AC-9C27-007D4472BCE0}"/>
              </a:ext>
            </a:extLst>
          </p:cNvPr>
          <p:cNvSpPr/>
          <p:nvPr/>
        </p:nvSpPr>
        <p:spPr>
          <a:xfrm>
            <a:off x="2038662" y="3634866"/>
            <a:ext cx="479686" cy="47968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a:extLst>
              <a:ext uri="{FF2B5EF4-FFF2-40B4-BE49-F238E27FC236}">
                <a16:creationId xmlns:a16="http://schemas.microsoft.com/office/drawing/2014/main" id="{D5194041-E7C7-4BFA-A43F-7C81332E6C54}"/>
              </a:ext>
            </a:extLst>
          </p:cNvPr>
          <p:cNvCxnSpPr>
            <a:cxnSpLocks/>
          </p:cNvCxnSpPr>
          <p:nvPr/>
        </p:nvCxnSpPr>
        <p:spPr>
          <a:xfrm>
            <a:off x="1563973" y="2174073"/>
            <a:ext cx="4047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32B68C90-2650-4443-ADA3-6142A1BA8AFF}"/>
              </a:ext>
            </a:extLst>
          </p:cNvPr>
          <p:cNvCxnSpPr>
            <a:cxnSpLocks/>
          </p:cNvCxnSpPr>
          <p:nvPr/>
        </p:nvCxnSpPr>
        <p:spPr>
          <a:xfrm>
            <a:off x="1509009" y="3113832"/>
            <a:ext cx="4047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AC26FFFC-B369-47CB-9F03-1DFF3EF3110B}"/>
              </a:ext>
            </a:extLst>
          </p:cNvPr>
          <p:cNvCxnSpPr>
            <a:cxnSpLocks/>
          </p:cNvCxnSpPr>
          <p:nvPr/>
        </p:nvCxnSpPr>
        <p:spPr>
          <a:xfrm>
            <a:off x="1538990" y="3926926"/>
            <a:ext cx="4047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24A9D6B-F710-4BB5-B678-4A09DF655F8A}"/>
              </a:ext>
            </a:extLst>
          </p:cNvPr>
          <p:cNvCxnSpPr>
            <a:cxnSpLocks/>
          </p:cNvCxnSpPr>
          <p:nvPr/>
        </p:nvCxnSpPr>
        <p:spPr>
          <a:xfrm>
            <a:off x="1583960" y="4801354"/>
            <a:ext cx="4047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A14830C-BE35-4340-A1AC-3B63AB76BC03}"/>
              </a:ext>
            </a:extLst>
          </p:cNvPr>
          <p:cNvCxnSpPr>
            <a:cxnSpLocks/>
          </p:cNvCxnSpPr>
          <p:nvPr/>
        </p:nvCxnSpPr>
        <p:spPr>
          <a:xfrm>
            <a:off x="1583960" y="5589335"/>
            <a:ext cx="4047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1FD8FB5E-117B-4012-BFF6-7A556A2E6A41}"/>
              </a:ext>
            </a:extLst>
          </p:cNvPr>
          <p:cNvSpPr txBox="1"/>
          <p:nvPr/>
        </p:nvSpPr>
        <p:spPr>
          <a:xfrm>
            <a:off x="1162901" y="1989407"/>
            <a:ext cx="415498"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x1</a:t>
            </a:r>
          </a:p>
        </p:txBody>
      </p:sp>
      <p:sp>
        <p:nvSpPr>
          <p:cNvPr id="18" name="TextBox 17">
            <a:extLst>
              <a:ext uri="{FF2B5EF4-FFF2-40B4-BE49-F238E27FC236}">
                <a16:creationId xmlns:a16="http://schemas.microsoft.com/office/drawing/2014/main" id="{CA2E0835-DFA1-4E5E-ABE7-929D56919BB8}"/>
              </a:ext>
            </a:extLst>
          </p:cNvPr>
          <p:cNvSpPr txBox="1"/>
          <p:nvPr/>
        </p:nvSpPr>
        <p:spPr>
          <a:xfrm>
            <a:off x="1135035" y="2931287"/>
            <a:ext cx="415498"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x2</a:t>
            </a:r>
          </a:p>
        </p:txBody>
      </p:sp>
      <p:sp>
        <p:nvSpPr>
          <p:cNvPr id="19" name="TextBox 18">
            <a:extLst>
              <a:ext uri="{FF2B5EF4-FFF2-40B4-BE49-F238E27FC236}">
                <a16:creationId xmlns:a16="http://schemas.microsoft.com/office/drawing/2014/main" id="{5E89BDF3-BA13-46EC-9D83-FDC164D262AC}"/>
              </a:ext>
            </a:extLst>
          </p:cNvPr>
          <p:cNvSpPr txBox="1"/>
          <p:nvPr/>
        </p:nvSpPr>
        <p:spPr>
          <a:xfrm>
            <a:off x="1148475" y="3734924"/>
            <a:ext cx="415498"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x3</a:t>
            </a:r>
          </a:p>
        </p:txBody>
      </p:sp>
      <p:sp>
        <p:nvSpPr>
          <p:cNvPr id="20" name="TextBox 19">
            <a:extLst>
              <a:ext uri="{FF2B5EF4-FFF2-40B4-BE49-F238E27FC236}">
                <a16:creationId xmlns:a16="http://schemas.microsoft.com/office/drawing/2014/main" id="{2DB836B6-118A-460E-BB62-5D28782B9E3F}"/>
              </a:ext>
            </a:extLst>
          </p:cNvPr>
          <p:cNvSpPr txBox="1"/>
          <p:nvPr/>
        </p:nvSpPr>
        <p:spPr>
          <a:xfrm>
            <a:off x="1162901" y="4608690"/>
            <a:ext cx="415498"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x4</a:t>
            </a:r>
          </a:p>
        </p:txBody>
      </p:sp>
      <p:sp>
        <p:nvSpPr>
          <p:cNvPr id="21" name="TextBox 20">
            <a:extLst>
              <a:ext uri="{FF2B5EF4-FFF2-40B4-BE49-F238E27FC236}">
                <a16:creationId xmlns:a16="http://schemas.microsoft.com/office/drawing/2014/main" id="{8FCE4AF5-EAD0-4BEF-810E-F7C8EB8AF05D}"/>
              </a:ext>
            </a:extLst>
          </p:cNvPr>
          <p:cNvSpPr txBox="1"/>
          <p:nvPr/>
        </p:nvSpPr>
        <p:spPr>
          <a:xfrm>
            <a:off x="1184436" y="5385383"/>
            <a:ext cx="415498" cy="369332"/>
          </a:xfrm>
          <a:prstGeom prst="rect">
            <a:avLst/>
          </a:prstGeom>
          <a:noFill/>
        </p:spPr>
        <p:txBody>
          <a:bodyPr wrap="none" rtlCol="0">
            <a:spAutoFit/>
          </a:bodyPr>
          <a:lstStyle/>
          <a:p>
            <a:r>
              <a:rPr lang="en-IN" dirty="0" err="1">
                <a:latin typeface="Times New Roman" panose="02020603050405020304" pitchFamily="18" charset="0"/>
                <a:cs typeface="Times New Roman" panose="02020603050405020304" pitchFamily="18" charset="0"/>
              </a:rPr>
              <a:t>xn</a:t>
            </a:r>
            <a:endParaRPr lang="en-IN" dirty="0">
              <a:latin typeface="Times New Roman" panose="02020603050405020304" pitchFamily="18" charset="0"/>
              <a:cs typeface="Times New Roman" panose="02020603050405020304" pitchFamily="18" charset="0"/>
            </a:endParaRPr>
          </a:p>
        </p:txBody>
      </p:sp>
      <p:sp>
        <p:nvSpPr>
          <p:cNvPr id="22" name="Oval 21">
            <a:extLst>
              <a:ext uri="{FF2B5EF4-FFF2-40B4-BE49-F238E27FC236}">
                <a16:creationId xmlns:a16="http://schemas.microsoft.com/office/drawing/2014/main" id="{71D60F4F-887D-4C40-8426-5B9806270899}"/>
              </a:ext>
            </a:extLst>
          </p:cNvPr>
          <p:cNvSpPr/>
          <p:nvPr/>
        </p:nvSpPr>
        <p:spPr>
          <a:xfrm>
            <a:off x="2222234" y="2616591"/>
            <a:ext cx="113003" cy="1136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629D78E7-E71D-49DF-9AFB-B58328F34C56}"/>
              </a:ext>
            </a:extLst>
          </p:cNvPr>
          <p:cNvSpPr/>
          <p:nvPr/>
        </p:nvSpPr>
        <p:spPr>
          <a:xfrm>
            <a:off x="2240683" y="3419910"/>
            <a:ext cx="113003" cy="1136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407D869D-B16B-40D1-8FBA-055CFD668158}"/>
              </a:ext>
            </a:extLst>
          </p:cNvPr>
          <p:cNvSpPr/>
          <p:nvPr/>
        </p:nvSpPr>
        <p:spPr>
          <a:xfrm>
            <a:off x="2184181" y="4317227"/>
            <a:ext cx="113003" cy="1136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29565473-D195-4AD3-AFD4-EA10CD9269A3}"/>
              </a:ext>
            </a:extLst>
          </p:cNvPr>
          <p:cNvSpPr/>
          <p:nvPr/>
        </p:nvSpPr>
        <p:spPr>
          <a:xfrm>
            <a:off x="2198441" y="5134536"/>
            <a:ext cx="113003" cy="1136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6" name="Arrow: Right 25">
            <a:extLst>
              <a:ext uri="{FF2B5EF4-FFF2-40B4-BE49-F238E27FC236}">
                <a16:creationId xmlns:a16="http://schemas.microsoft.com/office/drawing/2014/main" id="{65B622BF-0527-4708-91B1-00D4FD970608}"/>
              </a:ext>
            </a:extLst>
          </p:cNvPr>
          <p:cNvSpPr/>
          <p:nvPr/>
        </p:nvSpPr>
        <p:spPr>
          <a:xfrm>
            <a:off x="2699585" y="3728099"/>
            <a:ext cx="479686" cy="27526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8A3144BC-B1E1-4FEB-9F24-4B8F6AD9E338}"/>
              </a:ext>
            </a:extLst>
          </p:cNvPr>
          <p:cNvSpPr/>
          <p:nvPr/>
        </p:nvSpPr>
        <p:spPr>
          <a:xfrm>
            <a:off x="3321812" y="3599709"/>
            <a:ext cx="1250180" cy="178567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FE95C37C-44B4-4405-9191-4865287AAEB3}"/>
              </a:ext>
            </a:extLst>
          </p:cNvPr>
          <p:cNvSpPr/>
          <p:nvPr/>
        </p:nvSpPr>
        <p:spPr>
          <a:xfrm>
            <a:off x="3623727" y="3125325"/>
            <a:ext cx="1250180" cy="178567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Rectangle 28">
            <a:extLst>
              <a:ext uri="{FF2B5EF4-FFF2-40B4-BE49-F238E27FC236}">
                <a16:creationId xmlns:a16="http://schemas.microsoft.com/office/drawing/2014/main" id="{CA24B401-8BAC-424C-A8B1-E5EA8BB7C4DA}"/>
              </a:ext>
            </a:extLst>
          </p:cNvPr>
          <p:cNvSpPr/>
          <p:nvPr/>
        </p:nvSpPr>
        <p:spPr>
          <a:xfrm>
            <a:off x="3906939" y="2616591"/>
            <a:ext cx="1250180" cy="178567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CONV 1D</a:t>
            </a:r>
          </a:p>
        </p:txBody>
      </p:sp>
      <p:sp>
        <p:nvSpPr>
          <p:cNvPr id="30" name="Arrow: Right 29">
            <a:extLst>
              <a:ext uri="{FF2B5EF4-FFF2-40B4-BE49-F238E27FC236}">
                <a16:creationId xmlns:a16="http://schemas.microsoft.com/office/drawing/2014/main" id="{73C34C52-146E-4DA3-8EA4-B8E7B1E29640}"/>
              </a:ext>
            </a:extLst>
          </p:cNvPr>
          <p:cNvSpPr/>
          <p:nvPr/>
        </p:nvSpPr>
        <p:spPr>
          <a:xfrm>
            <a:off x="5297277" y="3669853"/>
            <a:ext cx="479686" cy="27526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2EBA97C1-DE9A-491C-A7DB-B88EBCF1FFC5}"/>
              </a:ext>
            </a:extLst>
          </p:cNvPr>
          <p:cNvSpPr/>
          <p:nvPr/>
        </p:nvSpPr>
        <p:spPr>
          <a:xfrm>
            <a:off x="5964696" y="3563818"/>
            <a:ext cx="1250180" cy="178567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AD27A8C7-556C-42B1-9EEA-D2E381C93FC9}"/>
              </a:ext>
            </a:extLst>
          </p:cNvPr>
          <p:cNvSpPr/>
          <p:nvPr/>
        </p:nvSpPr>
        <p:spPr>
          <a:xfrm>
            <a:off x="6201055" y="3007682"/>
            <a:ext cx="1250180" cy="178567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2E28AD62-519B-459C-AE36-DE2FCE7CD149}"/>
              </a:ext>
            </a:extLst>
          </p:cNvPr>
          <p:cNvSpPr/>
          <p:nvPr/>
        </p:nvSpPr>
        <p:spPr>
          <a:xfrm>
            <a:off x="6519515" y="2588362"/>
            <a:ext cx="1250180" cy="178567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CONV 1D</a:t>
            </a:r>
          </a:p>
        </p:txBody>
      </p:sp>
      <p:sp>
        <p:nvSpPr>
          <p:cNvPr id="34" name="Rectangle 33">
            <a:extLst>
              <a:ext uri="{FF2B5EF4-FFF2-40B4-BE49-F238E27FC236}">
                <a16:creationId xmlns:a16="http://schemas.microsoft.com/office/drawing/2014/main" id="{3D144312-D59B-4EBF-A5D0-1F8976D2211F}"/>
              </a:ext>
            </a:extLst>
          </p:cNvPr>
          <p:cNvSpPr/>
          <p:nvPr/>
        </p:nvSpPr>
        <p:spPr>
          <a:xfrm>
            <a:off x="3386278" y="5589335"/>
            <a:ext cx="1250180" cy="57098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Filters=64</a:t>
            </a:r>
          </a:p>
        </p:txBody>
      </p:sp>
      <p:sp>
        <p:nvSpPr>
          <p:cNvPr id="36" name="Rectangle 35">
            <a:extLst>
              <a:ext uri="{FF2B5EF4-FFF2-40B4-BE49-F238E27FC236}">
                <a16:creationId xmlns:a16="http://schemas.microsoft.com/office/drawing/2014/main" id="{8BB6C5BA-52F6-4952-A379-91E0EC956414}"/>
              </a:ext>
            </a:extLst>
          </p:cNvPr>
          <p:cNvSpPr/>
          <p:nvPr/>
        </p:nvSpPr>
        <p:spPr>
          <a:xfrm>
            <a:off x="5973800" y="5589335"/>
            <a:ext cx="1250180" cy="57098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Filters=64</a:t>
            </a:r>
          </a:p>
        </p:txBody>
      </p:sp>
      <p:sp>
        <p:nvSpPr>
          <p:cNvPr id="37" name="Arrow: Right 36">
            <a:extLst>
              <a:ext uri="{FF2B5EF4-FFF2-40B4-BE49-F238E27FC236}">
                <a16:creationId xmlns:a16="http://schemas.microsoft.com/office/drawing/2014/main" id="{9CFAC4FE-3CE6-46B5-B125-D678A8362EDF}"/>
              </a:ext>
            </a:extLst>
          </p:cNvPr>
          <p:cNvSpPr/>
          <p:nvPr/>
        </p:nvSpPr>
        <p:spPr>
          <a:xfrm>
            <a:off x="7864968" y="3669853"/>
            <a:ext cx="270079" cy="25707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9D1E7256-7A0F-4D58-8D1A-3493334DA9BC}"/>
              </a:ext>
            </a:extLst>
          </p:cNvPr>
          <p:cNvSpPr/>
          <p:nvPr/>
        </p:nvSpPr>
        <p:spPr>
          <a:xfrm rot="5400000">
            <a:off x="7767570" y="3502740"/>
            <a:ext cx="1731068" cy="85016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chemeClr val="tx1"/>
                </a:solidFill>
                <a:latin typeface="Times New Roman" panose="02020603050405020304" pitchFamily="18" charset="0"/>
                <a:cs typeface="Times New Roman" panose="02020603050405020304" pitchFamily="18" charset="0"/>
              </a:rPr>
              <a:t>MaxPooling</a:t>
            </a:r>
            <a:endParaRPr lang="en-IN" dirty="0">
              <a:solidFill>
                <a:schemeClr val="tx1"/>
              </a:solidFill>
              <a:latin typeface="Times New Roman" panose="02020603050405020304" pitchFamily="18" charset="0"/>
              <a:cs typeface="Times New Roman" panose="02020603050405020304" pitchFamily="18" charset="0"/>
            </a:endParaRPr>
          </a:p>
          <a:p>
            <a:pPr algn="ctr"/>
            <a:r>
              <a:rPr lang="en-IN" dirty="0">
                <a:solidFill>
                  <a:schemeClr val="tx1"/>
                </a:solidFill>
                <a:latin typeface="Times New Roman" panose="02020603050405020304" pitchFamily="18" charset="0"/>
                <a:cs typeface="Times New Roman" panose="02020603050405020304" pitchFamily="18" charset="0"/>
              </a:rPr>
              <a:t>Layer</a:t>
            </a:r>
          </a:p>
        </p:txBody>
      </p:sp>
      <p:sp>
        <p:nvSpPr>
          <p:cNvPr id="39" name="Arrow: Right 38">
            <a:extLst>
              <a:ext uri="{FF2B5EF4-FFF2-40B4-BE49-F238E27FC236}">
                <a16:creationId xmlns:a16="http://schemas.microsoft.com/office/drawing/2014/main" id="{00D2CF42-2396-49FA-B4C7-F0BB065EDD03}"/>
              </a:ext>
            </a:extLst>
          </p:cNvPr>
          <p:cNvSpPr/>
          <p:nvPr/>
        </p:nvSpPr>
        <p:spPr>
          <a:xfrm>
            <a:off x="9184482" y="3677337"/>
            <a:ext cx="324744" cy="2752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C405D230-1983-46B2-A2DC-318445630DEF}"/>
              </a:ext>
            </a:extLst>
          </p:cNvPr>
          <p:cNvSpPr/>
          <p:nvPr/>
        </p:nvSpPr>
        <p:spPr>
          <a:xfrm rot="5400000">
            <a:off x="9210115" y="3589217"/>
            <a:ext cx="1250180" cy="57098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FLATTEN</a:t>
            </a:r>
          </a:p>
        </p:txBody>
      </p:sp>
      <p:sp>
        <p:nvSpPr>
          <p:cNvPr id="41" name="Arrow: Right 40">
            <a:extLst>
              <a:ext uri="{FF2B5EF4-FFF2-40B4-BE49-F238E27FC236}">
                <a16:creationId xmlns:a16="http://schemas.microsoft.com/office/drawing/2014/main" id="{C7D5015C-BA53-4826-921E-CF304FC7A0F2}"/>
              </a:ext>
            </a:extLst>
          </p:cNvPr>
          <p:cNvSpPr/>
          <p:nvPr/>
        </p:nvSpPr>
        <p:spPr>
          <a:xfrm>
            <a:off x="10182428" y="3669853"/>
            <a:ext cx="315940" cy="27526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2" name="Rectangle 41">
            <a:extLst>
              <a:ext uri="{FF2B5EF4-FFF2-40B4-BE49-F238E27FC236}">
                <a16:creationId xmlns:a16="http://schemas.microsoft.com/office/drawing/2014/main" id="{4FA535A7-FC53-4557-A94C-6EE77995F20F}"/>
              </a:ext>
            </a:extLst>
          </p:cNvPr>
          <p:cNvSpPr/>
          <p:nvPr/>
        </p:nvSpPr>
        <p:spPr>
          <a:xfrm rot="5400000">
            <a:off x="9465026" y="3667112"/>
            <a:ext cx="2761130" cy="57098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DENSE   LAYER</a:t>
            </a:r>
          </a:p>
        </p:txBody>
      </p:sp>
      <p:sp>
        <p:nvSpPr>
          <p:cNvPr id="43" name="Arrow: Right 42">
            <a:extLst>
              <a:ext uri="{FF2B5EF4-FFF2-40B4-BE49-F238E27FC236}">
                <a16:creationId xmlns:a16="http://schemas.microsoft.com/office/drawing/2014/main" id="{1D9A7A25-1757-4E99-995C-902678B03298}"/>
              </a:ext>
            </a:extLst>
          </p:cNvPr>
          <p:cNvSpPr/>
          <p:nvPr/>
        </p:nvSpPr>
        <p:spPr>
          <a:xfrm>
            <a:off x="11231665" y="3677338"/>
            <a:ext cx="315940" cy="27526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4" name="Rectangle 43">
            <a:extLst>
              <a:ext uri="{FF2B5EF4-FFF2-40B4-BE49-F238E27FC236}">
                <a16:creationId xmlns:a16="http://schemas.microsoft.com/office/drawing/2014/main" id="{EEF31AA0-39CE-46BA-9364-43E174D5429D}"/>
              </a:ext>
            </a:extLst>
          </p:cNvPr>
          <p:cNvSpPr/>
          <p:nvPr/>
        </p:nvSpPr>
        <p:spPr>
          <a:xfrm rot="5400000">
            <a:off x="10468025" y="3659627"/>
            <a:ext cx="2761130" cy="57098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OUTPUT    LAYER</a:t>
            </a:r>
          </a:p>
        </p:txBody>
      </p:sp>
      <p:sp>
        <p:nvSpPr>
          <p:cNvPr id="45" name="Rectangle 44">
            <a:extLst>
              <a:ext uri="{FF2B5EF4-FFF2-40B4-BE49-F238E27FC236}">
                <a16:creationId xmlns:a16="http://schemas.microsoft.com/office/drawing/2014/main" id="{CF7016D9-4F90-47AF-A64F-7808006AE7BA}"/>
              </a:ext>
            </a:extLst>
          </p:cNvPr>
          <p:cNvSpPr/>
          <p:nvPr/>
        </p:nvSpPr>
        <p:spPr>
          <a:xfrm>
            <a:off x="10560099" y="5421228"/>
            <a:ext cx="1573984" cy="874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chemeClr val="tx1"/>
                </a:solidFill>
                <a:latin typeface="Times New Roman" panose="02020603050405020304" pitchFamily="18" charset="0"/>
                <a:cs typeface="Times New Roman" panose="02020603050405020304" pitchFamily="18" charset="0"/>
              </a:rPr>
              <a:t>ReLu</a:t>
            </a:r>
            <a:r>
              <a:rPr lang="en-IN" dirty="0">
                <a:solidFill>
                  <a:schemeClr val="tx1"/>
                </a:solidFill>
                <a:latin typeface="Times New Roman" panose="02020603050405020304" pitchFamily="18" charset="0"/>
                <a:cs typeface="Times New Roman" panose="02020603050405020304" pitchFamily="18" charset="0"/>
              </a:rPr>
              <a:t> and </a:t>
            </a:r>
            <a:r>
              <a:rPr lang="en-IN" dirty="0" err="1">
                <a:solidFill>
                  <a:schemeClr val="tx1"/>
                </a:solidFill>
                <a:latin typeface="Times New Roman" panose="02020603050405020304" pitchFamily="18" charset="0"/>
                <a:cs typeface="Times New Roman" panose="02020603050405020304" pitchFamily="18" charset="0"/>
              </a:rPr>
              <a:t>Softmax</a:t>
            </a:r>
            <a:r>
              <a:rPr lang="en-IN" dirty="0">
                <a:solidFill>
                  <a:schemeClr val="tx1"/>
                </a:solidFill>
                <a:latin typeface="Times New Roman" panose="02020603050405020304" pitchFamily="18" charset="0"/>
                <a:cs typeface="Times New Roman" panose="02020603050405020304" pitchFamily="18" charset="0"/>
              </a:rPr>
              <a:t> Function</a:t>
            </a:r>
          </a:p>
        </p:txBody>
      </p:sp>
    </p:spTree>
    <p:extLst>
      <p:ext uri="{BB962C8B-B14F-4D97-AF65-F5344CB8AC3E}">
        <p14:creationId xmlns:p14="http://schemas.microsoft.com/office/powerpoint/2010/main" val="3663210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316707B8-D71D-4E1E-B0CF-F492151D7A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631" y="2032717"/>
            <a:ext cx="5660950" cy="401465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4D9367C8-5C7B-4C02-9348-176E3C3ADE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1581" y="1783830"/>
            <a:ext cx="5840491" cy="46114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4">
            <a:extLst>
              <a:ext uri="{FF2B5EF4-FFF2-40B4-BE49-F238E27FC236}">
                <a16:creationId xmlns:a16="http://schemas.microsoft.com/office/drawing/2014/main" id="{35DA9621-3C5E-450A-9446-3147814FCB8D}"/>
              </a:ext>
            </a:extLst>
          </p:cNvPr>
          <p:cNvGraphicFramePr>
            <a:graphicFrameLocks noGrp="1"/>
          </p:cNvGraphicFramePr>
          <p:nvPr>
            <p:extLst>
              <p:ext uri="{D42A27DB-BD31-4B8C-83A1-F6EECF244321}">
                <p14:modId xmlns:p14="http://schemas.microsoft.com/office/powerpoint/2010/main" val="3596647334"/>
              </p:ext>
            </p:extLst>
          </p:nvPr>
        </p:nvGraphicFramePr>
        <p:xfrm>
          <a:off x="3132944" y="39166"/>
          <a:ext cx="6880486" cy="1463040"/>
        </p:xfrm>
        <a:graphic>
          <a:graphicData uri="http://schemas.openxmlformats.org/drawingml/2006/table">
            <a:tbl>
              <a:tblPr firstRow="1" bandRow="1">
                <a:tableStyleId>{5C22544A-7EE6-4342-B048-85BDC9FD1C3A}</a:tableStyleId>
              </a:tblPr>
              <a:tblGrid>
                <a:gridCol w="3417758">
                  <a:extLst>
                    <a:ext uri="{9D8B030D-6E8A-4147-A177-3AD203B41FA5}">
                      <a16:colId xmlns:a16="http://schemas.microsoft.com/office/drawing/2014/main" val="411210520"/>
                    </a:ext>
                  </a:extLst>
                </a:gridCol>
                <a:gridCol w="3462728">
                  <a:extLst>
                    <a:ext uri="{9D8B030D-6E8A-4147-A177-3AD203B41FA5}">
                      <a16:colId xmlns:a16="http://schemas.microsoft.com/office/drawing/2014/main" val="1070552326"/>
                    </a:ext>
                  </a:extLst>
                </a:gridCol>
              </a:tblGrid>
              <a:tr h="300964">
                <a:tc>
                  <a:txBody>
                    <a:bodyPr/>
                    <a:lstStyle/>
                    <a:p>
                      <a:pPr algn="ctr"/>
                      <a:r>
                        <a:rPr lang="en-IN" dirty="0">
                          <a:latin typeface="Times New Roman" panose="02020603050405020304" pitchFamily="18" charset="0"/>
                          <a:cs typeface="Times New Roman" panose="02020603050405020304" pitchFamily="18" charset="0"/>
                        </a:rPr>
                        <a:t>Accuracy</a:t>
                      </a:r>
                    </a:p>
                  </a:txBody>
                  <a:tcPr/>
                </a:tc>
                <a:tc>
                  <a:txBody>
                    <a:bodyPr/>
                    <a:lstStyle/>
                    <a:p>
                      <a:pPr algn="ctr"/>
                      <a:r>
                        <a:rPr lang="en-IN" dirty="0">
                          <a:latin typeface="Times New Roman" panose="02020603050405020304" pitchFamily="18" charset="0"/>
                          <a:cs typeface="Times New Roman" panose="02020603050405020304" pitchFamily="18" charset="0"/>
                        </a:rPr>
                        <a:t>91.04%</a:t>
                      </a:r>
                    </a:p>
                  </a:txBody>
                  <a:tcPr/>
                </a:tc>
                <a:extLst>
                  <a:ext uri="{0D108BD9-81ED-4DB2-BD59-A6C34878D82A}">
                    <a16:rowId xmlns:a16="http://schemas.microsoft.com/office/drawing/2014/main" val="427777744"/>
                  </a:ext>
                </a:extLst>
              </a:tr>
              <a:tr h="300964">
                <a:tc>
                  <a:txBody>
                    <a:bodyPr/>
                    <a:lstStyle/>
                    <a:p>
                      <a:pPr algn="ctr"/>
                      <a:r>
                        <a:rPr lang="en-IN" dirty="0">
                          <a:latin typeface="Times New Roman" panose="02020603050405020304" pitchFamily="18" charset="0"/>
                          <a:cs typeface="Times New Roman" panose="02020603050405020304" pitchFamily="18" charset="0"/>
                        </a:rPr>
                        <a:t>Training Time</a:t>
                      </a:r>
                    </a:p>
                  </a:txBody>
                  <a:tcPr/>
                </a:tc>
                <a:tc>
                  <a:txBody>
                    <a:bodyPr/>
                    <a:lstStyle/>
                    <a:p>
                      <a:pPr algn="ctr"/>
                      <a:r>
                        <a:rPr lang="en-IN" dirty="0">
                          <a:latin typeface="Times New Roman" panose="02020603050405020304" pitchFamily="18" charset="0"/>
                          <a:cs typeface="Times New Roman" panose="02020603050405020304" pitchFamily="18" charset="0"/>
                        </a:rPr>
                        <a:t>8min 51sec</a:t>
                      </a:r>
                    </a:p>
                  </a:txBody>
                  <a:tcPr/>
                </a:tc>
                <a:extLst>
                  <a:ext uri="{0D108BD9-81ED-4DB2-BD59-A6C34878D82A}">
                    <a16:rowId xmlns:a16="http://schemas.microsoft.com/office/drawing/2014/main" val="3236812749"/>
                  </a:ext>
                </a:extLst>
              </a:tr>
              <a:tr h="300964">
                <a:tc>
                  <a:txBody>
                    <a:bodyPr/>
                    <a:lstStyle/>
                    <a:p>
                      <a:pPr algn="ctr"/>
                      <a:r>
                        <a:rPr lang="en-IN" dirty="0">
                          <a:latin typeface="Times New Roman" panose="02020603050405020304" pitchFamily="18" charset="0"/>
                          <a:cs typeface="Times New Roman" panose="02020603050405020304" pitchFamily="18" charset="0"/>
                        </a:rPr>
                        <a:t>Epoch</a:t>
                      </a:r>
                    </a:p>
                  </a:txBody>
                  <a:tcPr/>
                </a:tc>
                <a:tc>
                  <a:txBody>
                    <a:bodyPr/>
                    <a:lstStyle/>
                    <a:p>
                      <a:pPr algn="ctr"/>
                      <a:r>
                        <a:rPr lang="en-IN"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1159990314"/>
                  </a:ext>
                </a:extLst>
              </a:tr>
              <a:tr h="300964">
                <a:tc>
                  <a:txBody>
                    <a:bodyPr/>
                    <a:lstStyle/>
                    <a:p>
                      <a:pPr algn="ctr"/>
                      <a:r>
                        <a:rPr lang="en-IN" dirty="0">
                          <a:latin typeface="Times New Roman" panose="02020603050405020304" pitchFamily="18" charset="0"/>
                          <a:cs typeface="Times New Roman" panose="02020603050405020304" pitchFamily="18" charset="0"/>
                        </a:rPr>
                        <a:t>Batch Size</a:t>
                      </a:r>
                    </a:p>
                  </a:txBody>
                  <a:tcPr/>
                </a:tc>
                <a:tc>
                  <a:txBody>
                    <a:bodyPr/>
                    <a:lstStyle/>
                    <a:p>
                      <a:pPr algn="ctr"/>
                      <a:r>
                        <a:rPr lang="en-IN" dirty="0">
                          <a:latin typeface="Times New Roman" panose="02020603050405020304" pitchFamily="18" charset="0"/>
                          <a:cs typeface="Times New Roman" panose="02020603050405020304" pitchFamily="18" charset="0"/>
                        </a:rPr>
                        <a:t>20</a:t>
                      </a:r>
                    </a:p>
                  </a:txBody>
                  <a:tcPr/>
                </a:tc>
                <a:extLst>
                  <a:ext uri="{0D108BD9-81ED-4DB2-BD59-A6C34878D82A}">
                    <a16:rowId xmlns:a16="http://schemas.microsoft.com/office/drawing/2014/main" val="1237993037"/>
                  </a:ext>
                </a:extLst>
              </a:tr>
            </a:tbl>
          </a:graphicData>
        </a:graphic>
      </p:graphicFrame>
    </p:spTree>
    <p:extLst>
      <p:ext uri="{BB962C8B-B14F-4D97-AF65-F5344CB8AC3E}">
        <p14:creationId xmlns:p14="http://schemas.microsoft.com/office/powerpoint/2010/main" val="1512528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C1F7B-6F61-4525-9810-782AB402F652}"/>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Long-Short Term Memory (LSTM)</a:t>
            </a:r>
          </a:p>
        </p:txBody>
      </p:sp>
      <p:pic>
        <p:nvPicPr>
          <p:cNvPr id="8194" name="Picture 2" descr="Single-Layer LSTM Network Structure | Download Scientific Diagram">
            <a:extLst>
              <a:ext uri="{FF2B5EF4-FFF2-40B4-BE49-F238E27FC236}">
                <a16:creationId xmlns:a16="http://schemas.microsoft.com/office/drawing/2014/main" id="{5471CC02-ED6C-46DF-86CB-EE1B5EB12E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8466" y="1780587"/>
            <a:ext cx="6955436" cy="4350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683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0936B-54CA-4CB1-9F1D-4580F3142844}"/>
              </a:ext>
            </a:extLst>
          </p:cNvPr>
          <p:cNvSpPr>
            <a:spLocks noGrp="1"/>
          </p:cNvSpPr>
          <p:nvPr>
            <p:ph type="title"/>
          </p:nvPr>
        </p:nvSpPr>
        <p:spPr/>
        <p:txBody>
          <a:bodyPr>
            <a:normAutofit/>
          </a:bodyPr>
          <a:lstStyle/>
          <a:p>
            <a:r>
              <a:rPr lang="en-IN" sz="4000">
                <a:latin typeface="Georgia" panose="02040502050405020303" pitchFamily="18" charset="0"/>
              </a:rPr>
              <a:t>Related Work</a:t>
            </a:r>
          </a:p>
        </p:txBody>
      </p:sp>
      <p:sp>
        <p:nvSpPr>
          <p:cNvPr id="3" name="Content Placeholder 2">
            <a:extLst>
              <a:ext uri="{FF2B5EF4-FFF2-40B4-BE49-F238E27FC236}">
                <a16:creationId xmlns:a16="http://schemas.microsoft.com/office/drawing/2014/main" id="{8B1626F0-0881-497B-868C-13793A041798}"/>
              </a:ext>
            </a:extLst>
          </p:cNvPr>
          <p:cNvSpPr>
            <a:spLocks noGrp="1"/>
          </p:cNvSpPr>
          <p:nvPr>
            <p:ph idx="1"/>
          </p:nvPr>
        </p:nvSpPr>
        <p:spPr>
          <a:xfrm>
            <a:off x="1066800" y="1965004"/>
            <a:ext cx="10058400" cy="4023360"/>
          </a:xfrm>
        </p:spPr>
        <p:txBody>
          <a:bodyPr>
            <a:normAutofit lnSpcReduction="10000"/>
          </a:bodyPr>
          <a:lstStyle/>
          <a:p>
            <a:r>
              <a:rPr lang="en-IN">
                <a:solidFill>
                  <a:schemeClr val="tx1"/>
                </a:solidFill>
                <a:latin typeface="Times New Roman" panose="02020603050405020304" pitchFamily="18" charset="0"/>
                <a:cs typeface="Times New Roman" panose="02020603050405020304" pitchFamily="18" charset="0"/>
              </a:rPr>
              <a:t>1. Majority of the Systems in past have adopted many fixed accelerometer in different places of the human body. However they are not applicable to daily life for long term monitoring due to many sensors attached in human body or lot of cable connections.</a:t>
            </a:r>
          </a:p>
          <a:p>
            <a:r>
              <a:rPr lang="en-IN">
                <a:solidFill>
                  <a:schemeClr val="tx1"/>
                </a:solidFill>
                <a:latin typeface="Times New Roman" panose="02020603050405020304" pitchFamily="18" charset="0"/>
                <a:cs typeface="Times New Roman" panose="02020603050405020304" pitchFamily="18" charset="0"/>
              </a:rPr>
              <a:t>2. Some used fixed accelerometer in waist , but they could not show good accuracy in complex situations such as transitional activities (sit to stand, lie to stand, and stand to sit)</a:t>
            </a:r>
          </a:p>
          <a:p>
            <a:r>
              <a:rPr lang="en-IN">
                <a:solidFill>
                  <a:schemeClr val="tx1"/>
                </a:solidFill>
                <a:latin typeface="Times New Roman" panose="02020603050405020304" pitchFamily="18" charset="0"/>
                <a:cs typeface="Times New Roman" panose="02020603050405020304" pitchFamily="18" charset="0"/>
              </a:rPr>
              <a:t>3. Other used Body Sensors network , or a combination of sensors like gyroscope, temperature, heart rate sensors. It was also observed that using Gyroscope, the recognition performance was improved when combined with accelerometer.</a:t>
            </a:r>
          </a:p>
          <a:p>
            <a:r>
              <a:rPr lang="en-IN">
                <a:solidFill>
                  <a:schemeClr val="tx1"/>
                </a:solidFill>
                <a:latin typeface="Times New Roman" panose="02020603050405020304" pitchFamily="18" charset="0"/>
                <a:cs typeface="Times New Roman" panose="02020603050405020304" pitchFamily="18" charset="0"/>
              </a:rPr>
              <a:t>4. So , the smartphone is an alternative for activity recognition due to the support of diversity of sensors in it.</a:t>
            </a:r>
          </a:p>
          <a:p>
            <a:r>
              <a:rPr lang="en-IN">
                <a:solidFill>
                  <a:schemeClr val="tx1"/>
                </a:solidFill>
                <a:latin typeface="Times New Roman" panose="02020603050405020304" pitchFamily="18" charset="0"/>
                <a:cs typeface="Times New Roman" panose="02020603050405020304" pitchFamily="18" charset="0"/>
              </a:rPr>
              <a:t>5. Handling sensors with fast processing capabilities , made smartphone a very useful tool in  Smart Home environment.</a:t>
            </a:r>
          </a:p>
        </p:txBody>
      </p:sp>
    </p:spTree>
    <p:extLst>
      <p:ext uri="{BB962C8B-B14F-4D97-AF65-F5344CB8AC3E}">
        <p14:creationId xmlns:p14="http://schemas.microsoft.com/office/powerpoint/2010/main" val="1072458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DD52805-103E-45E2-B171-148A23D7C314}"/>
              </a:ext>
            </a:extLst>
          </p:cNvPr>
          <p:cNvGraphicFramePr>
            <a:graphicFrameLocks noGrp="1"/>
          </p:cNvGraphicFramePr>
          <p:nvPr>
            <p:extLst>
              <p:ext uri="{D42A27DB-BD31-4B8C-83A1-F6EECF244321}">
                <p14:modId xmlns:p14="http://schemas.microsoft.com/office/powerpoint/2010/main" val="2433631440"/>
              </p:ext>
            </p:extLst>
          </p:nvPr>
        </p:nvGraphicFramePr>
        <p:xfrm>
          <a:off x="153232" y="2098760"/>
          <a:ext cx="5942768" cy="3567501"/>
        </p:xfrm>
        <a:graphic>
          <a:graphicData uri="http://schemas.openxmlformats.org/drawingml/2006/table">
            <a:tbl>
              <a:tblPr firstRow="1" bandRow="1">
                <a:tableStyleId>{5C22544A-7EE6-4342-B048-85BDC9FD1C3A}</a:tableStyleId>
              </a:tblPr>
              <a:tblGrid>
                <a:gridCol w="2971384">
                  <a:extLst>
                    <a:ext uri="{9D8B030D-6E8A-4147-A177-3AD203B41FA5}">
                      <a16:colId xmlns:a16="http://schemas.microsoft.com/office/drawing/2014/main" val="678703032"/>
                    </a:ext>
                  </a:extLst>
                </a:gridCol>
                <a:gridCol w="2971384">
                  <a:extLst>
                    <a:ext uri="{9D8B030D-6E8A-4147-A177-3AD203B41FA5}">
                      <a16:colId xmlns:a16="http://schemas.microsoft.com/office/drawing/2014/main" val="562132737"/>
                    </a:ext>
                  </a:extLst>
                </a:gridCol>
              </a:tblGrid>
              <a:tr h="509643">
                <a:tc>
                  <a:txBody>
                    <a:bodyPr/>
                    <a:lstStyle/>
                    <a:p>
                      <a:pPr algn="ctr"/>
                      <a:r>
                        <a:rPr lang="en-IN" sz="2000" dirty="0">
                          <a:latin typeface="Times New Roman" panose="02020603050405020304" pitchFamily="18" charset="0"/>
                          <a:cs typeface="Times New Roman" panose="02020603050405020304" pitchFamily="18" charset="0"/>
                        </a:rPr>
                        <a:t>Accuracy</a:t>
                      </a:r>
                    </a:p>
                  </a:txBody>
                  <a:tcPr/>
                </a:tc>
                <a:tc>
                  <a:txBody>
                    <a:bodyPr/>
                    <a:lstStyle/>
                    <a:p>
                      <a:pPr algn="ctr"/>
                      <a:r>
                        <a:rPr lang="en-IN" sz="2000" dirty="0">
                          <a:latin typeface="Times New Roman" panose="02020603050405020304" pitchFamily="18" charset="0"/>
                          <a:cs typeface="Times New Roman" panose="02020603050405020304" pitchFamily="18" charset="0"/>
                        </a:rPr>
                        <a:t>89.45%</a:t>
                      </a:r>
                    </a:p>
                  </a:txBody>
                  <a:tcPr/>
                </a:tc>
                <a:extLst>
                  <a:ext uri="{0D108BD9-81ED-4DB2-BD59-A6C34878D82A}">
                    <a16:rowId xmlns:a16="http://schemas.microsoft.com/office/drawing/2014/main" val="1468664344"/>
                  </a:ext>
                </a:extLst>
              </a:tr>
              <a:tr h="509643">
                <a:tc>
                  <a:txBody>
                    <a:bodyPr/>
                    <a:lstStyle/>
                    <a:p>
                      <a:pPr algn="ctr"/>
                      <a:r>
                        <a:rPr lang="en-IN" sz="2000" dirty="0">
                          <a:latin typeface="Times New Roman" panose="02020603050405020304" pitchFamily="18" charset="0"/>
                          <a:cs typeface="Times New Roman" panose="02020603050405020304" pitchFamily="18" charset="0"/>
                        </a:rPr>
                        <a:t>Training Time</a:t>
                      </a:r>
                    </a:p>
                  </a:txBody>
                  <a:tcPr/>
                </a:tc>
                <a:tc>
                  <a:txBody>
                    <a:bodyPr/>
                    <a:lstStyle/>
                    <a:p>
                      <a:pPr algn="ctr"/>
                      <a:r>
                        <a:rPr lang="en-IN" sz="2000" dirty="0">
                          <a:latin typeface="Times New Roman" panose="02020603050405020304" pitchFamily="18" charset="0"/>
                          <a:cs typeface="Times New Roman" panose="02020603050405020304" pitchFamily="18" charset="0"/>
                        </a:rPr>
                        <a:t>19min 43sec</a:t>
                      </a:r>
                    </a:p>
                  </a:txBody>
                  <a:tcPr/>
                </a:tc>
                <a:extLst>
                  <a:ext uri="{0D108BD9-81ED-4DB2-BD59-A6C34878D82A}">
                    <a16:rowId xmlns:a16="http://schemas.microsoft.com/office/drawing/2014/main" val="4103991278"/>
                  </a:ext>
                </a:extLst>
              </a:tr>
              <a:tr h="509643">
                <a:tc>
                  <a:txBody>
                    <a:bodyPr/>
                    <a:lstStyle/>
                    <a:p>
                      <a:pPr algn="ctr"/>
                      <a:r>
                        <a:rPr lang="en-IN" sz="2000" dirty="0">
                          <a:latin typeface="Times New Roman" panose="02020603050405020304" pitchFamily="18" charset="0"/>
                          <a:cs typeface="Times New Roman" panose="02020603050405020304" pitchFamily="18" charset="0"/>
                        </a:rPr>
                        <a:t>Epochs</a:t>
                      </a:r>
                    </a:p>
                  </a:txBody>
                  <a:tcPr/>
                </a:tc>
                <a:tc>
                  <a:txBody>
                    <a:bodyPr/>
                    <a:lstStyle/>
                    <a:p>
                      <a:pPr algn="ctr"/>
                      <a:r>
                        <a:rPr lang="en-IN" sz="2000" dirty="0">
                          <a:latin typeface="Times New Roman" panose="02020603050405020304" pitchFamily="18" charset="0"/>
                          <a:cs typeface="Times New Roman" panose="02020603050405020304" pitchFamily="18" charset="0"/>
                        </a:rPr>
                        <a:t>30</a:t>
                      </a:r>
                    </a:p>
                  </a:txBody>
                  <a:tcPr/>
                </a:tc>
                <a:extLst>
                  <a:ext uri="{0D108BD9-81ED-4DB2-BD59-A6C34878D82A}">
                    <a16:rowId xmlns:a16="http://schemas.microsoft.com/office/drawing/2014/main" val="557995600"/>
                  </a:ext>
                </a:extLst>
              </a:tr>
              <a:tr h="509643">
                <a:tc>
                  <a:txBody>
                    <a:bodyPr/>
                    <a:lstStyle/>
                    <a:p>
                      <a:pPr algn="ctr"/>
                      <a:r>
                        <a:rPr lang="en-IN" sz="2000" dirty="0">
                          <a:latin typeface="Times New Roman" panose="02020603050405020304" pitchFamily="18" charset="0"/>
                          <a:cs typeface="Times New Roman" panose="02020603050405020304" pitchFamily="18" charset="0"/>
                        </a:rPr>
                        <a:t>Batch Size</a:t>
                      </a:r>
                    </a:p>
                  </a:txBody>
                  <a:tcPr/>
                </a:tc>
                <a:tc>
                  <a:txBody>
                    <a:bodyPr/>
                    <a:lstStyle/>
                    <a:p>
                      <a:pPr algn="ctr"/>
                      <a:r>
                        <a:rPr lang="en-IN" sz="2000" dirty="0">
                          <a:latin typeface="Times New Roman" panose="02020603050405020304" pitchFamily="18" charset="0"/>
                          <a:cs typeface="Times New Roman" panose="02020603050405020304" pitchFamily="18" charset="0"/>
                        </a:rPr>
                        <a:t>16</a:t>
                      </a:r>
                    </a:p>
                  </a:txBody>
                  <a:tcPr/>
                </a:tc>
                <a:extLst>
                  <a:ext uri="{0D108BD9-81ED-4DB2-BD59-A6C34878D82A}">
                    <a16:rowId xmlns:a16="http://schemas.microsoft.com/office/drawing/2014/main" val="502874606"/>
                  </a:ext>
                </a:extLst>
              </a:tr>
              <a:tr h="509643">
                <a:tc>
                  <a:txBody>
                    <a:bodyPr/>
                    <a:lstStyle/>
                    <a:p>
                      <a:pPr algn="ctr"/>
                      <a:r>
                        <a:rPr lang="en-IN" sz="2000" dirty="0">
                          <a:latin typeface="Times New Roman" panose="02020603050405020304" pitchFamily="18" charset="0"/>
                          <a:cs typeface="Times New Roman" panose="02020603050405020304" pitchFamily="18" charset="0"/>
                        </a:rPr>
                        <a:t>Hidden units</a:t>
                      </a:r>
                    </a:p>
                  </a:txBody>
                  <a:tcPr/>
                </a:tc>
                <a:tc>
                  <a:txBody>
                    <a:bodyPr/>
                    <a:lstStyle/>
                    <a:p>
                      <a:pPr algn="ctr"/>
                      <a:r>
                        <a:rPr lang="en-IN" sz="2000" dirty="0">
                          <a:latin typeface="Times New Roman" panose="02020603050405020304" pitchFamily="18" charset="0"/>
                          <a:cs typeface="Times New Roman" panose="02020603050405020304" pitchFamily="18" charset="0"/>
                        </a:rPr>
                        <a:t>32</a:t>
                      </a:r>
                    </a:p>
                  </a:txBody>
                  <a:tcPr/>
                </a:tc>
                <a:extLst>
                  <a:ext uri="{0D108BD9-81ED-4DB2-BD59-A6C34878D82A}">
                    <a16:rowId xmlns:a16="http://schemas.microsoft.com/office/drawing/2014/main" val="3184580540"/>
                  </a:ext>
                </a:extLst>
              </a:tr>
              <a:tr h="509643">
                <a:tc>
                  <a:txBody>
                    <a:bodyPr/>
                    <a:lstStyle/>
                    <a:p>
                      <a:pPr algn="ctr"/>
                      <a:r>
                        <a:rPr lang="en-IN" sz="2000" dirty="0">
                          <a:latin typeface="Times New Roman" panose="02020603050405020304" pitchFamily="18" charset="0"/>
                          <a:cs typeface="Times New Roman" panose="02020603050405020304" pitchFamily="18" charset="0"/>
                        </a:rPr>
                        <a:t>Loss</a:t>
                      </a:r>
                    </a:p>
                  </a:txBody>
                  <a:tcPr/>
                </a:tc>
                <a:tc>
                  <a:txBody>
                    <a:bodyPr/>
                    <a:lstStyle/>
                    <a:p>
                      <a:pPr algn="ctr"/>
                      <a:r>
                        <a:rPr lang="en-IN" sz="2000" dirty="0">
                          <a:latin typeface="Times New Roman" panose="02020603050405020304" pitchFamily="18" charset="0"/>
                          <a:cs typeface="Times New Roman" panose="02020603050405020304" pitchFamily="18" charset="0"/>
                        </a:rPr>
                        <a:t>Categorical Cross Entropy</a:t>
                      </a:r>
                    </a:p>
                  </a:txBody>
                  <a:tcPr/>
                </a:tc>
                <a:extLst>
                  <a:ext uri="{0D108BD9-81ED-4DB2-BD59-A6C34878D82A}">
                    <a16:rowId xmlns:a16="http://schemas.microsoft.com/office/drawing/2014/main" val="54011767"/>
                  </a:ext>
                </a:extLst>
              </a:tr>
              <a:tr h="509643">
                <a:tc>
                  <a:txBody>
                    <a:bodyPr/>
                    <a:lstStyle/>
                    <a:p>
                      <a:pPr algn="ctr"/>
                      <a:r>
                        <a:rPr lang="en-IN" sz="2000" dirty="0">
                          <a:latin typeface="Times New Roman" panose="02020603050405020304" pitchFamily="18" charset="0"/>
                          <a:cs typeface="Times New Roman" panose="02020603050405020304" pitchFamily="18" charset="0"/>
                        </a:rPr>
                        <a:t>Optimizer</a:t>
                      </a:r>
                    </a:p>
                  </a:txBody>
                  <a:tcPr/>
                </a:tc>
                <a:tc>
                  <a:txBody>
                    <a:bodyPr/>
                    <a:lstStyle/>
                    <a:p>
                      <a:pPr algn="ctr"/>
                      <a:r>
                        <a:rPr lang="en-IN" sz="2000" dirty="0" err="1">
                          <a:latin typeface="Times New Roman" panose="02020603050405020304" pitchFamily="18" charset="0"/>
                          <a:cs typeface="Times New Roman" panose="02020603050405020304" pitchFamily="18" charset="0"/>
                        </a:rPr>
                        <a:t>rmsprop</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18787856"/>
                  </a:ext>
                </a:extLst>
              </a:tr>
            </a:tbl>
          </a:graphicData>
        </a:graphic>
      </p:graphicFrame>
      <p:pic>
        <p:nvPicPr>
          <p:cNvPr id="6" name="Picture 5">
            <a:extLst>
              <a:ext uri="{FF2B5EF4-FFF2-40B4-BE49-F238E27FC236}">
                <a16:creationId xmlns:a16="http://schemas.microsoft.com/office/drawing/2014/main" id="{744C9344-BB2A-4CFA-AB22-5EDA6F3EC7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3152" y="2423771"/>
            <a:ext cx="5875616" cy="2917478"/>
          </a:xfrm>
          <a:prstGeom prst="rect">
            <a:avLst/>
          </a:prstGeom>
        </p:spPr>
      </p:pic>
    </p:spTree>
    <p:extLst>
      <p:ext uri="{BB962C8B-B14F-4D97-AF65-F5344CB8AC3E}">
        <p14:creationId xmlns:p14="http://schemas.microsoft.com/office/powerpoint/2010/main" val="1472597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63D5C-D673-4625-BBBB-A9A178D1E35A}"/>
              </a:ext>
            </a:extLst>
          </p:cNvPr>
          <p:cNvSpPr>
            <a:spLocks noGrp="1"/>
          </p:cNvSpPr>
          <p:nvPr>
            <p:ph type="title"/>
          </p:nvPr>
        </p:nvSpPr>
        <p:spPr>
          <a:xfrm>
            <a:off x="731520" y="323854"/>
            <a:ext cx="2980045" cy="868968"/>
          </a:xfrm>
        </p:spPr>
        <p:txBody>
          <a:bodyPr>
            <a:normAutofit fontScale="90000"/>
          </a:bodyPr>
          <a:lstStyle/>
          <a:p>
            <a:r>
              <a:rPr lang="en-IN" dirty="0">
                <a:latin typeface="Times New Roman" panose="02020603050405020304" pitchFamily="18" charset="0"/>
                <a:cs typeface="Times New Roman" panose="02020603050405020304" pitchFamily="18" charset="0"/>
              </a:rPr>
              <a:t>CNN-LSTM</a:t>
            </a:r>
          </a:p>
        </p:txBody>
      </p:sp>
      <p:pic>
        <p:nvPicPr>
          <p:cNvPr id="6146" name="Picture 2" descr="Sensors | Free Full-Text | LSTM Networks Using Smartphone Data for  Sensor-Based Human Activity Recognition in Smart Homes | HTML">
            <a:extLst>
              <a:ext uri="{FF2B5EF4-FFF2-40B4-BE49-F238E27FC236}">
                <a16:creationId xmlns:a16="http://schemas.microsoft.com/office/drawing/2014/main" id="{57EE6937-8693-4ED6-A832-C958E2C9BE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978" y="1563095"/>
            <a:ext cx="10635176" cy="4536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510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31905C7E-D263-4C93-8439-F4AD53050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48" y="1729809"/>
            <a:ext cx="6396200" cy="453608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4F8DF2B6-ABE5-4E1A-823E-638E09BCE0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7148" y="1729809"/>
            <a:ext cx="5346755" cy="43561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4">
            <a:extLst>
              <a:ext uri="{FF2B5EF4-FFF2-40B4-BE49-F238E27FC236}">
                <a16:creationId xmlns:a16="http://schemas.microsoft.com/office/drawing/2014/main" id="{9B831D40-05D6-4883-A2C4-3F737717A608}"/>
              </a:ext>
            </a:extLst>
          </p:cNvPr>
          <p:cNvGraphicFramePr>
            <a:graphicFrameLocks noGrp="1"/>
          </p:cNvGraphicFramePr>
          <p:nvPr>
            <p:extLst>
              <p:ext uri="{D42A27DB-BD31-4B8C-83A1-F6EECF244321}">
                <p14:modId xmlns:p14="http://schemas.microsoft.com/office/powerpoint/2010/main" val="2991977102"/>
              </p:ext>
            </p:extLst>
          </p:nvPr>
        </p:nvGraphicFramePr>
        <p:xfrm>
          <a:off x="2241862" y="104042"/>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88874237"/>
                    </a:ext>
                  </a:extLst>
                </a:gridCol>
                <a:gridCol w="4064000">
                  <a:extLst>
                    <a:ext uri="{9D8B030D-6E8A-4147-A177-3AD203B41FA5}">
                      <a16:colId xmlns:a16="http://schemas.microsoft.com/office/drawing/2014/main" val="3306385454"/>
                    </a:ext>
                  </a:extLst>
                </a:gridCol>
              </a:tblGrid>
              <a:tr h="370840">
                <a:tc>
                  <a:txBody>
                    <a:bodyPr/>
                    <a:lstStyle/>
                    <a:p>
                      <a:pPr algn="ctr"/>
                      <a:r>
                        <a:rPr lang="en-IN" dirty="0">
                          <a:latin typeface="Times New Roman" panose="02020603050405020304" pitchFamily="18" charset="0"/>
                          <a:cs typeface="Times New Roman" panose="02020603050405020304" pitchFamily="18" charset="0"/>
                        </a:rPr>
                        <a:t>Accuracy</a:t>
                      </a:r>
                    </a:p>
                  </a:txBody>
                  <a:tcPr/>
                </a:tc>
                <a:tc>
                  <a:txBody>
                    <a:bodyPr/>
                    <a:lstStyle/>
                    <a:p>
                      <a:pPr algn="ctr"/>
                      <a:r>
                        <a:rPr lang="en-IN" dirty="0">
                          <a:latin typeface="Times New Roman" panose="02020603050405020304" pitchFamily="18" charset="0"/>
                          <a:cs typeface="Times New Roman" panose="02020603050405020304" pitchFamily="18" charset="0"/>
                        </a:rPr>
                        <a:t>91.31%</a:t>
                      </a:r>
                    </a:p>
                  </a:txBody>
                  <a:tcPr/>
                </a:tc>
                <a:extLst>
                  <a:ext uri="{0D108BD9-81ED-4DB2-BD59-A6C34878D82A}">
                    <a16:rowId xmlns:a16="http://schemas.microsoft.com/office/drawing/2014/main" val="3742352925"/>
                  </a:ext>
                </a:extLst>
              </a:tr>
              <a:tr h="370840">
                <a:tc>
                  <a:txBody>
                    <a:bodyPr/>
                    <a:lstStyle/>
                    <a:p>
                      <a:pPr algn="ctr"/>
                      <a:r>
                        <a:rPr lang="en-IN" dirty="0">
                          <a:latin typeface="Times New Roman" panose="02020603050405020304" pitchFamily="18" charset="0"/>
                          <a:cs typeface="Times New Roman" panose="02020603050405020304" pitchFamily="18" charset="0"/>
                        </a:rPr>
                        <a:t>Training Time</a:t>
                      </a:r>
                    </a:p>
                  </a:txBody>
                  <a:tcPr/>
                </a:tc>
                <a:tc>
                  <a:txBody>
                    <a:bodyPr/>
                    <a:lstStyle/>
                    <a:p>
                      <a:pPr algn="ctr"/>
                      <a:r>
                        <a:rPr lang="en-IN" dirty="0">
                          <a:latin typeface="Times New Roman" panose="02020603050405020304" pitchFamily="18" charset="0"/>
                          <a:cs typeface="Times New Roman" panose="02020603050405020304" pitchFamily="18" charset="0"/>
                        </a:rPr>
                        <a:t>38 min 30sec</a:t>
                      </a:r>
                    </a:p>
                  </a:txBody>
                  <a:tcPr/>
                </a:tc>
                <a:extLst>
                  <a:ext uri="{0D108BD9-81ED-4DB2-BD59-A6C34878D82A}">
                    <a16:rowId xmlns:a16="http://schemas.microsoft.com/office/drawing/2014/main" val="2706331873"/>
                  </a:ext>
                </a:extLst>
              </a:tr>
              <a:tr h="370840">
                <a:tc>
                  <a:txBody>
                    <a:bodyPr/>
                    <a:lstStyle/>
                    <a:p>
                      <a:pPr algn="ctr"/>
                      <a:r>
                        <a:rPr lang="en-IN" dirty="0">
                          <a:latin typeface="Times New Roman" panose="02020603050405020304" pitchFamily="18" charset="0"/>
                          <a:cs typeface="Times New Roman" panose="02020603050405020304" pitchFamily="18" charset="0"/>
                        </a:rPr>
                        <a:t>Epoch</a:t>
                      </a:r>
                    </a:p>
                  </a:txBody>
                  <a:tcPr/>
                </a:tc>
                <a:tc>
                  <a:txBody>
                    <a:bodyPr/>
                    <a:lstStyle/>
                    <a:p>
                      <a:pPr algn="ctr"/>
                      <a:r>
                        <a:rPr lang="en-IN"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2736224793"/>
                  </a:ext>
                </a:extLst>
              </a:tr>
              <a:tr h="370840">
                <a:tc>
                  <a:txBody>
                    <a:bodyPr/>
                    <a:lstStyle/>
                    <a:p>
                      <a:pPr algn="ctr"/>
                      <a:r>
                        <a:rPr lang="en-IN" dirty="0">
                          <a:latin typeface="Times New Roman" panose="02020603050405020304" pitchFamily="18" charset="0"/>
                          <a:cs typeface="Times New Roman" panose="02020603050405020304" pitchFamily="18" charset="0"/>
                        </a:rPr>
                        <a:t>Batch Size</a:t>
                      </a:r>
                    </a:p>
                  </a:txBody>
                  <a:tcPr/>
                </a:tc>
                <a:tc>
                  <a:txBody>
                    <a:bodyPr/>
                    <a:lstStyle/>
                    <a:p>
                      <a:pPr algn="ctr"/>
                      <a:r>
                        <a:rPr lang="en-IN" dirty="0">
                          <a:latin typeface="Times New Roman" panose="02020603050405020304" pitchFamily="18" charset="0"/>
                          <a:cs typeface="Times New Roman" panose="02020603050405020304" pitchFamily="18" charset="0"/>
                        </a:rPr>
                        <a:t>20</a:t>
                      </a:r>
                    </a:p>
                  </a:txBody>
                  <a:tcPr/>
                </a:tc>
                <a:extLst>
                  <a:ext uri="{0D108BD9-81ED-4DB2-BD59-A6C34878D82A}">
                    <a16:rowId xmlns:a16="http://schemas.microsoft.com/office/drawing/2014/main" val="511845788"/>
                  </a:ext>
                </a:extLst>
              </a:tr>
            </a:tbl>
          </a:graphicData>
        </a:graphic>
      </p:graphicFrame>
    </p:spTree>
    <p:extLst>
      <p:ext uri="{BB962C8B-B14F-4D97-AF65-F5344CB8AC3E}">
        <p14:creationId xmlns:p14="http://schemas.microsoft.com/office/powerpoint/2010/main" val="2882535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CD701-5662-4B7D-8B8B-3277BEB55C81}"/>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Results</a:t>
            </a:r>
          </a:p>
        </p:txBody>
      </p:sp>
      <p:graphicFrame>
        <p:nvGraphicFramePr>
          <p:cNvPr id="4" name="Table 4">
            <a:extLst>
              <a:ext uri="{FF2B5EF4-FFF2-40B4-BE49-F238E27FC236}">
                <a16:creationId xmlns:a16="http://schemas.microsoft.com/office/drawing/2014/main" id="{51A5BAF5-DA38-4021-A694-21209D517BB1}"/>
              </a:ext>
            </a:extLst>
          </p:cNvPr>
          <p:cNvGraphicFramePr>
            <a:graphicFrameLocks noGrp="1"/>
          </p:cNvGraphicFramePr>
          <p:nvPr>
            <p:ph idx="1"/>
            <p:extLst>
              <p:ext uri="{D42A27DB-BD31-4B8C-83A1-F6EECF244321}">
                <p14:modId xmlns:p14="http://schemas.microsoft.com/office/powerpoint/2010/main" val="4071595625"/>
              </p:ext>
            </p:extLst>
          </p:nvPr>
        </p:nvGraphicFramePr>
        <p:xfrm>
          <a:off x="1096963" y="2026145"/>
          <a:ext cx="10058400" cy="3745071"/>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1057679628"/>
                    </a:ext>
                  </a:extLst>
                </a:gridCol>
                <a:gridCol w="3352800">
                  <a:extLst>
                    <a:ext uri="{9D8B030D-6E8A-4147-A177-3AD203B41FA5}">
                      <a16:colId xmlns:a16="http://schemas.microsoft.com/office/drawing/2014/main" val="1641618628"/>
                    </a:ext>
                  </a:extLst>
                </a:gridCol>
                <a:gridCol w="3352800">
                  <a:extLst>
                    <a:ext uri="{9D8B030D-6E8A-4147-A177-3AD203B41FA5}">
                      <a16:colId xmlns:a16="http://schemas.microsoft.com/office/drawing/2014/main" val="4058598574"/>
                    </a:ext>
                  </a:extLst>
                </a:gridCol>
              </a:tblGrid>
              <a:tr h="416119">
                <a:tc>
                  <a:txBody>
                    <a:bodyPr/>
                    <a:lstStyle/>
                    <a:p>
                      <a:pPr algn="ctr"/>
                      <a:r>
                        <a:rPr lang="en-IN" dirty="0">
                          <a:latin typeface="Times New Roman" panose="02020603050405020304" pitchFamily="18" charset="0"/>
                          <a:cs typeface="Times New Roman" panose="02020603050405020304" pitchFamily="18" charset="0"/>
                        </a:rPr>
                        <a:t>Algorithms</a:t>
                      </a:r>
                    </a:p>
                  </a:txBody>
                  <a:tcPr/>
                </a:tc>
                <a:tc>
                  <a:txBody>
                    <a:bodyPr/>
                    <a:lstStyle/>
                    <a:p>
                      <a:pPr algn="ctr"/>
                      <a:r>
                        <a:rPr lang="en-IN" dirty="0">
                          <a:latin typeface="Times New Roman" panose="02020603050405020304" pitchFamily="18" charset="0"/>
                          <a:cs typeface="Times New Roman" panose="02020603050405020304" pitchFamily="18" charset="0"/>
                        </a:rPr>
                        <a:t>Accuracy</a:t>
                      </a:r>
                    </a:p>
                  </a:txBody>
                  <a:tcPr/>
                </a:tc>
                <a:tc>
                  <a:txBody>
                    <a:bodyPr/>
                    <a:lstStyle/>
                    <a:p>
                      <a:pPr algn="ctr"/>
                      <a:r>
                        <a:rPr lang="en-IN" dirty="0">
                          <a:latin typeface="Times New Roman" panose="02020603050405020304" pitchFamily="18" charset="0"/>
                          <a:cs typeface="Times New Roman" panose="02020603050405020304" pitchFamily="18" charset="0"/>
                        </a:rPr>
                        <a:t>Training Time</a:t>
                      </a:r>
                    </a:p>
                  </a:txBody>
                  <a:tcPr/>
                </a:tc>
                <a:extLst>
                  <a:ext uri="{0D108BD9-81ED-4DB2-BD59-A6C34878D82A}">
                    <a16:rowId xmlns:a16="http://schemas.microsoft.com/office/drawing/2014/main" val="2074764558"/>
                  </a:ext>
                </a:extLst>
              </a:tr>
              <a:tr h="416119">
                <a:tc>
                  <a:txBody>
                    <a:bodyPr/>
                    <a:lstStyle/>
                    <a:p>
                      <a:pPr algn="ctr"/>
                      <a:r>
                        <a:rPr lang="en-IN" dirty="0">
                          <a:latin typeface="Times New Roman" panose="02020603050405020304" pitchFamily="18" charset="0"/>
                          <a:cs typeface="Times New Roman" panose="02020603050405020304" pitchFamily="18" charset="0"/>
                        </a:rPr>
                        <a:t>CNN-LSTN</a:t>
                      </a:r>
                    </a:p>
                  </a:txBody>
                  <a:tcPr/>
                </a:tc>
                <a:tc>
                  <a:txBody>
                    <a:bodyPr/>
                    <a:lstStyle/>
                    <a:p>
                      <a:pPr algn="ctr"/>
                      <a:r>
                        <a:rPr lang="en-IN" dirty="0">
                          <a:latin typeface="Times New Roman" panose="02020603050405020304" pitchFamily="18" charset="0"/>
                          <a:cs typeface="Times New Roman" panose="02020603050405020304" pitchFamily="18" charset="0"/>
                        </a:rPr>
                        <a:t>91.31%</a:t>
                      </a:r>
                    </a:p>
                  </a:txBody>
                  <a:tcPr/>
                </a:tc>
                <a:tc>
                  <a:txBody>
                    <a:bodyPr/>
                    <a:lstStyle/>
                    <a:p>
                      <a:pPr algn="ctr"/>
                      <a:r>
                        <a:rPr lang="en-IN" dirty="0">
                          <a:latin typeface="Times New Roman" panose="02020603050405020304" pitchFamily="18" charset="0"/>
                          <a:cs typeface="Times New Roman" panose="02020603050405020304" pitchFamily="18" charset="0"/>
                        </a:rPr>
                        <a:t>39min 30sec</a:t>
                      </a:r>
                    </a:p>
                  </a:txBody>
                  <a:tcPr/>
                </a:tc>
                <a:extLst>
                  <a:ext uri="{0D108BD9-81ED-4DB2-BD59-A6C34878D82A}">
                    <a16:rowId xmlns:a16="http://schemas.microsoft.com/office/drawing/2014/main" val="709529405"/>
                  </a:ext>
                </a:extLst>
              </a:tr>
              <a:tr h="416119">
                <a:tc>
                  <a:txBody>
                    <a:bodyPr/>
                    <a:lstStyle/>
                    <a:p>
                      <a:pPr algn="ctr"/>
                      <a:r>
                        <a:rPr lang="en-IN" dirty="0">
                          <a:latin typeface="Times New Roman" panose="02020603050405020304" pitchFamily="18" charset="0"/>
                          <a:cs typeface="Times New Roman" panose="02020603050405020304" pitchFamily="18" charset="0"/>
                        </a:rPr>
                        <a:t>CNN</a:t>
                      </a:r>
                    </a:p>
                  </a:txBody>
                  <a:tcPr/>
                </a:tc>
                <a:tc>
                  <a:txBody>
                    <a:bodyPr/>
                    <a:lstStyle/>
                    <a:p>
                      <a:pPr algn="ctr"/>
                      <a:r>
                        <a:rPr lang="en-IN" dirty="0">
                          <a:latin typeface="Times New Roman" panose="02020603050405020304" pitchFamily="18" charset="0"/>
                          <a:cs typeface="Times New Roman" panose="02020603050405020304" pitchFamily="18" charset="0"/>
                        </a:rPr>
                        <a:t>91.04%</a:t>
                      </a:r>
                    </a:p>
                  </a:txBody>
                  <a:tcPr/>
                </a:tc>
                <a:tc>
                  <a:txBody>
                    <a:bodyPr/>
                    <a:lstStyle/>
                    <a:p>
                      <a:pPr algn="ctr"/>
                      <a:r>
                        <a:rPr lang="en-IN" dirty="0">
                          <a:latin typeface="Times New Roman" panose="02020603050405020304" pitchFamily="18" charset="0"/>
                          <a:cs typeface="Times New Roman" panose="02020603050405020304" pitchFamily="18" charset="0"/>
                        </a:rPr>
                        <a:t>8min 51sec</a:t>
                      </a:r>
                    </a:p>
                  </a:txBody>
                  <a:tcPr/>
                </a:tc>
                <a:extLst>
                  <a:ext uri="{0D108BD9-81ED-4DB2-BD59-A6C34878D82A}">
                    <a16:rowId xmlns:a16="http://schemas.microsoft.com/office/drawing/2014/main" val="2010408607"/>
                  </a:ext>
                </a:extLst>
              </a:tr>
              <a:tr h="416119">
                <a:tc>
                  <a:txBody>
                    <a:bodyPr/>
                    <a:lstStyle/>
                    <a:p>
                      <a:pPr algn="ctr"/>
                      <a:r>
                        <a:rPr lang="en-IN" dirty="0">
                          <a:latin typeface="Times New Roman" panose="02020603050405020304" pitchFamily="18" charset="0"/>
                          <a:cs typeface="Times New Roman" panose="02020603050405020304" pitchFamily="18" charset="0"/>
                        </a:rPr>
                        <a:t>LSTM</a:t>
                      </a:r>
                    </a:p>
                  </a:txBody>
                  <a:tcPr/>
                </a:tc>
                <a:tc>
                  <a:txBody>
                    <a:bodyPr/>
                    <a:lstStyle/>
                    <a:p>
                      <a:pPr algn="ctr"/>
                      <a:r>
                        <a:rPr lang="en-IN" dirty="0">
                          <a:latin typeface="Times New Roman" panose="02020603050405020304" pitchFamily="18" charset="0"/>
                          <a:cs typeface="Times New Roman" panose="02020603050405020304" pitchFamily="18" charset="0"/>
                        </a:rPr>
                        <a:t>89.45%</a:t>
                      </a:r>
                    </a:p>
                  </a:txBody>
                  <a:tcPr/>
                </a:tc>
                <a:tc>
                  <a:txBody>
                    <a:bodyPr/>
                    <a:lstStyle/>
                    <a:p>
                      <a:pPr algn="ctr"/>
                      <a:r>
                        <a:rPr lang="en-IN" dirty="0">
                          <a:latin typeface="Times New Roman" panose="02020603050405020304" pitchFamily="18" charset="0"/>
                          <a:cs typeface="Times New Roman" panose="02020603050405020304" pitchFamily="18" charset="0"/>
                        </a:rPr>
                        <a:t>19min 43 sec</a:t>
                      </a:r>
                    </a:p>
                  </a:txBody>
                  <a:tcPr/>
                </a:tc>
                <a:extLst>
                  <a:ext uri="{0D108BD9-81ED-4DB2-BD59-A6C34878D82A}">
                    <a16:rowId xmlns:a16="http://schemas.microsoft.com/office/drawing/2014/main" val="2526140431"/>
                  </a:ext>
                </a:extLst>
              </a:tr>
              <a:tr h="416119">
                <a:tc>
                  <a:txBody>
                    <a:bodyPr/>
                    <a:lstStyle/>
                    <a:p>
                      <a:pPr algn="ctr"/>
                      <a:r>
                        <a:rPr lang="en-IN" dirty="0">
                          <a:latin typeface="Times New Roman" panose="02020603050405020304" pitchFamily="18" charset="0"/>
                          <a:cs typeface="Times New Roman" panose="02020603050405020304" pitchFamily="18" charset="0"/>
                        </a:rPr>
                        <a:t>ANN</a:t>
                      </a:r>
                    </a:p>
                  </a:txBody>
                  <a:tcPr/>
                </a:tc>
                <a:tc>
                  <a:txBody>
                    <a:bodyPr/>
                    <a:lstStyle/>
                    <a:p>
                      <a:pPr algn="ctr"/>
                      <a:r>
                        <a:rPr lang="en-IN" dirty="0">
                          <a:latin typeface="Times New Roman" panose="02020603050405020304" pitchFamily="18" charset="0"/>
                          <a:cs typeface="Times New Roman" panose="02020603050405020304" pitchFamily="18" charset="0"/>
                        </a:rPr>
                        <a:t>88.3%</a:t>
                      </a:r>
                    </a:p>
                  </a:txBody>
                  <a:tcPr/>
                </a:tc>
                <a:tc>
                  <a:txBody>
                    <a:bodyPr/>
                    <a:lstStyle/>
                    <a:p>
                      <a:pPr algn="ctr"/>
                      <a:r>
                        <a:rPr lang="en-IN" dirty="0">
                          <a:latin typeface="Times New Roman" panose="02020603050405020304" pitchFamily="18" charset="0"/>
                          <a:cs typeface="Times New Roman" panose="02020603050405020304" pitchFamily="18" charset="0"/>
                        </a:rPr>
                        <a:t>21sec</a:t>
                      </a:r>
                    </a:p>
                  </a:txBody>
                  <a:tcPr/>
                </a:tc>
                <a:extLst>
                  <a:ext uri="{0D108BD9-81ED-4DB2-BD59-A6C34878D82A}">
                    <a16:rowId xmlns:a16="http://schemas.microsoft.com/office/drawing/2014/main" val="631285817"/>
                  </a:ext>
                </a:extLst>
              </a:tr>
              <a:tr h="416119">
                <a:tc>
                  <a:txBody>
                    <a:bodyPr/>
                    <a:lstStyle/>
                    <a:p>
                      <a:pPr algn="ctr"/>
                      <a:r>
                        <a:rPr lang="en-IN" dirty="0">
                          <a:latin typeface="Times New Roman" panose="02020603050405020304" pitchFamily="18" charset="0"/>
                          <a:cs typeface="Times New Roman" panose="02020603050405020304" pitchFamily="18" charset="0"/>
                        </a:rPr>
                        <a:t>Logistic Regression</a:t>
                      </a:r>
                    </a:p>
                  </a:txBody>
                  <a:tcPr/>
                </a:tc>
                <a:tc>
                  <a:txBody>
                    <a:bodyPr/>
                    <a:lstStyle/>
                    <a:p>
                      <a:pPr algn="ctr"/>
                      <a:r>
                        <a:rPr lang="en-IN" dirty="0">
                          <a:latin typeface="Times New Roman" panose="02020603050405020304" pitchFamily="18" charset="0"/>
                          <a:cs typeface="Times New Roman" panose="02020603050405020304" pitchFamily="18" charset="0"/>
                        </a:rPr>
                        <a:t>85%</a:t>
                      </a:r>
                    </a:p>
                  </a:txBody>
                  <a:tcPr/>
                </a:tc>
                <a:tc>
                  <a:txBody>
                    <a:bodyPr/>
                    <a:lstStyle/>
                    <a:p>
                      <a:pPr algn="ctr"/>
                      <a:r>
                        <a:rPr lang="en-IN" dirty="0">
                          <a:latin typeface="Times New Roman" panose="02020603050405020304" pitchFamily="18" charset="0"/>
                          <a:cs typeface="Times New Roman" panose="02020603050405020304" pitchFamily="18" charset="0"/>
                        </a:rPr>
                        <a:t>4.77sec</a:t>
                      </a:r>
                    </a:p>
                  </a:txBody>
                  <a:tcPr/>
                </a:tc>
                <a:extLst>
                  <a:ext uri="{0D108BD9-81ED-4DB2-BD59-A6C34878D82A}">
                    <a16:rowId xmlns:a16="http://schemas.microsoft.com/office/drawing/2014/main" val="1341878856"/>
                  </a:ext>
                </a:extLst>
              </a:tr>
              <a:tr h="416119">
                <a:tc>
                  <a:txBody>
                    <a:bodyPr/>
                    <a:lstStyle/>
                    <a:p>
                      <a:pPr algn="ctr"/>
                      <a:r>
                        <a:rPr lang="en-IN" dirty="0">
                          <a:latin typeface="Times New Roman" panose="02020603050405020304" pitchFamily="18" charset="0"/>
                          <a:cs typeface="Times New Roman" panose="02020603050405020304" pitchFamily="18" charset="0"/>
                        </a:rPr>
                        <a:t>SVM</a:t>
                      </a:r>
                    </a:p>
                  </a:txBody>
                  <a:tcPr/>
                </a:tc>
                <a:tc>
                  <a:txBody>
                    <a:bodyPr/>
                    <a:lstStyle/>
                    <a:p>
                      <a:pPr algn="ctr"/>
                      <a:r>
                        <a:rPr lang="en-IN" dirty="0">
                          <a:latin typeface="Times New Roman" panose="02020603050405020304" pitchFamily="18" charset="0"/>
                          <a:cs typeface="Times New Roman" panose="02020603050405020304" pitchFamily="18" charset="0"/>
                        </a:rPr>
                        <a:t>84.11%</a:t>
                      </a:r>
                    </a:p>
                  </a:txBody>
                  <a:tcPr/>
                </a:tc>
                <a:tc>
                  <a:txBody>
                    <a:bodyPr/>
                    <a:lstStyle/>
                    <a:p>
                      <a:pPr algn="ctr"/>
                      <a:r>
                        <a:rPr lang="en-IN" dirty="0">
                          <a:latin typeface="Times New Roman" panose="02020603050405020304" pitchFamily="18" charset="0"/>
                          <a:cs typeface="Times New Roman" panose="02020603050405020304" pitchFamily="18" charset="0"/>
                        </a:rPr>
                        <a:t>2.644sec</a:t>
                      </a:r>
                    </a:p>
                  </a:txBody>
                  <a:tcPr/>
                </a:tc>
                <a:extLst>
                  <a:ext uri="{0D108BD9-81ED-4DB2-BD59-A6C34878D82A}">
                    <a16:rowId xmlns:a16="http://schemas.microsoft.com/office/drawing/2014/main" val="911800265"/>
                  </a:ext>
                </a:extLst>
              </a:tr>
              <a:tr h="416119">
                <a:tc>
                  <a:txBody>
                    <a:bodyPr/>
                    <a:lstStyle/>
                    <a:p>
                      <a:pPr algn="ctr"/>
                      <a:r>
                        <a:rPr lang="en-IN" dirty="0">
                          <a:latin typeface="Times New Roman" panose="02020603050405020304" pitchFamily="18" charset="0"/>
                          <a:cs typeface="Times New Roman" panose="02020603050405020304" pitchFamily="18" charset="0"/>
                        </a:rPr>
                        <a:t>Random Forest</a:t>
                      </a:r>
                    </a:p>
                  </a:txBody>
                  <a:tcPr/>
                </a:tc>
                <a:tc>
                  <a:txBody>
                    <a:bodyPr/>
                    <a:lstStyle/>
                    <a:p>
                      <a:pPr algn="ctr"/>
                      <a:r>
                        <a:rPr lang="en-IN" dirty="0">
                          <a:latin typeface="Times New Roman" panose="02020603050405020304" pitchFamily="18" charset="0"/>
                          <a:cs typeface="Times New Roman" panose="02020603050405020304" pitchFamily="18" charset="0"/>
                        </a:rPr>
                        <a:t>71.39%</a:t>
                      </a:r>
                    </a:p>
                  </a:txBody>
                  <a:tcPr/>
                </a:tc>
                <a:tc>
                  <a:txBody>
                    <a:bodyPr/>
                    <a:lstStyle/>
                    <a:p>
                      <a:pPr algn="ctr"/>
                      <a:r>
                        <a:rPr lang="en-IN" dirty="0">
                          <a:latin typeface="Times New Roman" panose="02020603050405020304" pitchFamily="18" charset="0"/>
                          <a:cs typeface="Times New Roman" panose="02020603050405020304" pitchFamily="18" charset="0"/>
                        </a:rPr>
                        <a:t>42.27sec</a:t>
                      </a:r>
                    </a:p>
                  </a:txBody>
                  <a:tcPr/>
                </a:tc>
                <a:extLst>
                  <a:ext uri="{0D108BD9-81ED-4DB2-BD59-A6C34878D82A}">
                    <a16:rowId xmlns:a16="http://schemas.microsoft.com/office/drawing/2014/main" val="4236746942"/>
                  </a:ext>
                </a:extLst>
              </a:tr>
              <a:tr h="416119">
                <a:tc>
                  <a:txBody>
                    <a:bodyPr/>
                    <a:lstStyle/>
                    <a:p>
                      <a:pPr algn="ctr"/>
                      <a:r>
                        <a:rPr lang="en-IN" dirty="0">
                          <a:latin typeface="Times New Roman" panose="02020603050405020304" pitchFamily="18" charset="0"/>
                          <a:cs typeface="Times New Roman" panose="02020603050405020304" pitchFamily="18" charset="0"/>
                        </a:rPr>
                        <a:t>Decision Trees</a:t>
                      </a:r>
                    </a:p>
                  </a:txBody>
                  <a:tcPr/>
                </a:tc>
                <a:tc>
                  <a:txBody>
                    <a:bodyPr/>
                    <a:lstStyle/>
                    <a:p>
                      <a:pPr algn="ctr"/>
                      <a:r>
                        <a:rPr lang="en-IN" dirty="0">
                          <a:latin typeface="Times New Roman" panose="02020603050405020304" pitchFamily="18" charset="0"/>
                          <a:cs typeface="Times New Roman" panose="02020603050405020304" pitchFamily="18" charset="0"/>
                        </a:rPr>
                        <a:t>68.7%</a:t>
                      </a:r>
                    </a:p>
                  </a:txBody>
                  <a:tcPr/>
                </a:tc>
                <a:tc>
                  <a:txBody>
                    <a:bodyPr/>
                    <a:lstStyle/>
                    <a:p>
                      <a:pPr algn="ctr"/>
                      <a:r>
                        <a:rPr lang="en-IN" dirty="0">
                          <a:latin typeface="Times New Roman" panose="02020603050405020304" pitchFamily="18" charset="0"/>
                          <a:cs typeface="Times New Roman" panose="02020603050405020304" pitchFamily="18" charset="0"/>
                        </a:rPr>
                        <a:t>14.78sec</a:t>
                      </a:r>
                    </a:p>
                  </a:txBody>
                  <a:tcPr/>
                </a:tc>
                <a:extLst>
                  <a:ext uri="{0D108BD9-81ED-4DB2-BD59-A6C34878D82A}">
                    <a16:rowId xmlns:a16="http://schemas.microsoft.com/office/drawing/2014/main" val="3348467794"/>
                  </a:ext>
                </a:extLst>
              </a:tr>
            </a:tbl>
          </a:graphicData>
        </a:graphic>
      </p:graphicFrame>
    </p:spTree>
    <p:extLst>
      <p:ext uri="{BB962C8B-B14F-4D97-AF65-F5344CB8AC3E}">
        <p14:creationId xmlns:p14="http://schemas.microsoft.com/office/powerpoint/2010/main" val="2782113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622B8-59B4-42E3-9E32-D99370E86F63}"/>
              </a:ext>
            </a:extLst>
          </p:cNvPr>
          <p:cNvSpPr>
            <a:spLocks noGrp="1"/>
          </p:cNvSpPr>
          <p:nvPr>
            <p:ph type="title"/>
          </p:nvPr>
        </p:nvSpPr>
        <p:spPr/>
        <p:txBody>
          <a:bodyPr>
            <a:normAutofit/>
          </a:bodyPr>
          <a:lstStyle/>
          <a:p>
            <a:r>
              <a:rPr lang="en-IN" sz="4000" dirty="0">
                <a:solidFill>
                  <a:schemeClr val="tx1"/>
                </a:solidFill>
                <a:latin typeface="Times New Roman" panose="02020603050405020304" pitchFamily="18" charset="0"/>
                <a:cs typeface="Times New Roman" panose="02020603050405020304" pitchFamily="18" charset="0"/>
              </a:rPr>
              <a:t>Challenges</a:t>
            </a:r>
          </a:p>
        </p:txBody>
      </p:sp>
      <p:sp>
        <p:nvSpPr>
          <p:cNvPr id="3" name="Content Placeholder 2">
            <a:extLst>
              <a:ext uri="{FF2B5EF4-FFF2-40B4-BE49-F238E27FC236}">
                <a16:creationId xmlns:a16="http://schemas.microsoft.com/office/drawing/2014/main" id="{E6E54753-397E-461F-86DC-5A87AE94E28E}"/>
              </a:ext>
            </a:extLst>
          </p:cNvPr>
          <p:cNvSpPr>
            <a:spLocks noGrp="1"/>
          </p:cNvSpPr>
          <p:nvPr>
            <p:ph idx="1"/>
          </p:nvPr>
        </p:nvSpPr>
        <p:spPr>
          <a:xfrm>
            <a:off x="1097280" y="2055596"/>
            <a:ext cx="10058400" cy="4023360"/>
          </a:xfrm>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1.  There is a diversity of age, gender, and number of subjects</a:t>
            </a:r>
          </a:p>
          <a:p>
            <a:r>
              <a:rPr lang="en-IN" dirty="0">
                <a:solidFill>
                  <a:schemeClr val="tx1"/>
                </a:solidFill>
                <a:latin typeface="Times New Roman" panose="02020603050405020304" pitchFamily="18" charset="0"/>
                <a:cs typeface="Times New Roman" panose="02020603050405020304" pitchFamily="18" charset="0"/>
              </a:rPr>
              <a:t>2. A lot of postural transitions.</a:t>
            </a:r>
          </a:p>
          <a:p>
            <a:r>
              <a:rPr lang="en-IN" dirty="0">
                <a:solidFill>
                  <a:schemeClr val="tx1"/>
                </a:solidFill>
                <a:latin typeface="Times New Roman" panose="02020603050405020304" pitchFamily="18" charset="0"/>
                <a:cs typeface="Times New Roman" panose="02020603050405020304" pitchFamily="18" charset="0"/>
              </a:rPr>
              <a:t>3. </a:t>
            </a:r>
            <a:r>
              <a:rPr lang="en-US" dirty="0">
                <a:solidFill>
                  <a:schemeClr val="tx1"/>
                </a:solidFill>
                <a:latin typeface="Times New Roman" panose="02020603050405020304" pitchFamily="18" charset="0"/>
                <a:cs typeface="Times New Roman" panose="02020603050405020304" pitchFamily="18" charset="0"/>
              </a:rPr>
              <a:t>T</a:t>
            </a:r>
            <a:r>
              <a:rPr lang="en-US" b="0" i="0" dirty="0">
                <a:solidFill>
                  <a:schemeClr val="tx1"/>
                </a:solidFill>
                <a:effectLst/>
                <a:latin typeface="Times New Roman" panose="02020603050405020304" pitchFamily="18" charset="0"/>
                <a:cs typeface="Times New Roman" panose="02020603050405020304" pitchFamily="18" charset="0"/>
              </a:rPr>
              <a:t>hey can only be applied to certain fixed locations</a:t>
            </a:r>
          </a:p>
          <a:p>
            <a:r>
              <a:rPr lang="en-IN" dirty="0">
                <a:solidFill>
                  <a:schemeClr val="tx1"/>
                </a:solidFill>
                <a:latin typeface="Times New Roman" panose="02020603050405020304" pitchFamily="18" charset="0"/>
                <a:cs typeface="Times New Roman" panose="02020603050405020304" pitchFamily="18" charset="0"/>
              </a:rPr>
              <a:t>4. Having Similar postures. So, it is difficult to differentiate in that case.</a:t>
            </a:r>
          </a:p>
          <a:p>
            <a:r>
              <a:rPr lang="en-IN" dirty="0">
                <a:solidFill>
                  <a:schemeClr val="tx1"/>
                </a:solidFill>
                <a:latin typeface="Times New Roman" panose="02020603050405020304" pitchFamily="18" charset="0"/>
                <a:cs typeface="Times New Roman" panose="02020603050405020304" pitchFamily="18" charset="0"/>
              </a:rPr>
              <a:t>5. </a:t>
            </a:r>
            <a:r>
              <a:rPr lang="en-US" dirty="0">
                <a:solidFill>
                  <a:schemeClr val="tx1"/>
                </a:solidFill>
                <a:latin typeface="Times New Roman" panose="02020603050405020304" pitchFamily="18" charset="0"/>
                <a:cs typeface="Times New Roman" panose="02020603050405020304" pitchFamily="18" charset="0"/>
              </a:rPr>
              <a:t>T</a:t>
            </a:r>
            <a:r>
              <a:rPr lang="en-US" b="0" i="0" dirty="0">
                <a:solidFill>
                  <a:schemeClr val="tx1"/>
                </a:solidFill>
                <a:effectLst/>
                <a:latin typeface="Times New Roman" panose="02020603050405020304" pitchFamily="18" charset="0"/>
                <a:cs typeface="Times New Roman" panose="02020603050405020304" pitchFamily="18" charset="0"/>
              </a:rPr>
              <a:t>he cost for the full deployment of such sensors is often very high</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6815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85AC1-77E4-4235-BF3F-4FDDEE51ACED}"/>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Future Work</a:t>
            </a:r>
          </a:p>
        </p:txBody>
      </p:sp>
      <p:sp>
        <p:nvSpPr>
          <p:cNvPr id="3" name="Content Placeholder 2">
            <a:extLst>
              <a:ext uri="{FF2B5EF4-FFF2-40B4-BE49-F238E27FC236}">
                <a16:creationId xmlns:a16="http://schemas.microsoft.com/office/drawing/2014/main" id="{0B19D984-0364-4DF7-9A16-3688DDB2D598}"/>
              </a:ext>
            </a:extLst>
          </p:cNvPr>
          <p:cNvSpPr>
            <a:spLocks noGrp="1"/>
          </p:cNvSpPr>
          <p:nvPr>
            <p:ph idx="1"/>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1. Human Activity Recognition can be done with Image and Video data.</a:t>
            </a:r>
          </a:p>
          <a:p>
            <a:r>
              <a:rPr lang="en-IN" dirty="0">
                <a:solidFill>
                  <a:schemeClr val="tx1"/>
                </a:solidFill>
                <a:latin typeface="Times New Roman" panose="02020603050405020304" pitchFamily="18" charset="0"/>
                <a:cs typeface="Times New Roman" panose="02020603050405020304" pitchFamily="18" charset="0"/>
              </a:rPr>
              <a:t>2. Collection of Diverse Data to get more generalized results.</a:t>
            </a:r>
          </a:p>
        </p:txBody>
      </p:sp>
    </p:spTree>
    <p:extLst>
      <p:ext uri="{BB962C8B-B14F-4D97-AF65-F5344CB8AC3E}">
        <p14:creationId xmlns:p14="http://schemas.microsoft.com/office/powerpoint/2010/main" val="1500666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2C76D-B318-4575-A1E7-4028941F1044}"/>
              </a:ext>
            </a:extLst>
          </p:cNvPr>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FF310D94-1404-4014-A434-53B8A1CF364F}"/>
              </a:ext>
            </a:extLst>
          </p:cNvPr>
          <p:cNvSpPr>
            <a:spLocks noGrp="1"/>
          </p:cNvSpPr>
          <p:nvPr>
            <p:ph sz="half" idx="1"/>
          </p:nvPr>
        </p:nvSpPr>
        <p:spPr>
          <a:xfrm>
            <a:off x="1097279" y="1845734"/>
            <a:ext cx="10538130" cy="4023360"/>
          </a:xfrm>
        </p:spPr>
        <p:txBody>
          <a:bodyPr/>
          <a:lstStyle/>
          <a:p>
            <a:r>
              <a:rPr lang="en-IN">
                <a:solidFill>
                  <a:schemeClr val="tx1"/>
                </a:solidFill>
                <a:latin typeface="Times New Roman" panose="02020603050405020304" pitchFamily="18" charset="0"/>
                <a:cs typeface="Times New Roman" panose="02020603050405020304" pitchFamily="18" charset="0"/>
              </a:rPr>
              <a:t>1. </a:t>
            </a:r>
            <a:r>
              <a:rPr lang="en-US" b="0" i="0" err="1">
                <a:solidFill>
                  <a:schemeClr val="tx1"/>
                </a:solidFill>
                <a:effectLst/>
                <a:latin typeface="Times New Roman" panose="02020603050405020304" pitchFamily="18" charset="0"/>
                <a:cs typeface="Times New Roman" panose="02020603050405020304" pitchFamily="18" charset="0"/>
              </a:rPr>
              <a:t>Ronao</a:t>
            </a:r>
            <a:r>
              <a:rPr lang="en-US" b="0" i="0">
                <a:solidFill>
                  <a:schemeClr val="tx1"/>
                </a:solidFill>
                <a:effectLst/>
                <a:latin typeface="Times New Roman" panose="02020603050405020304" pitchFamily="18" charset="0"/>
                <a:cs typeface="Times New Roman" panose="02020603050405020304" pitchFamily="18" charset="0"/>
              </a:rPr>
              <a:t>, C. A., &amp; Cho, S. B. (2016). Human activity recognition with smartphone sensors using deep learning neural networks. </a:t>
            </a:r>
            <a:r>
              <a:rPr lang="en-US" b="0" i="1">
                <a:solidFill>
                  <a:schemeClr val="tx1"/>
                </a:solidFill>
                <a:effectLst/>
                <a:latin typeface="Times New Roman" panose="02020603050405020304" pitchFamily="18" charset="0"/>
                <a:cs typeface="Times New Roman" panose="02020603050405020304" pitchFamily="18" charset="0"/>
              </a:rPr>
              <a:t>Expert Systems with Applications</a:t>
            </a:r>
            <a:r>
              <a:rPr lang="en-US" b="0" i="0">
                <a:solidFill>
                  <a:schemeClr val="tx1"/>
                </a:solidFill>
                <a:effectLst/>
                <a:latin typeface="Times New Roman" panose="02020603050405020304" pitchFamily="18" charset="0"/>
                <a:cs typeface="Times New Roman" panose="02020603050405020304" pitchFamily="18" charset="0"/>
              </a:rPr>
              <a:t>, </a:t>
            </a:r>
            <a:r>
              <a:rPr lang="en-US" b="0" i="1">
                <a:solidFill>
                  <a:schemeClr val="tx1"/>
                </a:solidFill>
                <a:effectLst/>
                <a:latin typeface="Times New Roman" panose="02020603050405020304" pitchFamily="18" charset="0"/>
                <a:cs typeface="Times New Roman" panose="02020603050405020304" pitchFamily="18" charset="0"/>
              </a:rPr>
              <a:t>59</a:t>
            </a:r>
            <a:r>
              <a:rPr lang="en-US" b="0" i="0">
                <a:solidFill>
                  <a:schemeClr val="tx1"/>
                </a:solidFill>
                <a:effectLst/>
                <a:latin typeface="Times New Roman" panose="02020603050405020304" pitchFamily="18" charset="0"/>
                <a:cs typeface="Times New Roman" panose="02020603050405020304" pitchFamily="18" charset="0"/>
              </a:rPr>
              <a:t>, 235-244. https://doi.org/10.1016/j.eswa.2016.04.032</a:t>
            </a:r>
          </a:p>
          <a:p>
            <a:r>
              <a:rPr lang="en-US">
                <a:solidFill>
                  <a:schemeClr val="tx1"/>
                </a:solidFill>
                <a:latin typeface="Times New Roman" panose="02020603050405020304" pitchFamily="18" charset="0"/>
                <a:cs typeface="Times New Roman" panose="02020603050405020304" pitchFamily="18" charset="0"/>
              </a:rPr>
              <a:t>2. Hassan, Mohammad &amp; Uddin, Md. Zia &amp; Mohamed, Amr &amp; </a:t>
            </a:r>
            <a:r>
              <a:rPr lang="en-US" err="1">
                <a:solidFill>
                  <a:schemeClr val="tx1"/>
                </a:solidFill>
                <a:latin typeface="Times New Roman" panose="02020603050405020304" pitchFamily="18" charset="0"/>
                <a:cs typeface="Times New Roman" panose="02020603050405020304" pitchFamily="18" charset="0"/>
              </a:rPr>
              <a:t>Almogren</a:t>
            </a:r>
            <a:r>
              <a:rPr lang="en-US">
                <a:solidFill>
                  <a:schemeClr val="tx1"/>
                </a:solidFill>
                <a:latin typeface="Times New Roman" panose="02020603050405020304" pitchFamily="18" charset="0"/>
                <a:cs typeface="Times New Roman" panose="02020603050405020304" pitchFamily="18" charset="0"/>
              </a:rPr>
              <a:t>, Ahmad. (2017). A robust human activity recognition system using smartphone sensors and deep learning. Future Generation Computer Systems. 81. 10.1016/j.future.2017.11.029.   </a:t>
            </a:r>
            <a:r>
              <a:rPr lang="en-IN" b="0" i="0" u="none" strike="noStrike">
                <a:solidFill>
                  <a:schemeClr val="tx1"/>
                </a:solidFill>
                <a:effectLst/>
                <a:latin typeface="Times New Roman" panose="02020603050405020304" pitchFamily="18" charset="0"/>
                <a:cs typeface="Times New Roman" panose="02020603050405020304" pitchFamily="18" charset="0"/>
                <a:hlinkClick r:id="rId2" tooltip="Persistent link using digital object identifier">
                  <a:extLst>
                    <a:ext uri="{A12FA001-AC4F-418D-AE19-62706E023703}">
                      <ahyp:hlinkClr xmlns:ahyp="http://schemas.microsoft.com/office/drawing/2018/hyperlinkcolor" val="tx"/>
                    </a:ext>
                  </a:extLst>
                </a:hlinkClick>
              </a:rPr>
              <a:t>https://doi.org/10.1016/j.future.2017.11.029</a:t>
            </a:r>
            <a:endParaRPr lang="en-IN">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9734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BF5AA-E811-4415-8CF8-5881E2BC2D55}"/>
              </a:ext>
            </a:extLst>
          </p:cNvPr>
          <p:cNvSpPr>
            <a:spLocks noGrp="1"/>
          </p:cNvSpPr>
          <p:nvPr>
            <p:ph type="title"/>
          </p:nvPr>
        </p:nvSpPr>
        <p:spPr>
          <a:xfrm>
            <a:off x="4262511" y="2703621"/>
            <a:ext cx="3024553" cy="1450757"/>
          </a:xfrm>
        </p:spPr>
        <p:txBody>
          <a:bodyPr/>
          <a:lstStyle/>
          <a:p>
            <a:pPr algn="ctr"/>
            <a:r>
              <a:rPr lang="en-IN"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652718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A76A89-2251-4B3F-9AF9-5683E896EAA8}"/>
              </a:ext>
            </a:extLst>
          </p:cNvPr>
          <p:cNvSpPr>
            <a:spLocks noGrp="1"/>
          </p:cNvSpPr>
          <p:nvPr>
            <p:ph idx="1"/>
          </p:nvPr>
        </p:nvSpPr>
        <p:spPr>
          <a:xfrm>
            <a:off x="1066800" y="1779472"/>
            <a:ext cx="10833652" cy="4449049"/>
          </a:xfrm>
        </p:spPr>
        <p:txBody>
          <a:bodyPr>
            <a:normAutofit/>
          </a:bodyPr>
          <a:lstStyle/>
          <a:p>
            <a:r>
              <a:rPr lang="en-IN">
                <a:solidFill>
                  <a:schemeClr val="tx1"/>
                </a:solidFill>
                <a:latin typeface="Times New Roman" panose="02020603050405020304" pitchFamily="18" charset="0"/>
                <a:cs typeface="Times New Roman" panose="02020603050405020304" pitchFamily="18" charset="0"/>
              </a:rPr>
              <a:t>6. [1] proposed a HAR system for 12 different activities, focussing on three main components: Sensing, Feature Extractions and Recognition.</a:t>
            </a:r>
          </a:p>
          <a:p>
            <a:r>
              <a:rPr lang="en-IN">
                <a:solidFill>
                  <a:schemeClr val="tx1"/>
                </a:solidFill>
                <a:latin typeface="Times New Roman" panose="02020603050405020304" pitchFamily="18" charset="0"/>
                <a:cs typeface="Times New Roman" panose="02020603050405020304" pitchFamily="18" charset="0"/>
              </a:rPr>
              <a:t>7. They used the accelerometer and gyroscope sensor for sensing. For feature extraction, they remove noise such as gravity from triaxial acceleration using filters like median and low-pass butter worth filter.</a:t>
            </a:r>
          </a:p>
          <a:p>
            <a:r>
              <a:rPr lang="en-IN">
                <a:solidFill>
                  <a:schemeClr val="tx1"/>
                </a:solidFill>
                <a:latin typeface="Times New Roman" panose="02020603050405020304" pitchFamily="18" charset="0"/>
                <a:cs typeface="Times New Roman" panose="02020603050405020304" pitchFamily="18" charset="0"/>
              </a:rPr>
              <a:t>8. The Recognition was finally performed with ANN, SVM and Deep Belief Networks. So, the DBN gives the best result.</a:t>
            </a:r>
          </a:p>
          <a:p>
            <a:r>
              <a:rPr lang="en-IN">
                <a:solidFill>
                  <a:schemeClr val="tx1"/>
                </a:solidFill>
                <a:latin typeface="Times New Roman" panose="02020603050405020304" pitchFamily="18" charset="0"/>
                <a:cs typeface="Times New Roman" panose="02020603050405020304" pitchFamily="18" charset="0"/>
              </a:rPr>
              <a:t>9. [2] proposed a HAR system for 6 different activities using Deep convolutional Neural Networks. One of the drawback they explained was that in traditional machine learning models, the feature extraction is a time consuming and complex task.</a:t>
            </a:r>
          </a:p>
          <a:p>
            <a:r>
              <a:rPr lang="en-IN">
                <a:solidFill>
                  <a:schemeClr val="tx1"/>
                </a:solidFill>
                <a:latin typeface="Times New Roman" panose="02020603050405020304" pitchFamily="18" charset="0"/>
                <a:cs typeface="Times New Roman" panose="02020603050405020304" pitchFamily="18" charset="0"/>
              </a:rPr>
              <a:t>10. Also, in Activity Recognition different person performs same kind of activity in different ways.</a:t>
            </a:r>
          </a:p>
          <a:p>
            <a:r>
              <a:rPr lang="en-IN">
                <a:solidFill>
                  <a:schemeClr val="tx1"/>
                </a:solidFill>
                <a:latin typeface="Times New Roman" panose="02020603050405020304" pitchFamily="18" charset="0"/>
                <a:cs typeface="Times New Roman" panose="02020603050405020304" pitchFamily="18" charset="0"/>
              </a:rPr>
              <a:t>11. So, the Convolutional Neural Networks (Convnets) characterizes the features easily using convolution and pooling operation.</a:t>
            </a:r>
          </a:p>
        </p:txBody>
      </p:sp>
    </p:spTree>
    <p:extLst>
      <p:ext uri="{BB962C8B-B14F-4D97-AF65-F5344CB8AC3E}">
        <p14:creationId xmlns:p14="http://schemas.microsoft.com/office/powerpoint/2010/main" val="1829176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5E859-CC7F-45C5-BA0B-4938BBF9B67E}"/>
              </a:ext>
            </a:extLst>
          </p:cNvPr>
          <p:cNvSpPr>
            <a:spLocks noGrp="1"/>
          </p:cNvSpPr>
          <p:nvPr>
            <p:ph type="title"/>
          </p:nvPr>
        </p:nvSpPr>
        <p:spPr/>
        <p:txBody>
          <a:bodyPr>
            <a:normAutofit fontScale="90000"/>
          </a:bodyPr>
          <a:lstStyle/>
          <a:p>
            <a:endParaRPr lang="en-US"/>
          </a:p>
          <a:p>
            <a:br>
              <a:rPr lang="en-US"/>
            </a:br>
            <a:br>
              <a:rPr lang="en-US"/>
            </a:br>
            <a:r>
              <a:rPr lang="en-US" sz="4400">
                <a:solidFill>
                  <a:schemeClr val="tx1"/>
                </a:solidFill>
                <a:latin typeface="Georgia" panose="02040502050405020303" pitchFamily="18" charset="0"/>
                <a:cs typeface="Calibri Light"/>
              </a:rPr>
              <a:t>Dataset Collection and Description</a:t>
            </a:r>
          </a:p>
        </p:txBody>
      </p:sp>
      <p:sp>
        <p:nvSpPr>
          <p:cNvPr id="3" name="Content Placeholder 2">
            <a:extLst>
              <a:ext uri="{FF2B5EF4-FFF2-40B4-BE49-F238E27FC236}">
                <a16:creationId xmlns:a16="http://schemas.microsoft.com/office/drawing/2014/main" id="{3134E8C6-AFC5-4C33-BBDC-4F7DE3D7D22C}"/>
              </a:ext>
            </a:extLst>
          </p:cNvPr>
          <p:cNvSpPr>
            <a:spLocks noGrp="1"/>
          </p:cNvSpPr>
          <p:nvPr>
            <p:ph idx="1"/>
          </p:nvPr>
        </p:nvSpPr>
        <p:spPr>
          <a:xfrm>
            <a:off x="1097280" y="1965003"/>
            <a:ext cx="10058400" cy="4023360"/>
          </a:xfrm>
        </p:spPr>
        <p:txBody>
          <a:bodyPr vert="horz" lIns="0" tIns="45720" rIns="0" bIns="45720" rtlCol="0" anchor="t">
            <a:normAutofit fontScale="92500" lnSpcReduction="10000"/>
          </a:bodyPr>
          <a:lstStyle/>
          <a:p>
            <a:pPr>
              <a:buFont typeface="Arial"/>
              <a:buChar char="•"/>
            </a:pPr>
            <a:r>
              <a:rPr lang="en-US">
                <a:solidFill>
                  <a:schemeClr val="tx1"/>
                </a:solidFill>
                <a:latin typeface="Times New Roman" panose="02020603050405020304" pitchFamily="18" charset="0"/>
                <a:ea typeface="+mn-lt"/>
                <a:cs typeface="Times New Roman" panose="02020603050405020304" pitchFamily="18" charset="0"/>
              </a:rPr>
              <a:t>By using the sensors(Gyroscope and accelerometer) in a smartphone, they have captured '3-axial linear acceleration'(</a:t>
            </a:r>
            <a:r>
              <a:rPr lang="en-US" i="1">
                <a:solidFill>
                  <a:schemeClr val="tx1"/>
                </a:solidFill>
                <a:latin typeface="Times New Roman" panose="02020603050405020304" pitchFamily="18" charset="0"/>
                <a:ea typeface="+mn-lt"/>
                <a:cs typeface="Times New Roman" panose="02020603050405020304" pitchFamily="18" charset="0"/>
              </a:rPr>
              <a:t>tAcc-XYZ</a:t>
            </a:r>
            <a:r>
              <a:rPr lang="en-US">
                <a:solidFill>
                  <a:schemeClr val="tx1"/>
                </a:solidFill>
                <a:latin typeface="Times New Roman" panose="02020603050405020304" pitchFamily="18" charset="0"/>
                <a:ea typeface="+mn-lt"/>
                <a:cs typeface="Times New Roman" panose="02020603050405020304" pitchFamily="18" charset="0"/>
              </a:rPr>
              <a:t>) from accelerometer and '3-axial angular velocity' (</a:t>
            </a:r>
            <a:r>
              <a:rPr lang="en-US" i="1">
                <a:solidFill>
                  <a:schemeClr val="tx1"/>
                </a:solidFill>
                <a:latin typeface="Times New Roman" panose="02020603050405020304" pitchFamily="18" charset="0"/>
                <a:ea typeface="+mn-lt"/>
                <a:cs typeface="Times New Roman" panose="02020603050405020304" pitchFamily="18" charset="0"/>
              </a:rPr>
              <a:t>tGyro-XYZ</a:t>
            </a:r>
            <a:r>
              <a:rPr lang="en-US">
                <a:solidFill>
                  <a:schemeClr val="tx1"/>
                </a:solidFill>
                <a:latin typeface="Times New Roman" panose="02020603050405020304" pitchFamily="18" charset="0"/>
                <a:ea typeface="+mn-lt"/>
                <a:cs typeface="Times New Roman" panose="02020603050405020304" pitchFamily="18" charset="0"/>
              </a:rPr>
              <a:t>) from Gyroscope with several variations</a:t>
            </a:r>
          </a:p>
          <a:p>
            <a:pPr>
              <a:buFont typeface="Arial"/>
              <a:buChar char="•"/>
            </a:pPr>
            <a:r>
              <a:rPr lang="en-US" b="0" i="0">
                <a:solidFill>
                  <a:schemeClr val="tx1"/>
                </a:solidFill>
                <a:effectLst/>
                <a:latin typeface="Times New Roman" panose="02020603050405020304" pitchFamily="18" charset="0"/>
                <a:cs typeface="Times New Roman" panose="02020603050405020304" pitchFamily="18" charset="0"/>
              </a:rPr>
              <a:t>Accelerometer readings are divided into gravity acceleration and body acceleration readings, which has x, y and z components each.</a:t>
            </a:r>
          </a:p>
          <a:p>
            <a:pPr>
              <a:buFont typeface="Arial"/>
              <a:buChar char="•"/>
            </a:pPr>
            <a:r>
              <a:rPr lang="en-US" b="0" i="0">
                <a:solidFill>
                  <a:schemeClr val="tx1"/>
                </a:solidFill>
                <a:effectLst/>
                <a:latin typeface="Times New Roman" panose="02020603050405020304" pitchFamily="18" charset="0"/>
                <a:cs typeface="Times New Roman" panose="02020603050405020304" pitchFamily="18" charset="0"/>
              </a:rPr>
              <a:t>Jerk signals are calculated for Body Acceleration readings.</a:t>
            </a:r>
          </a:p>
          <a:p>
            <a:pPr>
              <a:buFont typeface="Arial"/>
              <a:buChar char="•"/>
            </a:pPr>
            <a:r>
              <a:rPr lang="en-US" b="0" i="0">
                <a:solidFill>
                  <a:schemeClr val="tx1"/>
                </a:solidFill>
                <a:effectLst/>
                <a:latin typeface="Times New Roman" panose="02020603050405020304" pitchFamily="18" charset="0"/>
                <a:cs typeface="Times New Roman" panose="02020603050405020304" pitchFamily="18" charset="0"/>
              </a:rPr>
              <a:t>Fourier Transforms are made on the time readings to obtain frequency readings.</a:t>
            </a:r>
            <a:endParaRPr lang="en-US">
              <a:solidFill>
                <a:schemeClr val="tx1"/>
              </a:solidFill>
              <a:latin typeface="Times New Roman" panose="02020603050405020304" pitchFamily="18" charset="0"/>
              <a:ea typeface="+mn-lt"/>
              <a:cs typeface="Times New Roman" panose="02020603050405020304" pitchFamily="18" charset="0"/>
            </a:endParaRPr>
          </a:p>
          <a:p>
            <a:pPr>
              <a:buFont typeface="Arial"/>
              <a:buChar char="•"/>
            </a:pPr>
            <a:r>
              <a:rPr lang="en-US">
                <a:solidFill>
                  <a:schemeClr val="tx1"/>
                </a:solidFill>
                <a:latin typeface="Times New Roman" panose="02020603050405020304" pitchFamily="18" charset="0"/>
                <a:ea typeface="+mn-lt"/>
                <a:cs typeface="Times New Roman" panose="02020603050405020304" pitchFamily="18" charset="0"/>
              </a:rPr>
              <a:t>These sensor signals are preprocessed by applying noise filters and then sampled in fixed-width windows(sliding windows) of 2.56 seconds each with 50% overlap. i.e., each window has 128 readings.</a:t>
            </a:r>
          </a:p>
          <a:p>
            <a:pPr>
              <a:buFont typeface="Arial"/>
              <a:buChar char="•"/>
            </a:pPr>
            <a:r>
              <a:rPr lang="en-US" b="1">
                <a:solidFill>
                  <a:schemeClr val="tx1"/>
                </a:solidFill>
                <a:latin typeface="Times New Roman" panose="02020603050405020304" pitchFamily="18" charset="0"/>
                <a:ea typeface="+mn-lt"/>
                <a:cs typeface="Times New Roman" panose="02020603050405020304" pitchFamily="18" charset="0"/>
              </a:rPr>
              <a:t>30 subjects(volunteers) </a:t>
            </a:r>
            <a:r>
              <a:rPr lang="en-US">
                <a:solidFill>
                  <a:schemeClr val="tx1"/>
                </a:solidFill>
                <a:latin typeface="Times New Roman" panose="02020603050405020304" pitchFamily="18" charset="0"/>
                <a:ea typeface="+mn-lt"/>
                <a:cs typeface="Times New Roman" panose="02020603050405020304" pitchFamily="18" charset="0"/>
              </a:rPr>
              <a:t>data is randomly split to </a:t>
            </a:r>
            <a:r>
              <a:rPr lang="en-US" b="1">
                <a:solidFill>
                  <a:schemeClr val="tx1"/>
                </a:solidFill>
                <a:latin typeface="Times New Roman" panose="02020603050405020304" pitchFamily="18" charset="0"/>
                <a:ea typeface="+mn-lt"/>
                <a:cs typeface="Times New Roman" panose="02020603050405020304" pitchFamily="18" charset="0"/>
              </a:rPr>
              <a:t>70% training data </a:t>
            </a:r>
            <a:r>
              <a:rPr lang="en-US">
                <a:solidFill>
                  <a:schemeClr val="tx1"/>
                </a:solidFill>
                <a:latin typeface="Times New Roman" panose="02020603050405020304" pitchFamily="18" charset="0"/>
                <a:ea typeface="+mn-lt"/>
                <a:cs typeface="Times New Roman" panose="02020603050405020304" pitchFamily="18" charset="0"/>
              </a:rPr>
              <a:t>and </a:t>
            </a:r>
            <a:r>
              <a:rPr lang="en-US" b="1">
                <a:solidFill>
                  <a:schemeClr val="tx1"/>
                </a:solidFill>
                <a:latin typeface="Times New Roman" panose="02020603050405020304" pitchFamily="18" charset="0"/>
                <a:ea typeface="+mn-lt"/>
                <a:cs typeface="Times New Roman" panose="02020603050405020304" pitchFamily="18" charset="0"/>
              </a:rPr>
              <a:t>30%</a:t>
            </a:r>
            <a:r>
              <a:rPr lang="en-US">
                <a:solidFill>
                  <a:schemeClr val="tx1"/>
                </a:solidFill>
                <a:latin typeface="Times New Roman" panose="02020603050405020304" pitchFamily="18" charset="0"/>
                <a:ea typeface="+mn-lt"/>
                <a:cs typeface="Times New Roman" panose="02020603050405020304" pitchFamily="18" charset="0"/>
              </a:rPr>
              <a:t> </a:t>
            </a:r>
            <a:r>
              <a:rPr lang="en-US" b="1">
                <a:solidFill>
                  <a:schemeClr val="tx1"/>
                </a:solidFill>
                <a:latin typeface="Times New Roman" panose="02020603050405020304" pitchFamily="18" charset="0"/>
                <a:ea typeface="+mn-lt"/>
                <a:cs typeface="Times New Roman" panose="02020603050405020304" pitchFamily="18" charset="0"/>
              </a:rPr>
              <a:t>test data.</a:t>
            </a:r>
            <a:endParaRPr lang="en-US">
              <a:solidFill>
                <a:schemeClr val="tx1"/>
              </a:solidFill>
              <a:latin typeface="Times New Roman" panose="02020603050405020304" pitchFamily="18" charset="0"/>
              <a:ea typeface="+mn-lt"/>
              <a:cs typeface="Times New Roman" panose="02020603050405020304" pitchFamily="18" charset="0"/>
            </a:endParaRPr>
          </a:p>
          <a:p>
            <a:pPr>
              <a:buFont typeface="Arial"/>
              <a:buChar char="•"/>
            </a:pPr>
            <a:r>
              <a:rPr lang="en-US">
                <a:solidFill>
                  <a:schemeClr val="tx1"/>
                </a:solidFill>
                <a:latin typeface="Times New Roman" panose="02020603050405020304" pitchFamily="18" charset="0"/>
                <a:ea typeface="+mn-lt"/>
                <a:cs typeface="Times New Roman" panose="02020603050405020304" pitchFamily="18" charset="0"/>
              </a:rPr>
              <a:t>Each window of readings is a </a:t>
            </a:r>
            <a:r>
              <a:rPr lang="en-US" b="1">
                <a:solidFill>
                  <a:schemeClr val="tx1"/>
                </a:solidFill>
                <a:latin typeface="Times New Roman" panose="02020603050405020304" pitchFamily="18" charset="0"/>
                <a:ea typeface="+mn-lt"/>
                <a:cs typeface="Times New Roman" panose="02020603050405020304" pitchFamily="18" charset="0"/>
              </a:rPr>
              <a:t>datapoint of 561 features</a:t>
            </a:r>
          </a:p>
          <a:p>
            <a:pPr>
              <a:buFont typeface="Arial"/>
              <a:buChar char="•"/>
            </a:pPr>
            <a:endParaRPr lang="en-US" b="1">
              <a:solidFill>
                <a:schemeClr val="tx1"/>
              </a:solidFill>
              <a:latin typeface="Times New Roman" panose="02020603050405020304" pitchFamily="18" charset="0"/>
              <a:ea typeface="+mn-lt"/>
              <a:cs typeface="Times New Roman" panose="02020603050405020304" pitchFamily="18" charset="0"/>
            </a:endParaRPr>
          </a:p>
          <a:p>
            <a:pPr>
              <a:buFont typeface="Arial"/>
              <a:buChar char="•"/>
            </a:pPr>
            <a:endParaRPr lang="en-US">
              <a:solidFill>
                <a:schemeClr val="tx1"/>
              </a:solidFill>
              <a:latin typeface="Times New Roman" panose="02020603050405020304" pitchFamily="18" charset="0"/>
              <a:cs typeface="Times New Roman" panose="02020603050405020304" pitchFamily="18" charset="0"/>
            </a:endParaRPr>
          </a:p>
          <a:p>
            <a:pPr marL="0" indent="0">
              <a:buNone/>
            </a:pPr>
            <a:endParaRPr lang="en-US">
              <a:latin typeface="Times New Roman"/>
              <a:cs typeface="Calibri"/>
            </a:endParaRPr>
          </a:p>
        </p:txBody>
      </p:sp>
    </p:spTree>
    <p:extLst>
      <p:ext uri="{BB962C8B-B14F-4D97-AF65-F5344CB8AC3E}">
        <p14:creationId xmlns:p14="http://schemas.microsoft.com/office/powerpoint/2010/main" val="3422769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ECED83-4519-4F69-8A89-49CA523DA99E}"/>
              </a:ext>
            </a:extLst>
          </p:cNvPr>
          <p:cNvSpPr>
            <a:spLocks noGrp="1"/>
          </p:cNvSpPr>
          <p:nvPr>
            <p:ph sz="half" idx="1"/>
          </p:nvPr>
        </p:nvSpPr>
        <p:spPr>
          <a:xfrm>
            <a:off x="853439" y="1872239"/>
            <a:ext cx="3270638" cy="4725663"/>
          </a:xfrm>
        </p:spPr>
        <p:txBody>
          <a:bodyPr>
            <a:normAutofit/>
          </a:bodyPr>
          <a:lstStyle/>
          <a:p>
            <a:pPr algn="l">
              <a:buFont typeface="Arial" panose="020B0604020202020204" pitchFamily="34" charset="0"/>
              <a:buChar char="•"/>
            </a:pPr>
            <a:r>
              <a:rPr lang="en-IN" b="0" i="0">
                <a:solidFill>
                  <a:srgbClr val="000000"/>
                </a:solidFill>
                <a:effectLst/>
                <a:latin typeface="Times New Roman" panose="02020603050405020304" pitchFamily="18" charset="0"/>
                <a:cs typeface="Times New Roman" panose="02020603050405020304" pitchFamily="18" charset="0"/>
              </a:rPr>
              <a:t>tBodyAcc-XYZ</a:t>
            </a:r>
          </a:p>
          <a:p>
            <a:pPr algn="l">
              <a:buFont typeface="Arial" panose="020B0604020202020204" pitchFamily="34" charset="0"/>
              <a:buChar char="•"/>
            </a:pPr>
            <a:r>
              <a:rPr lang="en-IN" b="0" i="0" err="1">
                <a:solidFill>
                  <a:srgbClr val="000000"/>
                </a:solidFill>
                <a:effectLst/>
                <a:latin typeface="Times New Roman" panose="02020603050405020304" pitchFamily="18" charset="0"/>
                <a:cs typeface="Times New Roman" panose="02020603050405020304" pitchFamily="18" charset="0"/>
              </a:rPr>
              <a:t>tGravityAcc</a:t>
            </a:r>
            <a:r>
              <a:rPr lang="en-IN" b="0" i="0">
                <a:solidFill>
                  <a:srgbClr val="000000"/>
                </a:solidFill>
                <a:effectLst/>
                <a:latin typeface="Times New Roman" panose="02020603050405020304" pitchFamily="18" charset="0"/>
                <a:cs typeface="Times New Roman" panose="02020603050405020304" pitchFamily="18" charset="0"/>
              </a:rPr>
              <a:t>-XYZ</a:t>
            </a:r>
          </a:p>
          <a:p>
            <a:pPr algn="l">
              <a:buFont typeface="Arial" panose="020B0604020202020204" pitchFamily="34" charset="0"/>
              <a:buChar char="•"/>
            </a:pPr>
            <a:r>
              <a:rPr lang="en-IN" b="0" i="0" err="1">
                <a:solidFill>
                  <a:srgbClr val="000000"/>
                </a:solidFill>
                <a:effectLst/>
                <a:latin typeface="Times New Roman" panose="02020603050405020304" pitchFamily="18" charset="0"/>
                <a:cs typeface="Times New Roman" panose="02020603050405020304" pitchFamily="18" charset="0"/>
              </a:rPr>
              <a:t>tBodyAccJerk</a:t>
            </a:r>
            <a:r>
              <a:rPr lang="en-IN" b="0" i="0">
                <a:solidFill>
                  <a:srgbClr val="000000"/>
                </a:solidFill>
                <a:effectLst/>
                <a:latin typeface="Times New Roman" panose="02020603050405020304" pitchFamily="18" charset="0"/>
                <a:cs typeface="Times New Roman" panose="02020603050405020304" pitchFamily="18" charset="0"/>
              </a:rPr>
              <a:t>-XYZ  </a:t>
            </a:r>
          </a:p>
          <a:p>
            <a:pPr algn="l">
              <a:buFont typeface="Arial" panose="020B0604020202020204" pitchFamily="34" charset="0"/>
              <a:buChar char="•"/>
            </a:pPr>
            <a:r>
              <a:rPr lang="en-IN" b="0" i="0" err="1">
                <a:solidFill>
                  <a:srgbClr val="000000"/>
                </a:solidFill>
                <a:effectLst/>
                <a:latin typeface="Times New Roman" panose="02020603050405020304" pitchFamily="18" charset="0"/>
                <a:cs typeface="Times New Roman" panose="02020603050405020304" pitchFamily="18" charset="0"/>
              </a:rPr>
              <a:t>tBodyGyro</a:t>
            </a:r>
            <a:r>
              <a:rPr lang="en-IN" b="0" i="0">
                <a:solidFill>
                  <a:srgbClr val="000000"/>
                </a:solidFill>
                <a:effectLst/>
                <a:latin typeface="Times New Roman" panose="02020603050405020304" pitchFamily="18" charset="0"/>
                <a:cs typeface="Times New Roman" panose="02020603050405020304" pitchFamily="18" charset="0"/>
              </a:rPr>
              <a:t>-XYZ</a:t>
            </a:r>
          </a:p>
          <a:p>
            <a:pPr algn="l">
              <a:buFont typeface="Arial" panose="020B0604020202020204" pitchFamily="34" charset="0"/>
              <a:buChar char="•"/>
            </a:pPr>
            <a:r>
              <a:rPr lang="en-IN" b="0" i="0" err="1">
                <a:solidFill>
                  <a:srgbClr val="000000"/>
                </a:solidFill>
                <a:effectLst/>
                <a:latin typeface="Times New Roman" panose="02020603050405020304" pitchFamily="18" charset="0"/>
                <a:cs typeface="Times New Roman" panose="02020603050405020304" pitchFamily="18" charset="0"/>
              </a:rPr>
              <a:t>tBodyGyroJerk</a:t>
            </a:r>
            <a:r>
              <a:rPr lang="en-IN" b="0" i="0">
                <a:solidFill>
                  <a:srgbClr val="000000"/>
                </a:solidFill>
                <a:effectLst/>
                <a:latin typeface="Times New Roman" panose="02020603050405020304" pitchFamily="18" charset="0"/>
                <a:cs typeface="Times New Roman" panose="02020603050405020304" pitchFamily="18" charset="0"/>
              </a:rPr>
              <a:t>-XYZ</a:t>
            </a:r>
          </a:p>
          <a:p>
            <a:pPr algn="l">
              <a:buFont typeface="Arial" panose="020B0604020202020204" pitchFamily="34" charset="0"/>
              <a:buChar char="•"/>
            </a:pPr>
            <a:r>
              <a:rPr lang="en-IN" b="0" i="0" err="1">
                <a:solidFill>
                  <a:srgbClr val="000000"/>
                </a:solidFill>
                <a:effectLst/>
                <a:latin typeface="Times New Roman" panose="02020603050405020304" pitchFamily="18" charset="0"/>
                <a:cs typeface="Times New Roman" panose="02020603050405020304" pitchFamily="18" charset="0"/>
              </a:rPr>
              <a:t>tBodyAccMag</a:t>
            </a:r>
            <a:endParaRPr lang="en-IN" b="0" i="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b="0" i="0" err="1">
                <a:solidFill>
                  <a:srgbClr val="000000"/>
                </a:solidFill>
                <a:effectLst/>
                <a:latin typeface="Times New Roman" panose="02020603050405020304" pitchFamily="18" charset="0"/>
                <a:cs typeface="Times New Roman" panose="02020603050405020304" pitchFamily="18" charset="0"/>
              </a:rPr>
              <a:t>tGravityAccMag</a:t>
            </a:r>
            <a:endParaRPr lang="en-IN" b="0" i="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b="0" i="0" err="1">
                <a:solidFill>
                  <a:srgbClr val="000000"/>
                </a:solidFill>
                <a:effectLst/>
                <a:latin typeface="Times New Roman" panose="02020603050405020304" pitchFamily="18" charset="0"/>
                <a:cs typeface="Times New Roman" panose="02020603050405020304" pitchFamily="18" charset="0"/>
              </a:rPr>
              <a:t>tBodyAccJerkMag</a:t>
            </a:r>
            <a:endParaRPr lang="en-IN" b="0" i="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b="0" i="0" err="1">
                <a:solidFill>
                  <a:srgbClr val="000000"/>
                </a:solidFill>
                <a:effectLst/>
                <a:latin typeface="Times New Roman" panose="02020603050405020304" pitchFamily="18" charset="0"/>
                <a:cs typeface="Times New Roman" panose="02020603050405020304" pitchFamily="18" charset="0"/>
              </a:rPr>
              <a:t>tBodyGyroMag</a:t>
            </a:r>
            <a:endParaRPr lang="en-IN" b="0" i="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b="0" i="0" err="1">
                <a:solidFill>
                  <a:srgbClr val="000000"/>
                </a:solidFill>
                <a:effectLst/>
                <a:latin typeface="Times New Roman" panose="02020603050405020304" pitchFamily="18" charset="0"/>
                <a:cs typeface="Times New Roman" panose="02020603050405020304" pitchFamily="18" charset="0"/>
              </a:rPr>
              <a:t>tBodyGyroJerkMag</a:t>
            </a:r>
            <a:endParaRPr lang="en-IN" b="0" i="0">
              <a:solidFill>
                <a:srgbClr val="000000"/>
              </a:solidFill>
              <a:effectLst/>
              <a:latin typeface="Times New Roman" panose="02020603050405020304" pitchFamily="18" charset="0"/>
              <a:cs typeface="Times New Roman" panose="02020603050405020304" pitchFamily="18" charset="0"/>
            </a:endParaRPr>
          </a:p>
          <a:p>
            <a:endParaRPr lang="en-IN"/>
          </a:p>
        </p:txBody>
      </p:sp>
      <p:sp>
        <p:nvSpPr>
          <p:cNvPr id="5" name="Content Placeholder 4">
            <a:extLst>
              <a:ext uri="{FF2B5EF4-FFF2-40B4-BE49-F238E27FC236}">
                <a16:creationId xmlns:a16="http://schemas.microsoft.com/office/drawing/2014/main" id="{F794BED9-660F-4F29-ACCD-24E1B33A558B}"/>
              </a:ext>
            </a:extLst>
          </p:cNvPr>
          <p:cNvSpPr>
            <a:spLocks noGrp="1"/>
          </p:cNvSpPr>
          <p:nvPr>
            <p:ph sz="half" idx="2"/>
          </p:nvPr>
        </p:nvSpPr>
        <p:spPr>
          <a:xfrm>
            <a:off x="3609891" y="1882464"/>
            <a:ext cx="3270637" cy="4566635"/>
          </a:xfrm>
        </p:spPr>
        <p:txBody>
          <a:bodyPr>
            <a:normAutofit/>
          </a:bodyPr>
          <a:lstStyle/>
          <a:p>
            <a:pPr algn="l">
              <a:buFont typeface="Arial" panose="020B0604020202020204" pitchFamily="34" charset="0"/>
              <a:buChar char="•"/>
            </a:pPr>
            <a:r>
              <a:rPr lang="en-IN" b="0" i="0" err="1">
                <a:solidFill>
                  <a:srgbClr val="000000"/>
                </a:solidFill>
                <a:effectLst/>
                <a:latin typeface="Times New Roman" panose="02020603050405020304" pitchFamily="18" charset="0"/>
                <a:cs typeface="Times New Roman" panose="02020603050405020304" pitchFamily="18" charset="0"/>
              </a:rPr>
              <a:t>fBodyAccJerk</a:t>
            </a:r>
            <a:r>
              <a:rPr lang="en-IN" b="0" i="0">
                <a:solidFill>
                  <a:srgbClr val="000000"/>
                </a:solidFill>
                <a:effectLst/>
                <a:latin typeface="Times New Roman" panose="02020603050405020304" pitchFamily="18" charset="0"/>
                <a:cs typeface="Times New Roman" panose="02020603050405020304" pitchFamily="18" charset="0"/>
              </a:rPr>
              <a:t>-XYZ</a:t>
            </a:r>
          </a:p>
          <a:p>
            <a:pPr algn="l">
              <a:buFont typeface="Arial" panose="020B0604020202020204" pitchFamily="34" charset="0"/>
              <a:buChar char="•"/>
            </a:pPr>
            <a:r>
              <a:rPr lang="en-IN" b="0" i="0" err="1">
                <a:solidFill>
                  <a:srgbClr val="000000"/>
                </a:solidFill>
                <a:effectLst/>
                <a:latin typeface="Times New Roman" panose="02020603050405020304" pitchFamily="18" charset="0"/>
                <a:cs typeface="Times New Roman" panose="02020603050405020304" pitchFamily="18" charset="0"/>
              </a:rPr>
              <a:t>fBodyGyro</a:t>
            </a:r>
            <a:r>
              <a:rPr lang="en-IN" b="0" i="0">
                <a:solidFill>
                  <a:srgbClr val="000000"/>
                </a:solidFill>
                <a:effectLst/>
                <a:latin typeface="Times New Roman" panose="02020603050405020304" pitchFamily="18" charset="0"/>
                <a:cs typeface="Times New Roman" panose="02020603050405020304" pitchFamily="18" charset="0"/>
              </a:rPr>
              <a:t>-XYZ</a:t>
            </a:r>
          </a:p>
          <a:p>
            <a:pPr algn="l">
              <a:buFont typeface="Arial" panose="020B0604020202020204" pitchFamily="34" charset="0"/>
              <a:buChar char="•"/>
            </a:pPr>
            <a:r>
              <a:rPr lang="en-IN" b="0" i="0" err="1">
                <a:solidFill>
                  <a:srgbClr val="000000"/>
                </a:solidFill>
                <a:effectLst/>
                <a:latin typeface="Times New Roman" panose="02020603050405020304" pitchFamily="18" charset="0"/>
                <a:cs typeface="Times New Roman" panose="02020603050405020304" pitchFamily="18" charset="0"/>
              </a:rPr>
              <a:t>fBodyAccMag</a:t>
            </a:r>
            <a:endParaRPr lang="en-IN" b="0" i="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b="0" i="0" err="1">
                <a:solidFill>
                  <a:srgbClr val="000000"/>
                </a:solidFill>
                <a:effectLst/>
                <a:latin typeface="Times New Roman" panose="02020603050405020304" pitchFamily="18" charset="0"/>
                <a:cs typeface="Times New Roman" panose="02020603050405020304" pitchFamily="18" charset="0"/>
              </a:rPr>
              <a:t>fBodyAccJerkMag</a:t>
            </a:r>
            <a:endParaRPr lang="en-IN" b="0" i="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b="0" i="0" err="1">
                <a:solidFill>
                  <a:srgbClr val="000000"/>
                </a:solidFill>
                <a:effectLst/>
                <a:latin typeface="Times New Roman" panose="02020603050405020304" pitchFamily="18" charset="0"/>
                <a:cs typeface="Times New Roman" panose="02020603050405020304" pitchFamily="18" charset="0"/>
              </a:rPr>
              <a:t>fBodyGyroMag</a:t>
            </a:r>
            <a:endParaRPr lang="en-IN" b="0" i="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b="0" i="0" err="1">
                <a:solidFill>
                  <a:srgbClr val="000000"/>
                </a:solidFill>
                <a:effectLst/>
                <a:latin typeface="Times New Roman" panose="02020603050405020304" pitchFamily="18" charset="0"/>
                <a:cs typeface="Times New Roman" panose="02020603050405020304" pitchFamily="18" charset="0"/>
              </a:rPr>
              <a:t>fBodyGyroJerkMag</a:t>
            </a:r>
            <a:endParaRPr lang="en-IN" b="0" i="0">
              <a:solidFill>
                <a:srgbClr val="000000"/>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b="0" i="0">
                <a:solidFill>
                  <a:srgbClr val="000000"/>
                </a:solidFill>
                <a:effectLst/>
                <a:latin typeface="Times New Roman" panose="02020603050405020304" pitchFamily="18" charset="0"/>
                <a:cs typeface="Times New Roman" panose="02020603050405020304" pitchFamily="18" charset="0"/>
              </a:rPr>
              <a:t>fBodyAcc-XYZ</a:t>
            </a:r>
            <a:endParaRPr lang="en-IN" b="0" i="0">
              <a:solidFill>
                <a:srgbClr val="000000"/>
              </a:solidFill>
              <a:effectLst/>
              <a:latin typeface="Times New Roman" panose="02020603050405020304" pitchFamily="18" charset="0"/>
              <a:cs typeface="Times New Roman" panose="02020603050405020304" pitchFamily="18" charset="0"/>
            </a:endParaRPr>
          </a:p>
          <a:p>
            <a:endParaRPr lang="en-IN"/>
          </a:p>
        </p:txBody>
      </p:sp>
      <p:sp>
        <p:nvSpPr>
          <p:cNvPr id="6" name="TextBox 5">
            <a:extLst>
              <a:ext uri="{FF2B5EF4-FFF2-40B4-BE49-F238E27FC236}">
                <a16:creationId xmlns:a16="http://schemas.microsoft.com/office/drawing/2014/main" id="{A642AA43-0C42-4E75-954F-1E93EE92D49A}"/>
              </a:ext>
            </a:extLst>
          </p:cNvPr>
          <p:cNvSpPr txBox="1"/>
          <p:nvPr/>
        </p:nvSpPr>
        <p:spPr>
          <a:xfrm>
            <a:off x="620202" y="1126432"/>
            <a:ext cx="2016981" cy="646331"/>
          </a:xfrm>
          <a:prstGeom prst="rect">
            <a:avLst/>
          </a:prstGeom>
          <a:noFill/>
        </p:spPr>
        <p:txBody>
          <a:bodyPr wrap="square" rtlCol="0">
            <a:spAutoFit/>
          </a:bodyPr>
          <a:lstStyle/>
          <a:p>
            <a:pPr algn="ctr"/>
            <a:r>
              <a:rPr lang="en-IN">
                <a:latin typeface="Times New Roman" panose="02020603050405020304" pitchFamily="18" charset="0"/>
                <a:cs typeface="Times New Roman" panose="02020603050405020304" pitchFamily="18" charset="0"/>
              </a:rPr>
              <a:t>Time Domain Signals</a:t>
            </a:r>
          </a:p>
        </p:txBody>
      </p:sp>
      <p:sp>
        <p:nvSpPr>
          <p:cNvPr id="7" name="TextBox 6">
            <a:extLst>
              <a:ext uri="{FF2B5EF4-FFF2-40B4-BE49-F238E27FC236}">
                <a16:creationId xmlns:a16="http://schemas.microsoft.com/office/drawing/2014/main" id="{19C5DC88-FE81-4065-B209-5B4ECF8F7287}"/>
              </a:ext>
            </a:extLst>
          </p:cNvPr>
          <p:cNvSpPr txBox="1"/>
          <p:nvPr/>
        </p:nvSpPr>
        <p:spPr>
          <a:xfrm>
            <a:off x="3450867" y="1126431"/>
            <a:ext cx="2342985" cy="646331"/>
          </a:xfrm>
          <a:prstGeom prst="rect">
            <a:avLst/>
          </a:prstGeom>
          <a:noFill/>
        </p:spPr>
        <p:txBody>
          <a:bodyPr wrap="square" rtlCol="0">
            <a:spAutoFit/>
          </a:bodyPr>
          <a:lstStyle/>
          <a:p>
            <a:pPr algn="ctr"/>
            <a:r>
              <a:rPr lang="en-IN">
                <a:latin typeface="Times New Roman" panose="02020603050405020304" pitchFamily="18" charset="0"/>
                <a:cs typeface="Times New Roman" panose="02020603050405020304" pitchFamily="18" charset="0"/>
              </a:rPr>
              <a:t>Frequency Domain Signals</a:t>
            </a:r>
          </a:p>
        </p:txBody>
      </p:sp>
      <p:sp>
        <p:nvSpPr>
          <p:cNvPr id="9" name="TextBox 8">
            <a:extLst>
              <a:ext uri="{FF2B5EF4-FFF2-40B4-BE49-F238E27FC236}">
                <a16:creationId xmlns:a16="http://schemas.microsoft.com/office/drawing/2014/main" id="{D31D60DB-0CCE-4623-B3FC-047E108F861C}"/>
              </a:ext>
            </a:extLst>
          </p:cNvPr>
          <p:cNvSpPr txBox="1"/>
          <p:nvPr/>
        </p:nvSpPr>
        <p:spPr>
          <a:xfrm>
            <a:off x="6501515" y="2037809"/>
            <a:ext cx="2684891" cy="1631216"/>
          </a:xfrm>
          <a:prstGeom prst="rect">
            <a:avLst/>
          </a:prstGeom>
          <a:noFill/>
        </p:spPr>
        <p:txBody>
          <a:bodyPr wrap="square">
            <a:spAutoFit/>
          </a:bodyPr>
          <a:lstStyle/>
          <a:p>
            <a:pPr algn="l">
              <a:buFont typeface="Arial" panose="020B0604020202020204" pitchFamily="34" charset="0"/>
              <a:buChar char="•"/>
            </a:pPr>
            <a:r>
              <a:rPr lang="en-IN" sz="2000" b="0" i="0" err="1">
                <a:solidFill>
                  <a:srgbClr val="000000"/>
                </a:solidFill>
                <a:effectLst/>
                <a:latin typeface="Times New Roman" panose="02020603050405020304" pitchFamily="18" charset="0"/>
                <a:cs typeface="Times New Roman" panose="02020603050405020304" pitchFamily="18" charset="0"/>
              </a:rPr>
              <a:t>gravityMean</a:t>
            </a:r>
            <a:endParaRPr lang="en-IN" sz="2000" b="0" i="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000" b="0" i="0" err="1">
                <a:solidFill>
                  <a:srgbClr val="000000"/>
                </a:solidFill>
                <a:effectLst/>
                <a:latin typeface="Times New Roman" panose="02020603050405020304" pitchFamily="18" charset="0"/>
                <a:cs typeface="Times New Roman" panose="02020603050405020304" pitchFamily="18" charset="0"/>
              </a:rPr>
              <a:t>tBodyAccMean</a:t>
            </a:r>
            <a:endParaRPr lang="en-IN" sz="2000" b="0" i="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000" b="0" i="0" err="1">
                <a:solidFill>
                  <a:srgbClr val="000000"/>
                </a:solidFill>
                <a:effectLst/>
                <a:latin typeface="Times New Roman" panose="02020603050405020304" pitchFamily="18" charset="0"/>
                <a:cs typeface="Times New Roman" panose="02020603050405020304" pitchFamily="18" charset="0"/>
              </a:rPr>
              <a:t>tBodyAccJerkMean</a:t>
            </a:r>
            <a:endParaRPr lang="en-IN" sz="2000" b="0" i="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000" b="0" i="0" err="1">
                <a:solidFill>
                  <a:srgbClr val="000000"/>
                </a:solidFill>
                <a:effectLst/>
                <a:latin typeface="Times New Roman" panose="02020603050405020304" pitchFamily="18" charset="0"/>
                <a:cs typeface="Times New Roman" panose="02020603050405020304" pitchFamily="18" charset="0"/>
              </a:rPr>
              <a:t>tBodyGyroMean</a:t>
            </a:r>
            <a:endParaRPr lang="en-IN" sz="2000" b="0" i="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000" b="0" i="0" err="1">
                <a:solidFill>
                  <a:srgbClr val="000000"/>
                </a:solidFill>
                <a:effectLst/>
                <a:latin typeface="Times New Roman" panose="02020603050405020304" pitchFamily="18" charset="0"/>
                <a:cs typeface="Times New Roman" panose="02020603050405020304" pitchFamily="18" charset="0"/>
              </a:rPr>
              <a:t>tBodyGyroJerkMean</a:t>
            </a:r>
            <a:endParaRPr lang="en-IN" sz="2000" b="0" i="0">
              <a:solidFill>
                <a:srgbClr val="000000"/>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7604ECD-0CDA-4712-8D79-5142A58C753D}"/>
              </a:ext>
            </a:extLst>
          </p:cNvPr>
          <p:cNvSpPr txBox="1"/>
          <p:nvPr/>
        </p:nvSpPr>
        <p:spPr>
          <a:xfrm>
            <a:off x="6398150" y="1158460"/>
            <a:ext cx="2186608" cy="646331"/>
          </a:xfrm>
          <a:prstGeom prst="rect">
            <a:avLst/>
          </a:prstGeom>
          <a:noFill/>
        </p:spPr>
        <p:txBody>
          <a:bodyPr wrap="square" rtlCol="0">
            <a:spAutoFit/>
          </a:bodyPr>
          <a:lstStyle/>
          <a:p>
            <a:pPr algn="ctr"/>
            <a:r>
              <a:rPr lang="en-IN">
                <a:latin typeface="Times New Roman" panose="02020603050405020304" pitchFamily="18" charset="0"/>
                <a:cs typeface="Times New Roman" panose="02020603050405020304" pitchFamily="18" charset="0"/>
              </a:rPr>
              <a:t>Vectors for other signals</a:t>
            </a:r>
          </a:p>
        </p:txBody>
      </p:sp>
      <p:sp>
        <p:nvSpPr>
          <p:cNvPr id="12" name="TextBox 11">
            <a:extLst>
              <a:ext uri="{FF2B5EF4-FFF2-40B4-BE49-F238E27FC236}">
                <a16:creationId xmlns:a16="http://schemas.microsoft.com/office/drawing/2014/main" id="{C6DA5408-A6C7-4DDD-8058-653303BDC110}"/>
              </a:ext>
            </a:extLst>
          </p:cNvPr>
          <p:cNvSpPr txBox="1"/>
          <p:nvPr/>
        </p:nvSpPr>
        <p:spPr>
          <a:xfrm>
            <a:off x="9059852" y="2037809"/>
            <a:ext cx="4052516" cy="1661993"/>
          </a:xfrm>
          <a:prstGeom prst="rect">
            <a:avLst/>
          </a:prstGeom>
          <a:noFill/>
        </p:spPr>
        <p:txBody>
          <a:bodyPr wrap="square">
            <a:spAutoFit/>
          </a:bodyPr>
          <a:lstStyle/>
          <a:p>
            <a:pPr algn="l">
              <a:buFont typeface="Arial" panose="020B0604020202020204" pitchFamily="34" charset="0"/>
              <a:buChar char="•"/>
            </a:pPr>
            <a:r>
              <a:rPr lang="en-US" sz="1700" b="0" i="0" dirty="0">
                <a:solidFill>
                  <a:srgbClr val="000000"/>
                </a:solidFill>
                <a:effectLst/>
                <a:latin typeface="Times New Roman" panose="02020603050405020304" pitchFamily="18" charset="0"/>
                <a:cs typeface="Times New Roman" panose="02020603050405020304" pitchFamily="18" charset="0"/>
              </a:rPr>
              <a:t>WALKING as </a:t>
            </a:r>
            <a:r>
              <a:rPr lang="en-US" sz="1700" b="1" dirty="0">
                <a:solidFill>
                  <a:srgbClr val="000000"/>
                </a:solidFill>
                <a:latin typeface="Times New Roman" panose="02020603050405020304" pitchFamily="18" charset="0"/>
                <a:cs typeface="Times New Roman" panose="02020603050405020304" pitchFamily="18" charset="0"/>
              </a:rPr>
              <a:t>0</a:t>
            </a:r>
            <a:endParaRPr lang="en-US" sz="17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700" b="0" i="0" dirty="0">
                <a:solidFill>
                  <a:srgbClr val="000000"/>
                </a:solidFill>
                <a:effectLst/>
                <a:latin typeface="Times New Roman" panose="02020603050405020304" pitchFamily="18" charset="0"/>
                <a:cs typeface="Times New Roman" panose="02020603050405020304" pitchFamily="18" charset="0"/>
              </a:rPr>
              <a:t>WALKING_UPSTAIRS as </a:t>
            </a:r>
            <a:r>
              <a:rPr lang="en-US" sz="1700" b="1" dirty="0">
                <a:solidFill>
                  <a:srgbClr val="000000"/>
                </a:solidFill>
                <a:latin typeface="Times New Roman" panose="02020603050405020304" pitchFamily="18" charset="0"/>
                <a:cs typeface="Times New Roman" panose="02020603050405020304" pitchFamily="18" charset="0"/>
              </a:rPr>
              <a:t>1</a:t>
            </a:r>
            <a:endParaRPr lang="en-US" sz="17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700" b="0" i="0" dirty="0">
                <a:solidFill>
                  <a:srgbClr val="000000"/>
                </a:solidFill>
                <a:effectLst/>
                <a:latin typeface="Times New Roman" panose="02020603050405020304" pitchFamily="18" charset="0"/>
                <a:cs typeface="Times New Roman" panose="02020603050405020304" pitchFamily="18" charset="0"/>
              </a:rPr>
              <a:t>WALKING_DOWNSTAIRS as </a:t>
            </a:r>
            <a:r>
              <a:rPr lang="en-US" sz="1700" b="1" dirty="0">
                <a:solidFill>
                  <a:srgbClr val="000000"/>
                </a:solidFill>
                <a:latin typeface="Times New Roman" panose="02020603050405020304" pitchFamily="18" charset="0"/>
                <a:cs typeface="Times New Roman" panose="02020603050405020304" pitchFamily="18" charset="0"/>
              </a:rPr>
              <a:t>2</a:t>
            </a:r>
            <a:endParaRPr lang="en-US" sz="17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700" b="0" i="0" dirty="0">
                <a:solidFill>
                  <a:srgbClr val="000000"/>
                </a:solidFill>
                <a:effectLst/>
                <a:latin typeface="Times New Roman" panose="02020603050405020304" pitchFamily="18" charset="0"/>
                <a:cs typeface="Times New Roman" panose="02020603050405020304" pitchFamily="18" charset="0"/>
              </a:rPr>
              <a:t>SITTING as </a:t>
            </a:r>
            <a:r>
              <a:rPr lang="en-US" sz="1700" b="1" dirty="0">
                <a:solidFill>
                  <a:srgbClr val="000000"/>
                </a:solidFill>
                <a:latin typeface="Times New Roman" panose="02020603050405020304" pitchFamily="18" charset="0"/>
                <a:cs typeface="Times New Roman" panose="02020603050405020304" pitchFamily="18" charset="0"/>
              </a:rPr>
              <a:t>3</a:t>
            </a:r>
            <a:endParaRPr lang="en-US" sz="17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700" b="0" i="0" dirty="0">
                <a:solidFill>
                  <a:srgbClr val="000000"/>
                </a:solidFill>
                <a:effectLst/>
                <a:latin typeface="Times New Roman" panose="02020603050405020304" pitchFamily="18" charset="0"/>
                <a:cs typeface="Times New Roman" panose="02020603050405020304" pitchFamily="18" charset="0"/>
              </a:rPr>
              <a:t>STANDING as </a:t>
            </a:r>
            <a:r>
              <a:rPr lang="en-US" sz="1700" b="1" dirty="0">
                <a:solidFill>
                  <a:srgbClr val="000000"/>
                </a:solidFill>
                <a:latin typeface="Times New Roman" panose="02020603050405020304" pitchFamily="18" charset="0"/>
                <a:cs typeface="Times New Roman" panose="02020603050405020304" pitchFamily="18" charset="0"/>
              </a:rPr>
              <a:t>4</a:t>
            </a:r>
            <a:endParaRPr lang="en-US" sz="17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700" b="0" i="0" dirty="0">
                <a:solidFill>
                  <a:srgbClr val="000000"/>
                </a:solidFill>
                <a:effectLst/>
                <a:latin typeface="Times New Roman" panose="02020603050405020304" pitchFamily="18" charset="0"/>
                <a:cs typeface="Times New Roman" panose="02020603050405020304" pitchFamily="18" charset="0"/>
              </a:rPr>
              <a:t>LAYING as </a:t>
            </a:r>
            <a:r>
              <a:rPr lang="en-US" sz="1700" b="1" dirty="0">
                <a:solidFill>
                  <a:srgbClr val="000000"/>
                </a:solidFill>
                <a:latin typeface="Times New Roman" panose="02020603050405020304" pitchFamily="18" charset="0"/>
                <a:cs typeface="Times New Roman" panose="02020603050405020304" pitchFamily="18" charset="0"/>
              </a:rPr>
              <a:t>5</a:t>
            </a:r>
            <a:endParaRPr lang="en-US" sz="1700" b="0" i="0" dirty="0">
              <a:solidFill>
                <a:srgbClr val="000000"/>
              </a:solidFill>
              <a:effectLst/>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28611BDC-BFEB-4645-BC20-B32B6C9C1CD5}"/>
              </a:ext>
            </a:extLst>
          </p:cNvPr>
          <p:cNvCxnSpPr>
            <a:cxnSpLocks/>
          </p:cNvCxnSpPr>
          <p:nvPr/>
        </p:nvCxnSpPr>
        <p:spPr>
          <a:xfrm>
            <a:off x="3205703" y="1733660"/>
            <a:ext cx="60959" cy="467633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BED4B78-DDAF-49D7-89DB-376C83808551}"/>
              </a:ext>
            </a:extLst>
          </p:cNvPr>
          <p:cNvCxnSpPr>
            <a:cxnSpLocks/>
          </p:cNvCxnSpPr>
          <p:nvPr/>
        </p:nvCxnSpPr>
        <p:spPr>
          <a:xfrm>
            <a:off x="6101303" y="1733661"/>
            <a:ext cx="60959" cy="467633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283B8711-09F1-4344-94E2-71348324C155}"/>
              </a:ext>
            </a:extLst>
          </p:cNvPr>
          <p:cNvCxnSpPr>
            <a:cxnSpLocks/>
          </p:cNvCxnSpPr>
          <p:nvPr/>
        </p:nvCxnSpPr>
        <p:spPr>
          <a:xfrm>
            <a:off x="8998893" y="1733659"/>
            <a:ext cx="60959" cy="467633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9CC03347-9310-4DE0-973B-952A53620E48}"/>
              </a:ext>
            </a:extLst>
          </p:cNvPr>
          <p:cNvSpPr txBox="1"/>
          <p:nvPr/>
        </p:nvSpPr>
        <p:spPr>
          <a:xfrm>
            <a:off x="9939130" y="1296959"/>
            <a:ext cx="800219" cy="369332"/>
          </a:xfrm>
          <a:prstGeom prst="rect">
            <a:avLst/>
          </a:prstGeom>
          <a:noFill/>
        </p:spPr>
        <p:txBody>
          <a:bodyPr wrap="none" rtlCol="0">
            <a:spAutoFit/>
          </a:bodyPr>
          <a:lstStyle/>
          <a:p>
            <a:r>
              <a:rPr lang="en-IN">
                <a:latin typeface="Times New Roman" panose="02020603050405020304" pitchFamily="18" charset="0"/>
                <a:cs typeface="Times New Roman" panose="02020603050405020304" pitchFamily="18" charset="0"/>
              </a:rPr>
              <a:t>Labels</a:t>
            </a:r>
          </a:p>
        </p:txBody>
      </p:sp>
    </p:spTree>
    <p:extLst>
      <p:ext uri="{BB962C8B-B14F-4D97-AF65-F5344CB8AC3E}">
        <p14:creationId xmlns:p14="http://schemas.microsoft.com/office/powerpoint/2010/main" val="240842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D007E-ECA1-48D1-AC8A-AD45D0B99A11}"/>
              </a:ext>
            </a:extLst>
          </p:cNvPr>
          <p:cNvSpPr>
            <a:spLocks noGrp="1"/>
          </p:cNvSpPr>
          <p:nvPr>
            <p:ph type="title"/>
          </p:nvPr>
        </p:nvSpPr>
        <p:spPr/>
        <p:txBody>
          <a:bodyPr/>
          <a:lstStyle/>
          <a:p>
            <a:r>
              <a:rPr lang="en-US">
                <a:cs typeface="Calibri Light"/>
              </a:rPr>
              <a:t>Data Analysis</a:t>
            </a:r>
            <a:endParaRPr lang="en-US"/>
          </a:p>
        </p:txBody>
      </p:sp>
      <p:pic>
        <p:nvPicPr>
          <p:cNvPr id="4" name="Picture 4" descr="Chart, bar chart&#10;&#10;Description automatically generated">
            <a:extLst>
              <a:ext uri="{FF2B5EF4-FFF2-40B4-BE49-F238E27FC236}">
                <a16:creationId xmlns:a16="http://schemas.microsoft.com/office/drawing/2014/main" id="{4F88AD17-6A88-42E1-8AE0-D9D4E268EF0F}"/>
              </a:ext>
            </a:extLst>
          </p:cNvPr>
          <p:cNvPicPr>
            <a:picLocks noGrp="1" noChangeAspect="1"/>
          </p:cNvPicPr>
          <p:nvPr>
            <p:ph sz="half" idx="1"/>
          </p:nvPr>
        </p:nvPicPr>
        <p:blipFill>
          <a:blip r:embed="rId2"/>
          <a:stretch>
            <a:fillRect/>
          </a:stretch>
        </p:blipFill>
        <p:spPr>
          <a:xfrm>
            <a:off x="3167303" y="1851399"/>
            <a:ext cx="8921239" cy="4486906"/>
          </a:xfrm>
        </p:spPr>
      </p:pic>
      <p:sp>
        <p:nvSpPr>
          <p:cNvPr id="5" name="Content Placeholder 4">
            <a:extLst>
              <a:ext uri="{FF2B5EF4-FFF2-40B4-BE49-F238E27FC236}">
                <a16:creationId xmlns:a16="http://schemas.microsoft.com/office/drawing/2014/main" id="{8E1A5093-DD63-4692-80A2-EDF814E5B854}"/>
              </a:ext>
            </a:extLst>
          </p:cNvPr>
          <p:cNvSpPr>
            <a:spLocks noGrp="1"/>
          </p:cNvSpPr>
          <p:nvPr>
            <p:ph sz="half" idx="2"/>
          </p:nvPr>
        </p:nvSpPr>
        <p:spPr>
          <a:xfrm>
            <a:off x="581996" y="2205169"/>
            <a:ext cx="2579874" cy="2341210"/>
          </a:xfrm>
        </p:spPr>
        <p:txBody>
          <a:bodyPr vert="horz" lIns="0" tIns="45720" rIns="0" bIns="45720" rtlCol="0" anchor="t">
            <a:normAutofit/>
          </a:bodyPr>
          <a:lstStyle/>
          <a:p>
            <a:r>
              <a:rPr lang="en-US">
                <a:latin typeface="Times New Roman"/>
                <a:ea typeface="+mn-lt"/>
                <a:cs typeface="+mn-lt"/>
              </a:rPr>
              <a:t>We have got almost same number of reading from all the subjects</a:t>
            </a:r>
            <a:endParaRPr lang="en-US">
              <a:latin typeface="Times New Roman"/>
            </a:endParaRPr>
          </a:p>
        </p:txBody>
      </p:sp>
    </p:spTree>
    <p:extLst>
      <p:ext uri="{BB962C8B-B14F-4D97-AF65-F5344CB8AC3E}">
        <p14:creationId xmlns:p14="http://schemas.microsoft.com/office/powerpoint/2010/main" val="3676503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ABBA873B-D819-4C85-9667-C4C6B2F868BA}"/>
              </a:ext>
            </a:extLst>
          </p:cNvPr>
          <p:cNvSpPr>
            <a:spLocks noGrp="1"/>
          </p:cNvSpPr>
          <p:nvPr>
            <p:ph sz="half" idx="1"/>
          </p:nvPr>
        </p:nvSpPr>
        <p:spPr>
          <a:xfrm>
            <a:off x="492371" y="2653800"/>
            <a:ext cx="3084844" cy="3335519"/>
          </a:xfrm>
        </p:spPr>
        <p:txBody>
          <a:bodyPr vert="horz" lIns="0" tIns="45720" rIns="0" bIns="45720" rtlCol="0" anchor="t">
            <a:normAutofit/>
          </a:bodyPr>
          <a:lstStyle/>
          <a:p>
            <a:r>
              <a:rPr lang="en-US" sz="2400">
                <a:solidFill>
                  <a:srgbClr val="FFFFFF"/>
                </a:solidFill>
                <a:latin typeface="Times New Roman"/>
                <a:cs typeface="Times New Roman"/>
              </a:rPr>
              <a:t>Our data is well balanced (almost)</a:t>
            </a:r>
          </a:p>
        </p:txBody>
      </p:sp>
      <p:sp>
        <p:nvSpPr>
          <p:cNvPr id="20" name="Rectangle 19">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5" descr="Chart, bar chart&#10;&#10;Description automatically generated">
            <a:extLst>
              <a:ext uri="{FF2B5EF4-FFF2-40B4-BE49-F238E27FC236}">
                <a16:creationId xmlns:a16="http://schemas.microsoft.com/office/drawing/2014/main" id="{C90EFE35-07F2-4626-A9B2-9692844A2F57}"/>
              </a:ext>
            </a:extLst>
          </p:cNvPr>
          <p:cNvPicPr>
            <a:picLocks noGrp="1" noChangeAspect="1"/>
          </p:cNvPicPr>
          <p:nvPr>
            <p:ph sz="half" idx="2"/>
          </p:nvPr>
        </p:nvPicPr>
        <p:blipFill>
          <a:blip r:embed="rId2"/>
          <a:stretch>
            <a:fillRect/>
          </a:stretch>
        </p:blipFill>
        <p:spPr>
          <a:xfrm>
            <a:off x="5309121" y="640080"/>
            <a:ext cx="5663874" cy="5577840"/>
          </a:xfrm>
          <a:prstGeom prst="rect">
            <a:avLst/>
          </a:prstGeom>
        </p:spPr>
      </p:pic>
    </p:spTree>
    <p:extLst>
      <p:ext uri="{BB962C8B-B14F-4D97-AF65-F5344CB8AC3E}">
        <p14:creationId xmlns:p14="http://schemas.microsoft.com/office/powerpoint/2010/main" val="3840992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C218F-04E0-4C16-AD0C-3A671837DBE6}"/>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Data Analysis</a:t>
            </a:r>
          </a:p>
        </p:txBody>
      </p:sp>
      <p:pic>
        <p:nvPicPr>
          <p:cNvPr id="6" name="Picture 6" descr="Chart, line chart&#10;&#10;Description automatically generated">
            <a:extLst>
              <a:ext uri="{FF2B5EF4-FFF2-40B4-BE49-F238E27FC236}">
                <a16:creationId xmlns:a16="http://schemas.microsoft.com/office/drawing/2014/main" id="{B3BB498C-0745-424C-A0E1-4883949163AD}"/>
              </a:ext>
            </a:extLst>
          </p:cNvPr>
          <p:cNvPicPr>
            <a:picLocks noGrp="1" noChangeAspect="1"/>
          </p:cNvPicPr>
          <p:nvPr>
            <p:ph sz="half" idx="2"/>
          </p:nvPr>
        </p:nvPicPr>
        <p:blipFill>
          <a:blip r:embed="rId2"/>
          <a:stretch>
            <a:fillRect/>
          </a:stretch>
        </p:blipFill>
        <p:spPr>
          <a:xfrm>
            <a:off x="639505" y="2148243"/>
            <a:ext cx="11350061" cy="4036572"/>
          </a:xfrm>
        </p:spPr>
      </p:pic>
    </p:spTree>
    <p:extLst>
      <p:ext uri="{BB962C8B-B14F-4D97-AF65-F5344CB8AC3E}">
        <p14:creationId xmlns:p14="http://schemas.microsoft.com/office/powerpoint/2010/main" val="2868874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11">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13">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5">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CA7E5D4-7BE6-4A10-8282-F67C7243082D}"/>
              </a:ext>
            </a:extLst>
          </p:cNvPr>
          <p:cNvSpPr>
            <a:spLocks noGrp="1"/>
          </p:cNvSpPr>
          <p:nvPr>
            <p:ph sz="half" idx="1"/>
          </p:nvPr>
        </p:nvSpPr>
        <p:spPr>
          <a:xfrm>
            <a:off x="158380" y="1249239"/>
            <a:ext cx="3750513" cy="3882896"/>
          </a:xfrm>
        </p:spPr>
        <p:txBody>
          <a:bodyPr vert="horz" lIns="0" tIns="45720" rIns="0" bIns="45720" rtlCol="0" anchor="t">
            <a:normAutofit fontScale="62500" lnSpcReduction="20000"/>
          </a:bodyPr>
          <a:lstStyle/>
          <a:p>
            <a:r>
              <a:rPr lang="en-US" sz="3100">
                <a:solidFill>
                  <a:srgbClr val="FFFFFF"/>
                </a:solidFill>
                <a:latin typeface="Times New Roman" panose="02020603050405020304" pitchFamily="18" charset="0"/>
                <a:cs typeface="Times New Roman" panose="02020603050405020304" pitchFamily="18" charset="0"/>
              </a:rPr>
              <a:t>Observations:</a:t>
            </a:r>
          </a:p>
          <a:p>
            <a:endParaRPr lang="en-US" sz="3100">
              <a:solidFill>
                <a:srgbClr val="FFFFFF"/>
              </a:solidFill>
              <a:latin typeface="Times New Roman" panose="02020603050405020304" pitchFamily="18" charset="0"/>
              <a:cs typeface="Times New Roman" panose="02020603050405020304" pitchFamily="18" charset="0"/>
            </a:endParaRPr>
          </a:p>
          <a:p>
            <a:pPr>
              <a:buFont typeface="Calibri" panose="020F0502020204030204" pitchFamily="34" charset="0"/>
              <a:buChar char="•"/>
            </a:pPr>
            <a:r>
              <a:rPr lang="en-US" sz="3200">
                <a:solidFill>
                  <a:srgbClr val="FFFFFF"/>
                </a:solidFill>
                <a:latin typeface="Times New Roman" panose="02020603050405020304" pitchFamily="18" charset="0"/>
                <a:cs typeface="Times New Roman" panose="02020603050405020304" pitchFamily="18" charset="0"/>
              </a:rPr>
              <a:t>If Mean Acceleration magnitude is &lt; -0.8 then the Activities are either Standing or Sitting or Laying.</a:t>
            </a:r>
          </a:p>
          <a:p>
            <a:pPr>
              <a:buFont typeface="Calibri" panose="020F0502020204030204" pitchFamily="34" charset="0"/>
              <a:buChar char="•"/>
            </a:pPr>
            <a:r>
              <a:rPr lang="en-US" sz="3200">
                <a:solidFill>
                  <a:srgbClr val="FFFFFF"/>
                </a:solidFill>
                <a:latin typeface="Times New Roman" panose="02020603050405020304" pitchFamily="18" charset="0"/>
                <a:cs typeface="Times New Roman" panose="02020603050405020304" pitchFamily="18" charset="0"/>
              </a:rPr>
              <a:t>If Mean Acceleration magnitude is &gt; -0.6 then the Activities are either Walking or </a:t>
            </a:r>
            <a:r>
              <a:rPr lang="en-US" sz="3200" err="1">
                <a:solidFill>
                  <a:srgbClr val="FFFFFF"/>
                </a:solidFill>
                <a:latin typeface="Times New Roman" panose="02020603050405020304" pitchFamily="18" charset="0"/>
                <a:cs typeface="Times New Roman" panose="02020603050405020304" pitchFamily="18" charset="0"/>
              </a:rPr>
              <a:t>Walking_Downstairs</a:t>
            </a:r>
            <a:r>
              <a:rPr lang="en-US" sz="3200">
                <a:solidFill>
                  <a:srgbClr val="FFFFFF"/>
                </a:solidFill>
                <a:latin typeface="Times New Roman" panose="02020603050405020304" pitchFamily="18" charset="0"/>
                <a:cs typeface="Times New Roman" panose="02020603050405020304" pitchFamily="18" charset="0"/>
              </a:rPr>
              <a:t> or </a:t>
            </a:r>
            <a:r>
              <a:rPr lang="en-US" sz="3200" err="1">
                <a:solidFill>
                  <a:srgbClr val="FFFFFF"/>
                </a:solidFill>
                <a:latin typeface="Times New Roman" panose="02020603050405020304" pitchFamily="18" charset="0"/>
                <a:cs typeface="Times New Roman" panose="02020603050405020304" pitchFamily="18" charset="0"/>
              </a:rPr>
              <a:t>Walking_Upstairs</a:t>
            </a:r>
            <a:r>
              <a:rPr lang="en-US" sz="3200">
                <a:solidFill>
                  <a:srgbClr val="FFFFFF"/>
                </a:solidFill>
                <a:latin typeface="Times New Roman" panose="02020603050405020304" pitchFamily="18" charset="0"/>
                <a:cs typeface="Times New Roman" panose="02020603050405020304" pitchFamily="18" charset="0"/>
              </a:rPr>
              <a:t>.</a:t>
            </a:r>
          </a:p>
          <a:p>
            <a:pPr>
              <a:buFont typeface="Calibri" panose="020F0502020204030204" pitchFamily="34" charset="0"/>
              <a:buChar char="•"/>
            </a:pPr>
            <a:r>
              <a:rPr lang="en-US" sz="3200">
                <a:solidFill>
                  <a:srgbClr val="FFFFFF"/>
                </a:solidFill>
                <a:latin typeface="Times New Roman" panose="02020603050405020304" pitchFamily="18" charset="0"/>
                <a:cs typeface="Times New Roman" panose="02020603050405020304" pitchFamily="18" charset="0"/>
              </a:rPr>
              <a:t>If Mean Acceleration magnitude &gt; 0.0 then the Activity is </a:t>
            </a:r>
            <a:r>
              <a:rPr lang="en-US" sz="3200" err="1">
                <a:solidFill>
                  <a:srgbClr val="FFFFFF"/>
                </a:solidFill>
                <a:latin typeface="Times New Roman" panose="02020603050405020304" pitchFamily="18" charset="0"/>
                <a:cs typeface="Times New Roman" panose="02020603050405020304" pitchFamily="18" charset="0"/>
              </a:rPr>
              <a:t>Walking_Downstairs</a:t>
            </a:r>
            <a:r>
              <a:rPr lang="en-US" sz="3200">
                <a:solidFill>
                  <a:srgbClr val="FFFFFF"/>
                </a:solidFill>
                <a:latin typeface="Times New Roman" panose="02020603050405020304" pitchFamily="18" charset="0"/>
                <a:cs typeface="Times New Roman" panose="02020603050405020304" pitchFamily="18" charset="0"/>
              </a:rPr>
              <a:t>.</a:t>
            </a:r>
          </a:p>
          <a:p>
            <a:br>
              <a:rPr lang="en-US" sz="1400"/>
            </a:br>
            <a:endParaRPr lang="en-US" sz="2400">
              <a:solidFill>
                <a:srgbClr val="FFFFFF"/>
              </a:solidFill>
              <a:cs typeface="Calibri"/>
            </a:endParaRPr>
          </a:p>
        </p:txBody>
      </p:sp>
      <p:sp>
        <p:nvSpPr>
          <p:cNvPr id="15" name="Rectangle 19">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5" descr="Chart, box and whisker chart&#10;&#10;Description automatically generated">
            <a:extLst>
              <a:ext uri="{FF2B5EF4-FFF2-40B4-BE49-F238E27FC236}">
                <a16:creationId xmlns:a16="http://schemas.microsoft.com/office/drawing/2014/main" id="{9DF607C5-0F37-4218-B45C-8D87F1D8E3C1}"/>
              </a:ext>
            </a:extLst>
          </p:cNvPr>
          <p:cNvPicPr>
            <a:picLocks noGrp="1" noChangeAspect="1"/>
          </p:cNvPicPr>
          <p:nvPr>
            <p:ph sz="half" idx="2"/>
          </p:nvPr>
        </p:nvPicPr>
        <p:blipFill>
          <a:blip r:embed="rId2"/>
          <a:stretch>
            <a:fillRect/>
          </a:stretch>
        </p:blipFill>
        <p:spPr>
          <a:xfrm>
            <a:off x="4685159" y="457686"/>
            <a:ext cx="6669026" cy="6311085"/>
          </a:xfrm>
          <a:prstGeom prst="rect">
            <a:avLst/>
          </a:prstGeom>
        </p:spPr>
      </p:pic>
      <p:sp>
        <p:nvSpPr>
          <p:cNvPr id="19" name="TextBox 18">
            <a:extLst>
              <a:ext uri="{FF2B5EF4-FFF2-40B4-BE49-F238E27FC236}">
                <a16:creationId xmlns:a16="http://schemas.microsoft.com/office/drawing/2014/main" id="{54FAD929-82FA-4322-B666-793D17A6611A}"/>
              </a:ext>
            </a:extLst>
          </p:cNvPr>
          <p:cNvSpPr txBox="1"/>
          <p:nvPr/>
        </p:nvSpPr>
        <p:spPr>
          <a:xfrm>
            <a:off x="7407965" y="169587"/>
            <a:ext cx="1987826" cy="369332"/>
          </a:xfrm>
          <a:prstGeom prst="rect">
            <a:avLst/>
          </a:prstGeom>
          <a:noFill/>
        </p:spPr>
        <p:txBody>
          <a:bodyPr wrap="square" rtlCol="0">
            <a:spAutoFit/>
          </a:bodyPr>
          <a:lstStyle/>
          <a:p>
            <a:pPr algn="ctr"/>
            <a:r>
              <a:rPr lang="en-IN" b="1"/>
              <a:t>Box Plot</a:t>
            </a:r>
          </a:p>
        </p:txBody>
      </p:sp>
    </p:spTree>
    <p:extLst>
      <p:ext uri="{BB962C8B-B14F-4D97-AF65-F5344CB8AC3E}">
        <p14:creationId xmlns:p14="http://schemas.microsoft.com/office/powerpoint/2010/main" val="80068643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611</TotalTime>
  <Words>1231</Words>
  <Application>Microsoft Office PowerPoint</Application>
  <PresentationFormat>Widescreen</PresentationFormat>
  <Paragraphs>216</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Georgia</vt:lpstr>
      <vt:lpstr>Times New Roman</vt:lpstr>
      <vt:lpstr>Retrospect</vt:lpstr>
      <vt:lpstr>PowerPoint Presentation</vt:lpstr>
      <vt:lpstr>Related Work</vt:lpstr>
      <vt:lpstr>PowerPoint Presentation</vt:lpstr>
      <vt:lpstr>   Dataset Collection and Description</vt:lpstr>
      <vt:lpstr>PowerPoint Presentation</vt:lpstr>
      <vt:lpstr>Data Analysis</vt:lpstr>
      <vt:lpstr>PowerPoint Presentation</vt:lpstr>
      <vt:lpstr>Data Analysis</vt:lpstr>
      <vt:lpstr>PowerPoint Presentation</vt:lpstr>
      <vt:lpstr>Proposed Method</vt:lpstr>
      <vt:lpstr>Machine Learning Models</vt:lpstr>
      <vt:lpstr>PowerPoint Presentation</vt:lpstr>
      <vt:lpstr>PowerPoint Presentation</vt:lpstr>
      <vt:lpstr>Deep Learning Models</vt:lpstr>
      <vt:lpstr>PowerPoint Presentation</vt:lpstr>
      <vt:lpstr>PowerPoint Presentation</vt:lpstr>
      <vt:lpstr>1D Convolutional Neural Network (1D CNN</vt:lpstr>
      <vt:lpstr>PowerPoint Presentation</vt:lpstr>
      <vt:lpstr>Long-Short Term Memory (LSTM)</vt:lpstr>
      <vt:lpstr>PowerPoint Presentation</vt:lpstr>
      <vt:lpstr>CNN-LSTM</vt:lpstr>
      <vt:lpstr>PowerPoint Presentation</vt:lpstr>
      <vt:lpstr>Results</vt:lpstr>
      <vt:lpstr>Challenges</vt:lpstr>
      <vt:lpstr>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Ayushi Mishra</dc:creator>
  <cp:lastModifiedBy>Ayushi Mishra</cp:lastModifiedBy>
  <cp:revision>3</cp:revision>
  <dcterms:created xsi:type="dcterms:W3CDTF">2021-10-27T03:46:22Z</dcterms:created>
  <dcterms:modified xsi:type="dcterms:W3CDTF">2021-11-24T14:02:26Z</dcterms:modified>
</cp:coreProperties>
</file>