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9144000" cy="5143500" type="screen16x9"/>
  <p:notesSz cx="6858000" cy="9144000"/>
  <p:embeddedFontLst>
    <p:embeddedFont>
      <p:font typeface="Mistral" panose="03090702030407020403" pitchFamily="66" charset="0"/>
      <p:regular r:id="rId35"/>
    </p:embeddedFont>
    <p:embeddedFont>
      <p:font typeface="Source Code Pro" panose="020B0604020202020204" charset="0"/>
      <p:regular r:id="rId36"/>
      <p:bold r:id="rId37"/>
      <p:italic r:id="rId38"/>
      <p:boldItalic r:id="rId39"/>
    </p:embeddedFont>
    <p:embeddedFont>
      <p:font typeface="Oswald"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0d1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0d1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d7a7a9cd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d7a7a9cd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7a7a9cdd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7a7a9cdd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7a7a9cdd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7a7a9cdd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7a7a9cdd8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7a7a9cdd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7a7a9cdd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7a7a9cdd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7a7a9cdd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d7a7a9cdd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7a7a9cdd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7a7a9cdd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7a7a9cdd8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7a7a9cdd8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7a7a9cdd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7a7a9cdd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7a7a9cdd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7a7a9cdd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f80d1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f80d1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7a7a9cdd8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7a7a9cdd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7a7a9cdd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7a7a9cdd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d7a7a9cdd8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d7a7a9cdd8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7a7a9cdd8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7a7a9cdd8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7a7a9cdd8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7a7a9cdd8_4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7a7a9cdd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7a7a9cdd8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7a7a9cdd8_4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7a7a9cdd8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7a7a9cdd8_4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7a7a9cdd8_4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d7a7a9cdd8_4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d7a7a9cdd8_4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7a7a9cdd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7a7a9cdd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7a7a9cdd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7a7a9cdd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7a7a9cdd8_4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7a7a9cdd8_4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6f80d1f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6f80d1f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6f80d1f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6f80d1f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80d1f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6f80d1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80d1f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80d1f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7a7a9cdd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7a7a9cdd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80d1f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80d1f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7a7a9cdd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7a7a9cdd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7a7a9cdd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7a7a9cdd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Ayushi349"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hyperlink" Target="https://github.com/Tanvi048/PythonProject" TargetMode="External"/><Relationship Id="rId5" Type="http://schemas.openxmlformats.org/officeDocument/2006/relationships/hyperlink" Target="https://github.com/isarandhagupta/isarandhagupta.github.io" TargetMode="External"/><Relationship Id="rId4" Type="http://schemas.openxmlformats.org/officeDocument/2006/relationships/hyperlink" Target="https://github.com/Jay-Mehta-RBA/Jay-Mehta.gi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100"/>
              <a:t>Term Deposit(Logistic Regression)</a:t>
            </a:r>
            <a:endParaRPr sz="5100"/>
          </a:p>
          <a:p>
            <a:pPr marL="0" lvl="0" indent="0" algn="ctr" rtl="0">
              <a:spcBef>
                <a:spcPts val="0"/>
              </a:spcBef>
              <a:spcAft>
                <a:spcPts val="0"/>
              </a:spcAft>
              <a:buNone/>
            </a:pPr>
            <a:r>
              <a:rPr lang="en" sz="5100"/>
              <a:t>Group 10</a:t>
            </a:r>
            <a:endParaRPr sz="5100"/>
          </a:p>
        </p:txBody>
      </p:sp>
      <p:sp>
        <p:nvSpPr>
          <p:cNvPr id="63" name="Google Shape;63;p13"/>
          <p:cNvSpPr txBox="1">
            <a:spLocks noGrp="1"/>
          </p:cNvSpPr>
          <p:nvPr>
            <p:ph type="subTitle" idx="1"/>
          </p:nvPr>
        </p:nvSpPr>
        <p:spPr>
          <a:xfrm>
            <a:off x="411175" y="3398250"/>
            <a:ext cx="8282400" cy="139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a:t>Ayushi Agarwal 12</a:t>
            </a:r>
            <a:endParaRPr sz="2400"/>
          </a:p>
          <a:p>
            <a:pPr marL="0" lvl="0" indent="0" algn="r" rtl="0">
              <a:spcBef>
                <a:spcPts val="0"/>
              </a:spcBef>
              <a:spcAft>
                <a:spcPts val="0"/>
              </a:spcAft>
              <a:buNone/>
            </a:pPr>
            <a:r>
              <a:rPr lang="en" sz="2400"/>
              <a:t>Jay Mehta 18</a:t>
            </a:r>
            <a:endParaRPr sz="2400"/>
          </a:p>
          <a:p>
            <a:pPr marL="0" lvl="0" indent="0" algn="r" rtl="0">
              <a:spcBef>
                <a:spcPts val="0"/>
              </a:spcBef>
              <a:spcAft>
                <a:spcPts val="0"/>
              </a:spcAft>
              <a:buNone/>
            </a:pPr>
            <a:r>
              <a:rPr lang="en" sz="2400"/>
              <a:t>Sarandha Gupta 45</a:t>
            </a:r>
            <a:endParaRPr sz="2400"/>
          </a:p>
          <a:p>
            <a:pPr marL="0" lvl="0" indent="0" algn="r" rtl="0">
              <a:spcBef>
                <a:spcPts val="0"/>
              </a:spcBef>
              <a:spcAft>
                <a:spcPts val="0"/>
              </a:spcAft>
              <a:buNone/>
            </a:pPr>
            <a:r>
              <a:rPr lang="en" sz="2400"/>
              <a:t>Tanvi Dabir 55</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3"/>
          <p:cNvPicPr preferRelativeResize="0"/>
          <p:nvPr/>
        </p:nvPicPr>
        <p:blipFill>
          <a:blip r:embed="rId3">
            <a:alphaModFix/>
          </a:blip>
          <a:stretch>
            <a:fillRect/>
          </a:stretch>
        </p:blipFill>
        <p:spPr>
          <a:xfrm>
            <a:off x="3663725" y="377375"/>
            <a:ext cx="5242675" cy="4514525"/>
          </a:xfrm>
          <a:prstGeom prst="rect">
            <a:avLst/>
          </a:prstGeom>
          <a:noFill/>
          <a:ln>
            <a:noFill/>
          </a:ln>
        </p:spPr>
      </p:pic>
      <p:sp>
        <p:nvSpPr>
          <p:cNvPr id="128" name="Google Shape;128;p23"/>
          <p:cNvSpPr txBox="1">
            <a:spLocks noGrp="1"/>
          </p:cNvSpPr>
          <p:nvPr>
            <p:ph type="title"/>
          </p:nvPr>
        </p:nvSpPr>
        <p:spPr>
          <a:xfrm>
            <a:off x="353650" y="981200"/>
            <a:ext cx="3154500" cy="2555100"/>
          </a:xfrm>
          <a:prstGeom prst="rect">
            <a:avLst/>
          </a:prstGeom>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2200" dirty="0">
                <a:latin typeface="+mn-lt"/>
              </a:rPr>
              <a:t>Understanding dataset</a:t>
            </a:r>
            <a:endParaRPr sz="2200" dirty="0">
              <a:latin typeface="+mn-lt"/>
            </a:endParaRPr>
          </a:p>
          <a:p>
            <a:pPr marL="0" lvl="0" indent="0" algn="l" rtl="0">
              <a:spcBef>
                <a:spcPts val="0"/>
              </a:spcBef>
              <a:spcAft>
                <a:spcPts val="0"/>
              </a:spcAft>
              <a:buNone/>
            </a:pPr>
            <a:endParaRPr sz="2200" dirty="0">
              <a:latin typeface="+mn-lt"/>
            </a:endParaRPr>
          </a:p>
          <a:p>
            <a:pPr marL="0" lvl="0" indent="0" algn="l" rtl="0">
              <a:spcBef>
                <a:spcPts val="0"/>
              </a:spcBef>
              <a:spcAft>
                <a:spcPts val="0"/>
              </a:spcAft>
              <a:buNone/>
            </a:pPr>
            <a:r>
              <a:rPr lang="en" sz="2200" dirty="0">
                <a:latin typeface="+mn-lt"/>
              </a:rPr>
              <a:t>Dependent variable - subscribed</a:t>
            </a:r>
            <a:endParaRPr sz="2200" dirty="0">
              <a:latin typeface="+mn-lt"/>
            </a:endParaRPr>
          </a:p>
          <a:p>
            <a:pPr marL="0" lvl="0" indent="0" algn="l" rtl="0">
              <a:spcBef>
                <a:spcPts val="0"/>
              </a:spcBef>
              <a:spcAft>
                <a:spcPts val="0"/>
              </a:spcAft>
              <a:buNone/>
            </a:pPr>
            <a:endParaRPr sz="2200" dirty="0">
              <a:latin typeface="+mn-lt"/>
            </a:endParaRPr>
          </a:p>
          <a:p>
            <a:pPr marL="0" lvl="0" indent="0" algn="l" rtl="0">
              <a:spcBef>
                <a:spcPts val="0"/>
              </a:spcBef>
              <a:spcAft>
                <a:spcPts val="0"/>
              </a:spcAft>
              <a:buNone/>
            </a:pPr>
            <a:endParaRPr sz="2200" dirty="0">
              <a:latin typeface="+mn-lt"/>
            </a:endParaRPr>
          </a:p>
          <a:p>
            <a:pPr marL="0" lvl="0" indent="0" algn="l" rtl="0">
              <a:spcBef>
                <a:spcPts val="0"/>
              </a:spcBef>
              <a:spcAft>
                <a:spcPts val="0"/>
              </a:spcAft>
              <a:buNone/>
            </a:pPr>
            <a:endParaRPr sz="22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4"/>
          <p:cNvPicPr preferRelativeResize="0"/>
          <p:nvPr/>
        </p:nvPicPr>
        <p:blipFill>
          <a:blip r:embed="rId3">
            <a:alphaModFix/>
          </a:blip>
          <a:stretch>
            <a:fillRect/>
          </a:stretch>
        </p:blipFill>
        <p:spPr>
          <a:xfrm>
            <a:off x="3185375" y="152400"/>
            <a:ext cx="5902527" cy="4838700"/>
          </a:xfrm>
          <a:prstGeom prst="rect">
            <a:avLst/>
          </a:prstGeom>
          <a:noFill/>
          <a:ln>
            <a:noFill/>
          </a:ln>
        </p:spPr>
      </p:pic>
      <p:sp>
        <p:nvSpPr>
          <p:cNvPr id="134" name="Google Shape;134;p24"/>
          <p:cNvSpPr txBox="1">
            <a:spLocks noGrp="1"/>
          </p:cNvSpPr>
          <p:nvPr>
            <p:ph type="title"/>
          </p:nvPr>
        </p:nvSpPr>
        <p:spPr>
          <a:xfrm>
            <a:off x="277330" y="1072159"/>
            <a:ext cx="3154500" cy="2289300"/>
          </a:xfrm>
          <a:prstGeom prst="rect">
            <a:avLst/>
          </a:prstGeom>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2600" dirty="0">
                <a:latin typeface="+mn-lt"/>
              </a:rPr>
              <a:t>Heatmap</a:t>
            </a:r>
            <a:endParaRPr sz="2600" dirty="0">
              <a:latin typeface="+mn-lt"/>
            </a:endParaRPr>
          </a:p>
          <a:p>
            <a:pPr marL="0" lvl="0" indent="0" algn="l" rtl="0">
              <a:spcBef>
                <a:spcPts val="0"/>
              </a:spcBef>
              <a:spcAft>
                <a:spcPts val="0"/>
              </a:spcAft>
              <a:buNone/>
            </a:pPr>
            <a:r>
              <a:rPr lang="en-IN" sz="2600" dirty="0" smtClean="0">
                <a:latin typeface="+mn-lt"/>
              </a:rPr>
              <a:t/>
            </a:r>
            <a:br>
              <a:rPr lang="en-IN" sz="2600" dirty="0" smtClean="0">
                <a:latin typeface="+mn-lt"/>
              </a:rPr>
            </a:br>
            <a:r>
              <a:rPr lang="en-IN" sz="2600" dirty="0">
                <a:latin typeface="+mn-lt"/>
              </a:rPr>
              <a:t/>
            </a:r>
            <a:br>
              <a:rPr lang="en-IN" sz="2600" dirty="0">
                <a:latin typeface="+mn-lt"/>
              </a:rPr>
            </a:br>
            <a:r>
              <a:rPr lang="en-IN" sz="2600" dirty="0" smtClean="0">
                <a:latin typeface="+mn-lt"/>
              </a:rPr>
              <a:t/>
            </a:r>
            <a:br>
              <a:rPr lang="en-IN" sz="2600" dirty="0" smtClean="0">
                <a:latin typeface="+mn-lt"/>
              </a:rPr>
            </a:br>
            <a:endParaRPr sz="2600" dirty="0" smtClean="0">
              <a:latin typeface="+mn-lt"/>
            </a:endParaRPr>
          </a:p>
          <a:p>
            <a:pPr marL="0" lvl="0" indent="0" algn="l" rtl="0">
              <a:spcBef>
                <a:spcPts val="0"/>
              </a:spcBef>
              <a:spcAft>
                <a:spcPts val="0"/>
              </a:spcAft>
              <a:buNone/>
            </a:pPr>
            <a:r>
              <a:rPr lang="en" sz="2200" dirty="0" smtClean="0">
                <a:latin typeface="+mn-lt"/>
              </a:rPr>
              <a:t> To </a:t>
            </a:r>
            <a:r>
              <a:rPr lang="en" sz="2200" dirty="0">
                <a:latin typeface="+mn-lt"/>
              </a:rPr>
              <a:t>check </a:t>
            </a:r>
            <a:r>
              <a:rPr lang="en" sz="2200" dirty="0" smtClean="0">
                <a:latin typeface="+mn-lt"/>
              </a:rPr>
              <a:t>Correlation</a:t>
            </a:r>
            <a:r>
              <a:rPr lang="en-IN" sz="2200" dirty="0" smtClean="0">
                <a:latin typeface="+mn-lt"/>
              </a:rPr>
              <a:t> between the numeric variables of the train dataset</a:t>
            </a:r>
            <a:endParaRPr sz="2200" dirty="0">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5"/>
          <p:cNvPicPr preferRelativeResize="0"/>
          <p:nvPr/>
        </p:nvPicPr>
        <p:blipFill rotWithShape="1">
          <a:blip r:embed="rId3">
            <a:alphaModFix/>
          </a:blip>
          <a:srcRect b="10497"/>
          <a:stretch/>
        </p:blipFill>
        <p:spPr>
          <a:xfrm>
            <a:off x="415264" y="240679"/>
            <a:ext cx="8084500" cy="4061157"/>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6"/>
          <p:cNvPicPr preferRelativeResize="0"/>
          <p:nvPr/>
        </p:nvPicPr>
        <p:blipFill>
          <a:blip r:embed="rId3">
            <a:alphaModFix/>
          </a:blip>
          <a:stretch>
            <a:fillRect/>
          </a:stretch>
        </p:blipFill>
        <p:spPr>
          <a:xfrm>
            <a:off x="256309" y="270164"/>
            <a:ext cx="8839200" cy="463005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630382" y="152401"/>
            <a:ext cx="7866601" cy="4991099"/>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9"/>
          <p:cNvPicPr preferRelativeResize="0"/>
          <p:nvPr/>
        </p:nvPicPr>
        <p:blipFill>
          <a:blip r:embed="rId3">
            <a:alphaModFix/>
          </a:blip>
          <a:stretch>
            <a:fillRect/>
          </a:stretch>
        </p:blipFill>
        <p:spPr>
          <a:xfrm>
            <a:off x="346363" y="124691"/>
            <a:ext cx="7856778" cy="48387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304800" y="69273"/>
            <a:ext cx="8289354" cy="48387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200891" y="829546"/>
            <a:ext cx="8839200" cy="3456709"/>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430800" y="1903675"/>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3</a:t>
            </a:r>
            <a:endParaRPr/>
          </a:p>
          <a:p>
            <a:pPr marL="0" lvl="0" indent="0" algn="ctr" rtl="0">
              <a:spcBef>
                <a:spcPts val="0"/>
              </a:spcBef>
              <a:spcAft>
                <a:spcPts val="0"/>
              </a:spcAft>
              <a:buNone/>
            </a:pPr>
            <a:r>
              <a:rPr lang="en"/>
              <a:t>Logistic model Building</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33"/>
          <p:cNvPicPr preferRelativeResize="0"/>
          <p:nvPr/>
        </p:nvPicPr>
        <p:blipFill>
          <a:blip r:embed="rId3">
            <a:alphaModFix/>
          </a:blip>
          <a:stretch>
            <a:fillRect/>
          </a:stretch>
        </p:blipFill>
        <p:spPr>
          <a:xfrm>
            <a:off x="381723" y="166254"/>
            <a:ext cx="6128185" cy="4838700"/>
          </a:xfrm>
          <a:prstGeom prst="rect">
            <a:avLst/>
          </a:prstGeom>
          <a:noFill/>
          <a:ln>
            <a:noFill/>
          </a:ln>
        </p:spPr>
      </p:pic>
      <p:sp>
        <p:nvSpPr>
          <p:cNvPr id="2" name="TextBox 1"/>
          <p:cNvSpPr txBox="1"/>
          <p:nvPr/>
        </p:nvSpPr>
        <p:spPr>
          <a:xfrm>
            <a:off x="6899564" y="1475509"/>
            <a:ext cx="1794164" cy="1600438"/>
          </a:xfrm>
          <a:prstGeom prst="rect">
            <a:avLst/>
          </a:prstGeom>
          <a:noFill/>
        </p:spPr>
        <p:txBody>
          <a:bodyPr wrap="square" rtlCol="0">
            <a:spAutoFit/>
          </a:bodyPr>
          <a:lstStyle/>
          <a:p>
            <a:r>
              <a:rPr lang="en-IN" dirty="0" smtClean="0"/>
              <a:t>This is indicating highly imbalanced data.</a:t>
            </a:r>
          </a:p>
          <a:p>
            <a:endParaRPr lang="en-IN" dirty="0"/>
          </a:p>
          <a:p>
            <a:r>
              <a:rPr lang="en-IN" dirty="0" smtClean="0"/>
              <a:t>Before building model we need to solve this issue.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dirty="0">
                <a:latin typeface="+mn-lt"/>
              </a:rPr>
              <a:t>About the case</a:t>
            </a:r>
            <a:endParaRPr b="1" u="sng" dirty="0">
              <a:latin typeface="+mn-lt"/>
            </a:endParaRPr>
          </a:p>
        </p:txBody>
      </p:sp>
      <p:sp>
        <p:nvSpPr>
          <p:cNvPr id="75" name="Google Shape;75;p15"/>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Autofit/>
          </a:bodyPr>
          <a:lstStyle/>
          <a:p>
            <a:pPr marL="285750" indent="-285750"/>
            <a:r>
              <a:rPr lang="en" sz="1250" dirty="0">
                <a:solidFill>
                  <a:srgbClr val="000000"/>
                </a:solidFill>
                <a:highlight>
                  <a:srgbClr val="FFFFFF"/>
                </a:highlight>
                <a:latin typeface="+mn-lt"/>
                <a:ea typeface="Arial"/>
                <a:cs typeface="Arial"/>
                <a:sym typeface="Arial"/>
              </a:rPr>
              <a:t>Our </a:t>
            </a:r>
            <a:r>
              <a:rPr lang="en" sz="1250" dirty="0">
                <a:solidFill>
                  <a:srgbClr val="000000"/>
                </a:solidFill>
                <a:highlight>
                  <a:schemeClr val="lt1"/>
                </a:highlight>
                <a:latin typeface="+mn-lt"/>
                <a:ea typeface="Arial"/>
                <a:cs typeface="Arial"/>
                <a:sym typeface="Arial"/>
              </a:rPr>
              <a:t>client is a retail banking institution.</a:t>
            </a:r>
            <a:endParaRPr sz="1250" dirty="0">
              <a:solidFill>
                <a:srgbClr val="000000"/>
              </a:solidFill>
              <a:highlight>
                <a:schemeClr val="lt1"/>
              </a:highlight>
              <a:latin typeface="+mn-lt"/>
              <a:ea typeface="Arial"/>
              <a:cs typeface="Arial"/>
              <a:sym typeface="Arial"/>
            </a:endParaRPr>
          </a:p>
          <a:p>
            <a:pPr marL="285750" indent="-285750">
              <a:spcBef>
                <a:spcPts val="800"/>
              </a:spcBef>
            </a:pPr>
            <a:r>
              <a:rPr lang="en" sz="1250" dirty="0">
                <a:solidFill>
                  <a:srgbClr val="000000"/>
                </a:solidFill>
                <a:highlight>
                  <a:schemeClr val="lt1"/>
                </a:highlight>
                <a:latin typeface="+mn-lt"/>
                <a:ea typeface="Arial"/>
                <a:cs typeface="Arial"/>
                <a:sym typeface="Arial"/>
              </a:rPr>
              <a:t>Major source of income for the bank is term deposits.</a:t>
            </a:r>
            <a:endParaRPr sz="1250" dirty="0">
              <a:solidFill>
                <a:srgbClr val="000000"/>
              </a:solidFill>
              <a:highlight>
                <a:schemeClr val="lt1"/>
              </a:highlight>
              <a:latin typeface="+mn-lt"/>
              <a:ea typeface="Arial"/>
              <a:cs typeface="Arial"/>
              <a:sym typeface="Arial"/>
            </a:endParaRPr>
          </a:p>
          <a:p>
            <a:pPr marL="285750" indent="-285750">
              <a:spcBef>
                <a:spcPts val="800"/>
              </a:spcBef>
            </a:pPr>
            <a:r>
              <a:rPr lang="en" sz="1250" dirty="0">
                <a:solidFill>
                  <a:srgbClr val="000000"/>
                </a:solidFill>
                <a:highlight>
                  <a:schemeClr val="lt1"/>
                </a:highlight>
                <a:latin typeface="+mn-lt"/>
                <a:ea typeface="Arial"/>
                <a:cs typeface="Arial"/>
                <a:sym typeface="Arial"/>
              </a:rPr>
              <a:t>The customers may or may not subscribe to these term deposits, this highly depends on marketing campaigns.</a:t>
            </a:r>
            <a:endParaRPr sz="1250" dirty="0">
              <a:solidFill>
                <a:srgbClr val="000000"/>
              </a:solidFill>
              <a:highlight>
                <a:schemeClr val="lt1"/>
              </a:highlight>
              <a:latin typeface="+mn-lt"/>
              <a:ea typeface="Arial"/>
              <a:cs typeface="Arial"/>
              <a:sym typeface="Arial"/>
            </a:endParaRPr>
          </a:p>
          <a:p>
            <a:pPr marL="285750" indent="-285750">
              <a:spcBef>
                <a:spcPts val="800"/>
              </a:spcBef>
            </a:pPr>
            <a:r>
              <a:rPr lang="en" sz="1250" dirty="0">
                <a:solidFill>
                  <a:srgbClr val="000000"/>
                </a:solidFill>
                <a:highlight>
                  <a:schemeClr val="lt1"/>
                </a:highlight>
                <a:latin typeface="+mn-lt"/>
                <a:ea typeface="Arial"/>
                <a:cs typeface="Arial"/>
                <a:sym typeface="Arial"/>
              </a:rPr>
              <a:t>The bank has various outreach plans to sell term deposits to their customers such as email marketing, advertisements, telephonic marketing and digital marketing.</a:t>
            </a:r>
            <a:endParaRPr sz="1250" dirty="0">
              <a:solidFill>
                <a:srgbClr val="000000"/>
              </a:solidFill>
              <a:highlight>
                <a:schemeClr val="lt1"/>
              </a:highlight>
              <a:latin typeface="+mn-lt"/>
              <a:ea typeface="Arial"/>
              <a:cs typeface="Arial"/>
              <a:sym typeface="Arial"/>
            </a:endParaRPr>
          </a:p>
          <a:p>
            <a:pPr marL="285750" indent="-285750">
              <a:spcBef>
                <a:spcPts val="800"/>
              </a:spcBef>
              <a:spcAft>
                <a:spcPts val="800"/>
              </a:spcAft>
            </a:pPr>
            <a:r>
              <a:rPr lang="en" sz="1250" dirty="0">
                <a:solidFill>
                  <a:srgbClr val="000000"/>
                </a:solidFill>
                <a:highlight>
                  <a:schemeClr val="lt1"/>
                </a:highlight>
                <a:latin typeface="+mn-lt"/>
                <a:ea typeface="Arial"/>
                <a:cs typeface="Arial"/>
                <a:sym typeface="Arial"/>
              </a:rPr>
              <a:t>Our client wants to understand beforehand whether a sample of people will subscribe to term deposits or not </a:t>
            </a:r>
            <a:r>
              <a:rPr lang="en" sz="1250" dirty="0" smtClean="0">
                <a:solidFill>
                  <a:srgbClr val="000000"/>
                </a:solidFill>
                <a:highlight>
                  <a:schemeClr val="lt1"/>
                </a:highlight>
                <a:latin typeface="+mn-lt"/>
                <a:ea typeface="Arial"/>
                <a:cs typeface="Arial"/>
                <a:sym typeface="Arial"/>
              </a:rPr>
              <a:t>based on telephonic campaigns.</a:t>
            </a:r>
            <a:endParaRPr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4"/>
          <p:cNvPicPr preferRelativeResize="0"/>
          <p:nvPr/>
        </p:nvPicPr>
        <p:blipFill>
          <a:blip r:embed="rId3">
            <a:alphaModFix/>
          </a:blip>
          <a:stretch>
            <a:fillRect/>
          </a:stretch>
        </p:blipFill>
        <p:spPr>
          <a:xfrm>
            <a:off x="702234" y="352858"/>
            <a:ext cx="4962525" cy="3495675"/>
          </a:xfrm>
          <a:prstGeom prst="rect">
            <a:avLst/>
          </a:prstGeom>
          <a:noFill/>
          <a:ln>
            <a:noFill/>
          </a:ln>
        </p:spPr>
      </p:pic>
      <p:sp>
        <p:nvSpPr>
          <p:cNvPr id="2" name="TextBox 1"/>
          <p:cNvSpPr txBox="1"/>
          <p:nvPr/>
        </p:nvSpPr>
        <p:spPr>
          <a:xfrm>
            <a:off x="768927" y="4218709"/>
            <a:ext cx="7169728" cy="276999"/>
          </a:xfrm>
          <a:prstGeom prst="rect">
            <a:avLst/>
          </a:prstGeom>
          <a:noFill/>
        </p:spPr>
        <p:txBody>
          <a:bodyPr wrap="square" rtlCol="0">
            <a:spAutoFit/>
          </a:bodyPr>
          <a:lstStyle/>
          <a:p>
            <a:r>
              <a:rPr lang="en-IN" sz="1200" dirty="0" smtClean="0"/>
              <a:t>Mostly no previous communication campaigns were made </a:t>
            </a:r>
            <a:endParaRPr lang="en-IN"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body" idx="1"/>
          </p:nvPr>
        </p:nvSpPr>
        <p:spPr>
          <a:xfrm>
            <a:off x="574936" y="2723896"/>
            <a:ext cx="7945500" cy="15471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050" dirty="0" smtClean="0">
                <a:solidFill>
                  <a:srgbClr val="000000"/>
                </a:solidFill>
                <a:highlight>
                  <a:srgbClr val="FFFFFF"/>
                </a:highlight>
                <a:latin typeface="Arial"/>
                <a:ea typeface="Arial"/>
                <a:cs typeface="Arial"/>
                <a:sym typeface="Arial"/>
              </a:rPr>
              <a:t>length </a:t>
            </a:r>
            <a:r>
              <a:rPr lang="en" sz="1050" dirty="0">
                <a:solidFill>
                  <a:srgbClr val="000000"/>
                </a:solidFill>
                <a:highlight>
                  <a:srgbClr val="FFFFFF"/>
                </a:highlight>
                <a:latin typeface="Arial"/>
                <a:ea typeface="Arial"/>
                <a:cs typeface="Arial"/>
                <a:sym typeface="Arial"/>
              </a:rPr>
              <a:t>of oversampled data is  39160</a:t>
            </a:r>
            <a:endParaRPr sz="105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050" dirty="0">
                <a:solidFill>
                  <a:srgbClr val="000000"/>
                </a:solidFill>
                <a:highlight>
                  <a:srgbClr val="FFFFFF"/>
                </a:highlight>
                <a:latin typeface="Arial"/>
                <a:ea typeface="Arial"/>
                <a:cs typeface="Arial"/>
                <a:sym typeface="Arial"/>
              </a:rPr>
              <a:t>Number of no subscription in oversampled data 19580</a:t>
            </a:r>
            <a:endParaRPr sz="105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050" dirty="0">
                <a:solidFill>
                  <a:srgbClr val="000000"/>
                </a:solidFill>
                <a:highlight>
                  <a:srgbClr val="FFFFFF"/>
                </a:highlight>
                <a:latin typeface="Arial"/>
                <a:ea typeface="Arial"/>
                <a:cs typeface="Arial"/>
                <a:sym typeface="Arial"/>
              </a:rPr>
              <a:t>Number of subscription 19580</a:t>
            </a:r>
            <a:endParaRPr sz="105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050" dirty="0">
                <a:solidFill>
                  <a:srgbClr val="000000"/>
                </a:solidFill>
                <a:highlight>
                  <a:srgbClr val="FFFFFF"/>
                </a:highlight>
                <a:latin typeface="Arial"/>
                <a:ea typeface="Arial"/>
                <a:cs typeface="Arial"/>
                <a:sym typeface="Arial"/>
              </a:rPr>
              <a:t>Proportion of no subscription data in oversampled data is  0.5</a:t>
            </a:r>
            <a:endParaRPr sz="1050" dirty="0">
              <a:solidFill>
                <a:srgbClr val="000000"/>
              </a:solidFill>
              <a:highlight>
                <a:srgbClr val="FFFFFF"/>
              </a:highlight>
              <a:latin typeface="Arial"/>
              <a:ea typeface="Arial"/>
              <a:cs typeface="Arial"/>
              <a:sym typeface="Arial"/>
            </a:endParaRPr>
          </a:p>
          <a:p>
            <a:pPr marL="0" lvl="0" indent="0" algn="l" rtl="0">
              <a:spcBef>
                <a:spcPts val="1600"/>
              </a:spcBef>
              <a:spcAft>
                <a:spcPts val="0"/>
              </a:spcAft>
              <a:buNone/>
            </a:pPr>
            <a:r>
              <a:rPr lang="en" sz="1050" dirty="0">
                <a:solidFill>
                  <a:srgbClr val="000000"/>
                </a:solidFill>
                <a:highlight>
                  <a:srgbClr val="FFFFFF"/>
                </a:highlight>
                <a:latin typeface="Arial"/>
                <a:ea typeface="Arial"/>
                <a:cs typeface="Arial"/>
                <a:sym typeface="Arial"/>
              </a:rPr>
              <a:t>Proportion of subscription data in oversampled data is  0.5</a:t>
            </a:r>
            <a:endParaRPr sz="1050" dirty="0">
              <a:solidFill>
                <a:srgbClr val="000000"/>
              </a:solidFill>
              <a:highlight>
                <a:srgbClr val="FFFFFF"/>
              </a:highlight>
              <a:latin typeface="Arial"/>
              <a:ea typeface="Arial"/>
              <a:cs typeface="Arial"/>
              <a:sym typeface="Arial"/>
            </a:endParaRPr>
          </a:p>
          <a:p>
            <a:pPr marL="0" lvl="0" indent="0" algn="l" rtl="0">
              <a:spcBef>
                <a:spcPts val="0"/>
              </a:spcBef>
              <a:spcAft>
                <a:spcPts val="1600"/>
              </a:spcAft>
              <a:buNone/>
            </a:pPr>
            <a:endParaRPr dirty="0"/>
          </a:p>
        </p:txBody>
      </p:sp>
      <p:pic>
        <p:nvPicPr>
          <p:cNvPr id="191" name="Google Shape;191;p35"/>
          <p:cNvPicPr preferRelativeResize="0"/>
          <p:nvPr/>
        </p:nvPicPr>
        <p:blipFill>
          <a:blip r:embed="rId3">
            <a:alphaModFix/>
          </a:blip>
          <a:stretch>
            <a:fillRect/>
          </a:stretch>
        </p:blipFill>
        <p:spPr>
          <a:xfrm>
            <a:off x="693752" y="1247521"/>
            <a:ext cx="6648450" cy="1476375"/>
          </a:xfrm>
          <a:prstGeom prst="rect">
            <a:avLst/>
          </a:prstGeom>
          <a:noFill/>
          <a:ln>
            <a:noFill/>
          </a:ln>
        </p:spPr>
      </p:pic>
      <p:sp>
        <p:nvSpPr>
          <p:cNvPr id="2" name="Rectangle 1"/>
          <p:cNvSpPr/>
          <p:nvPr/>
        </p:nvSpPr>
        <p:spPr>
          <a:xfrm>
            <a:off x="574936" y="575208"/>
            <a:ext cx="5044971" cy="369332"/>
          </a:xfrm>
          <a:prstGeom prst="rect">
            <a:avLst/>
          </a:prstGeom>
        </p:spPr>
        <p:txBody>
          <a:bodyPr wrap="none">
            <a:spAutoFit/>
          </a:bodyPr>
          <a:lstStyle/>
          <a:p>
            <a:pPr lvl="0"/>
            <a:r>
              <a:rPr lang="en-US" sz="1800" b="1" u="sng" dirty="0"/>
              <a:t>Performed smote to carry out oversampling </a:t>
            </a:r>
            <a:endParaRPr lang="en-US" sz="1800" b="1" u="sng"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body" idx="1"/>
          </p:nvPr>
        </p:nvSpPr>
        <p:spPr>
          <a:xfrm>
            <a:off x="274791" y="3138661"/>
            <a:ext cx="7967400" cy="234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050" dirty="0">
                <a:solidFill>
                  <a:srgbClr val="000000"/>
                </a:solidFill>
                <a:highlight>
                  <a:srgbClr val="FFFFFF"/>
                </a:highlight>
                <a:latin typeface="Arial"/>
                <a:ea typeface="Arial"/>
                <a:cs typeface="Arial"/>
                <a:sym typeface="Arial"/>
              </a:rPr>
              <a:t>The RFE has helped us to select the following features:'previous', 'subscribed', 'job_admin.', 'job_blue-collar','job_entrepreneur', 'job_housemaid', 'job_management','job_retired', 'job_self-employed', 'job_services', 'job_student','job_technician', 'job_unemployed', 'job_unknown','marital_divorced', 'marital_married', 'marital_single','education_primary', 'education_secondary', 'default_no', 'default_yes'</a:t>
            </a:r>
            <a:endParaRPr dirty="0"/>
          </a:p>
        </p:txBody>
      </p:sp>
      <p:pic>
        <p:nvPicPr>
          <p:cNvPr id="197" name="Google Shape;197;p36"/>
          <p:cNvPicPr preferRelativeResize="0"/>
          <p:nvPr/>
        </p:nvPicPr>
        <p:blipFill>
          <a:blip r:embed="rId3">
            <a:alphaModFix/>
          </a:blip>
          <a:stretch>
            <a:fillRect/>
          </a:stretch>
        </p:blipFill>
        <p:spPr>
          <a:xfrm>
            <a:off x="872836" y="1087581"/>
            <a:ext cx="5943600" cy="1943100"/>
          </a:xfrm>
          <a:prstGeom prst="rect">
            <a:avLst/>
          </a:prstGeom>
          <a:noFill/>
          <a:ln>
            <a:noFill/>
          </a:ln>
        </p:spPr>
      </p:pic>
      <p:sp>
        <p:nvSpPr>
          <p:cNvPr id="2" name="Rectangle 1"/>
          <p:cNvSpPr/>
          <p:nvPr/>
        </p:nvSpPr>
        <p:spPr>
          <a:xfrm>
            <a:off x="446680" y="408953"/>
            <a:ext cx="3916457" cy="400110"/>
          </a:xfrm>
          <a:prstGeom prst="rect">
            <a:avLst/>
          </a:prstGeom>
        </p:spPr>
        <p:txBody>
          <a:bodyPr wrap="none">
            <a:spAutoFit/>
          </a:bodyPr>
          <a:lstStyle/>
          <a:p>
            <a:pPr lvl="0"/>
            <a:r>
              <a:rPr lang="en-US" sz="2000" b="1" u="sng" dirty="0"/>
              <a:t>Performed </a:t>
            </a:r>
            <a:r>
              <a:rPr lang="en-US" sz="2000" b="1" u="sng" dirty="0" smtClean="0"/>
              <a:t>feature engineering</a:t>
            </a:r>
            <a:endParaRPr lang="en-US" sz="2000" b="1" u="sn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body" idx="1"/>
          </p:nvPr>
        </p:nvSpPr>
        <p:spPr>
          <a:xfrm>
            <a:off x="602646" y="3603676"/>
            <a:ext cx="7811700" cy="1341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dirty="0" smtClean="0">
                <a:latin typeface="+mn-lt"/>
              </a:rPr>
              <a:t>p-values </a:t>
            </a:r>
            <a:r>
              <a:rPr lang="en" dirty="0">
                <a:latin typeface="+mn-lt"/>
              </a:rPr>
              <a:t>for all of the variables are smaller than 0.05. </a:t>
            </a:r>
            <a:endParaRPr dirty="0">
              <a:latin typeface="+mn-lt"/>
            </a:endParaRPr>
          </a:p>
          <a:p>
            <a:pPr marL="0" lvl="0" indent="0" algn="l" rtl="0">
              <a:spcBef>
                <a:spcPts val="1600"/>
              </a:spcBef>
              <a:spcAft>
                <a:spcPts val="1600"/>
              </a:spcAft>
              <a:buNone/>
            </a:pPr>
            <a:r>
              <a:rPr lang="en" dirty="0">
                <a:latin typeface="+mn-lt"/>
              </a:rPr>
              <a:t>Hence we can consider these variables for our model.</a:t>
            </a:r>
            <a:endParaRPr dirty="0">
              <a:latin typeface="+mn-lt"/>
            </a:endParaRPr>
          </a:p>
        </p:txBody>
      </p:sp>
      <p:pic>
        <p:nvPicPr>
          <p:cNvPr id="203" name="Google Shape;203;p37"/>
          <p:cNvPicPr preferRelativeResize="0"/>
          <p:nvPr/>
        </p:nvPicPr>
        <p:blipFill>
          <a:blip r:embed="rId3">
            <a:alphaModFix/>
          </a:blip>
          <a:stretch>
            <a:fillRect/>
          </a:stretch>
        </p:blipFill>
        <p:spPr>
          <a:xfrm>
            <a:off x="1367334" y="757976"/>
            <a:ext cx="5944600" cy="2845700"/>
          </a:xfrm>
          <a:prstGeom prst="rect">
            <a:avLst/>
          </a:prstGeom>
          <a:noFill/>
          <a:ln>
            <a:noFill/>
          </a:ln>
        </p:spPr>
      </p:pic>
      <p:sp>
        <p:nvSpPr>
          <p:cNvPr id="2" name="Rectangle 1"/>
          <p:cNvSpPr/>
          <p:nvPr/>
        </p:nvSpPr>
        <p:spPr>
          <a:xfrm>
            <a:off x="450113" y="194208"/>
            <a:ext cx="3215945" cy="400110"/>
          </a:xfrm>
          <a:prstGeom prst="rect">
            <a:avLst/>
          </a:prstGeom>
        </p:spPr>
        <p:txBody>
          <a:bodyPr wrap="none">
            <a:spAutoFit/>
          </a:bodyPr>
          <a:lstStyle/>
          <a:p>
            <a:r>
              <a:rPr lang="en" sz="2000" b="1" u="sng" dirty="0" smtClean="0"/>
              <a:t>Implementation </a:t>
            </a:r>
            <a:r>
              <a:rPr lang="en" sz="2000" b="1" u="sng" dirty="0"/>
              <a:t>of model</a:t>
            </a:r>
            <a:endParaRPr lang="en-IN" sz="2000" b="1" u="sn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145875"/>
            <a:ext cx="83709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u="sng" dirty="0">
                <a:latin typeface="+mn-lt"/>
              </a:rPr>
              <a:t>Again splitting the training data set with desired features</a:t>
            </a:r>
            <a:endParaRPr sz="1800" b="1" u="sng" dirty="0">
              <a:latin typeface="+mn-lt"/>
            </a:endParaRPr>
          </a:p>
        </p:txBody>
      </p:sp>
      <p:sp>
        <p:nvSpPr>
          <p:cNvPr id="209" name="Google Shape;209;p38"/>
          <p:cNvSpPr txBox="1">
            <a:spLocks noGrp="1"/>
          </p:cNvSpPr>
          <p:nvPr>
            <p:ph type="body" idx="1"/>
          </p:nvPr>
        </p:nvSpPr>
        <p:spPr>
          <a:xfrm>
            <a:off x="555775" y="1897874"/>
            <a:ext cx="8370900" cy="44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mn-lt"/>
              </a:rPr>
              <a:t>Further building logistic regresssion</a:t>
            </a:r>
            <a:endParaRPr dirty="0">
              <a:latin typeface="+mn-lt"/>
            </a:endParaRPr>
          </a:p>
        </p:txBody>
      </p:sp>
      <p:pic>
        <p:nvPicPr>
          <p:cNvPr id="210" name="Google Shape;210;p38"/>
          <p:cNvPicPr preferRelativeResize="0"/>
          <p:nvPr/>
        </p:nvPicPr>
        <p:blipFill>
          <a:blip r:embed="rId3">
            <a:alphaModFix/>
          </a:blip>
          <a:stretch>
            <a:fillRect/>
          </a:stretch>
        </p:blipFill>
        <p:spPr>
          <a:xfrm>
            <a:off x="796775" y="998975"/>
            <a:ext cx="6172200" cy="742950"/>
          </a:xfrm>
          <a:prstGeom prst="rect">
            <a:avLst/>
          </a:prstGeom>
          <a:noFill/>
          <a:ln>
            <a:noFill/>
          </a:ln>
        </p:spPr>
      </p:pic>
      <p:pic>
        <p:nvPicPr>
          <p:cNvPr id="211" name="Google Shape;211;p38"/>
          <p:cNvPicPr preferRelativeResize="0"/>
          <p:nvPr/>
        </p:nvPicPr>
        <p:blipFill>
          <a:blip r:embed="rId4">
            <a:alphaModFix/>
          </a:blip>
          <a:stretch>
            <a:fillRect/>
          </a:stretch>
        </p:blipFill>
        <p:spPr>
          <a:xfrm>
            <a:off x="955959" y="2596512"/>
            <a:ext cx="6527950" cy="1038225"/>
          </a:xfrm>
          <a:prstGeom prst="rect">
            <a:avLst/>
          </a:prstGeom>
          <a:noFill/>
          <a:ln>
            <a:noFill/>
          </a:ln>
        </p:spPr>
      </p:pic>
      <p:sp>
        <p:nvSpPr>
          <p:cNvPr id="212" name="Google Shape;212;p38"/>
          <p:cNvSpPr txBox="1">
            <a:spLocks noGrp="1"/>
          </p:cNvSpPr>
          <p:nvPr>
            <p:ph type="body" idx="1"/>
          </p:nvPr>
        </p:nvSpPr>
        <p:spPr>
          <a:xfrm>
            <a:off x="555775" y="3883975"/>
            <a:ext cx="8370900" cy="44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mn-lt"/>
              </a:rPr>
              <a:t>Next we will analyze metrics for the built model</a:t>
            </a:r>
            <a:endParaRPr dirty="0">
              <a:latin typeface="+mn-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430800" y="1903675"/>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4</a:t>
            </a:r>
            <a:endParaRPr/>
          </a:p>
          <a:p>
            <a:pPr marL="0" lvl="0" indent="0" algn="ctr" rtl="0">
              <a:spcBef>
                <a:spcPts val="0"/>
              </a:spcBef>
              <a:spcAft>
                <a:spcPts val="0"/>
              </a:spcAft>
              <a:buNone/>
            </a:pPr>
            <a:r>
              <a:rPr lang="en"/>
              <a:t>Checking model accuracy</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body" idx="1"/>
          </p:nvPr>
        </p:nvSpPr>
        <p:spPr>
          <a:xfrm>
            <a:off x="525993" y="3642434"/>
            <a:ext cx="8211900" cy="199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Accuracy achieved is 90% by our model </a:t>
            </a:r>
            <a:endParaRPr dirty="0">
              <a:latin typeface="+mn-lt"/>
            </a:endParaRPr>
          </a:p>
          <a:p>
            <a:pPr marL="0" lvl="0" indent="0" algn="l" rtl="0">
              <a:spcBef>
                <a:spcPts val="1600"/>
              </a:spcBef>
              <a:spcAft>
                <a:spcPts val="1600"/>
              </a:spcAft>
              <a:buNone/>
            </a:pPr>
            <a:r>
              <a:rPr lang="en" dirty="0">
                <a:latin typeface="+mn-lt"/>
              </a:rPr>
              <a:t>Confusion matrix indicates, model has predicted True positive and False positive correct to a great extent.</a:t>
            </a:r>
            <a:endParaRPr dirty="0">
              <a:latin typeface="+mn-lt"/>
            </a:endParaRPr>
          </a:p>
        </p:txBody>
      </p:sp>
      <p:pic>
        <p:nvPicPr>
          <p:cNvPr id="223" name="Google Shape;223;p40"/>
          <p:cNvPicPr preferRelativeResize="0"/>
          <p:nvPr/>
        </p:nvPicPr>
        <p:blipFill>
          <a:blip r:embed="rId3">
            <a:alphaModFix/>
          </a:blip>
          <a:stretch>
            <a:fillRect/>
          </a:stretch>
        </p:blipFill>
        <p:spPr>
          <a:xfrm>
            <a:off x="941917" y="943719"/>
            <a:ext cx="5787208" cy="2395525"/>
          </a:xfrm>
          <a:prstGeom prst="rect">
            <a:avLst/>
          </a:prstGeom>
          <a:noFill/>
          <a:ln>
            <a:noFill/>
          </a:ln>
        </p:spPr>
      </p:pic>
      <p:sp>
        <p:nvSpPr>
          <p:cNvPr id="2" name="Rectangle 1"/>
          <p:cNvSpPr/>
          <p:nvPr/>
        </p:nvSpPr>
        <p:spPr>
          <a:xfrm>
            <a:off x="457041" y="402026"/>
            <a:ext cx="4031873" cy="400110"/>
          </a:xfrm>
          <a:prstGeom prst="rect">
            <a:avLst/>
          </a:prstGeom>
        </p:spPr>
        <p:txBody>
          <a:bodyPr wrap="none">
            <a:spAutoFit/>
          </a:bodyPr>
          <a:lstStyle/>
          <a:p>
            <a:r>
              <a:rPr lang="en" sz="2000" b="1" u="sng" dirty="0" smtClean="0"/>
              <a:t>Accuracy and Confusion Matrix</a:t>
            </a:r>
            <a:endParaRPr lang="en-IN" sz="2000" b="1" u="sng"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181750"/>
            <a:ext cx="82302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dirty="0">
                <a:latin typeface="+mn-lt"/>
              </a:rPr>
              <a:t>C</a:t>
            </a:r>
            <a:r>
              <a:rPr lang="en" b="1" u="sng" dirty="0" smtClean="0">
                <a:latin typeface="+mn-lt"/>
              </a:rPr>
              <a:t>lassification </a:t>
            </a:r>
            <a:r>
              <a:rPr lang="en" b="1" u="sng" dirty="0">
                <a:latin typeface="+mn-lt"/>
              </a:rPr>
              <a:t>report</a:t>
            </a:r>
            <a:endParaRPr b="1" u="sng" dirty="0">
              <a:latin typeface="+mn-lt"/>
            </a:endParaRPr>
          </a:p>
        </p:txBody>
      </p:sp>
      <p:sp>
        <p:nvSpPr>
          <p:cNvPr id="229" name="Google Shape;229;p41"/>
          <p:cNvSpPr txBox="1">
            <a:spLocks noGrp="1"/>
          </p:cNvSpPr>
          <p:nvPr>
            <p:ph type="body" idx="1"/>
          </p:nvPr>
        </p:nvSpPr>
        <p:spPr>
          <a:xfrm>
            <a:off x="457173" y="3633131"/>
            <a:ext cx="8230200" cy="10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n-lt"/>
              </a:rPr>
              <a:t>Precision and recall values for for subscribed as well as non- subscribed are more than 85%.</a:t>
            </a:r>
            <a:endParaRPr dirty="0">
              <a:latin typeface="+mn-lt"/>
            </a:endParaRPr>
          </a:p>
          <a:p>
            <a:pPr marL="0" lvl="0" indent="0" algn="l" rtl="0">
              <a:spcBef>
                <a:spcPts val="1600"/>
              </a:spcBef>
              <a:spcAft>
                <a:spcPts val="1600"/>
              </a:spcAft>
              <a:buNone/>
            </a:pPr>
            <a:r>
              <a:rPr lang="en" dirty="0">
                <a:latin typeface="+mn-lt"/>
              </a:rPr>
              <a:t>Hence, model seems reliable </a:t>
            </a:r>
            <a:endParaRPr dirty="0">
              <a:latin typeface="+mn-lt"/>
            </a:endParaRPr>
          </a:p>
        </p:txBody>
      </p:sp>
      <p:pic>
        <p:nvPicPr>
          <p:cNvPr id="230" name="Google Shape;230;p41"/>
          <p:cNvPicPr preferRelativeResize="0"/>
          <p:nvPr/>
        </p:nvPicPr>
        <p:blipFill>
          <a:blip r:embed="rId3">
            <a:alphaModFix/>
          </a:blip>
          <a:stretch>
            <a:fillRect/>
          </a:stretch>
        </p:blipFill>
        <p:spPr>
          <a:xfrm>
            <a:off x="1373975" y="1049693"/>
            <a:ext cx="5743575" cy="22193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192525" y="173375"/>
            <a:ext cx="91869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dirty="0">
                <a:latin typeface="+mn-lt"/>
              </a:rPr>
              <a:t>Predicting the values in the test file</a:t>
            </a:r>
            <a:endParaRPr b="1" u="sng" dirty="0">
              <a:latin typeface="+mn-lt"/>
            </a:endParaRPr>
          </a:p>
        </p:txBody>
      </p:sp>
      <p:sp>
        <p:nvSpPr>
          <p:cNvPr id="236" name="Google Shape;236;p42"/>
          <p:cNvSpPr txBox="1">
            <a:spLocks noGrp="1"/>
          </p:cNvSpPr>
          <p:nvPr>
            <p:ph type="body" idx="1"/>
          </p:nvPr>
        </p:nvSpPr>
        <p:spPr>
          <a:xfrm>
            <a:off x="678845" y="3860771"/>
            <a:ext cx="8407500" cy="136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mn-lt"/>
              </a:rPr>
              <a:t>Predicting given test excel file and finding the number of would be subscribers and non subscribers.</a:t>
            </a:r>
            <a:endParaRPr dirty="0">
              <a:latin typeface="+mn-lt"/>
            </a:endParaRPr>
          </a:p>
        </p:txBody>
      </p:sp>
      <p:pic>
        <p:nvPicPr>
          <p:cNvPr id="237" name="Google Shape;237;p42"/>
          <p:cNvPicPr preferRelativeResize="0"/>
          <p:nvPr/>
        </p:nvPicPr>
        <p:blipFill>
          <a:blip r:embed="rId3">
            <a:alphaModFix/>
          </a:blip>
          <a:stretch>
            <a:fillRect/>
          </a:stretch>
        </p:blipFill>
        <p:spPr>
          <a:xfrm>
            <a:off x="876466" y="1193172"/>
            <a:ext cx="7458075" cy="952500"/>
          </a:xfrm>
          <a:prstGeom prst="rect">
            <a:avLst/>
          </a:prstGeom>
          <a:noFill/>
          <a:ln>
            <a:noFill/>
          </a:ln>
        </p:spPr>
      </p:pic>
      <p:pic>
        <p:nvPicPr>
          <p:cNvPr id="238" name="Google Shape;238;p42"/>
          <p:cNvPicPr preferRelativeResize="0"/>
          <p:nvPr/>
        </p:nvPicPr>
        <p:blipFill>
          <a:blip r:embed="rId4">
            <a:alphaModFix/>
          </a:blip>
          <a:stretch>
            <a:fillRect/>
          </a:stretch>
        </p:blipFill>
        <p:spPr>
          <a:xfrm>
            <a:off x="1928820" y="2417434"/>
            <a:ext cx="4581525" cy="11715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xfrm>
            <a:off x="277050" y="1875725"/>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u="sng" dirty="0">
                <a:latin typeface="+mn-lt"/>
              </a:rPr>
              <a:t>About the case</a:t>
            </a:r>
            <a:endParaRPr b="1" u="sng" dirty="0">
              <a:latin typeface="+mn-lt"/>
            </a:endParaRPr>
          </a:p>
        </p:txBody>
      </p:sp>
      <p:sp>
        <p:nvSpPr>
          <p:cNvPr id="81" name="Google Shape;81;p16"/>
          <p:cNvSpPr txBox="1">
            <a:spLocks noGrp="1"/>
          </p:cNvSpPr>
          <p:nvPr>
            <p:ph type="body" idx="1"/>
          </p:nvPr>
        </p:nvSpPr>
        <p:spPr>
          <a:xfrm>
            <a:off x="311700" y="1468825"/>
            <a:ext cx="8520600" cy="2486700"/>
          </a:xfrm>
          <a:prstGeom prst="rect">
            <a:avLst/>
          </a:prstGeom>
        </p:spPr>
        <p:txBody>
          <a:bodyPr spcFirstLastPara="1" wrap="square" lIns="91425" tIns="91425" rIns="91425" bIns="91425" anchor="t" anchorCtr="0">
            <a:noAutofit/>
          </a:bodyPr>
          <a:lstStyle/>
          <a:p>
            <a:pPr marL="142875" lvl="0" indent="0" algn="l" rtl="0">
              <a:spcBef>
                <a:spcPts val="2700"/>
              </a:spcBef>
              <a:spcAft>
                <a:spcPts val="0"/>
              </a:spcAft>
              <a:buClr>
                <a:srgbClr val="000000"/>
              </a:buClr>
              <a:buSzPts val="1350"/>
              <a:buNone/>
            </a:pPr>
            <a:r>
              <a:rPr lang="en" sz="1350" u="sng" dirty="0" smtClean="0">
                <a:solidFill>
                  <a:srgbClr val="000000"/>
                </a:solidFill>
                <a:highlight>
                  <a:srgbClr val="FFFFFF"/>
                </a:highlight>
                <a:latin typeface="+mn-lt"/>
                <a:ea typeface="Arial"/>
                <a:cs typeface="Arial"/>
                <a:sym typeface="Arial"/>
              </a:rPr>
              <a:t>Input files:-</a:t>
            </a:r>
          </a:p>
          <a:p>
            <a:pPr marL="457200" lvl="0" indent="-314325" algn="l" rtl="0">
              <a:spcBef>
                <a:spcPts val="2700"/>
              </a:spcBef>
              <a:spcAft>
                <a:spcPts val="0"/>
              </a:spcAft>
              <a:buClr>
                <a:srgbClr val="000000"/>
              </a:buClr>
              <a:buSzPts val="1350"/>
              <a:buFont typeface="Arial"/>
              <a:buAutoNum type="arabicPeriod"/>
            </a:pPr>
            <a:r>
              <a:rPr lang="en" sz="1350" dirty="0" smtClean="0">
                <a:solidFill>
                  <a:srgbClr val="000000"/>
                </a:solidFill>
                <a:highlight>
                  <a:srgbClr val="FFFFFF"/>
                </a:highlight>
                <a:latin typeface="+mn-lt"/>
                <a:ea typeface="Arial"/>
                <a:cs typeface="Arial"/>
                <a:sym typeface="Arial"/>
              </a:rPr>
              <a:t>train.csv </a:t>
            </a:r>
            <a:r>
              <a:rPr lang="en" sz="1350" dirty="0">
                <a:solidFill>
                  <a:srgbClr val="000000"/>
                </a:solidFill>
                <a:highlight>
                  <a:srgbClr val="FFFFFF"/>
                </a:highlight>
                <a:latin typeface="+mn-lt"/>
                <a:ea typeface="Arial"/>
                <a:cs typeface="Arial"/>
                <a:sym typeface="Arial"/>
              </a:rPr>
              <a:t>: Use this dataset to train the model. This file contains all the client and call details as well as the target variable“subscribed”. You have to train your model using this file.</a:t>
            </a:r>
            <a:endParaRPr sz="1350" dirty="0">
              <a:solidFill>
                <a:srgbClr val="000000"/>
              </a:solidFill>
              <a:highlight>
                <a:srgbClr val="FFFFFF"/>
              </a:highlight>
              <a:latin typeface="+mn-lt"/>
              <a:ea typeface="Arial"/>
              <a:cs typeface="Arial"/>
              <a:sym typeface="Arial"/>
            </a:endParaRPr>
          </a:p>
          <a:p>
            <a:pPr marL="457200" lvl="0" indent="-314325" algn="l" rtl="0">
              <a:spcBef>
                <a:spcPts val="0"/>
              </a:spcBef>
              <a:spcAft>
                <a:spcPts val="0"/>
              </a:spcAft>
              <a:buClr>
                <a:srgbClr val="000000"/>
              </a:buClr>
              <a:buSzPts val="1350"/>
              <a:buFont typeface="Arial"/>
              <a:buAutoNum type="arabicPeriod"/>
            </a:pPr>
            <a:r>
              <a:rPr lang="en" sz="1350" dirty="0">
                <a:solidFill>
                  <a:srgbClr val="000000"/>
                </a:solidFill>
                <a:highlight>
                  <a:srgbClr val="FFFFFF"/>
                </a:highlight>
                <a:latin typeface="+mn-lt"/>
                <a:ea typeface="Arial"/>
                <a:cs typeface="Arial"/>
                <a:sym typeface="Arial"/>
              </a:rPr>
              <a:t>test.csv : Use the trained model to predict whether a new set of clients will subscribe the term deposit.</a:t>
            </a:r>
            <a:endParaRPr sz="1350" dirty="0">
              <a:solidFill>
                <a:srgbClr val="000000"/>
              </a:solidFill>
              <a:highlight>
                <a:srgbClr val="FFFFFF"/>
              </a:highlight>
              <a:latin typeface="+mn-lt"/>
              <a:ea typeface="Arial"/>
              <a:cs typeface="Arial"/>
              <a:sym typeface="Arial"/>
            </a:endParaRPr>
          </a:p>
          <a:p>
            <a:pPr marL="0" lvl="0" indent="0" algn="l" rtl="0">
              <a:spcBef>
                <a:spcPts val="2700"/>
              </a:spcBef>
              <a:spcAft>
                <a:spcPts val="0"/>
              </a:spcAft>
              <a:buNone/>
            </a:pPr>
            <a:r>
              <a:rPr lang="en" sz="1350" u="sng" dirty="0">
                <a:solidFill>
                  <a:srgbClr val="000000"/>
                </a:solidFill>
                <a:highlight>
                  <a:srgbClr val="FFFFFF"/>
                </a:highlight>
                <a:latin typeface="+mn-lt"/>
                <a:ea typeface="Arial"/>
                <a:cs typeface="Arial"/>
                <a:sym typeface="Arial"/>
              </a:rPr>
              <a:t>Dependent variable </a:t>
            </a:r>
            <a:r>
              <a:rPr lang="en" sz="1350" dirty="0">
                <a:solidFill>
                  <a:srgbClr val="000000"/>
                </a:solidFill>
                <a:highlight>
                  <a:srgbClr val="FFFFFF"/>
                </a:highlight>
                <a:latin typeface="+mn-lt"/>
                <a:ea typeface="Arial"/>
                <a:cs typeface="Arial"/>
                <a:sym typeface="Arial"/>
              </a:rPr>
              <a:t>- Subscribed </a:t>
            </a:r>
            <a:endParaRPr sz="1350" dirty="0">
              <a:solidFill>
                <a:srgbClr val="000000"/>
              </a:solidFill>
              <a:highlight>
                <a:srgbClr val="FFFFFF"/>
              </a:highlight>
              <a:latin typeface="+mn-lt"/>
              <a:ea typeface="Arial"/>
              <a:cs typeface="Arial"/>
              <a:sym typeface="Arial"/>
            </a:endParaRPr>
          </a:p>
          <a:p>
            <a:pPr marL="0" lvl="0" indent="0" algn="l" rtl="0">
              <a:spcBef>
                <a:spcPts val="2700"/>
              </a:spcBef>
              <a:spcAft>
                <a:spcPts val="0"/>
              </a:spcAft>
              <a:buNone/>
            </a:pPr>
            <a:endParaRPr sz="1350" dirty="0">
              <a:solidFill>
                <a:srgbClr val="000000"/>
              </a:solidFill>
              <a:highlight>
                <a:srgbClr val="FFFFFF"/>
              </a:highlight>
              <a:latin typeface="+mn-lt"/>
              <a:ea typeface="Arial"/>
              <a:cs typeface="Arial"/>
              <a:sym typeface="Arial"/>
            </a:endParaRPr>
          </a:p>
          <a:p>
            <a:pPr marL="0" lvl="0" indent="0" algn="l" rtl="0">
              <a:spcBef>
                <a:spcPts val="2700"/>
              </a:spcBef>
              <a:spcAft>
                <a:spcPts val="0"/>
              </a:spcAft>
              <a:buNone/>
            </a:pPr>
            <a:endParaRPr sz="1050" dirty="0">
              <a:solidFill>
                <a:srgbClr val="000000"/>
              </a:solidFill>
              <a:highlight>
                <a:srgbClr val="FFFFFF"/>
              </a:highlight>
              <a:latin typeface="+mn-lt"/>
              <a:ea typeface="Arial"/>
              <a:cs typeface="Arial"/>
              <a:sym typeface="Arial"/>
            </a:endParaRPr>
          </a:p>
          <a:p>
            <a:pPr marL="0" lvl="0" indent="0" algn="l" rtl="0">
              <a:spcBef>
                <a:spcPts val="2700"/>
              </a:spcBef>
              <a:spcAft>
                <a:spcPts val="0"/>
              </a:spcAft>
              <a:buNone/>
            </a:pPr>
            <a:endParaRPr sz="1250" dirty="0">
              <a:solidFill>
                <a:srgbClr val="000000"/>
              </a:solidFill>
              <a:highlight>
                <a:srgbClr val="FFFFFF"/>
              </a:highlight>
              <a:latin typeface="+mn-lt"/>
              <a:ea typeface="Arial"/>
              <a:cs typeface="Arial"/>
              <a:sym typeface="Arial"/>
            </a:endParaRPr>
          </a:p>
          <a:p>
            <a:pPr marL="0" lvl="0" indent="0" algn="l" rtl="0">
              <a:spcBef>
                <a:spcPts val="800"/>
              </a:spcBef>
              <a:spcAft>
                <a:spcPts val="1600"/>
              </a:spcAft>
              <a:buNone/>
            </a:pPr>
            <a:endParaRPr dirty="0">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1149955" y="604091"/>
            <a:ext cx="7864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u="sng" dirty="0">
                <a:latin typeface="+mn-lt"/>
              </a:rPr>
              <a:t>Conclusion &amp; Business Implication</a:t>
            </a:r>
            <a:endParaRPr b="1" u="sng" dirty="0">
              <a:latin typeface="+mn-lt"/>
            </a:endParaRPr>
          </a:p>
        </p:txBody>
      </p:sp>
      <p:sp>
        <p:nvSpPr>
          <p:cNvPr id="249" name="Google Shape;249;p44"/>
          <p:cNvSpPr txBox="1">
            <a:spLocks noGrp="1"/>
          </p:cNvSpPr>
          <p:nvPr>
            <p:ph type="body" idx="1"/>
          </p:nvPr>
        </p:nvSpPr>
        <p:spPr>
          <a:xfrm>
            <a:off x="311700" y="1618200"/>
            <a:ext cx="8451900" cy="2950800"/>
          </a:xfrm>
          <a:prstGeom prst="rect">
            <a:avLst/>
          </a:prstGeom>
        </p:spPr>
        <p:txBody>
          <a:bodyPr spcFirstLastPara="1" wrap="square" lIns="91425" tIns="91425" rIns="91425" bIns="91425" anchor="t" anchorCtr="0">
            <a:noAutofit/>
          </a:bodyPr>
          <a:lstStyle/>
          <a:p>
            <a:pPr marL="171450" indent="-171450"/>
            <a:r>
              <a:rPr lang="en" dirty="0">
                <a:latin typeface="+mn-lt"/>
                <a:ea typeface="Arial"/>
                <a:cs typeface="Arial"/>
                <a:sym typeface="Arial"/>
              </a:rPr>
              <a:t>Our model is predicting how many number of clients will subscribe to term deposit through telephonic marketing campaign. </a:t>
            </a:r>
            <a:endParaRPr dirty="0">
              <a:latin typeface="+mn-lt"/>
              <a:ea typeface="Arial"/>
              <a:cs typeface="Arial"/>
              <a:sym typeface="Arial"/>
            </a:endParaRPr>
          </a:p>
          <a:p>
            <a:pPr marL="171450" indent="-171450">
              <a:spcBef>
                <a:spcPts val="1600"/>
              </a:spcBef>
            </a:pPr>
            <a:r>
              <a:rPr lang="en" dirty="0">
                <a:latin typeface="+mn-lt"/>
                <a:ea typeface="Arial"/>
                <a:cs typeface="Arial"/>
                <a:sym typeface="Arial"/>
              </a:rPr>
              <a:t>The model is predicting the number of subscribed and not subscribed correctly as the accuracy is 90%.</a:t>
            </a:r>
            <a:endParaRPr dirty="0">
              <a:latin typeface="+mn-lt"/>
              <a:ea typeface="Arial"/>
              <a:cs typeface="Arial"/>
              <a:sym typeface="Arial"/>
            </a:endParaRPr>
          </a:p>
          <a:p>
            <a:pPr marL="171450" indent="-171450">
              <a:spcBef>
                <a:spcPts val="1600"/>
              </a:spcBef>
            </a:pPr>
            <a:r>
              <a:rPr lang="en" dirty="0">
                <a:latin typeface="+mn-lt"/>
                <a:ea typeface="Arial"/>
                <a:cs typeface="Arial"/>
                <a:sym typeface="Arial"/>
              </a:rPr>
              <a:t>The results are-</a:t>
            </a:r>
            <a:endParaRPr dirty="0">
              <a:latin typeface="+mn-lt"/>
              <a:ea typeface="Arial"/>
              <a:cs typeface="Arial"/>
              <a:sym typeface="Arial"/>
            </a:endParaRPr>
          </a:p>
          <a:p>
            <a:pPr marL="171450" indent="-171450">
              <a:spcBef>
                <a:spcPts val="1600"/>
              </a:spcBef>
            </a:pPr>
            <a:r>
              <a:rPr lang="en" dirty="0">
                <a:latin typeface="+mn-lt"/>
                <a:ea typeface="Arial"/>
                <a:cs typeface="Arial"/>
                <a:sym typeface="Arial"/>
              </a:rPr>
              <a:t>13367 clients will not subscribe to term deposit</a:t>
            </a:r>
            <a:endParaRPr dirty="0">
              <a:latin typeface="+mn-lt"/>
              <a:ea typeface="Arial"/>
              <a:cs typeface="Arial"/>
              <a:sym typeface="Arial"/>
            </a:endParaRPr>
          </a:p>
          <a:p>
            <a:pPr marL="171450" indent="-171450">
              <a:spcBef>
                <a:spcPts val="1600"/>
              </a:spcBef>
            </a:pPr>
            <a:r>
              <a:rPr lang="en" dirty="0">
                <a:latin typeface="+mn-lt"/>
                <a:ea typeface="Arial"/>
                <a:cs typeface="Arial"/>
                <a:sym typeface="Arial"/>
              </a:rPr>
              <a:t>197 clients will subscribe to term </a:t>
            </a:r>
            <a:r>
              <a:rPr lang="en" dirty="0" smtClean="0">
                <a:latin typeface="+mn-lt"/>
                <a:ea typeface="Arial"/>
                <a:cs typeface="Arial"/>
                <a:sym typeface="Arial"/>
              </a:rPr>
              <a:t>deposit</a:t>
            </a:r>
            <a:endParaRPr dirty="0">
              <a:latin typeface="+mn-lt"/>
              <a:ea typeface="Arial"/>
              <a:cs typeface="Arial"/>
              <a:sym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5"/>
          <p:cNvSpPr txBox="1">
            <a:spLocks noGrp="1"/>
          </p:cNvSpPr>
          <p:nvPr>
            <p:ph type="title"/>
          </p:nvPr>
        </p:nvSpPr>
        <p:spPr>
          <a:xfrm>
            <a:off x="265500" y="1816950"/>
            <a:ext cx="4045200" cy="150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latin typeface="+mn-lt"/>
              </a:rPr>
              <a:t>Github </a:t>
            </a:r>
            <a:r>
              <a:rPr lang="en" sz="3200" b="1" dirty="0" smtClean="0">
                <a:latin typeface="+mn-lt"/>
              </a:rPr>
              <a:t>Links</a:t>
            </a:r>
            <a:endParaRPr sz="3200" b="1" dirty="0">
              <a:latin typeface="+mn-lt"/>
            </a:endParaRPr>
          </a:p>
        </p:txBody>
      </p:sp>
      <p:sp>
        <p:nvSpPr>
          <p:cNvPr id="255" name="Google Shape;255;p45"/>
          <p:cNvSpPr txBox="1">
            <a:spLocks noGrp="1"/>
          </p:cNvSpPr>
          <p:nvPr>
            <p:ph type="body" idx="2"/>
          </p:nvPr>
        </p:nvSpPr>
        <p:spPr>
          <a:xfrm>
            <a:off x="4773245" y="454036"/>
            <a:ext cx="39291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400" dirty="0" err="1" smtClean="0">
                <a:latin typeface="+mn-lt"/>
              </a:rPr>
              <a:t>Ayushi</a:t>
            </a:r>
            <a:r>
              <a:rPr lang="en-IN" sz="1400" dirty="0" smtClean="0">
                <a:latin typeface="+mn-lt"/>
              </a:rPr>
              <a:t> Agarwal</a:t>
            </a:r>
          </a:p>
          <a:p>
            <a:pPr marL="0" lvl="0" indent="0">
              <a:buNone/>
            </a:pPr>
            <a:r>
              <a:rPr lang="en-IN" sz="1400" dirty="0">
                <a:latin typeface="+mn-lt"/>
                <a:hlinkClick r:id="rId3"/>
              </a:rPr>
              <a:t>https://github.com/Ayushi349</a:t>
            </a:r>
            <a:endParaRPr lang="en-IN" sz="1400" dirty="0" smtClean="0">
              <a:latin typeface="+mn-lt"/>
            </a:endParaRPr>
          </a:p>
          <a:p>
            <a:pPr marL="0" lvl="0" indent="0" algn="l" rtl="0">
              <a:spcBef>
                <a:spcPts val="0"/>
              </a:spcBef>
              <a:spcAft>
                <a:spcPts val="0"/>
              </a:spcAft>
              <a:buNone/>
            </a:pPr>
            <a:endParaRPr lang="en-IN" sz="1400" dirty="0" smtClean="0">
              <a:latin typeface="+mn-lt"/>
            </a:endParaRPr>
          </a:p>
          <a:p>
            <a:pPr marL="0" lvl="0" indent="0" algn="l" rtl="0">
              <a:spcBef>
                <a:spcPts val="0"/>
              </a:spcBef>
              <a:spcAft>
                <a:spcPts val="0"/>
              </a:spcAft>
              <a:buNone/>
            </a:pPr>
            <a:r>
              <a:rPr lang="en-IN" sz="1400" dirty="0" smtClean="0">
                <a:latin typeface="+mn-lt"/>
              </a:rPr>
              <a:t>Jay Mehta </a:t>
            </a:r>
          </a:p>
          <a:p>
            <a:pPr marL="0" lvl="0" indent="0">
              <a:buNone/>
            </a:pPr>
            <a:r>
              <a:rPr lang="en-US" altLang="en-US" sz="1400" u="sng" dirty="0">
                <a:solidFill>
                  <a:srgbClr val="1155CC"/>
                </a:solidFill>
                <a:latin typeface="+mn-lt"/>
                <a:cs typeface="Arial" panose="020B0604020202020204" pitchFamily="34" charset="0"/>
                <a:hlinkClick r:id="rId4"/>
              </a:rPr>
              <a:t>https://</a:t>
            </a:r>
            <a:r>
              <a:rPr lang="en-US" altLang="en-US" sz="1400" u="sng" dirty="0" smtClean="0">
                <a:solidFill>
                  <a:srgbClr val="1155CC"/>
                </a:solidFill>
                <a:latin typeface="+mn-lt"/>
                <a:cs typeface="Arial" panose="020B0604020202020204" pitchFamily="34" charset="0"/>
                <a:hlinkClick r:id="rId4"/>
              </a:rPr>
              <a:t>github.com/Jay-Mehta-RBA/Jay-Mehta.git</a:t>
            </a:r>
            <a:endParaRPr lang="en-US" altLang="en-US" sz="1400" u="sng" dirty="0" smtClean="0">
              <a:solidFill>
                <a:srgbClr val="1155CC"/>
              </a:solidFill>
              <a:latin typeface="+mn-lt"/>
              <a:cs typeface="Arial" panose="020B0604020202020204" pitchFamily="34" charset="0"/>
            </a:endParaRPr>
          </a:p>
          <a:p>
            <a:pPr marL="0" lvl="0" indent="0">
              <a:buNone/>
            </a:pPr>
            <a:endParaRPr lang="en-IN" sz="1400" dirty="0" smtClean="0">
              <a:latin typeface="+mn-lt"/>
            </a:endParaRPr>
          </a:p>
          <a:p>
            <a:pPr marL="0" lvl="0" indent="0" algn="l" rtl="0">
              <a:spcBef>
                <a:spcPts val="0"/>
              </a:spcBef>
              <a:spcAft>
                <a:spcPts val="0"/>
              </a:spcAft>
              <a:buNone/>
            </a:pPr>
            <a:r>
              <a:rPr lang="en-IN" sz="1400" dirty="0" err="1" smtClean="0">
                <a:latin typeface="+mn-lt"/>
              </a:rPr>
              <a:t>Sarandha</a:t>
            </a:r>
            <a:r>
              <a:rPr lang="en-IN" sz="1400" dirty="0" smtClean="0">
                <a:latin typeface="+mn-lt"/>
              </a:rPr>
              <a:t> Gupta</a:t>
            </a:r>
          </a:p>
          <a:p>
            <a:pPr marL="0" lvl="0" indent="0">
              <a:buNone/>
            </a:pPr>
            <a:r>
              <a:rPr lang="en-IN" sz="1400" dirty="0">
                <a:latin typeface="+mn-lt"/>
                <a:hlinkClick r:id="rId5"/>
              </a:rPr>
              <a:t>https://github.com/isarandhagupta/isarandhagupta.github.io</a:t>
            </a:r>
            <a:endParaRPr lang="en-IN" sz="1400" dirty="0" smtClean="0">
              <a:latin typeface="+mn-lt"/>
            </a:endParaRPr>
          </a:p>
          <a:p>
            <a:pPr marL="0" lvl="0" indent="0" algn="l" rtl="0">
              <a:spcBef>
                <a:spcPts val="0"/>
              </a:spcBef>
              <a:spcAft>
                <a:spcPts val="0"/>
              </a:spcAft>
              <a:buNone/>
            </a:pPr>
            <a:endParaRPr lang="en-IN" sz="1400" dirty="0" smtClean="0">
              <a:latin typeface="+mn-lt"/>
            </a:endParaRPr>
          </a:p>
          <a:p>
            <a:pPr marL="0" lvl="0" indent="0" algn="l" rtl="0">
              <a:spcBef>
                <a:spcPts val="0"/>
              </a:spcBef>
              <a:spcAft>
                <a:spcPts val="0"/>
              </a:spcAft>
              <a:buNone/>
            </a:pPr>
            <a:r>
              <a:rPr lang="en-IN" sz="1400" dirty="0" err="1" smtClean="0">
                <a:latin typeface="+mn-lt"/>
              </a:rPr>
              <a:t>Tanvi</a:t>
            </a:r>
            <a:r>
              <a:rPr lang="en-IN" sz="1400" dirty="0" smtClean="0">
                <a:latin typeface="+mn-lt"/>
              </a:rPr>
              <a:t> Dabir</a:t>
            </a:r>
          </a:p>
          <a:p>
            <a:pPr marL="0" lvl="0" indent="0">
              <a:buNone/>
            </a:pPr>
            <a:r>
              <a:rPr lang="en-IN" sz="1400" dirty="0">
                <a:latin typeface="+mn-lt"/>
                <a:hlinkClick r:id="rId6"/>
              </a:rPr>
              <a:t>https://github.com/Tanvi048/PythonProject</a:t>
            </a:r>
            <a:endParaRPr sz="1400" dirty="0">
              <a:latin typeface="+mn-lt"/>
            </a:endParaRPr>
          </a:p>
        </p:txBody>
      </p:sp>
      <p:sp>
        <p:nvSpPr>
          <p:cNvPr id="2" name="Rectangle 1"/>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mn-lt"/>
              </a:rPr>
              <a:t/>
            </a:r>
            <a:br>
              <a:rPr kumimoji="0" lang="en-US" altLang="en-US" b="0" i="0" u="none" strike="noStrike" cap="none" normalizeH="0" baseline="0" dirty="0" smtClean="0">
                <a:ln>
                  <a:noFill/>
                </a:ln>
                <a:solidFill>
                  <a:schemeClr val="tx1"/>
                </a:solidFill>
                <a:effectLst/>
                <a:latin typeface="+mn-lt"/>
              </a:rPr>
            </a:br>
            <a:endParaRPr kumimoji="0" lang="en-US" altLang="en-US" b="0" i="0" u="none" strike="noStrike" cap="none" normalizeH="0" baseline="0" dirty="0" smtClean="0">
              <a:ln>
                <a:noFill/>
              </a:ln>
              <a:solidFill>
                <a:schemeClr val="tx1"/>
              </a:solidFill>
              <a:effectLst/>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59"/>
        <p:cNvGrpSpPr/>
        <p:nvPr/>
      </p:nvGrpSpPr>
      <p:grpSpPr>
        <a:xfrm>
          <a:off x="0" y="0"/>
          <a:ext cx="0" cy="0"/>
          <a:chOff x="0" y="0"/>
          <a:chExt cx="0" cy="0"/>
        </a:xfrm>
      </p:grpSpPr>
      <p:sp>
        <p:nvSpPr>
          <p:cNvPr id="260" name="Google Shape;260;p46"/>
          <p:cNvSpPr txBox="1">
            <a:spLocks noGrp="1"/>
          </p:cNvSpPr>
          <p:nvPr>
            <p:ph type="title"/>
          </p:nvPr>
        </p:nvSpPr>
        <p:spPr>
          <a:xfrm>
            <a:off x="490250" y="528900"/>
            <a:ext cx="8524800" cy="408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istral" panose="03090702030407020403" pitchFamily="66" charset="0"/>
            </a:endParaRPr>
          </a:p>
          <a:p>
            <a:pPr marL="0" lvl="0" indent="0" algn="ctr" rtl="0">
              <a:spcBef>
                <a:spcPts val="1600"/>
              </a:spcBef>
              <a:spcAft>
                <a:spcPts val="0"/>
              </a:spcAft>
              <a:buNone/>
            </a:pPr>
            <a:r>
              <a:rPr lang="en" sz="9500" dirty="0">
                <a:latin typeface="Mistral" panose="03090702030407020403" pitchFamily="66" charset="0"/>
              </a:rPr>
              <a:t>Thank You</a:t>
            </a:r>
            <a:endParaRPr sz="9500" dirty="0">
              <a:latin typeface="Mistral" panose="03090702030407020403"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cxnSp>
        <p:nvCxnSpPr>
          <p:cNvPr id="86" name="Google Shape;86;p17"/>
          <p:cNvCxnSpPr/>
          <p:nvPr/>
        </p:nvCxnSpPr>
        <p:spPr>
          <a:xfrm>
            <a:off x="-6875" y="2900700"/>
            <a:ext cx="9150900" cy="0"/>
          </a:xfrm>
          <a:prstGeom prst="straightConnector1">
            <a:avLst/>
          </a:prstGeom>
          <a:noFill/>
          <a:ln w="19050" cap="flat" cmpd="sng">
            <a:solidFill>
              <a:schemeClr val="dk2"/>
            </a:solidFill>
            <a:prstDash val="solid"/>
            <a:round/>
            <a:headEnd type="none" w="sm" len="sm"/>
            <a:tailEnd type="none" w="sm" len="sm"/>
          </a:ln>
        </p:spPr>
      </p:cxnSp>
      <p:sp>
        <p:nvSpPr>
          <p:cNvPr id="87" name="Google Shape;87;p17"/>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mn-lt"/>
              </a:rPr>
              <a:t>STEPS</a:t>
            </a:r>
            <a:endParaRPr dirty="0">
              <a:latin typeface="+mn-lt"/>
            </a:endParaRPr>
          </a:p>
        </p:txBody>
      </p:sp>
      <p:sp>
        <p:nvSpPr>
          <p:cNvPr id="88" name="Google Shape;88;p17"/>
          <p:cNvSpPr/>
          <p:nvPr/>
        </p:nvSpPr>
        <p:spPr>
          <a:xfrm>
            <a:off x="244475" y="2147450"/>
            <a:ext cx="1506600" cy="141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p:nvPr/>
        </p:nvSpPr>
        <p:spPr>
          <a:xfrm>
            <a:off x="421225" y="2596750"/>
            <a:ext cx="13299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Source Code Pro"/>
                <a:ea typeface="Source Code Pro"/>
                <a:cs typeface="Source Code Pro"/>
                <a:sym typeface="Source Code Pro"/>
              </a:rPr>
              <a:t>Importing libraries and Dataset</a:t>
            </a:r>
            <a:endParaRPr sz="1600">
              <a:solidFill>
                <a:schemeClr val="lt1"/>
              </a:solidFill>
              <a:latin typeface="Source Code Pro"/>
              <a:ea typeface="Source Code Pro"/>
              <a:cs typeface="Source Code Pro"/>
              <a:sym typeface="Source Code Pro"/>
            </a:endParaRPr>
          </a:p>
        </p:txBody>
      </p:sp>
      <p:sp>
        <p:nvSpPr>
          <p:cNvPr id="90" name="Google Shape;90;p17"/>
          <p:cNvSpPr/>
          <p:nvPr/>
        </p:nvSpPr>
        <p:spPr>
          <a:xfrm>
            <a:off x="2253122" y="1423415"/>
            <a:ext cx="2954700" cy="295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2253125" y="2596750"/>
            <a:ext cx="29547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Source Code Pro"/>
                <a:ea typeface="Source Code Pro"/>
                <a:cs typeface="Source Code Pro"/>
                <a:sym typeface="Source Code Pro"/>
              </a:rPr>
              <a:t>EDA, Visualization</a:t>
            </a:r>
            <a:endParaRPr sz="2700">
              <a:solidFill>
                <a:schemeClr val="lt1"/>
              </a:solidFill>
              <a:latin typeface="Source Code Pro"/>
              <a:ea typeface="Source Code Pro"/>
              <a:cs typeface="Source Code Pro"/>
              <a:sym typeface="Source Code Pro"/>
            </a:endParaRPr>
          </a:p>
        </p:txBody>
      </p:sp>
      <p:sp>
        <p:nvSpPr>
          <p:cNvPr id="92" name="Google Shape;92;p17"/>
          <p:cNvSpPr/>
          <p:nvPr/>
        </p:nvSpPr>
        <p:spPr>
          <a:xfrm>
            <a:off x="5709626" y="2147440"/>
            <a:ext cx="1506600" cy="1506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txBox="1"/>
          <p:nvPr/>
        </p:nvSpPr>
        <p:spPr>
          <a:xfrm>
            <a:off x="5709825" y="2596750"/>
            <a:ext cx="1506600" cy="60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Source Code Pro"/>
                <a:ea typeface="Source Code Pro"/>
                <a:cs typeface="Source Code Pro"/>
                <a:sym typeface="Source Code Pro"/>
              </a:rPr>
              <a:t>Logistic model building</a:t>
            </a:r>
            <a:endParaRPr sz="1800">
              <a:solidFill>
                <a:schemeClr val="lt1"/>
              </a:solidFill>
              <a:latin typeface="Source Code Pro"/>
              <a:ea typeface="Source Code Pro"/>
              <a:cs typeface="Source Code Pro"/>
              <a:sym typeface="Source Code Pro"/>
            </a:endParaRPr>
          </a:p>
        </p:txBody>
      </p:sp>
      <p:sp>
        <p:nvSpPr>
          <p:cNvPr id="94" name="Google Shape;94;p17"/>
          <p:cNvSpPr/>
          <p:nvPr/>
        </p:nvSpPr>
        <p:spPr>
          <a:xfrm>
            <a:off x="7718074" y="2292199"/>
            <a:ext cx="1329900" cy="111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7"/>
          <p:cNvSpPr txBox="1"/>
          <p:nvPr/>
        </p:nvSpPr>
        <p:spPr>
          <a:xfrm>
            <a:off x="7876775" y="2545550"/>
            <a:ext cx="1012500" cy="60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latin typeface="Source Code Pro"/>
                <a:ea typeface="Source Code Pro"/>
                <a:cs typeface="Source Code Pro"/>
                <a:sym typeface="Source Code Pro"/>
              </a:rPr>
              <a:t>Checking model Accuracy</a:t>
            </a:r>
            <a:r>
              <a:rPr lang="en" sz="1500">
                <a:solidFill>
                  <a:schemeClr val="lt1"/>
                </a:solidFill>
                <a:latin typeface="Source Code Pro"/>
                <a:ea typeface="Source Code Pro"/>
                <a:cs typeface="Source Code Pro"/>
                <a:sym typeface="Source Code Pro"/>
              </a:rPr>
              <a:t> </a:t>
            </a:r>
            <a:endParaRPr>
              <a:solidFill>
                <a:schemeClr val="lt1"/>
              </a:solidFill>
              <a:latin typeface="Source Code Pro"/>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Lets begin coding</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30800" y="1903675"/>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1</a:t>
            </a:r>
            <a:endParaRPr/>
          </a:p>
          <a:p>
            <a:pPr marL="0" lvl="0" indent="0" algn="ctr" rtl="0">
              <a:spcBef>
                <a:spcPts val="0"/>
              </a:spcBef>
              <a:spcAft>
                <a:spcPts val="0"/>
              </a:spcAft>
              <a:buNone/>
            </a:pPr>
            <a:r>
              <a:rPr lang="en"/>
              <a:t>Importing libraries and dataset</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168050" y="1453359"/>
            <a:ext cx="5828400" cy="33018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u="sng" dirty="0">
                <a:latin typeface="+mn-lt"/>
              </a:rPr>
              <a:t>Libraries-</a:t>
            </a:r>
            <a:endParaRPr sz="1900" u="sng" dirty="0">
              <a:latin typeface="+mn-lt"/>
            </a:endParaRPr>
          </a:p>
          <a:p>
            <a:pPr marL="457200" lvl="0" indent="-349250" algn="l" rtl="0">
              <a:lnSpc>
                <a:spcPct val="90000"/>
              </a:lnSpc>
              <a:spcBef>
                <a:spcPts val="500"/>
              </a:spcBef>
              <a:spcAft>
                <a:spcPts val="0"/>
              </a:spcAft>
              <a:buSzPts val="1900"/>
              <a:buAutoNum type="arabicPeriod"/>
            </a:pPr>
            <a:r>
              <a:rPr lang="en" sz="1900" dirty="0">
                <a:latin typeface="+mn-lt"/>
              </a:rPr>
              <a:t>matplotlib.pyplot</a:t>
            </a:r>
            <a:endParaRPr sz="1900" dirty="0">
              <a:latin typeface="+mn-lt"/>
            </a:endParaRPr>
          </a:p>
          <a:p>
            <a:pPr marL="457200" lvl="0" indent="-349250" algn="l" rtl="0">
              <a:lnSpc>
                <a:spcPct val="90000"/>
              </a:lnSpc>
              <a:spcBef>
                <a:spcPts val="0"/>
              </a:spcBef>
              <a:spcAft>
                <a:spcPts val="0"/>
              </a:spcAft>
              <a:buSzPts val="1900"/>
              <a:buAutoNum type="arabicPeriod"/>
            </a:pPr>
            <a:r>
              <a:rPr lang="en" sz="1900" dirty="0">
                <a:latin typeface="+mn-lt"/>
              </a:rPr>
              <a:t>NumPy</a:t>
            </a:r>
            <a:endParaRPr sz="1900" dirty="0">
              <a:latin typeface="+mn-lt"/>
            </a:endParaRPr>
          </a:p>
          <a:p>
            <a:pPr marL="457200" lvl="0" indent="-349250" algn="l" rtl="0">
              <a:lnSpc>
                <a:spcPct val="90000"/>
              </a:lnSpc>
              <a:spcBef>
                <a:spcPts val="0"/>
              </a:spcBef>
              <a:spcAft>
                <a:spcPts val="0"/>
              </a:spcAft>
              <a:buSzPts val="1900"/>
              <a:buAutoNum type="arabicPeriod"/>
            </a:pPr>
            <a:r>
              <a:rPr lang="en" sz="1900" dirty="0">
                <a:latin typeface="+mn-lt"/>
              </a:rPr>
              <a:t>Pandas</a:t>
            </a:r>
            <a:endParaRPr sz="1900" dirty="0">
              <a:latin typeface="+mn-lt"/>
            </a:endParaRPr>
          </a:p>
          <a:p>
            <a:pPr marL="457200" lvl="0" indent="-349250" algn="l" rtl="0">
              <a:lnSpc>
                <a:spcPct val="90000"/>
              </a:lnSpc>
              <a:spcBef>
                <a:spcPts val="0"/>
              </a:spcBef>
              <a:spcAft>
                <a:spcPts val="0"/>
              </a:spcAft>
              <a:buSzPts val="1900"/>
              <a:buAutoNum type="arabicPeriod"/>
            </a:pPr>
            <a:r>
              <a:rPr lang="en" sz="1900" dirty="0">
                <a:latin typeface="+mn-lt"/>
              </a:rPr>
              <a:t>Seaborn</a:t>
            </a:r>
            <a:endParaRPr sz="1900" dirty="0">
              <a:latin typeface="+mn-lt"/>
            </a:endParaRPr>
          </a:p>
          <a:p>
            <a:pPr marL="457200" lvl="0" indent="-349250" algn="l" rtl="0">
              <a:lnSpc>
                <a:spcPct val="90000"/>
              </a:lnSpc>
              <a:spcBef>
                <a:spcPts val="0"/>
              </a:spcBef>
              <a:spcAft>
                <a:spcPts val="0"/>
              </a:spcAft>
              <a:buSzPts val="1900"/>
              <a:buAutoNum type="arabicPeriod"/>
            </a:pPr>
            <a:r>
              <a:rPr lang="en" sz="1900" dirty="0">
                <a:latin typeface="+mn-lt"/>
              </a:rPr>
              <a:t>Sklearn </a:t>
            </a:r>
            <a:r>
              <a:rPr lang="en" sz="1900" dirty="0" smtClean="0">
                <a:latin typeface="+mn-lt"/>
              </a:rPr>
              <a:t>, </a:t>
            </a:r>
            <a:r>
              <a:rPr lang="en" sz="1900" dirty="0">
                <a:latin typeface="+mn-lt"/>
              </a:rPr>
              <a:t>logistic regression</a:t>
            </a:r>
            <a:endParaRPr sz="1900" dirty="0">
              <a:latin typeface="+mn-lt"/>
            </a:endParaRPr>
          </a:p>
          <a:p>
            <a:pPr marL="457200" lvl="0" indent="0" algn="l" rtl="0">
              <a:lnSpc>
                <a:spcPct val="90000"/>
              </a:lnSpc>
              <a:spcBef>
                <a:spcPts val="500"/>
              </a:spcBef>
              <a:spcAft>
                <a:spcPts val="0"/>
              </a:spcAft>
              <a:buNone/>
            </a:pPr>
            <a:endParaRPr sz="1900" dirty="0">
              <a:latin typeface="+mn-lt"/>
            </a:endParaRPr>
          </a:p>
          <a:p>
            <a:pPr marL="0" lvl="0" indent="0" algn="l" rtl="0">
              <a:lnSpc>
                <a:spcPct val="90000"/>
              </a:lnSpc>
              <a:spcBef>
                <a:spcPts val="500"/>
              </a:spcBef>
              <a:spcAft>
                <a:spcPts val="0"/>
              </a:spcAft>
              <a:buNone/>
            </a:pPr>
            <a:r>
              <a:rPr lang="en" sz="1900" u="sng" dirty="0">
                <a:latin typeface="+mn-lt"/>
              </a:rPr>
              <a:t>Dataset-</a:t>
            </a:r>
            <a:endParaRPr sz="1900" u="sng" dirty="0">
              <a:latin typeface="+mn-lt"/>
            </a:endParaRPr>
          </a:p>
          <a:p>
            <a:pPr marL="0" lvl="0" indent="0" algn="l" rtl="0">
              <a:lnSpc>
                <a:spcPct val="90000"/>
              </a:lnSpc>
              <a:spcBef>
                <a:spcPts val="500"/>
              </a:spcBef>
              <a:spcAft>
                <a:spcPts val="0"/>
              </a:spcAft>
              <a:buNone/>
            </a:pPr>
            <a:r>
              <a:rPr lang="en" sz="1900" dirty="0">
                <a:latin typeface="+mn-lt"/>
              </a:rPr>
              <a:t>Importing train dataset in df_train and test dataset in df_test variable.</a:t>
            </a:r>
            <a:endParaRPr sz="1900" dirty="0">
              <a:latin typeface="+mn-lt"/>
            </a:endParaRPr>
          </a:p>
          <a:p>
            <a:pPr marL="0" lvl="0" indent="0" algn="l" rtl="0">
              <a:spcBef>
                <a:spcPts val="0"/>
              </a:spcBef>
              <a:spcAft>
                <a:spcPts val="0"/>
              </a:spcAft>
              <a:buNone/>
            </a:pPr>
            <a:endParaRPr sz="1300" dirty="0">
              <a:latin typeface="+mn-lt"/>
              <a:ea typeface="Source Code Pro"/>
              <a:cs typeface="Source Code Pro"/>
              <a:sym typeface="Source Code Pro"/>
            </a:endParaRPr>
          </a:p>
        </p:txBody>
      </p:sp>
      <p:sp>
        <p:nvSpPr>
          <p:cNvPr id="111" name="Google Shape;111;p20"/>
          <p:cNvSpPr txBox="1"/>
          <p:nvPr/>
        </p:nvSpPr>
        <p:spPr>
          <a:xfrm>
            <a:off x="-844418" y="537329"/>
            <a:ext cx="6150000" cy="53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300" b="1" u="sng" dirty="0">
                <a:latin typeface="+mn-lt"/>
                <a:ea typeface="Source Code Pro"/>
                <a:cs typeface="Source Code Pro"/>
                <a:sym typeface="Source Code Pro"/>
              </a:rPr>
              <a:t>Importing libraries &amp; Dataset</a:t>
            </a:r>
            <a:endParaRPr b="1" u="sng" dirty="0">
              <a:latin typeface="+mn-lt"/>
              <a:ea typeface="Source Code Pro"/>
              <a:cs typeface="Source Code Pro"/>
              <a:sym typeface="Source Code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30800" y="1903675"/>
            <a:ext cx="82824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STEP 2</a:t>
            </a:r>
            <a:endParaRPr/>
          </a:p>
          <a:p>
            <a:pPr marL="0" lvl="0" indent="0" algn="ctr" rtl="0">
              <a:spcBef>
                <a:spcPts val="0"/>
              </a:spcBef>
              <a:spcAft>
                <a:spcPts val="0"/>
              </a:spcAft>
              <a:buNone/>
            </a:pPr>
            <a:r>
              <a:rPr lang="en"/>
              <a:t>EDA &amp; Visualization</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92727" y="198043"/>
            <a:ext cx="5321100" cy="755700"/>
          </a:xfrm>
          <a:prstGeom prst="rect">
            <a:avLst/>
          </a:prstGeom>
          <a:ln w="9525" cap="flat" cmpd="sng">
            <a:no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en" sz="2500" b="1" u="sng" dirty="0" smtClean="0">
                <a:solidFill>
                  <a:srgbClr val="000000"/>
                </a:solidFill>
                <a:latin typeface="+mn-lt"/>
              </a:rPr>
              <a:t>Exploring</a:t>
            </a:r>
            <a:r>
              <a:rPr lang="en-IN" sz="2500" b="1" u="sng" dirty="0" smtClean="0">
                <a:solidFill>
                  <a:srgbClr val="000000"/>
                </a:solidFill>
                <a:latin typeface="+mn-lt"/>
              </a:rPr>
              <a:t> the datasets</a:t>
            </a:r>
            <a:endParaRPr sz="2500" b="1" u="sng" dirty="0">
              <a:solidFill>
                <a:srgbClr val="000000"/>
              </a:solidFill>
              <a:latin typeface="+mn-lt"/>
            </a:endParaRPr>
          </a:p>
        </p:txBody>
      </p:sp>
      <p:pic>
        <p:nvPicPr>
          <p:cNvPr id="122" name="Google Shape;122;p22"/>
          <p:cNvPicPr preferRelativeResize="0"/>
          <p:nvPr/>
        </p:nvPicPr>
        <p:blipFill rotWithShape="1">
          <a:blip r:embed="rId3">
            <a:alphaModFix/>
          </a:blip>
          <a:srcRect l="1260" t="719" r="-1260" b="21880"/>
          <a:stretch/>
        </p:blipFill>
        <p:spPr>
          <a:xfrm>
            <a:off x="147438" y="1065075"/>
            <a:ext cx="8849124" cy="39246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579</Words>
  <Application>Microsoft Office PowerPoint</Application>
  <PresentationFormat>On-screen Show (16:9)</PresentationFormat>
  <Paragraphs>99</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Mistral</vt:lpstr>
      <vt:lpstr>Source Code Pro</vt:lpstr>
      <vt:lpstr>Oswald</vt:lpstr>
      <vt:lpstr>Modern Writer</vt:lpstr>
      <vt:lpstr>Term Deposit(Logistic Regression) Group 10</vt:lpstr>
      <vt:lpstr>About the case</vt:lpstr>
      <vt:lpstr>About the case</vt:lpstr>
      <vt:lpstr>STEPS</vt:lpstr>
      <vt:lpstr>Lets begin coding</vt:lpstr>
      <vt:lpstr>STEP 1 Importing libraries and dataset</vt:lpstr>
      <vt:lpstr>PowerPoint Presentation</vt:lpstr>
      <vt:lpstr>STEP 2 EDA &amp; Visualization</vt:lpstr>
      <vt:lpstr>Exploring the datasets</vt:lpstr>
      <vt:lpstr>Understanding dataset  Dependent variable - subscribed   </vt:lpstr>
      <vt:lpstr>Heatmap      To check Correlation between the numeric variables of the train dataset</vt:lpstr>
      <vt:lpstr>PowerPoint Presentation</vt:lpstr>
      <vt:lpstr>PowerPoint Presentation</vt:lpstr>
      <vt:lpstr>PowerPoint Presentation</vt:lpstr>
      <vt:lpstr>PowerPoint Presentation</vt:lpstr>
      <vt:lpstr>PowerPoint Presentation</vt:lpstr>
      <vt:lpstr>PowerPoint Presentation</vt:lpstr>
      <vt:lpstr>STEP 3 Logistic model Building</vt:lpstr>
      <vt:lpstr>PowerPoint Presentation</vt:lpstr>
      <vt:lpstr>PowerPoint Presentation</vt:lpstr>
      <vt:lpstr>PowerPoint Presentation</vt:lpstr>
      <vt:lpstr>PowerPoint Presentation</vt:lpstr>
      <vt:lpstr>PowerPoint Presentation</vt:lpstr>
      <vt:lpstr>Again splitting the training data set with desired features</vt:lpstr>
      <vt:lpstr>STEP 4 Checking model accuracy</vt:lpstr>
      <vt:lpstr>PowerPoint Presentation</vt:lpstr>
      <vt:lpstr>Classification report</vt:lpstr>
      <vt:lpstr>Predicting the values in the test file</vt:lpstr>
      <vt:lpstr>CONCLUSION</vt:lpstr>
      <vt:lpstr>Conclusion &amp; Business Implication</vt:lpstr>
      <vt:lpstr>Github 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Deposit(Logistic Regression) Group 10</dc:title>
  <cp:lastModifiedBy>TANVI</cp:lastModifiedBy>
  <cp:revision>21</cp:revision>
  <dcterms:modified xsi:type="dcterms:W3CDTF">2021-05-15T12:18:56Z</dcterms:modified>
</cp:coreProperties>
</file>