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sldIdLst>
    <p:sldId id="460" r:id="rId3"/>
    <p:sldId id="771" r:id="rId4"/>
    <p:sldId id="546" r:id="rId6"/>
    <p:sldId id="625" r:id="rId7"/>
    <p:sldId id="626" r:id="rId8"/>
    <p:sldId id="627" r:id="rId9"/>
    <p:sldId id="628" r:id="rId10"/>
    <p:sldId id="629" r:id="rId11"/>
    <p:sldId id="630" r:id="rId12"/>
    <p:sldId id="766" r:id="rId13"/>
    <p:sldId id="767" r:id="rId14"/>
    <p:sldId id="768" r:id="rId15"/>
    <p:sldId id="769" r:id="rId16"/>
    <p:sldId id="765" r:id="rId17"/>
    <p:sldId id="784" r:id="rId18"/>
    <p:sldId id="785" r:id="rId19"/>
    <p:sldId id="786" r:id="rId20"/>
    <p:sldId id="787" r:id="rId21"/>
    <p:sldId id="789" r:id="rId22"/>
    <p:sldId id="790" r:id="rId23"/>
    <p:sldId id="791" r:id="rId24"/>
    <p:sldId id="792" r:id="rId25"/>
    <p:sldId id="793" r:id="rId26"/>
    <p:sldId id="794" r:id="rId27"/>
    <p:sldId id="795" r:id="rId28"/>
    <p:sldId id="796" r:id="rId29"/>
    <p:sldId id="797" r:id="rId30"/>
    <p:sldId id="798" r:id="rId31"/>
    <p:sldId id="799" r:id="rId32"/>
    <p:sldId id="800" r:id="rId33"/>
    <p:sldId id="801" r:id="rId34"/>
    <p:sldId id="802" r:id="rId35"/>
    <p:sldId id="803" r:id="rId36"/>
    <p:sldId id="804" r:id="rId37"/>
    <p:sldId id="805" r:id="rId38"/>
    <p:sldId id="806" r:id="rId39"/>
    <p:sldId id="807" r:id="rId40"/>
    <p:sldId id="809" r:id="rId41"/>
    <p:sldId id="810" r:id="rId42"/>
    <p:sldId id="812" r:id="rId43"/>
    <p:sldId id="811" r:id="rId44"/>
    <p:sldId id="813" r:id="rId45"/>
    <p:sldId id="814" r:id="rId46"/>
    <p:sldId id="815" r:id="rId47"/>
    <p:sldId id="816" r:id="rId48"/>
    <p:sldId id="817" r:id="rId49"/>
    <p:sldId id="818" r:id="rId50"/>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Arial Black" panose="020B0A04020102020204" pitchFamily="34" charset="0"/>
        <a:ea typeface="+mn-ea"/>
        <a:cs typeface="+mn-cs"/>
      </a:defRPr>
    </a:lvl5pPr>
    <a:lvl6pPr marL="2286000" algn="l" defTabSz="914400" rtl="0" eaLnBrk="1" latinLnBrk="0" hangingPunct="1">
      <a:defRPr sz="2400" kern="1200">
        <a:solidFill>
          <a:schemeClr val="tx1"/>
        </a:solidFill>
        <a:latin typeface="Arial Black" panose="020B0A04020102020204" pitchFamily="34" charset="0"/>
        <a:ea typeface="+mn-ea"/>
        <a:cs typeface="+mn-cs"/>
      </a:defRPr>
    </a:lvl6pPr>
    <a:lvl7pPr marL="2743200" algn="l" defTabSz="914400" rtl="0" eaLnBrk="1" latinLnBrk="0" hangingPunct="1">
      <a:defRPr sz="2400" kern="1200">
        <a:solidFill>
          <a:schemeClr val="tx1"/>
        </a:solidFill>
        <a:latin typeface="Arial Black" panose="020B0A04020102020204" pitchFamily="34" charset="0"/>
        <a:ea typeface="+mn-ea"/>
        <a:cs typeface="+mn-cs"/>
      </a:defRPr>
    </a:lvl7pPr>
    <a:lvl8pPr marL="3200400" algn="l" defTabSz="914400" rtl="0" eaLnBrk="1" latinLnBrk="0" hangingPunct="1">
      <a:defRPr sz="2400" kern="1200">
        <a:solidFill>
          <a:schemeClr val="tx1"/>
        </a:solidFill>
        <a:latin typeface="Arial Black" panose="020B0A04020102020204" pitchFamily="34" charset="0"/>
        <a:ea typeface="+mn-ea"/>
        <a:cs typeface="+mn-cs"/>
      </a:defRPr>
    </a:lvl8pPr>
    <a:lvl9pPr marL="3657600" algn="l" defTabSz="914400" rtl="0" eaLnBrk="1" latinLnBrk="0" hangingPunct="1">
      <a:defRPr sz="2400" kern="1200">
        <a:solidFill>
          <a:schemeClr val="tx1"/>
        </a:solidFill>
        <a:latin typeface="Arial Black" panose="020B0A04020102020204" pitchFamily="34" charset="0"/>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3" d="100"/>
          <a:sy n="63" d="100"/>
        </p:scale>
        <p:origin x="1380" y="72"/>
      </p:cViewPr>
      <p:guideLst>
        <p:guide orient="horz" pos="2173"/>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97"/>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990600" y="303213"/>
            <a:ext cx="4875213" cy="3656012"/>
          </a:xfrm>
          <a:prstGeom prst="rect">
            <a:avLst/>
          </a:prstGeom>
          <a:solidFill>
            <a:srgbClr val="FFFFFF"/>
          </a:solidFill>
          <a:ln w="9525">
            <a:solidFill>
              <a:srgbClr val="000000"/>
            </a:solidFill>
            <a:miter lim="800000"/>
          </a:ln>
          <a:effectLst/>
        </p:spPr>
      </p:sp>
      <p:sp>
        <p:nvSpPr>
          <p:cNvPr id="2050" name="Text Box 2"/>
          <p:cNvSpPr txBox="1">
            <a:spLocks noChangeArrowheads="1"/>
          </p:cNvSpPr>
          <p:nvPr/>
        </p:nvSpPr>
        <p:spPr bwMode="auto">
          <a:xfrm>
            <a:off x="503238" y="4316413"/>
            <a:ext cx="5854700" cy="4059237"/>
          </a:xfrm>
          <a:prstGeom prst="rect">
            <a:avLst/>
          </a:prstGeom>
          <a:noFill/>
          <a:ln w="9525">
            <a:noFill/>
            <a:miter lim="800000"/>
          </a:ln>
        </p:spPr>
        <p:txBody>
          <a:bodyPr lIns="0" tIns="0" rIns="0" bIns="0"/>
          <a:lstStyle/>
          <a:p>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Black" panose="020B0A040201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8194" name="Rectangle 1"/>
          <p:cNvSpPr>
            <a:spLocks noGrp="1" noRot="1" noChangeAspect="1" noChangeArrowheads="1" noTextEdit="1"/>
          </p:cNvSpPr>
          <p:nvPr>
            <p:ph type="sldImg" idx="4294967295"/>
          </p:nvPr>
        </p:nvSpPr>
        <p:spPr/>
      </p:sp>
      <p:sp>
        <p:nvSpPr>
          <p:cNvPr id="8195" name="Text Box 2"/>
          <p:cNvSpPr txBox="1">
            <a:spLocks noChangeArrowheads="1"/>
          </p:cNvSpPr>
          <p:nvPr/>
        </p:nvSpPr>
        <p:spPr bwMode="auto">
          <a:xfrm>
            <a:off x="503238" y="4316413"/>
            <a:ext cx="5854700"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sz="2400">
                <a:solidFill>
                  <a:schemeClr val="tx1"/>
                </a:solidFill>
                <a:latin typeface="Arial Black" panose="020B0A04020102020204" pitchFamily="34" charset="0"/>
                <a:ea typeface="SimSun" panose="02010600030101010101" pitchFamily="2" charset="-122"/>
              </a:defRPr>
            </a:lvl1pPr>
            <a:lvl2pPr marL="742950" indent="-285750">
              <a:defRPr sz="2400">
                <a:solidFill>
                  <a:schemeClr val="tx1"/>
                </a:solidFill>
                <a:latin typeface="Arial Black" panose="020B0A04020102020204" pitchFamily="34" charset="0"/>
                <a:ea typeface="SimSun" panose="02010600030101010101" pitchFamily="2" charset="-122"/>
              </a:defRPr>
            </a:lvl2pPr>
            <a:lvl3pPr marL="1143000" indent="-228600">
              <a:defRPr sz="2400">
                <a:solidFill>
                  <a:schemeClr val="tx1"/>
                </a:solidFill>
                <a:latin typeface="Arial Black" panose="020B0A04020102020204" pitchFamily="34" charset="0"/>
                <a:ea typeface="SimSun" panose="02010600030101010101" pitchFamily="2" charset="-122"/>
              </a:defRPr>
            </a:lvl3pPr>
            <a:lvl4pPr marL="1600200" indent="-228600">
              <a:defRPr sz="2400">
                <a:solidFill>
                  <a:schemeClr val="tx1"/>
                </a:solidFill>
                <a:latin typeface="Arial Black" panose="020B0A04020102020204" pitchFamily="34" charset="0"/>
                <a:ea typeface="SimSun" panose="02010600030101010101" pitchFamily="2" charset="-122"/>
              </a:defRPr>
            </a:lvl4pPr>
            <a:lvl5pPr marL="2057400" indent="-228600">
              <a:defRPr sz="2400">
                <a:solidFill>
                  <a:schemeClr val="tx1"/>
                </a:solidFill>
                <a:latin typeface="Arial Black" panose="020B0A04020102020204" pitchFamily="34" charset="0"/>
                <a:ea typeface="SimSun" panose="02010600030101010101" pitchFamily="2" charset="-122"/>
              </a:defRPr>
            </a:lvl5pPr>
            <a:lvl6pPr marL="25146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6pPr>
            <a:lvl7pPr marL="29718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7pPr>
            <a:lvl8pPr marL="34290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8pPr>
            <a:lvl9pPr marL="3886200" indent="-228600" eaLnBrk="0" fontAlgn="base" hangingPunct="0">
              <a:spcBef>
                <a:spcPct val="0"/>
              </a:spcBef>
              <a:spcAft>
                <a:spcPct val="0"/>
              </a:spcAft>
              <a:defRPr sz="2400">
                <a:solidFill>
                  <a:schemeClr val="tx1"/>
                </a:solidFill>
                <a:latin typeface="Arial Black" panose="020B0A04020102020204" pitchFamily="34" charset="0"/>
                <a:ea typeface="SimSun" panose="02010600030101010101" pitchFamily="2" charset="-122"/>
              </a:defRPr>
            </a:lvl9p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Grp="1" noRot="1" noChangeAspect="1" noChangeArrowheads="1" noTextEdit="1"/>
          </p:cNvSpPr>
          <p:nvPr>
            <p:ph type="sldImg"/>
          </p:nvPr>
        </p:nvSpPr>
        <p:spPr bwMode="auto">
          <a:xfrm>
            <a:off x="1204913" y="685800"/>
            <a:ext cx="4446587" cy="3333750"/>
          </a:xfrm>
          <a:prstGeom prst="rect">
            <a:avLst/>
          </a:prstGeom>
          <a:solidFill>
            <a:srgbClr val="FFFFFF"/>
          </a:solidFill>
          <a:ln>
            <a:solidFill>
              <a:srgbClr val="000000"/>
            </a:solidFill>
            <a:miter lim="800000"/>
          </a:ln>
        </p:spPr>
      </p:sp>
      <p:sp>
        <p:nvSpPr>
          <p:cNvPr id="88066" name="Text Box 2"/>
          <p:cNvSpPr txBox="1">
            <a:spLocks noChangeArrowheads="1"/>
          </p:cNvSpPr>
          <p:nvPr/>
        </p:nvSpPr>
        <p:spPr bwMode="auto">
          <a:xfrm>
            <a:off x="914400" y="4343400"/>
            <a:ext cx="5027613" cy="4113213"/>
          </a:xfrm>
          <a:prstGeom prst="rect">
            <a:avLst/>
          </a:prstGeom>
          <a:noFill/>
          <a:ln w="9525">
            <a:noFill/>
            <a:miter lim="800000"/>
          </a:ln>
        </p:spPr>
        <p:txBody>
          <a:bodyPr wrap="none" anchor="ct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a:t>Click to edit Master title style</a:t>
            </a:r>
            <a:endParaRPr lang="en-US" altLang="zh-CN" noProof="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a:t>Click to edit Master subtitle style</a:t>
            </a:r>
            <a:endParaRPr lang="en-US" altLang="zh-CN" noProof="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2D1C45A-9DFE-46E3-AEB9-3B7C75A3349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3C3892-80AC-48A1-A9F6-40B6F2915071}"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9D1DE1-865C-4AAB-AF13-D7A24812CD49}"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1C07206-9D75-4F59-B9C1-355A1D615A28}"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34DE0B-49A5-4027-8A54-7BFC38FE7BE1}"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6B9C4F-024F-4BEC-B834-896658103D4A}"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2152C8-5E40-4D57-9506-810282BF14FE}"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0E09CC-5EFB-4CDA-9C09-605AB8AF3810}"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F0EBBA-755D-44C6-955E-7D05817780B2}"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8A2761-F910-4947-883C-05586815E593}"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FAE6BE-FCDF-4200-9F43-5B3832E7B757}"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lstStyle/>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29FFC9E-7BE8-4281-8C9E-C9B507601DDA}" type="slidenum">
              <a:rPr lang="en-US"/>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Slide Number Placeholder 5"/>
          <p:cNvSpPr>
            <a:spLocks noGrp="1"/>
          </p:cNvSpPr>
          <p:nvPr>
            <p:ph type="sldNum" sz="quarter" idx="12"/>
          </p:nvPr>
        </p:nvSpPr>
        <p:spPr/>
        <p:txBody>
          <a:bodyPr wrap="none" lIns="92075" tIns="46038" rIns="92075" bIns="46038"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Black" panose="020B0A04020102020204" pitchFamily="34" charset="0"/>
                <a:ea typeface="SimSun" panose="02010600030101010101" pitchFamily="2" charset="-122"/>
                <a:cs typeface="+mn-cs"/>
              </a:defRPr>
            </a:lvl5pPr>
          </a:lstStyle>
          <a:p>
            <a:pPr lvl="0" indent="0" algn="r">
              <a:buFont typeface="Arial" panose="020B0604020202020204" pitchFamily="34" charset="0"/>
              <a:buChar char="•"/>
            </a:pPr>
            <a:fld id="{9A0DB2DC-4C9A-4742-B13C-FB6460FD3503}" type="slidenum">
              <a:rPr lang="en-US" altLang="x-none" sz="1400" dirty="0">
                <a:solidFill>
                  <a:srgbClr val="FFFF99"/>
                </a:solidFill>
                <a:latin typeface="Times New Roman" panose="02020603050405020304" pitchFamily="18" charset="0"/>
              </a:rPr>
            </a:fld>
            <a:endParaRPr lang="en-US" altLang="x-none" sz="1400" dirty="0">
              <a:solidFill>
                <a:srgbClr val="FFFF99"/>
              </a:solidFill>
              <a:latin typeface="Times New Roman" panose="02020603050405020304" pitchFamily="18" charset="0"/>
            </a:endParaRPr>
          </a:p>
        </p:txBody>
      </p:sp>
      <p:sp>
        <p:nvSpPr>
          <p:cNvPr id="8195" name="Rectangle 2"/>
          <p:cNvSpPr>
            <a:spLocks noGrp="1"/>
          </p:cNvSpPr>
          <p:nvPr>
            <p:ph type="title"/>
          </p:nvPr>
        </p:nvSpPr>
        <p:spPr>
          <a:xfrm>
            <a:off x="457200" y="260648"/>
            <a:ext cx="8229600" cy="2098675"/>
          </a:xfrm>
        </p:spPr>
        <p:txBody>
          <a:bodyPr vert="horz" wrap="square" lIns="92075" tIns="46038" rIns="92075" bIns="46038" anchor="ctr"/>
          <a:lstStyle/>
          <a:p>
            <a:pPr algn="ctr" fontAlgn="base"/>
            <a:r>
              <a:rPr lang="en-US" sz="3200" b="1" strike="noStrike" noProof="1">
                <a:solidFill>
                  <a:schemeClr val="tx1"/>
                </a:solidFill>
                <a:latin typeface="Times New Roman" panose="02020603050405020304" pitchFamily="18" charset="0"/>
                <a:cs typeface="Times New Roman" panose="02020603050405020304" pitchFamily="18" charset="0"/>
              </a:rPr>
              <a:t>Learning Resource</a:t>
            </a:r>
            <a:br>
              <a:rPr lang="en-US" sz="3200" b="1" strike="noStrike" noProof="1">
                <a:solidFill>
                  <a:schemeClr val="tx1"/>
                </a:solidFill>
                <a:latin typeface="Times New Roman" panose="02020603050405020304" pitchFamily="18" charset="0"/>
                <a:cs typeface="Times New Roman" panose="02020603050405020304" pitchFamily="18" charset="0"/>
              </a:rPr>
            </a:br>
            <a:br>
              <a:rPr lang="en-US" sz="3200" b="1" dirty="0">
                <a:solidFill>
                  <a:schemeClr val="tx1"/>
                </a:solidFill>
                <a:latin typeface="Times New Roman" panose="02020603050405020304" pitchFamily="18" charset="0"/>
                <a:cs typeface="Times New Roman" panose="02020603050405020304" pitchFamily="18" charset="0"/>
              </a:rPr>
            </a:br>
            <a:r>
              <a:rPr lang="en-US" sz="3200" b="1" strike="noStrike" noProof="1">
                <a:solidFill>
                  <a:schemeClr val="tx1"/>
                </a:solidFill>
                <a:latin typeface="Times New Roman" panose="02020603050405020304" pitchFamily="18" charset="0"/>
                <a:cs typeface="Times New Roman" panose="02020603050405020304" pitchFamily="18" charset="0"/>
              </a:rPr>
              <a:t>On </a:t>
            </a:r>
            <a:br>
              <a:rPr lang="en-US" sz="3200" b="1" strike="noStrike" noProof="1">
                <a:solidFill>
                  <a:schemeClr val="tx1"/>
                </a:solidFill>
                <a:latin typeface="Times New Roman" panose="02020603050405020304" pitchFamily="18" charset="0"/>
                <a:cs typeface="Times New Roman" panose="02020603050405020304" pitchFamily="18" charset="0"/>
              </a:rPr>
            </a:br>
            <a:br>
              <a:rPr lang="en-US" sz="3200" b="1" dirty="0">
                <a:solidFill>
                  <a:schemeClr val="tx1"/>
                </a:solidFill>
                <a:latin typeface="Times New Roman" panose="02020603050405020304" pitchFamily="18" charset="0"/>
                <a:cs typeface="Times New Roman" panose="02020603050405020304" pitchFamily="18" charset="0"/>
              </a:rPr>
            </a:br>
            <a:r>
              <a:rPr lang="en-US" sz="3200" b="1" strike="noStrike" noProof="1">
                <a:solidFill>
                  <a:schemeClr val="tx1"/>
                </a:solidFill>
                <a:latin typeface="Times New Roman" panose="02020603050405020304" pitchFamily="18" charset="0"/>
                <a:cs typeface="Times New Roman" panose="02020603050405020304" pitchFamily="18" charset="0"/>
              </a:rPr>
              <a:t>Software Engineering</a:t>
            </a:r>
            <a:endParaRPr lang="en-US" sz="3200" b="1" strike="noStrike" noProof="1">
              <a:solidFill>
                <a:schemeClr val="tx1"/>
              </a:solidFill>
              <a:latin typeface="Times New Roman" panose="02020603050405020304" pitchFamily="18" charset="0"/>
              <a:cs typeface="Times New Roman" panose="02020603050405020304" pitchFamily="18" charset="0"/>
            </a:endParaRPr>
          </a:p>
        </p:txBody>
      </p:sp>
      <p:sp>
        <p:nvSpPr>
          <p:cNvPr id="8196" name="Rectangle 3"/>
          <p:cNvSpPr>
            <a:spLocks noGrp="1"/>
          </p:cNvSpPr>
          <p:nvPr>
            <p:ph type="body" sz="half" idx="2"/>
          </p:nvPr>
        </p:nvSpPr>
        <p:spPr>
          <a:xfrm>
            <a:off x="457200" y="1916832"/>
            <a:ext cx="8229600" cy="3829050"/>
          </a:xfrm>
        </p:spPr>
        <p:txBody>
          <a:bodyPr vert="horz" wrap="square" lIns="92075" tIns="46038" rIns="92075" bIns="46038" anchor="t"/>
          <a:lstStyle/>
          <a:p>
            <a:pPr fontAlgn="base">
              <a:buNone/>
            </a:pPr>
            <a:endParaRPr lang="en-US" sz="3600" noProof="1"/>
          </a:p>
          <a:p>
            <a:pPr fontAlgn="base">
              <a:buNone/>
            </a:pPr>
            <a:endParaRPr sz="3600" strike="noStrike" noProof="1"/>
          </a:p>
          <a:p>
            <a:pPr algn="ctr" fontAlgn="base">
              <a:buNone/>
            </a:pPr>
            <a:r>
              <a:rPr sz="2800" b="1" strike="noStrike" noProof="1">
                <a:solidFill>
                  <a:schemeClr val="tx1"/>
                </a:solidFill>
                <a:latin typeface="Times New Roman" panose="02020603050405020304" pitchFamily="18" charset="0"/>
                <a:cs typeface="Times New Roman" panose="02020603050405020304" pitchFamily="18" charset="0"/>
              </a:rPr>
              <a:t>Chapter</a:t>
            </a:r>
            <a:r>
              <a:rPr lang="en-US" sz="2800" b="1" strike="noStrike" noProof="1">
                <a:solidFill>
                  <a:schemeClr val="tx1"/>
                </a:solidFill>
                <a:latin typeface="Times New Roman" panose="02020603050405020304" pitchFamily="18" charset="0"/>
                <a:cs typeface="Times New Roman" panose="02020603050405020304" pitchFamily="18" charset="0"/>
              </a:rPr>
              <a:t>-8</a:t>
            </a:r>
            <a:endParaRPr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r>
              <a:rPr lang="en-US" sz="2800" b="1" noProof="1">
                <a:latin typeface="Times New Roman" panose="02020603050405020304" pitchFamily="18" charset="0"/>
                <a:cs typeface="Times New Roman" panose="02020603050405020304" pitchFamily="18" charset="0"/>
              </a:rPr>
              <a:t>User Interface Design</a:t>
            </a: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endParaRPr lang="en-US" sz="2800" b="1" strike="noStrike" noProof="1">
              <a:solidFill>
                <a:schemeClr val="tx1"/>
              </a:solidFill>
              <a:latin typeface="Times New Roman" panose="02020603050405020304" pitchFamily="18" charset="0"/>
              <a:cs typeface="Times New Roman" panose="02020603050405020304" pitchFamily="18" charset="0"/>
            </a:endParaRPr>
          </a:p>
          <a:p>
            <a:pPr algn="ctr" fontAlgn="base">
              <a:buNone/>
            </a:pPr>
            <a:endParaRPr lang="en-US" sz="2800" strike="noStrike" noProof="1">
              <a:solidFill>
                <a:schemeClr val="tx1"/>
              </a:solidFill>
              <a:effectLst>
                <a:outerShdw blurRad="38100" dist="19050" dir="2700000" algn="tl" rotWithShape="0">
                  <a:schemeClr val="dk1">
                    <a:alpha val="40000"/>
                  </a:schemeClr>
                </a:outerShdw>
              </a:effectLst>
            </a:endParaRPr>
          </a:p>
          <a:p>
            <a:pPr algn="ctr" fontAlgn="base">
              <a:buNone/>
            </a:pPr>
            <a:endParaRPr lang="en-US" sz="2800" strike="noStrike" noProof="1">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82613"/>
          </a:xfrm>
        </p:spPr>
        <p:txBody>
          <a:bodyPr/>
          <a:lstStyle/>
          <a:p>
            <a:r>
              <a:rPr lang="en-US" sz="3200" b="1" dirty="0">
                <a:latin typeface="Times New Roman" panose="02020603050405020304" pitchFamily="18" charset="0"/>
                <a:cs typeface="Times New Roman" panose="02020603050405020304" pitchFamily="18" charset="0"/>
              </a:rPr>
              <a:t>Types of Interfaces (contd..)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1056" y="587981"/>
            <a:ext cx="8229600" cy="5147022"/>
          </a:xfrm>
        </p:spPr>
        <p:txBody>
          <a:bodyPr/>
          <a:lstStyle/>
          <a:p>
            <a:pPr algn="just"/>
            <a:r>
              <a:rPr lang="en-US" sz="2400" b="1" dirty="0">
                <a:latin typeface="Times New Roman" panose="02020603050405020304" pitchFamily="18" charset="0"/>
                <a:cs typeface="Times New Roman" panose="02020603050405020304" pitchFamily="18" charset="0"/>
              </a:rPr>
              <a:t>Menu based interfaces</a:t>
            </a:r>
            <a:endParaRPr lang="en-US" sz="24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A menu based interface </a:t>
            </a:r>
            <a:r>
              <a:rPr lang="en-US" sz="2200" b="1" dirty="0">
                <a:latin typeface="Times New Roman" panose="02020603050405020304" pitchFamily="18" charset="0"/>
                <a:cs typeface="Times New Roman" panose="02020603050405020304" pitchFamily="18" charset="0"/>
              </a:rPr>
              <a:t>does not require the users to remember</a:t>
            </a:r>
            <a:r>
              <a:rPr lang="en-US" sz="2200" dirty="0">
                <a:latin typeface="Times New Roman" panose="02020603050405020304" pitchFamily="18" charset="0"/>
                <a:cs typeface="Times New Roman" panose="02020603050405020304" pitchFamily="18" charset="0"/>
              </a:rPr>
              <a:t> the commands and the interactions happen through </a:t>
            </a:r>
            <a:r>
              <a:rPr lang="en-US" sz="2200" b="1" dirty="0">
                <a:latin typeface="Times New Roman" panose="02020603050405020304" pitchFamily="18" charset="0"/>
                <a:cs typeface="Times New Roman" panose="02020603050405020304" pitchFamily="18" charset="0"/>
              </a:rPr>
              <a:t>menu based selections</a:t>
            </a:r>
            <a:r>
              <a:rPr lang="en-US" sz="2200" dirty="0">
                <a:latin typeface="Times New Roman" panose="02020603050405020304" pitchFamily="18" charset="0"/>
                <a:cs typeface="Times New Roman" panose="02020603050405020304" pitchFamily="18" charset="0"/>
              </a:rPr>
              <a:t> rather than recalling and typing the commands.</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While these interfaces are </a:t>
            </a:r>
            <a:r>
              <a:rPr lang="en-US" sz="2200" b="1" dirty="0">
                <a:solidFill>
                  <a:srgbClr val="00B050"/>
                </a:solidFill>
                <a:latin typeface="Times New Roman" panose="02020603050405020304" pitchFamily="18" charset="0"/>
                <a:cs typeface="Times New Roman" panose="02020603050405020304" pitchFamily="18" charset="0"/>
              </a:rPr>
              <a:t>helpful</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for novice and inexperienced users, the experienced ones find it </a:t>
            </a:r>
            <a:r>
              <a:rPr lang="en-US" sz="2200" b="1" dirty="0">
                <a:solidFill>
                  <a:srgbClr val="FF0000"/>
                </a:solidFill>
                <a:latin typeface="Times New Roman" panose="02020603050405020304" pitchFamily="18" charset="0"/>
                <a:cs typeface="Times New Roman" panose="02020603050405020304" pitchFamily="18" charset="0"/>
              </a:rPr>
              <a:t>difficult to work</a:t>
            </a:r>
            <a:r>
              <a:rPr lang="en-US" sz="2200" dirty="0">
                <a:latin typeface="Times New Roman" panose="02020603050405020304" pitchFamily="18" charset="0"/>
                <a:cs typeface="Times New Roman" panose="02020603050405020304" pitchFamily="18" charset="0"/>
              </a:rPr>
              <a:t> with menu based interface. This is because the experienced users with good typing skill can get the speedy interactions using command based interface.</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Unlike command based interfaces, menu based interface </a:t>
            </a:r>
            <a:r>
              <a:rPr lang="en-US" sz="2200" b="1" dirty="0">
                <a:solidFill>
                  <a:srgbClr val="FF0000"/>
                </a:solidFill>
                <a:latin typeface="Times New Roman" panose="02020603050405020304" pitchFamily="18" charset="0"/>
                <a:cs typeface="Times New Roman" panose="02020603050405020304" pitchFamily="18" charset="0"/>
              </a:rPr>
              <a:t>does not support complex interactions</a:t>
            </a:r>
            <a:r>
              <a:rPr lang="en-US" sz="2200" dirty="0">
                <a:latin typeface="Times New Roman" panose="02020603050405020304" pitchFamily="18" charset="0"/>
                <a:cs typeface="Times New Roman" panose="02020603050405020304" pitchFamily="18" charset="0"/>
              </a:rPr>
              <a:t> as logic based interactions are difficult to represent.</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Menu based interface is suitable for the software that come with </a:t>
            </a:r>
            <a:r>
              <a:rPr lang="en-US" sz="2200" b="1" dirty="0">
                <a:latin typeface="Times New Roman" panose="02020603050405020304" pitchFamily="18" charset="0"/>
                <a:cs typeface="Times New Roman" panose="02020603050405020304" pitchFamily="18" charset="0"/>
              </a:rPr>
              <a:t>less number of choices</a:t>
            </a:r>
            <a:r>
              <a:rPr lang="en-US" sz="2200" dirty="0">
                <a:latin typeface="Times New Roman" panose="02020603050405020304" pitchFamily="18" charset="0"/>
                <a:cs typeface="Times New Roman" panose="02020603050405020304" pitchFamily="18" charset="0"/>
              </a:rPr>
              <a:t> i.e. a software with reasonably large number of choices may not find menu based interfaces suitable.</a:t>
            </a:r>
            <a:endParaRPr lang="en-US" sz="2200" dirty="0">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82613"/>
          </a:xfrm>
        </p:spPr>
        <p:txBody>
          <a:bodyPr/>
          <a:lstStyle/>
          <a:p>
            <a:r>
              <a:rPr lang="en-US" sz="3200" b="1" dirty="0">
                <a:latin typeface="Times New Roman" panose="02020603050405020304" pitchFamily="18" charset="0"/>
                <a:cs typeface="Times New Roman" panose="02020603050405020304" pitchFamily="18" charset="0"/>
              </a:rPr>
              <a:t>Types of Menu</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760" y="582613"/>
            <a:ext cx="8229600" cy="5147022"/>
          </a:xfrm>
        </p:spPr>
        <p:txBody>
          <a:bodyPr/>
          <a:lstStyle/>
          <a:p>
            <a:pPr lvl="1" algn="just"/>
            <a:r>
              <a:rPr lang="en-US" sz="2400" b="1" dirty="0">
                <a:latin typeface="Times New Roman" panose="02020603050405020304" pitchFamily="18" charset="0"/>
                <a:cs typeface="Times New Roman" panose="02020603050405020304" pitchFamily="18" charset="0"/>
              </a:rPr>
              <a:t>Scrolling Menu</a:t>
            </a:r>
            <a:endParaRPr lang="en-US" sz="2400" b="1"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When the full choice list is large in numbers and can not be displayed in the menu area, scrolling of the menu items is necessary.</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This enables the user to view and select the items that are not visible on the screen.</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All the commands should be highly correlated, so that the user can easily locate a command they need.</a:t>
            </a:r>
            <a:endParaRPr lang="en-US" sz="2000" dirty="0">
              <a:latin typeface="Times New Roman" panose="02020603050405020304" pitchFamily="18" charset="0"/>
              <a:cs typeface="Times New Roman" panose="02020603050405020304" pitchFamily="18" charset="0"/>
            </a:endParaRPr>
          </a:p>
          <a:p>
            <a:pPr lvl="2" algn="just"/>
            <a:endParaRPr lang="en-US" sz="1600" b="1" dirty="0">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91C07206-9D75-4F59-B9C1-355A1D615A28}" type="slidenum">
              <a:rPr lang="en-US" smtClean="0"/>
            </a:fld>
            <a:endParaRPr lang="en-US"/>
          </a:p>
        </p:txBody>
      </p:sp>
      <p:pic>
        <p:nvPicPr>
          <p:cNvPr id="5" name="Picture 4"/>
          <p:cNvPicPr>
            <a:picLocks noChangeAspect="1"/>
          </p:cNvPicPr>
          <p:nvPr/>
        </p:nvPicPr>
        <p:blipFill>
          <a:blip r:embed="rId1"/>
          <a:stretch>
            <a:fillRect/>
          </a:stretch>
        </p:blipFill>
        <p:spPr>
          <a:xfrm>
            <a:off x="910590" y="3080385"/>
            <a:ext cx="7369810" cy="35096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82613"/>
          </a:xfrm>
        </p:spPr>
        <p:txBody>
          <a:bodyPr/>
          <a:lstStyle/>
          <a:p>
            <a:r>
              <a:rPr lang="en-US" sz="3200" b="1" dirty="0">
                <a:latin typeface="Times New Roman" panose="02020603050405020304" pitchFamily="18" charset="0"/>
                <a:cs typeface="Times New Roman" panose="02020603050405020304" pitchFamily="18" charset="0"/>
              </a:rPr>
              <a:t>Types of Menu</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1056" y="587981"/>
            <a:ext cx="8229600" cy="5147022"/>
          </a:xfrm>
        </p:spPr>
        <p:txBody>
          <a:bodyPr/>
          <a:lstStyle/>
          <a:p>
            <a:pPr lvl="1" algn="just"/>
            <a:r>
              <a:rPr lang="en-US" sz="2400" b="1" dirty="0">
                <a:latin typeface="Times New Roman" panose="02020603050405020304" pitchFamily="18" charset="0"/>
                <a:cs typeface="Times New Roman" panose="02020603050405020304" pitchFamily="18" charset="0"/>
              </a:rPr>
              <a:t>Walking Menu</a:t>
            </a:r>
            <a:endParaRPr lang="en-US" sz="2400" b="1"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In this type of menu, when an item is selected then the further menu items are displayed in a sub-menu displayed adjacent to the opened menu.</a:t>
            </a:r>
            <a:endParaRPr lang="en-US" sz="2000" dirty="0">
              <a:latin typeface="Times New Roman" panose="02020603050405020304" pitchFamily="18" charset="0"/>
              <a:cs typeface="Times New Roman" panose="02020603050405020304" pitchFamily="18" charset="0"/>
            </a:endParaRPr>
          </a:p>
          <a:p>
            <a:pPr lvl="2" algn="just"/>
            <a:r>
              <a:rPr lang="en-US" sz="2000" dirty="0">
                <a:latin typeface="Times New Roman" panose="02020603050405020304" pitchFamily="18" charset="0"/>
                <a:cs typeface="Times New Roman" panose="02020603050405020304" pitchFamily="18" charset="0"/>
              </a:rPr>
              <a:t>A walking menu can successfully be used to structure commands only if there are tens rather than hundreds of choices as each adjacent menu displayed will take some space on the screen and the screen size is very much limited.</a:t>
            </a:r>
            <a:endParaRPr lang="en-US" sz="2000" dirty="0">
              <a:latin typeface="Times New Roman" panose="02020603050405020304" pitchFamily="18" charset="0"/>
              <a:cs typeface="Times New Roman" panose="02020603050405020304" pitchFamily="18" charset="0"/>
            </a:endParaRPr>
          </a:p>
          <a:p>
            <a:pPr lvl="2" algn="just"/>
            <a:endParaRPr lang="en-US" sz="2000" dirty="0">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91C07206-9D75-4F59-B9C1-355A1D615A28}" type="slidenum">
              <a:rPr lang="en-US" smtClean="0"/>
            </a:fld>
            <a:endParaRPr lang="en-US"/>
          </a:p>
        </p:txBody>
      </p:sp>
      <p:pic>
        <p:nvPicPr>
          <p:cNvPr id="6" name="Picture 5"/>
          <p:cNvPicPr>
            <a:picLocks noChangeAspect="1"/>
          </p:cNvPicPr>
          <p:nvPr/>
        </p:nvPicPr>
        <p:blipFill>
          <a:blip r:embed="rId1"/>
          <a:stretch>
            <a:fillRect/>
          </a:stretch>
        </p:blipFill>
        <p:spPr>
          <a:xfrm>
            <a:off x="1043305" y="3356610"/>
            <a:ext cx="7290435" cy="32118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
            <a:ext cx="8229600" cy="582613"/>
          </a:xfrm>
        </p:spPr>
        <p:txBody>
          <a:bodyPr/>
          <a:lstStyle/>
          <a:p>
            <a:r>
              <a:rPr lang="en-US" sz="3200" b="1" dirty="0">
                <a:latin typeface="Times New Roman" panose="02020603050405020304" pitchFamily="18" charset="0"/>
                <a:cs typeface="Times New Roman" panose="02020603050405020304" pitchFamily="18" charset="0"/>
              </a:rPr>
              <a:t>Types of Menu</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9384" y="840408"/>
            <a:ext cx="8229600" cy="5147022"/>
          </a:xfrm>
        </p:spPr>
        <p:txBody>
          <a:bodyPr/>
          <a:lstStyle/>
          <a:p>
            <a:pPr lvl="1" algn="just"/>
            <a:r>
              <a:rPr lang="en-US" sz="2400" b="1" dirty="0">
                <a:latin typeface="Times New Roman" panose="02020603050405020304" pitchFamily="18" charset="0"/>
                <a:cs typeface="Times New Roman" panose="02020603050405020304" pitchFamily="18" charset="0"/>
              </a:rPr>
              <a:t>Hierarchical Menu</a:t>
            </a:r>
            <a:endParaRPr lang="en-US" sz="2400" b="1"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This type of menu is suitable for the systems with </a:t>
            </a:r>
            <a:r>
              <a:rPr lang="en-US" b="1" dirty="0">
                <a:latin typeface="Times New Roman" panose="02020603050405020304" pitchFamily="18" charset="0"/>
                <a:cs typeface="Times New Roman" panose="02020603050405020304" pitchFamily="18" charset="0"/>
              </a:rPr>
              <a:t>small display area like mobile phones</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In this type of menu, the menu items are organized in a </a:t>
            </a:r>
            <a:r>
              <a:rPr lang="en-US" b="1" dirty="0">
                <a:latin typeface="Times New Roman" panose="02020603050405020304" pitchFamily="18" charset="0"/>
                <a:cs typeface="Times New Roman" panose="02020603050405020304" pitchFamily="18" charset="0"/>
              </a:rPr>
              <a:t>hierarchy or tree like structure</a:t>
            </a:r>
            <a:r>
              <a:rPr lang="en-US"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Selecting a menu item causes the current menu display to be replaced by an appropriate submenu.</a:t>
            </a:r>
            <a:endParaRPr lang="en-US" dirty="0">
              <a:latin typeface="Times New Roman" panose="02020603050405020304" pitchFamily="18" charset="0"/>
              <a:cs typeface="Times New Roman" panose="02020603050405020304" pitchFamily="18" charset="0"/>
            </a:endParaRPr>
          </a:p>
          <a:p>
            <a:pPr lvl="2" algn="just"/>
            <a:r>
              <a:rPr lang="en-US" dirty="0">
                <a:latin typeface="Times New Roman" panose="02020603050405020304" pitchFamily="18" charset="0"/>
                <a:cs typeface="Times New Roman" panose="02020603050405020304" pitchFamily="18" charset="0"/>
              </a:rPr>
              <a:t>It can be used to </a:t>
            </a:r>
            <a:r>
              <a:rPr lang="en-US" b="1" dirty="0">
                <a:solidFill>
                  <a:srgbClr val="00B050"/>
                </a:solidFill>
                <a:latin typeface="Times New Roman" panose="02020603050405020304" pitchFamily="18" charset="0"/>
                <a:cs typeface="Times New Roman" panose="02020603050405020304" pitchFamily="18" charset="0"/>
              </a:rPr>
              <a:t>manage a large number of choices</a:t>
            </a:r>
            <a:r>
              <a:rPr lang="en-US" dirty="0">
                <a:latin typeface="Times New Roman" panose="02020603050405020304" pitchFamily="18" charset="0"/>
                <a:cs typeface="Times New Roman" panose="02020603050405020304" pitchFamily="18" charset="0"/>
              </a:rPr>
              <a:t>, but the users are likely to face </a:t>
            </a:r>
            <a:r>
              <a:rPr lang="en-US" b="1" dirty="0">
                <a:solidFill>
                  <a:srgbClr val="FF0000"/>
                </a:solidFill>
                <a:latin typeface="Times New Roman" panose="02020603050405020304" pitchFamily="18" charset="0"/>
                <a:cs typeface="Times New Roman" panose="02020603050405020304" pitchFamily="18" charset="0"/>
              </a:rPr>
              <a:t>navigational issue</a:t>
            </a:r>
            <a:r>
              <a:rPr lang="en-US" dirty="0">
                <a:latin typeface="Times New Roman" panose="02020603050405020304" pitchFamily="18" charset="0"/>
                <a:cs typeface="Times New Roman" panose="02020603050405020304" pitchFamily="18" charset="0"/>
              </a:rPr>
              <a:t> as they might lose track of where they are in the menu tree.</a:t>
            </a:r>
            <a:endParaRPr lang="en-US" dirty="0">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36104"/>
          </a:xfrm>
        </p:spPr>
        <p:txBody>
          <a:bodyPr/>
          <a:lstStyle/>
          <a:p>
            <a:pPr lvl="1">
              <a:spcBef>
                <a:spcPts val="640"/>
              </a:spcBef>
            </a:pPr>
            <a:r>
              <a:rPr lang="en-US" sz="3200" b="1" dirty="0">
                <a:latin typeface="Times New Roman" panose="02020603050405020304" pitchFamily="18" charset="0"/>
                <a:cs typeface="Times New Roman" panose="02020603050405020304" pitchFamily="18" charset="0"/>
              </a:rPr>
              <a:t>Graphical User Interface vs Text-based user Interface</a:t>
            </a:r>
            <a:endParaRPr lang="en-GB" sz="32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9505"/>
            <a:ext cx="8229600" cy="4858990"/>
          </a:xfrm>
        </p:spPr>
        <p:txBody>
          <a:bodyPr/>
          <a:lstStyle/>
          <a:p>
            <a:pPr algn="just"/>
            <a:r>
              <a:rPr lang="en-US" sz="2400" b="1" dirty="0">
                <a:latin typeface="Times New Roman" panose="02020603050405020304" pitchFamily="18" charset="0"/>
                <a:cs typeface="Times New Roman" panose="02020603050405020304" pitchFamily="18" charset="0"/>
              </a:rPr>
              <a:t>Graphical User Interface (GUI)</a:t>
            </a:r>
            <a:endParaRPr lang="en-US" sz="24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Here, multiple windows with different information can be shown on the same screen.</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GUI uses iconic representation to show the user interactions. This symbolic representation makes GUI more user friendly.</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GUI supports command selection using an attractive and user friendly menu selection system.</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In GUI, a pointing device can be used to issue commands.</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However, GUI requires special peripheral devices for implementation.</a:t>
            </a:r>
            <a:endParaRPr lang="en-US" sz="22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Text-based Interface</a:t>
            </a:r>
            <a:endParaRPr lang="en-US" sz="24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It can be implemented using a low cost alphanumeric display terminal.</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Mostly works on text based commands that is difficult to remember and recall.</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Architectural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72795"/>
            <a:ext cx="8229600" cy="5354955"/>
          </a:xfrm>
        </p:spPr>
        <p:txBody>
          <a:bodyPr/>
          <a:p>
            <a:pPr algn="just"/>
            <a:r>
              <a:rPr lang="en-US" sz="2400">
                <a:latin typeface="Times New Roman" panose="02020603050405020304" pitchFamily="18" charset="0"/>
                <a:cs typeface="Times New Roman" panose="02020603050405020304" pitchFamily="18" charset="0"/>
              </a:rPr>
              <a:t>To depict the software's design, an architectural design is required.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IEEE defines architectural design as "the process of defining a collection of hardware and software components and their interfaces to establish the framework for the development of a computer system".</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Software developed for computer-based systems may display one of these numerous architectural designs. </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Data centered architeture</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Data flow architecture</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Call and return architecture</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Client Server architecture</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Layered architecture</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Data Centered Architecture</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3430"/>
            <a:ext cx="4038600" cy="5354320"/>
          </a:xfrm>
        </p:spPr>
        <p:txBody>
          <a:bodyPr/>
          <a:p>
            <a:pPr algn="just"/>
            <a:r>
              <a:rPr lang="en-US" sz="2400">
                <a:latin typeface="Times New Roman" panose="02020603050405020304" pitchFamily="18" charset="0"/>
                <a:cs typeface="Times New Roman" panose="02020603050405020304" pitchFamily="18" charset="0"/>
              </a:rPr>
              <a:t>The core of this design will be a data store, which is regularly accessed by the other parts that add, update, remove, or change the data that is stored there.</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This design has centralised data that is regularly accessible by other components for data modification. The attainment of data integrality is the primary goal of data-centered architecture.</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91C07206-9D75-4F59-B9C1-355A1D615A28}" type="slidenum">
              <a:rPr lang="en-US"/>
            </a:fld>
            <a:endParaRPr lang="en-US"/>
          </a:p>
        </p:txBody>
      </p:sp>
      <p:pic>
        <p:nvPicPr>
          <p:cNvPr id="8" name="Content Placeholder 7"/>
          <p:cNvPicPr>
            <a:picLocks noChangeAspect="1"/>
          </p:cNvPicPr>
          <p:nvPr>
            <p:ph sz="half" idx="2"/>
          </p:nvPr>
        </p:nvPicPr>
        <p:blipFill>
          <a:blip r:embed="rId1"/>
          <a:stretch>
            <a:fillRect/>
          </a:stretch>
        </p:blipFill>
        <p:spPr>
          <a:xfrm>
            <a:off x="4682490" y="894080"/>
            <a:ext cx="3968750" cy="5351145"/>
          </a:xfrm>
          <a:prstGeom prst="rect">
            <a:avLst/>
          </a:prstGeom>
        </p:spPr>
      </p:pic>
      <p:sp>
        <p:nvSpPr>
          <p:cNvPr id="5" name="Text Box 4"/>
          <p:cNvSpPr txBox="1"/>
          <p:nvPr/>
        </p:nvSpPr>
        <p:spPr>
          <a:xfrm>
            <a:off x="4693920" y="6336665"/>
            <a:ext cx="3550285" cy="46037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Source: www.educative.io</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951865"/>
            <a:ext cx="8228965" cy="5175885"/>
          </a:xfrm>
        </p:spPr>
        <p:txBody>
          <a:bodyPr/>
          <a:p>
            <a:pPr marL="0" indent="0" algn="just">
              <a:buNone/>
            </a:pPr>
            <a:r>
              <a:rPr lang="en-US" sz="2400" b="1">
                <a:latin typeface="Times New Roman" panose="02020603050405020304" pitchFamily="18" charset="0"/>
                <a:cs typeface="Times New Roman" panose="02020603050405020304" pitchFamily="18" charset="0"/>
              </a:rPr>
              <a:t>Advantage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Repository of data is independent of clients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Client work independent of each other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may be simple to add additional clients.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Modification can be very easy</a:t>
            </a: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Disadvantage</a:t>
            </a:r>
            <a:r>
              <a:rPr lang="en-US" sz="2400">
                <a:latin typeface="Times New Roman" panose="02020603050405020304" pitchFamily="18" charset="0"/>
                <a:cs typeface="Times New Roman" panose="02020603050405020304" pitchFamily="18" charset="0"/>
              </a:rPr>
              <a:t> </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As the data is centralized, any damage to the data repository will bring the entire architecture at halt.</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Data flow architectures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97560"/>
            <a:ext cx="8229600" cy="5330190"/>
          </a:xfrm>
        </p:spPr>
        <p:txBody>
          <a:bodyPr/>
          <a:p>
            <a:pPr algn="just"/>
            <a:r>
              <a:rPr lang="en-US" sz="2400">
                <a:latin typeface="Times New Roman" panose="02020603050405020304" pitchFamily="18" charset="0"/>
                <a:cs typeface="Times New Roman" panose="02020603050405020304" pitchFamily="18" charset="0"/>
              </a:rPr>
              <a:t>This kind of architecture is used when input data is transformed into output data through a series of computational manipulative components.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sym typeface="+mn-ea"/>
              </a:rPr>
              <a:t>Given that it incorporates both </a:t>
            </a:r>
            <a:r>
              <a:rPr lang="en-US" sz="2400" b="1">
                <a:latin typeface="Times New Roman" panose="02020603050405020304" pitchFamily="18" charset="0"/>
                <a:cs typeface="Times New Roman" panose="02020603050405020304" pitchFamily="18" charset="0"/>
                <a:sym typeface="+mn-ea"/>
              </a:rPr>
              <a:t>pipes and filters</a:t>
            </a:r>
            <a:r>
              <a:rPr lang="en-US" sz="2400">
                <a:latin typeface="Times New Roman" panose="02020603050405020304" pitchFamily="18" charset="0"/>
                <a:cs typeface="Times New Roman" panose="02020603050405020304" pitchFamily="18" charset="0"/>
                <a:sym typeface="+mn-ea"/>
              </a:rPr>
              <a:t>, as well as a collection of parts connected by lines to form filters, the figure exemplifies pipe-and-filter architecture.</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pic>
        <p:nvPicPr>
          <p:cNvPr id="8" name="Picture 7"/>
          <p:cNvPicPr>
            <a:picLocks noChangeAspect="1"/>
          </p:cNvPicPr>
          <p:nvPr/>
        </p:nvPicPr>
        <p:blipFill>
          <a:blip r:embed="rId1"/>
          <a:stretch>
            <a:fillRect/>
          </a:stretch>
        </p:blipFill>
        <p:spPr>
          <a:xfrm>
            <a:off x="467360" y="3243580"/>
            <a:ext cx="8230870" cy="2873375"/>
          </a:xfrm>
          <a:prstGeom prst="rect">
            <a:avLst/>
          </a:prstGeom>
        </p:spPr>
      </p:pic>
      <p:sp>
        <p:nvSpPr>
          <p:cNvPr id="4" name="Text Box 3"/>
          <p:cNvSpPr txBox="1"/>
          <p:nvPr/>
        </p:nvSpPr>
        <p:spPr>
          <a:xfrm>
            <a:off x="4693920" y="6261100"/>
            <a:ext cx="3550285" cy="46037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Source: www.educative.io</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9600" cy="5354955"/>
          </a:xfrm>
        </p:spPr>
        <p:txBody>
          <a:bodyPr/>
          <a:p>
            <a:pPr algn="just"/>
            <a:r>
              <a:rPr lang="en-US" sz="2400">
                <a:latin typeface="Times New Roman" panose="02020603050405020304" pitchFamily="18" charset="0"/>
                <a:cs typeface="Times New Roman" panose="02020603050405020304" pitchFamily="18" charset="0"/>
              </a:rPr>
              <a:t>Data transmission between components is accomplished via </a:t>
            </a:r>
            <a:r>
              <a:rPr lang="en-US" sz="2400" b="1">
                <a:latin typeface="Times New Roman" panose="02020603050405020304" pitchFamily="18" charset="0"/>
                <a:cs typeface="Times New Roman" panose="02020603050405020304" pitchFamily="18" charset="0"/>
              </a:rPr>
              <a:t>pipes</a:t>
            </a:r>
            <a:r>
              <a:rPr lang="en-US"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Every filter is made to receive a specific kind of data input, process it separately, and output the results in a different form to the filter after it. It is not necessary for the filters to understand how nearby filters operate.</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Batch sequential data flow</a:t>
            </a:r>
            <a:r>
              <a:rPr lang="en-US" sz="2400">
                <a:latin typeface="Times New Roman" panose="02020603050405020304" pitchFamily="18" charset="0"/>
                <a:cs typeface="Times New Roman" panose="02020603050405020304" pitchFamily="18" charset="0"/>
              </a:rPr>
              <a:t> is defined as one in which each transform line becomes a single line. This structure takes the batch of data and transforms it using sequential components one after the other.</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pic>
        <p:nvPicPr>
          <p:cNvPr id="4" name="Picture 3"/>
          <p:cNvPicPr>
            <a:picLocks noChangeAspect="1"/>
          </p:cNvPicPr>
          <p:nvPr/>
        </p:nvPicPr>
        <p:blipFill>
          <a:blip r:embed="rId1"/>
          <a:stretch>
            <a:fillRect/>
          </a:stretch>
        </p:blipFill>
        <p:spPr>
          <a:xfrm>
            <a:off x="971550" y="4791075"/>
            <a:ext cx="7633970" cy="1454150"/>
          </a:xfrm>
          <a:prstGeom prst="rect">
            <a:avLst/>
          </a:prstGeom>
        </p:spPr>
      </p:pic>
      <p:sp>
        <p:nvSpPr>
          <p:cNvPr id="6" name="Text Box 5"/>
          <p:cNvSpPr txBox="1"/>
          <p:nvPr/>
        </p:nvSpPr>
        <p:spPr>
          <a:xfrm>
            <a:off x="4693920" y="6336665"/>
            <a:ext cx="3550285" cy="46037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Source: www.educative.io</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har char="•"/>
              <a:defRPr sz="3200">
                <a:solidFill>
                  <a:schemeClr val="tx1"/>
                </a:solidFill>
                <a:latin typeface="Arial" panose="020B0604020202020204" pitchFamily="34" charset="0"/>
                <a:ea typeface="SimSun"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SimSun"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SimSun"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SimSun"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SimSun" panose="02010600030101010101" pitchFamily="2" charset="-122"/>
              </a:defRPr>
            </a:lvl9pPr>
          </a:lstStyle>
          <a:p>
            <a:pPr eaLnBrk="0" hangingPunct="0">
              <a:spcBef>
                <a:spcPct val="50000"/>
              </a:spcBef>
              <a:buFontTx/>
              <a:buNone/>
            </a:pPr>
            <a:fld id="{DD747FBE-64B0-4EF2-9A5B-B313740A95A0}" type="slidenum">
              <a:rPr lang="en-US" altLang="en-US" sz="1400" smtClean="0">
                <a:solidFill>
                  <a:schemeClr val="tx1"/>
                </a:solidFill>
              </a:rPr>
            </a:fld>
            <a:endParaRPr lang="en-US" altLang="en-US" sz="1400" smtClean="0">
              <a:solidFill>
                <a:schemeClr val="tx1"/>
              </a:solidFill>
            </a:endParaRPr>
          </a:p>
        </p:txBody>
      </p:sp>
      <p:sp>
        <p:nvSpPr>
          <p:cNvPr id="7171" name="Rectangle 1"/>
          <p:cNvSpPr>
            <a:spLocks noGrp="1" noChangeArrowheads="1"/>
          </p:cNvSpPr>
          <p:nvPr>
            <p:ph type="title"/>
          </p:nvPr>
        </p:nvSpPr>
        <p:spPr>
          <a:xfrm>
            <a:off x="457200" y="44450"/>
            <a:ext cx="7771130" cy="817245"/>
          </a:xfrm>
        </p:spPr>
        <p:txBody>
          <a:bodyPr lIns="18000" tIns="46800" rIns="18000" bIns="46800"/>
          <a:lstStyle/>
          <a:p>
            <a:pPr eaLnBrk="1" hangingPunct="1">
              <a:spcBef>
                <a:spcPts val="1000"/>
              </a:spcBef>
            </a:pPr>
            <a:r>
              <a:rPr lang="en-GB" altLang="zh-CN" sz="3200" b="1">
                <a:latin typeface="Times New Roman" panose="02020603050405020304" pitchFamily="18" charset="0"/>
              </a:rPr>
              <a:t>Chapter Outcomes:</a:t>
            </a:r>
            <a:endParaRPr lang="en-GB" altLang="zh-CN" sz="3200" b="1">
              <a:latin typeface="Times New Roman" panose="02020603050405020304" pitchFamily="18" charset="0"/>
            </a:endParaRPr>
          </a:p>
        </p:txBody>
      </p:sp>
      <p:sp>
        <p:nvSpPr>
          <p:cNvPr id="2" name="Rectangle 2"/>
          <p:cNvSpPr>
            <a:spLocks noGrp="1"/>
          </p:cNvSpPr>
          <p:nvPr>
            <p:ph idx="1"/>
          </p:nvPr>
        </p:nvSpPr>
        <p:spPr>
          <a:xfrm>
            <a:off x="467360" y="836930"/>
            <a:ext cx="7999095" cy="5125085"/>
          </a:xfrm>
        </p:spPr>
        <p:txBody>
          <a:bodyPr lIns="18000" tIns="46800" rIns="18000" bIns="46800"/>
          <a:lstStyle/>
          <a:p>
            <a:pPr marL="0" indent="0" algn="just" eaLnBrk="1" hangingPunct="1">
              <a:spcBef>
                <a:spcPts val="625"/>
              </a:spcBef>
              <a:buNone/>
              <a:defRPr/>
            </a:pPr>
            <a:r>
              <a:rPr lang="en-GB" altLang="zh-CN" sz="2800" noProof="1">
                <a:latin typeface="Times New Roman" panose="02020603050405020304" pitchFamily="18" charset="0"/>
              </a:rPr>
              <a:t>After completing this chapter successfully, the students will be able to:</a:t>
            </a:r>
            <a:endParaRPr lang="en-GB" altLang="zh-CN" sz="2800"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Identify the purpose of user interface design.</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List characteristics of good user interface.</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Discuss the basic concepts in user interface.</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Explain different types of user interfaces.</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Compare and contrast text based interface with graphical user interface.</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Explain architectural design</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Discuss component design</a:t>
            </a:r>
            <a:endParaRPr lang="en-US" altLang="en-GB" noProof="1">
              <a:latin typeface="Times New Roman" panose="02020603050405020304" pitchFamily="18" charset="0"/>
            </a:endParaRPr>
          </a:p>
          <a:p>
            <a:pPr lvl="1" algn="just">
              <a:spcBef>
                <a:spcPts val="625"/>
              </a:spcBef>
              <a:defRPr/>
            </a:pPr>
            <a:r>
              <a:rPr lang="en-US" altLang="en-GB" noProof="1">
                <a:latin typeface="Times New Roman" panose="02020603050405020304" pitchFamily="18" charset="0"/>
              </a:rPr>
              <a:t>Describe web app design</a:t>
            </a:r>
            <a:endParaRPr lang="en-US" altLang="en-GB" noProof="1">
              <a:latin typeface="Times New Roman" panose="02020603050405020304" pitchFamily="18" charset="0"/>
            </a:endParaRPr>
          </a:p>
          <a:p>
            <a:pPr eaLnBrk="1" hangingPunct="1">
              <a:spcBef>
                <a:spcPts val="625"/>
              </a:spcBef>
              <a:defRPr/>
            </a:pPr>
            <a:endParaRPr lang="en-US" altLang="en-GB" noProof="1">
              <a:latin typeface="Times New Roman" panose="02020603050405020304" pitchFamily="18" charset="0"/>
            </a:endParaRPr>
          </a:p>
        </p:txBody>
      </p:sp>
      <p:sp>
        <p:nvSpPr>
          <p:cNvPr id="3" name="Date Placeholder 2"/>
          <p:cNvSpPr>
            <a:spLocks noGrp="1"/>
          </p:cNvSpPr>
          <p:nvPr>
            <p:ph type="dt" sz="quarter" idx="10"/>
          </p:nvPr>
        </p:nvSpPr>
        <p:spPr/>
        <p:txBody>
          <a:bodyPr/>
          <a:lstStyle/>
          <a:p>
            <a:pPr>
              <a:defRPr/>
            </a:pPr>
            <a:fld id="{BAC47163-851D-4436-BE2B-866036C3E308}" type="datetime1">
              <a:rPr lang="en-US" smtClean="0"/>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90170"/>
            <a:ext cx="8229600" cy="582613"/>
          </a:xfrm>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627380"/>
            <a:ext cx="8229600" cy="5500370"/>
          </a:xfrm>
        </p:spPr>
        <p:txBody>
          <a:bodyPr/>
          <a:p>
            <a:pPr marL="0" indent="0">
              <a:buNone/>
            </a:pPr>
            <a:r>
              <a:rPr lang="en-US" sz="2400" b="1">
                <a:latin typeface="Times New Roman" panose="02020603050405020304" pitchFamily="18" charset="0"/>
                <a:cs typeface="Times New Roman" panose="02020603050405020304" pitchFamily="18" charset="0"/>
              </a:rPr>
              <a:t>Advantages of Data Flow architecture: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 It provides modularity in the code.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 same filters can be reused to create different configurations, which allows for reusability.</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Parallel processing can be done in the pipe and filter architecture.</a:t>
            </a:r>
            <a:endParaRPr lang="en-US" sz="2400">
              <a:latin typeface="Times New Roman" panose="02020603050405020304" pitchFamily="18" charset="0"/>
              <a:cs typeface="Times New Roman" panose="02020603050405020304" pitchFamily="18" charset="0"/>
            </a:endParaRPr>
          </a:p>
          <a:p>
            <a:pPr marL="0" indent="0">
              <a:buNone/>
            </a:pPr>
            <a:r>
              <a:rPr lang="en-US" sz="2400" b="1">
                <a:latin typeface="Times New Roman" panose="02020603050405020304" pitchFamily="18" charset="0"/>
                <a:cs typeface="Times New Roman" panose="02020603050405020304" pitchFamily="18" charset="0"/>
              </a:rPr>
              <a:t>Disadvantages of Data Flow architecture: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is not suitable for interactive applications since the output is obtained after a series of transformations.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Extra filters may be needed to make independent components compatible with one another: i.e., to transform the output of one component to make it compatible with the input of the next.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If components are not designed independently, it may lead to tight data coupling.</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Call and Return architectures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883920"/>
            <a:ext cx="8229600" cy="5243830"/>
          </a:xfrm>
        </p:spPr>
        <p:txBody>
          <a:bodyPr/>
          <a:p>
            <a:pPr algn="just"/>
            <a:r>
              <a:rPr lang="en-US" sz="2400">
                <a:latin typeface="Times New Roman" panose="02020603050405020304" pitchFamily="18" charset="0"/>
                <a:cs typeface="Times New Roman" panose="02020603050405020304" pitchFamily="18" charset="0"/>
              </a:rPr>
              <a:t>It is employed to produce programs that are simple to scale and alter. This category contains a wide variety of sub-styles. Below is an explanation of two of them. </a:t>
            </a: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Architecture for remote procedure calls:</a:t>
            </a:r>
            <a:r>
              <a:rPr lang="en-US" sz="2400">
                <a:latin typeface="Times New Roman" panose="02020603050405020304" pitchFamily="18" charset="0"/>
                <a:cs typeface="Times New Roman" panose="02020603050405020304" pitchFamily="18" charset="0"/>
              </a:rPr>
              <a:t> This component is used to display data in a main program or subprogram that is dispersed over several networked machines.</a:t>
            </a:r>
            <a:endParaRPr lang="en-US" sz="2400">
              <a:latin typeface="Times New Roman" panose="02020603050405020304" pitchFamily="18" charset="0"/>
              <a:cs typeface="Times New Roman" panose="02020603050405020304" pitchFamily="18" charset="0"/>
            </a:endParaRPr>
          </a:p>
          <a:p>
            <a:pPr algn="just"/>
            <a:endParaRPr lang="en-US" sz="28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Main program or subprogram architectures:</a:t>
            </a:r>
            <a:r>
              <a:rPr lang="en-US" sz="2400">
                <a:latin typeface="Times New Roman" panose="02020603050405020304" pitchFamily="18" charset="0"/>
                <a:cs typeface="Times New Roman" panose="02020603050405020304" pitchFamily="18" charset="0"/>
              </a:rPr>
              <a:t> A control hierarchy is formed when a number of subprograms or functions break out from the main program structure. Numerous subprograms in the main program have the ability to call other components. </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pic>
        <p:nvPicPr>
          <p:cNvPr id="6" name="Content Placeholder 5"/>
          <p:cNvPicPr>
            <a:picLocks noChangeAspect="1"/>
          </p:cNvPicPr>
          <p:nvPr>
            <p:ph idx="1"/>
          </p:nvPr>
        </p:nvPicPr>
        <p:blipFill>
          <a:blip r:embed="rId1"/>
        </p:blipFill>
        <p:spPr>
          <a:xfrm>
            <a:off x="457200" y="965200"/>
            <a:ext cx="8229600" cy="5163820"/>
          </a:xfrm>
          <a:prstGeom prst="rect">
            <a:avLst/>
          </a:prstGeom>
        </p:spPr>
      </p:pic>
      <p:sp>
        <p:nvSpPr>
          <p:cNvPr id="2" name="Text Box 1"/>
          <p:cNvSpPr txBox="1"/>
          <p:nvPr/>
        </p:nvSpPr>
        <p:spPr>
          <a:xfrm>
            <a:off x="467360" y="6237605"/>
            <a:ext cx="4185285" cy="460375"/>
          </a:xfrm>
          <a:prstGeom prst="rect">
            <a:avLst/>
          </a:prstGeom>
          <a:noFill/>
        </p:spPr>
        <p:txBody>
          <a:bodyPr wrap="square" rtlCol="0">
            <a:spAutoFit/>
          </a:bodyPr>
          <a:p>
            <a:pPr algn="ctr"/>
            <a:r>
              <a:rPr lang="en-US">
                <a:latin typeface="Times New Roman" panose="02020603050405020304" pitchFamily="18" charset="0"/>
                <a:cs typeface="Times New Roman" panose="02020603050405020304" pitchFamily="18" charset="0"/>
              </a:rPr>
              <a:t>Source: www.geeksforgeeks.org</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18515"/>
            <a:ext cx="8229600" cy="5309235"/>
          </a:xfrm>
        </p:spPr>
        <p:txBody>
          <a:bodyPr/>
          <a:p>
            <a:pPr marL="0" indent="0" algn="just">
              <a:buNone/>
            </a:pPr>
            <a:r>
              <a:rPr lang="en-US" sz="2400" b="1">
                <a:latin typeface="Times New Roman" panose="02020603050405020304" pitchFamily="18" charset="0"/>
                <a:cs typeface="Times New Roman" panose="02020603050405020304" pitchFamily="18" charset="0"/>
              </a:rPr>
              <a:t>Advantages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They enable code modularity.</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They are easy to scale and modify.</a:t>
            </a:r>
            <a:endParaRPr lang="en-US" sz="2400">
              <a:latin typeface="Times New Roman" panose="02020603050405020304" pitchFamily="18" charset="0"/>
              <a:cs typeface="Times New Roman" panose="02020603050405020304" pitchFamily="18" charset="0"/>
            </a:endParaRPr>
          </a:p>
          <a:p>
            <a:pPr marL="0" indent="0" algn="just">
              <a:buNone/>
            </a:pPr>
            <a:endParaRPr lang="en-US" sz="2400">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Disadvantages</a:t>
            </a:r>
            <a:endParaRPr lang="en-US" sz="2400" b="1">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If interfaces are not well-defined, it may lead to tight data coupling.</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If internal data structures change, it may result in ripples to other modules.</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91C07206-9D75-4F59-B9C1-355A1D615A28}" type="slidenum">
              <a:rPr lang="en-US"/>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260985"/>
            <a:ext cx="8229600" cy="582613"/>
          </a:xfrm>
        </p:spPr>
        <p:txBody>
          <a:bodyPr/>
          <a:p>
            <a:r>
              <a:rPr lang="en-US" sz="3200" b="1">
                <a:latin typeface="Times New Roman" panose="02020603050405020304" pitchFamily="18" charset="0"/>
                <a:cs typeface="Times New Roman" panose="02020603050405020304" pitchFamily="18" charset="0"/>
              </a:rPr>
              <a:t>Client-server architectures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138555"/>
            <a:ext cx="4038600" cy="4989195"/>
          </a:xfrm>
        </p:spPr>
        <p:txBody>
          <a:bodyPr/>
          <a:p>
            <a:pPr algn="just"/>
            <a:r>
              <a:rPr lang="en-US" sz="2400">
                <a:latin typeface="Times New Roman" panose="02020603050405020304" pitchFamily="18" charset="0"/>
                <a:cs typeface="Times New Roman" panose="02020603050405020304" pitchFamily="18" charset="0"/>
              </a:rPr>
              <a:t>In client-server architectures, the system is divided into the following two components:-</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Client</a:t>
            </a:r>
            <a:endParaRPr lang="en-US" sz="2400">
              <a:latin typeface="Times New Roman" panose="02020603050405020304" pitchFamily="18" charset="0"/>
              <a:cs typeface="Times New Roman" panose="02020603050405020304" pitchFamily="18" charset="0"/>
            </a:endParaRPr>
          </a:p>
          <a:p>
            <a:pPr lvl="1" algn="just"/>
            <a:r>
              <a:rPr lang="en-US" sz="2400">
                <a:latin typeface="Times New Roman" panose="02020603050405020304" pitchFamily="18" charset="0"/>
                <a:cs typeface="Times New Roman" panose="02020603050405020304" pitchFamily="18" charset="0"/>
              </a:rPr>
              <a:t>Server</a:t>
            </a:r>
            <a:endParaRPr lang="en-US" sz="2400">
              <a:latin typeface="Times New Roman" panose="02020603050405020304" pitchFamily="18" charset="0"/>
              <a:cs typeface="Times New Roman" panose="02020603050405020304" pitchFamily="18" charset="0"/>
            </a:endParaRPr>
          </a:p>
          <a:p>
            <a:pPr marL="457200" lvl="1" indent="0" algn="just">
              <a:buNone/>
            </a:pP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 server component is the service provider while clients are the service requesters.</a:t>
            </a:r>
            <a:endParaRPr lang="en-US"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91C07206-9D75-4F59-B9C1-355A1D615A28}" type="slidenum">
              <a:rPr lang="en-US"/>
            </a:fld>
            <a:endParaRPr lang="en-US"/>
          </a:p>
        </p:txBody>
      </p:sp>
      <p:pic>
        <p:nvPicPr>
          <p:cNvPr id="6" name="Content Placeholder 5"/>
          <p:cNvPicPr>
            <a:picLocks noChangeAspect="1"/>
          </p:cNvPicPr>
          <p:nvPr>
            <p:ph sz="half" idx="2"/>
          </p:nvPr>
        </p:nvPicPr>
        <p:blipFill>
          <a:blip r:embed="rId1"/>
          <a:stretch>
            <a:fillRect/>
          </a:stretch>
        </p:blipFill>
        <p:spPr>
          <a:xfrm>
            <a:off x="4648200" y="1174750"/>
            <a:ext cx="4038600" cy="5018405"/>
          </a:xfrm>
          <a:prstGeom prst="rect">
            <a:avLst/>
          </a:prstGeom>
        </p:spPr>
      </p:pic>
      <p:sp>
        <p:nvSpPr>
          <p:cNvPr id="5" name="Text Box 4"/>
          <p:cNvSpPr txBox="1"/>
          <p:nvPr/>
        </p:nvSpPr>
        <p:spPr>
          <a:xfrm>
            <a:off x="4693920" y="6336665"/>
            <a:ext cx="3550285" cy="46037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Source: www.educative.io</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44450"/>
            <a:ext cx="8229600" cy="582613"/>
          </a:xfrm>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626745"/>
            <a:ext cx="8228965" cy="5501005"/>
          </a:xfrm>
        </p:spPr>
        <p:txBody>
          <a:bodyPr/>
          <a:p>
            <a:pPr marL="0" indent="0">
              <a:buNone/>
            </a:pPr>
            <a:r>
              <a:rPr lang="en-US" sz="2400" b="1">
                <a:latin typeface="Times New Roman" panose="02020603050405020304" pitchFamily="18" charset="0"/>
                <a:cs typeface="Times New Roman" panose="02020603050405020304" pitchFamily="18" charset="0"/>
              </a:rPr>
              <a:t>Advantages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provides ease in adding new servers or updating the existing ones.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Supports parallel implementation.</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This architecture is secure.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is easily accessible irrespective of the platform or the location.</a:t>
            </a:r>
            <a:endParaRPr lang="en-US" sz="2400">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Disadvantages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Management problems if servers are owned by others.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Performance depends on the system and the network thus, performance is unpredictable.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Servers may get overloaded with requests.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Single point of failure, which means if the main server fails, the whole system will be down.</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44450"/>
            <a:ext cx="8229600" cy="582613"/>
          </a:xfrm>
        </p:spPr>
        <p:txBody>
          <a:bodyPr/>
          <a:p>
            <a:r>
              <a:rPr lang="en-US" sz="3200" b="1">
                <a:latin typeface="Times New Roman" panose="02020603050405020304" pitchFamily="18" charset="0"/>
                <a:cs typeface="Times New Roman" panose="02020603050405020304" pitchFamily="18" charset="0"/>
              </a:rPr>
              <a:t>Layered Architecture</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626745"/>
            <a:ext cx="8228965" cy="5501005"/>
          </a:xfrm>
        </p:spPr>
        <p:txBody>
          <a:bodyPr/>
          <a:p>
            <a:pPr algn="just"/>
            <a:r>
              <a:rPr lang="en-US" sz="2400">
                <a:latin typeface="Times New Roman" panose="02020603050405020304" pitchFamily="18" charset="0"/>
                <a:cs typeface="Times New Roman" panose="02020603050405020304" pitchFamily="18" charset="0"/>
              </a:rPr>
              <a:t>In layered architectures, the system is designed in a stack of layers. Each layer hides the layers below it. The functionality of a system is organized into layers, with each layer only dependent on the layer below it.</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pic>
        <p:nvPicPr>
          <p:cNvPr id="4" name="Picture 3"/>
          <p:cNvPicPr>
            <a:picLocks noChangeAspect="1"/>
          </p:cNvPicPr>
          <p:nvPr/>
        </p:nvPicPr>
        <p:blipFill>
          <a:blip r:embed="rId1"/>
          <a:stretch>
            <a:fillRect/>
          </a:stretch>
        </p:blipFill>
        <p:spPr>
          <a:xfrm>
            <a:off x="2740660" y="2348865"/>
            <a:ext cx="3662045" cy="4286250"/>
          </a:xfrm>
          <a:prstGeom prst="rect">
            <a:avLst/>
          </a:prstGeom>
        </p:spPr>
      </p:pic>
      <p:sp>
        <p:nvSpPr>
          <p:cNvPr id="6" name="Text Box 5"/>
          <p:cNvSpPr txBox="1"/>
          <p:nvPr/>
        </p:nvSpPr>
        <p:spPr>
          <a:xfrm>
            <a:off x="6332855" y="5445125"/>
            <a:ext cx="2437130" cy="829945"/>
          </a:xfrm>
          <a:prstGeom prst="rect">
            <a:avLst/>
          </a:prstGeom>
          <a:noFill/>
        </p:spPr>
        <p:txBody>
          <a:bodyPr wrap="square" rtlCol="0">
            <a:spAutoFit/>
          </a:bodyPr>
          <a:p>
            <a:r>
              <a:rPr lang="en-US">
                <a:latin typeface="Times New Roman" panose="02020603050405020304" pitchFamily="18" charset="0"/>
                <a:cs typeface="Times New Roman" panose="02020603050405020304" pitchFamily="18" charset="0"/>
              </a:rPr>
              <a:t>Source: www.educative.io</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818515"/>
            <a:ext cx="8228965" cy="5309235"/>
          </a:xfrm>
        </p:spPr>
        <p:txBody>
          <a:bodyPr/>
          <a:p>
            <a:pPr marL="0" indent="0">
              <a:buNone/>
            </a:pPr>
            <a:r>
              <a:rPr lang="en-US" sz="2400" b="1">
                <a:latin typeface="Times New Roman" panose="02020603050405020304" pitchFamily="18" charset="0"/>
                <a:cs typeface="Times New Roman" panose="02020603050405020304" pitchFamily="18" charset="0"/>
              </a:rPr>
              <a:t>Advantages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supports incremental development.</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allows the replacement of layers as long as the interface of the layer does not change.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A series of layers can help partition complex problems.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is secure and portable.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Layers can be reused.</a:t>
            </a:r>
            <a:endParaRPr lang="en-US" sz="2400">
              <a:latin typeface="Times New Roman" panose="02020603050405020304" pitchFamily="18" charset="0"/>
              <a:cs typeface="Times New Roman" panose="02020603050405020304" pitchFamily="18" charset="0"/>
            </a:endParaRPr>
          </a:p>
          <a:p>
            <a:pPr marL="0" indent="0" algn="just">
              <a:buNone/>
            </a:pPr>
            <a:r>
              <a:rPr lang="en-US" sz="2400" b="1">
                <a:latin typeface="Times New Roman" panose="02020603050405020304" pitchFamily="18" charset="0"/>
                <a:cs typeface="Times New Roman" panose="02020603050405020304" pitchFamily="18" charset="0"/>
              </a:rPr>
              <a:t>Disadvantages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Clean separation between layers is hard to achieve.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Multiple layers of processing may lead to the degradation of performance.</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It is difficult to structure some systems into layers.</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Component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818515"/>
            <a:ext cx="8228965" cy="5309235"/>
          </a:xfrm>
        </p:spPr>
        <p:txBody>
          <a:bodyPr/>
          <a:p>
            <a:pPr algn="just"/>
            <a:r>
              <a:rPr lang="en-US" sz="2300">
                <a:latin typeface="Times New Roman" panose="02020603050405020304" pitchFamily="18" charset="0"/>
                <a:cs typeface="Times New Roman" panose="02020603050405020304" pitchFamily="18" charset="0"/>
              </a:rPr>
              <a:t>The modularised approach to software development exhibited by </a:t>
            </a:r>
            <a:r>
              <a:rPr lang="en-US" sz="2300" b="1">
                <a:latin typeface="Times New Roman" panose="02020603050405020304" pitchFamily="18" charset="0"/>
                <a:cs typeface="Times New Roman" panose="02020603050405020304" pitchFamily="18" charset="0"/>
              </a:rPr>
              <a:t>component design</a:t>
            </a:r>
            <a:r>
              <a:rPr lang="en-US" sz="2300">
                <a:latin typeface="Times New Roman" panose="02020603050405020304" pitchFamily="18" charset="0"/>
                <a:cs typeface="Times New Roman" panose="02020603050405020304" pitchFamily="18" charset="0"/>
              </a:rPr>
              <a:t> places the pieces in a systematic order to help control complexity and improve manageability.</a:t>
            </a:r>
            <a:endParaRPr lang="en-US" sz="2300">
              <a:latin typeface="Times New Roman" panose="02020603050405020304" pitchFamily="18" charset="0"/>
              <a:cs typeface="Times New Roman" panose="02020603050405020304" pitchFamily="18" charset="0"/>
            </a:endParaRPr>
          </a:p>
          <a:p>
            <a:pPr algn="just"/>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Elements</a:t>
            </a:r>
            <a:r>
              <a:rPr lang="en-US" sz="2300">
                <a:latin typeface="Times New Roman" panose="02020603050405020304" pitchFamily="18" charset="0"/>
                <a:cs typeface="Times New Roman" panose="02020603050405020304" pitchFamily="18" charset="0"/>
              </a:rPr>
              <a:t>, as the essential components of software architecture, are primarily in charge of enhancing the program's functionality or providing its services.</a:t>
            </a:r>
            <a:endParaRPr lang="en-US" sz="2300">
              <a:latin typeface="Times New Roman" panose="02020603050405020304" pitchFamily="18" charset="0"/>
              <a:cs typeface="Times New Roman" panose="02020603050405020304" pitchFamily="18" charset="0"/>
            </a:endParaRPr>
          </a:p>
          <a:p>
            <a:pPr algn="just"/>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Modularity, reusability, and maintainability</a:t>
            </a:r>
            <a:r>
              <a:rPr lang="en-US" sz="2300">
                <a:latin typeface="Times New Roman" panose="02020603050405020304" pitchFamily="18" charset="0"/>
                <a:cs typeface="Times New Roman" panose="02020603050405020304" pitchFamily="18" charset="0"/>
              </a:rPr>
              <a:t> are guaranteed when several features are carried out as autonomous units known as </a:t>
            </a:r>
            <a:r>
              <a:rPr lang="en-US" sz="2300" b="1">
                <a:latin typeface="Times New Roman" panose="02020603050405020304" pitchFamily="18" charset="0"/>
                <a:cs typeface="Times New Roman" panose="02020603050405020304" pitchFamily="18" charset="0"/>
              </a:rPr>
              <a:t>components</a:t>
            </a:r>
            <a:r>
              <a:rPr lang="en-US" sz="2300">
                <a:latin typeface="Times New Roman" panose="02020603050405020304" pitchFamily="18" charset="0"/>
                <a:cs typeface="Times New Roman" panose="02020603050405020304" pitchFamily="18" charset="0"/>
              </a:rPr>
              <a:t>.</a:t>
            </a:r>
            <a:endParaRPr lang="en-US" sz="2300">
              <a:latin typeface="Times New Roman" panose="02020603050405020304" pitchFamily="18" charset="0"/>
              <a:cs typeface="Times New Roman" panose="02020603050405020304" pitchFamily="18" charset="0"/>
            </a:endParaRPr>
          </a:p>
          <a:p>
            <a:pPr algn="just"/>
            <a:endParaRPr lang="en-US" sz="2300">
              <a:latin typeface="Times New Roman" panose="02020603050405020304" pitchFamily="18" charset="0"/>
              <a:cs typeface="Times New Roman" panose="02020603050405020304" pitchFamily="18" charset="0"/>
            </a:endParaRPr>
          </a:p>
          <a:p>
            <a:pPr algn="just"/>
            <a:r>
              <a:rPr lang="en-US" sz="2300">
                <a:latin typeface="Times New Roman" panose="02020603050405020304" pitchFamily="18" charset="0"/>
                <a:cs typeface="Times New Roman" panose="02020603050405020304" pitchFamily="18" charset="0"/>
              </a:rPr>
              <a:t>By encouraging </a:t>
            </a:r>
            <a:r>
              <a:rPr lang="en-US" sz="2300" b="1">
                <a:latin typeface="Times New Roman" panose="02020603050405020304" pitchFamily="18" charset="0"/>
                <a:cs typeface="Times New Roman" panose="02020603050405020304" pitchFamily="18" charset="0"/>
              </a:rPr>
              <a:t>adaptability and scalability</a:t>
            </a:r>
            <a:r>
              <a:rPr lang="en-US" sz="2300">
                <a:latin typeface="Times New Roman" panose="02020603050405020304" pitchFamily="18" charset="0"/>
                <a:cs typeface="Times New Roman" panose="02020603050405020304" pitchFamily="18" charset="0"/>
              </a:rPr>
              <a:t>, this method makes it possible to create dynamic systems made up of interlocking, more fundamental components.</a:t>
            </a:r>
            <a:endParaRPr lang="en-US" sz="2300">
              <a:latin typeface="Times New Roman" panose="02020603050405020304" pitchFamily="18" charset="0"/>
              <a:cs typeface="Times New Roman" panose="02020603050405020304" pitchFamily="18" charset="0"/>
            </a:endParaRPr>
          </a:p>
          <a:p>
            <a:pPr algn="just"/>
            <a:endParaRPr lang="en-US" sz="23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360" y="44450"/>
            <a:ext cx="8229600" cy="582613"/>
          </a:xfrm>
        </p:spPr>
        <p:txBody>
          <a:bodyPr/>
          <a:p>
            <a:r>
              <a:rPr lang="en-US" sz="3200" b="1">
                <a:latin typeface="Times New Roman" panose="02020603050405020304" pitchFamily="18" charset="0"/>
                <a:cs typeface="Times New Roman" panose="02020603050405020304" pitchFamily="18" charset="0"/>
              </a:rPr>
              <a:t>Types of Components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671830"/>
            <a:ext cx="8228965" cy="5455920"/>
          </a:xfrm>
        </p:spPr>
        <p:txBody>
          <a:bodyPr/>
          <a:p>
            <a:pPr algn="just"/>
            <a:r>
              <a:rPr lang="en-US" sz="2400" b="1">
                <a:latin typeface="Times New Roman" panose="02020603050405020304" pitchFamily="18" charset="0"/>
                <a:cs typeface="Times New Roman" panose="02020603050405020304" pitchFamily="18" charset="0"/>
              </a:rPr>
              <a:t>UI components:</a:t>
            </a:r>
            <a:r>
              <a:rPr lang="en-US" sz="2400">
                <a:latin typeface="Times New Roman" panose="02020603050405020304" pitchFamily="18" charset="0"/>
                <a:cs typeface="Times New Roman" panose="02020603050405020304" pitchFamily="18" charset="0"/>
              </a:rPr>
              <a:t> Combining visible and presentational elements like </a:t>
            </a:r>
            <a:r>
              <a:rPr lang="en-US" sz="2400" b="1">
                <a:latin typeface="Times New Roman" panose="02020603050405020304" pitchFamily="18" charset="0"/>
                <a:cs typeface="Times New Roman" panose="02020603050405020304" pitchFamily="18" charset="0"/>
              </a:rPr>
              <a:t>buttons, forms, and widgets</a:t>
            </a:r>
            <a:r>
              <a:rPr lang="en-US" sz="2400">
                <a:latin typeface="Times New Roman" panose="02020603050405020304" pitchFamily="18" charset="0"/>
                <a:cs typeface="Times New Roman" panose="02020603050405020304" pitchFamily="18" charset="0"/>
              </a:rPr>
              <a:t>, user interface components offer a simpler and more practical way to encapsulate logic.</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Service components:</a:t>
            </a:r>
            <a:r>
              <a:rPr lang="en-US" sz="2400">
                <a:latin typeface="Times New Roman" panose="02020603050405020304" pitchFamily="18" charset="0"/>
                <a:cs typeface="Times New Roman" panose="02020603050405020304" pitchFamily="18" charset="0"/>
              </a:rPr>
              <a:t> The foundation of business logic or application services are service components, which act as the means of carrying out tasks including </a:t>
            </a:r>
            <a:r>
              <a:rPr lang="en-US" sz="2400" b="1">
                <a:latin typeface="Times New Roman" panose="02020603050405020304" pitchFamily="18" charset="0"/>
                <a:cs typeface="Times New Roman" panose="02020603050405020304" pitchFamily="18" charset="0"/>
              </a:rPr>
              <a:t>data processing, authentication</a:t>
            </a:r>
            <a:r>
              <a:rPr lang="en-US" sz="2400">
                <a:latin typeface="Times New Roman" panose="02020603050405020304" pitchFamily="18" charset="0"/>
                <a:cs typeface="Times New Roman" panose="02020603050405020304" pitchFamily="18" charset="0"/>
              </a:rPr>
              <a:t>, and </a:t>
            </a:r>
            <a:r>
              <a:rPr lang="en-US" sz="2400" b="1">
                <a:latin typeface="Times New Roman" panose="02020603050405020304" pitchFamily="18" charset="0"/>
                <a:cs typeface="Times New Roman" panose="02020603050405020304" pitchFamily="18" charset="0"/>
              </a:rPr>
              <a:t>system communication</a:t>
            </a:r>
            <a:r>
              <a:rPr lang="en-US" sz="2400">
                <a:latin typeface="Times New Roman" panose="02020603050405020304" pitchFamily="18" charset="0"/>
                <a:cs typeface="Times New Roman" panose="02020603050405020304" pitchFamily="18" charset="0"/>
              </a:rPr>
              <a:t> with external parties.</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Data components:</a:t>
            </a:r>
            <a:r>
              <a:rPr lang="en-US" sz="2400">
                <a:latin typeface="Times New Roman" panose="02020603050405020304" pitchFamily="18" charset="0"/>
                <a:cs typeface="Times New Roman" panose="02020603050405020304" pitchFamily="18" charset="0"/>
              </a:rPr>
              <a:t> Data components handle </a:t>
            </a:r>
            <a:r>
              <a:rPr lang="en-US" sz="2400" b="1">
                <a:latin typeface="Times New Roman" panose="02020603050405020304" pitchFamily="18" charset="0"/>
                <a:cs typeface="Times New Roman" panose="02020603050405020304" pitchFamily="18" charset="0"/>
              </a:rPr>
              <a:t>database interaction problems</a:t>
            </a:r>
            <a:r>
              <a:rPr lang="en-US" sz="2400">
                <a:latin typeface="Times New Roman" panose="02020603050405020304" pitchFamily="18" charset="0"/>
                <a:cs typeface="Times New Roman" panose="02020603050405020304" pitchFamily="18" charset="0"/>
              </a:rPr>
              <a:t> and provide data structures for accessing, updating, and storing data through data abstraction and the provision of interfaces for data access.</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323528" y="6648"/>
            <a:ext cx="7770813" cy="1141413"/>
          </a:xfrm>
        </p:spPr>
        <p:txBody>
          <a:bodyPr lIns="18000" tIns="46800" rIns="18000" bIns="46800" anchor="ctr"/>
          <a:lstStyle/>
          <a:p>
            <a:pPr>
              <a:spcBef>
                <a:spcPts val="1000"/>
              </a:spcBef>
            </a:pPr>
            <a:r>
              <a:rPr lang="en-US" altLang="en-GB" sz="3200" b="1" dirty="0">
                <a:latin typeface="Times New Roman" panose="02020603050405020304" pitchFamily="18" charset="0"/>
                <a:cs typeface="Times New Roman" panose="02020603050405020304" pitchFamily="18" charset="0"/>
              </a:rPr>
              <a:t>Organization of the Chapter</a:t>
            </a:r>
            <a:endParaRPr lang="en-US" altLang="en-GB" sz="3200" b="1" dirty="0">
              <a:latin typeface="Times New Roman" panose="02020603050405020304" pitchFamily="18" charset="0"/>
              <a:cs typeface="Times New Roman" panose="02020603050405020304" pitchFamily="18" charset="0"/>
            </a:endParaRPr>
          </a:p>
        </p:txBody>
      </p:sp>
      <p:sp>
        <p:nvSpPr>
          <p:cNvPr id="5122" name="Rectangle 2"/>
          <p:cNvSpPr>
            <a:spLocks noGrp="1" noChangeArrowheads="1"/>
          </p:cNvSpPr>
          <p:nvPr>
            <p:ph type="body" idx="1"/>
          </p:nvPr>
        </p:nvSpPr>
        <p:spPr>
          <a:xfrm>
            <a:off x="686435" y="908050"/>
            <a:ext cx="7771130" cy="4505960"/>
          </a:xfrm>
          <a:noFill/>
        </p:spPr>
        <p:txBody>
          <a:bodyPr lIns="18000" tIns="46800" rIns="18000" bIns="46800"/>
          <a:lstStyle/>
          <a:p>
            <a:pPr>
              <a:spcBef>
                <a:spcPts val="640"/>
              </a:spcBef>
            </a:pPr>
            <a:r>
              <a:rPr lang="en-US" altLang="en-GB" sz="2800" dirty="0">
                <a:solidFill>
                  <a:schemeClr val="tx1"/>
                </a:solidFill>
                <a:latin typeface="Times New Roman" panose="02020603050405020304" pitchFamily="18" charset="0"/>
                <a:cs typeface="Times New Roman" panose="02020603050405020304" pitchFamily="18" charset="0"/>
              </a:rPr>
              <a:t>Introduction</a:t>
            </a:r>
            <a:endParaRPr lang="en-US" altLang="en-GB" sz="28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Characteristics of good user interface</a:t>
            </a:r>
            <a:endParaRPr lang="en-GB" sz="28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Basic Concepts in user interface</a:t>
            </a:r>
            <a:endParaRPr lang="en-US"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Types of User Interfaces</a:t>
            </a:r>
            <a:endParaRPr lang="en-US" sz="2400" dirty="0">
              <a:solidFill>
                <a:schemeClr val="tx1"/>
              </a:solidFill>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Graphical User Interface versus Text-based user interface</a:t>
            </a:r>
            <a:endParaRPr lang="en-US" sz="2800" dirty="0">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Architectural design</a:t>
            </a:r>
            <a:endParaRPr lang="en-US" sz="2800" dirty="0">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Component design</a:t>
            </a:r>
            <a:endParaRPr lang="en-US" sz="2800" dirty="0">
              <a:latin typeface="Times New Roman" panose="02020603050405020304" pitchFamily="18" charset="0"/>
              <a:cs typeface="Times New Roman" panose="02020603050405020304" pitchFamily="18" charset="0"/>
            </a:endParaRPr>
          </a:p>
          <a:p>
            <a:pPr>
              <a:spcBef>
                <a:spcPts val="640"/>
              </a:spcBef>
            </a:pPr>
            <a:r>
              <a:rPr lang="en-US" sz="2800" dirty="0">
                <a:latin typeface="Times New Roman" panose="02020603050405020304" pitchFamily="18" charset="0"/>
                <a:cs typeface="Times New Roman" panose="02020603050405020304" pitchFamily="18" charset="0"/>
              </a:rPr>
              <a:t>Web app design</a:t>
            </a:r>
            <a:endParaRPr lang="en-US" sz="2800" dirty="0">
              <a:latin typeface="Times New Roman" panose="02020603050405020304" pitchFamily="18" charset="0"/>
              <a:cs typeface="Times New Roman" panose="02020603050405020304" pitchFamily="18" charset="0"/>
            </a:endParaRPr>
          </a:p>
          <a:p>
            <a:pPr marL="0" indent="0">
              <a:spcBef>
                <a:spcPts val="640"/>
              </a:spcBef>
              <a:buNone/>
            </a:pPr>
            <a:endParaRPr lang="en-GB" sz="2800" dirty="0">
              <a:solidFill>
                <a:schemeClr val="tx1"/>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4065"/>
            <a:ext cx="8228965" cy="5353685"/>
          </a:xfrm>
        </p:spPr>
        <p:txBody>
          <a:bodyPr/>
          <a:p>
            <a:pPr algn="just"/>
            <a:r>
              <a:rPr lang="en-US" sz="2400" b="1">
                <a:latin typeface="Times New Roman" panose="02020603050405020304" pitchFamily="18" charset="0"/>
                <a:cs typeface="Times New Roman" panose="02020603050405020304" pitchFamily="18" charset="0"/>
                <a:sym typeface="+mn-ea"/>
              </a:rPr>
              <a:t>Infrastructure components:</a:t>
            </a:r>
            <a:r>
              <a:rPr lang="en-US" sz="2400">
                <a:latin typeface="Times New Roman" panose="02020603050405020304" pitchFamily="18" charset="0"/>
                <a:cs typeface="Times New Roman" panose="02020603050405020304" pitchFamily="18" charset="0"/>
                <a:sym typeface="+mn-ea"/>
              </a:rPr>
              <a:t> The hardware components view as essential resources or services that a software system need, such as </a:t>
            </a:r>
            <a:r>
              <a:rPr lang="en-US" sz="2400" b="1">
                <a:latin typeface="Times New Roman" panose="02020603050405020304" pitchFamily="18" charset="0"/>
                <a:cs typeface="Times New Roman" panose="02020603050405020304" pitchFamily="18" charset="0"/>
                <a:sym typeface="+mn-ea"/>
              </a:rPr>
              <a:t>security, caching, logging, and communication protocols.</a:t>
            </a:r>
            <a:endParaRPr lang="en-US" sz="2400" b="1">
              <a:latin typeface="Times New Roman" panose="02020603050405020304" pitchFamily="18" charset="0"/>
              <a:cs typeface="Times New Roman" panose="02020603050405020304" pitchFamily="18" charset="0"/>
              <a:sym typeface="+mn-ea"/>
            </a:endParaRPr>
          </a:p>
          <a:p>
            <a:pPr algn="just"/>
            <a:endParaRPr lang="en-US" sz="2400">
              <a:latin typeface="Times New Roman" panose="02020603050405020304" pitchFamily="18" charset="0"/>
              <a:cs typeface="Times New Roman" panose="02020603050405020304" pitchFamily="18" charset="0"/>
              <a:sym typeface="+mn-ea"/>
            </a:endParaRPr>
          </a:p>
          <a:p>
            <a:pPr algn="just"/>
            <a:r>
              <a:rPr lang="en-US" sz="2400" b="1">
                <a:latin typeface="Times New Roman" panose="02020603050405020304" pitchFamily="18" charset="0"/>
                <a:cs typeface="Times New Roman" panose="02020603050405020304" pitchFamily="18" charset="0"/>
                <a:sym typeface="+mn-ea"/>
              </a:rPr>
              <a:t>Integration components:</a:t>
            </a:r>
            <a:r>
              <a:rPr lang="en-US" sz="2400">
                <a:latin typeface="Times New Roman" panose="02020603050405020304" pitchFamily="18" charset="0"/>
                <a:cs typeface="Times New Roman" panose="02020603050405020304" pitchFamily="18" charset="0"/>
                <a:sym typeface="+mn-ea"/>
              </a:rPr>
              <a:t> </a:t>
            </a:r>
            <a:r>
              <a:rPr lang="en-US" sz="2400" b="1">
                <a:latin typeface="Times New Roman" panose="02020603050405020304" pitchFamily="18" charset="0"/>
                <a:cs typeface="Times New Roman" panose="02020603050405020304" pitchFamily="18" charset="0"/>
                <a:sym typeface="+mn-ea"/>
              </a:rPr>
              <a:t>Protocol translation, workflow orchestration, and data interchange</a:t>
            </a:r>
            <a:r>
              <a:rPr lang="en-US" sz="2400">
                <a:latin typeface="Times New Roman" panose="02020603050405020304" pitchFamily="18" charset="0"/>
                <a:cs typeface="Times New Roman" panose="02020603050405020304" pitchFamily="18" charset="0"/>
                <a:sym typeface="+mn-ea"/>
              </a:rPr>
              <a:t> are made possible by integration components, which facilitate data transmission and exchange between various systems or modules.</a:t>
            </a:r>
            <a:endParaRPr lang="en-US" sz="2400">
              <a:latin typeface="Times New Roman" panose="02020603050405020304" pitchFamily="18" charset="0"/>
              <a:cs typeface="Times New Roman" panose="02020603050405020304" pitchFamily="18" charset="0"/>
              <a:sym typeface="+mn-ea"/>
            </a:endParaRPr>
          </a:p>
          <a:p>
            <a:pPr algn="just"/>
            <a:endParaRPr lang="en-US" sz="2400">
              <a:latin typeface="Times New Roman" panose="02020603050405020304" pitchFamily="18" charset="0"/>
              <a:cs typeface="Times New Roman" panose="02020603050405020304" pitchFamily="18" charset="0"/>
              <a:sym typeface="+mn-ea"/>
            </a:endParaRPr>
          </a:p>
          <a:p>
            <a:pPr algn="just"/>
            <a:r>
              <a:rPr lang="en-US" sz="2400" b="1">
                <a:latin typeface="Times New Roman" panose="02020603050405020304" pitchFamily="18" charset="0"/>
                <a:cs typeface="Times New Roman" panose="02020603050405020304" pitchFamily="18" charset="0"/>
                <a:sym typeface="+mn-ea"/>
              </a:rPr>
              <a:t>Reusable components:</a:t>
            </a:r>
            <a:r>
              <a:rPr lang="en-US" sz="2400">
                <a:latin typeface="Times New Roman" panose="02020603050405020304" pitchFamily="18" charset="0"/>
                <a:cs typeface="Times New Roman" panose="02020603050405020304" pitchFamily="18" charset="0"/>
                <a:sym typeface="+mn-ea"/>
              </a:rPr>
              <a:t> Reusable components encourage </a:t>
            </a:r>
            <a:r>
              <a:rPr lang="en-US" sz="2400" b="1">
                <a:latin typeface="Times New Roman" panose="02020603050405020304" pitchFamily="18" charset="0"/>
                <a:cs typeface="Times New Roman" panose="02020603050405020304" pitchFamily="18" charset="0"/>
                <a:sym typeface="+mn-ea"/>
              </a:rPr>
              <a:t>code reuse and uniformity</a:t>
            </a:r>
            <a:r>
              <a:rPr lang="en-US" sz="2400">
                <a:latin typeface="Times New Roman" panose="02020603050405020304" pitchFamily="18" charset="0"/>
                <a:cs typeface="Times New Roman" panose="02020603050405020304" pitchFamily="18" charset="0"/>
                <a:sym typeface="+mn-ea"/>
              </a:rPr>
              <a:t> by encapsulating common functionality or methods that may be used to various projects and domains.</a:t>
            </a:r>
            <a:endParaRPr lang="en-US" sz="2400">
              <a:latin typeface="Times New Roman" panose="02020603050405020304" pitchFamily="18" charset="0"/>
              <a:cs typeface="Times New Roman" panose="02020603050405020304" pitchFamily="18" charset="0"/>
              <a:sym typeface="+mn-ea"/>
            </a:endParaRPr>
          </a:p>
          <a:p>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Principles of Component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4065"/>
            <a:ext cx="8228965" cy="5353685"/>
          </a:xfrm>
        </p:spPr>
        <p:txBody>
          <a:bodyPr/>
          <a:p>
            <a:pPr algn="just"/>
            <a:r>
              <a:rPr lang="en-US" sz="2400" b="1">
                <a:latin typeface="Times New Roman" panose="02020603050405020304" pitchFamily="18" charset="0"/>
                <a:cs typeface="Times New Roman" panose="02020603050405020304" pitchFamily="18" charset="0"/>
                <a:sym typeface="+mn-ea"/>
              </a:rPr>
              <a:t>Single Responsibility Principle (SRP):</a:t>
            </a:r>
            <a:r>
              <a:rPr lang="en-US" sz="2400">
                <a:latin typeface="Times New Roman" panose="02020603050405020304" pitchFamily="18" charset="0"/>
                <a:cs typeface="Times New Roman" panose="02020603050405020304" pitchFamily="18" charset="0"/>
                <a:sym typeface="+mn-ea"/>
              </a:rPr>
              <a:t> To guarantee that the system is readily comprehensible, cohesive, and stable, each component should have a thorough and well-defined task.</a:t>
            </a:r>
            <a:endParaRPr lang="en-US" sz="2400">
              <a:latin typeface="Times New Roman" panose="02020603050405020304" pitchFamily="18" charset="0"/>
              <a:cs typeface="Times New Roman" panose="02020603050405020304" pitchFamily="18" charset="0"/>
              <a:sym typeface="+mn-ea"/>
            </a:endParaRPr>
          </a:p>
          <a:p>
            <a:pPr algn="just"/>
            <a:endParaRPr lang="en-US" sz="2400">
              <a:latin typeface="Times New Roman" panose="02020603050405020304" pitchFamily="18" charset="0"/>
              <a:cs typeface="Times New Roman" panose="02020603050405020304" pitchFamily="18" charset="0"/>
              <a:sym typeface="+mn-ea"/>
            </a:endParaRPr>
          </a:p>
          <a:p>
            <a:pPr algn="just"/>
            <a:r>
              <a:rPr lang="en-US" sz="2400">
                <a:latin typeface="Times New Roman" panose="02020603050405020304" pitchFamily="18" charset="0"/>
                <a:cs typeface="Times New Roman" panose="02020603050405020304" pitchFamily="18" charset="0"/>
                <a:sym typeface="+mn-ea"/>
              </a:rPr>
              <a:t>The </a:t>
            </a:r>
            <a:r>
              <a:rPr lang="en-US" sz="2400" b="1">
                <a:latin typeface="Times New Roman" panose="02020603050405020304" pitchFamily="18" charset="0"/>
                <a:cs typeface="Times New Roman" panose="02020603050405020304" pitchFamily="18" charset="0"/>
                <a:sym typeface="+mn-ea"/>
              </a:rPr>
              <a:t>Open/Closed Principle (OCP)</a:t>
            </a:r>
            <a:r>
              <a:rPr lang="en-US" sz="2400">
                <a:latin typeface="Times New Roman" panose="02020603050405020304" pitchFamily="18" charset="0"/>
                <a:cs typeface="Times New Roman" panose="02020603050405020304" pitchFamily="18" charset="0"/>
                <a:sym typeface="+mn-ea"/>
              </a:rPr>
              <a:t> states that while module extendibility is crucial, developers should be able to customise or expand functionality without having to alter the current codebase in order to maintain stability.</a:t>
            </a:r>
            <a:endParaRPr lang="en-US" sz="2400">
              <a:latin typeface="Times New Roman" panose="02020603050405020304" pitchFamily="18" charset="0"/>
              <a:cs typeface="Times New Roman" panose="02020603050405020304" pitchFamily="18" charset="0"/>
              <a:sym typeface="+mn-ea"/>
            </a:endParaRPr>
          </a:p>
          <a:p>
            <a:pPr algn="just"/>
            <a:endParaRPr lang="en-US" sz="2400">
              <a:latin typeface="Times New Roman" panose="02020603050405020304" pitchFamily="18" charset="0"/>
              <a:cs typeface="Times New Roman" panose="02020603050405020304" pitchFamily="18" charset="0"/>
              <a:sym typeface="+mn-ea"/>
            </a:endParaRPr>
          </a:p>
          <a:p>
            <a:pPr algn="just"/>
            <a:r>
              <a:rPr lang="en-US" sz="2400">
                <a:latin typeface="Times New Roman" panose="02020603050405020304" pitchFamily="18" charset="0"/>
                <a:cs typeface="Times New Roman" panose="02020603050405020304" pitchFamily="18" charset="0"/>
                <a:sym typeface="+mn-ea"/>
              </a:rPr>
              <a:t>The </a:t>
            </a:r>
            <a:r>
              <a:rPr lang="en-US" sz="2400" b="1">
                <a:latin typeface="Times New Roman" panose="02020603050405020304" pitchFamily="18" charset="0"/>
                <a:cs typeface="Times New Roman" panose="02020603050405020304" pitchFamily="18" charset="0"/>
                <a:sym typeface="+mn-ea"/>
              </a:rPr>
              <a:t>Interface Segregation Principle (ISP)</a:t>
            </a:r>
            <a:r>
              <a:rPr lang="en-US" sz="2400">
                <a:latin typeface="Times New Roman" panose="02020603050405020304" pitchFamily="18" charset="0"/>
                <a:cs typeface="Times New Roman" panose="02020603050405020304" pitchFamily="18" charset="0"/>
                <a:sym typeface="+mn-ea"/>
              </a:rPr>
              <a:t> states that components should have no unnecessary dependencies and should offer consistent interfaces that serve the unique demands of customers.</a:t>
            </a:r>
            <a:endParaRPr lang="en-US" sz="2400">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4065"/>
            <a:ext cx="8228965" cy="5353685"/>
          </a:xfrm>
        </p:spPr>
        <p:txBody>
          <a:bodyPr/>
          <a:p>
            <a:pPr algn="just"/>
            <a:r>
              <a:rPr lang="en-US" sz="2400" b="1">
                <a:latin typeface="Times New Roman" panose="02020603050405020304" pitchFamily="18" charset="0"/>
                <a:cs typeface="Times New Roman" panose="02020603050405020304" pitchFamily="18" charset="0"/>
                <a:sym typeface="+mn-ea"/>
              </a:rPr>
              <a:t>Dependency Inversion Principle (DIP):</a:t>
            </a:r>
            <a:r>
              <a:rPr lang="en-US" sz="2400">
                <a:latin typeface="Times New Roman" panose="02020603050405020304" pitchFamily="18" charset="0"/>
                <a:cs typeface="Times New Roman" panose="02020603050405020304" pitchFamily="18" charset="0"/>
                <a:sym typeface="+mn-ea"/>
              </a:rPr>
              <a:t> In order to maintain functionality and exchangeability, certain components must be derived interfaces rather than implementation-specific ones.</a:t>
            </a:r>
            <a:endParaRPr lang="en-US" sz="2400">
              <a:latin typeface="Times New Roman" panose="02020603050405020304" pitchFamily="18" charset="0"/>
              <a:cs typeface="Times New Roman" panose="02020603050405020304" pitchFamily="18" charset="0"/>
              <a:sym typeface="+mn-ea"/>
            </a:endParaRPr>
          </a:p>
          <a:p>
            <a:pPr algn="just"/>
            <a:endParaRPr lang="en-US" sz="2400">
              <a:latin typeface="Times New Roman" panose="02020603050405020304" pitchFamily="18" charset="0"/>
              <a:cs typeface="Times New Roman" panose="02020603050405020304" pitchFamily="18" charset="0"/>
              <a:sym typeface="+mn-ea"/>
            </a:endParaRPr>
          </a:p>
          <a:p>
            <a:pPr algn="just"/>
            <a:r>
              <a:rPr lang="en-US" sz="2400" b="1">
                <a:latin typeface="Times New Roman" panose="02020603050405020304" pitchFamily="18" charset="0"/>
                <a:cs typeface="Times New Roman" panose="02020603050405020304" pitchFamily="18" charset="0"/>
                <a:sym typeface="+mn-ea"/>
              </a:rPr>
              <a:t>Separation of Concerns (SoC):</a:t>
            </a:r>
            <a:r>
              <a:rPr lang="en-US" sz="2400">
                <a:latin typeface="Times New Roman" panose="02020603050405020304" pitchFamily="18" charset="0"/>
                <a:cs typeface="Times New Roman" panose="02020603050405020304" pitchFamily="18" charset="0"/>
                <a:sym typeface="+mn-ea"/>
              </a:rPr>
              <a:t> To make the functionality obvious, maintainable, and reusable, components should encompass many areas of the task, such as display, business logic, and data access. These blocks also divide the entire operation.</a:t>
            </a:r>
            <a:endParaRPr lang="en-US" sz="2400">
              <a:latin typeface="Times New Roman" panose="02020603050405020304" pitchFamily="18" charset="0"/>
              <a:cs typeface="Times New Roman" panose="02020603050405020304" pitchFamily="18" charset="0"/>
              <a:sym typeface="+mn-ea"/>
            </a:endParaRPr>
          </a:p>
          <a:p>
            <a:pPr algn="just"/>
            <a:endParaRPr lang="en-US" sz="2400">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Component Design Patterns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algn="just"/>
            <a:r>
              <a:rPr lang="en-US" sz="2400">
                <a:latin typeface="Times New Roman" panose="02020603050405020304" pitchFamily="18" charset="0"/>
                <a:cs typeface="Times New Roman" panose="02020603050405020304" pitchFamily="18" charset="0"/>
              </a:rPr>
              <a:t>When building component-based architectures, design architects frequently encounter difficulties that can be resolved by using component design patterns.</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Some popular component design patterns include:</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Composite Pattern:</a:t>
            </a:r>
            <a:r>
              <a:rPr lang="en-US" sz="2400">
                <a:latin typeface="Times New Roman" panose="02020603050405020304" pitchFamily="18" charset="0"/>
                <a:cs typeface="Times New Roman" panose="02020603050405020304" pitchFamily="18" charset="0"/>
              </a:rPr>
              <a:t> This pattern treats individual objects and combinations of things consistently and enables the composition of objects into tree structures.</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Decorator Pattern:</a:t>
            </a:r>
            <a:r>
              <a:rPr lang="en-US" sz="2400">
                <a:latin typeface="Times New Roman" panose="02020603050405020304" pitchFamily="18" charset="0"/>
                <a:cs typeface="Times New Roman" panose="02020603050405020304" pitchFamily="18" charset="0"/>
              </a:rPr>
              <a:t> By encapsulating decorators that are added to already-existing features without altering the interface, the decorator pattern offers the capability of dynamic augmentation in the object behaviour.</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Adapter Pattern:</a:t>
            </a:r>
            <a:r>
              <a:rPr lang="en-US" sz="2400">
                <a:latin typeface="Times New Roman" panose="02020603050405020304" pitchFamily="18" charset="0"/>
                <a:cs typeface="Times New Roman" panose="02020603050405020304" pitchFamily="18" charset="0"/>
              </a:rPr>
              <a:t> By creating a bridge that uses this interface to transform requests from one to another, adapter pattern addresses interface incompatibility problems.</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algn="just"/>
            <a:r>
              <a:rPr lang="en-US" sz="2400" b="1">
                <a:latin typeface="Times New Roman" panose="02020603050405020304" pitchFamily="18" charset="0"/>
                <a:cs typeface="Times New Roman" panose="02020603050405020304" pitchFamily="18" charset="0"/>
              </a:rPr>
              <a:t>Factory Pattern:</a:t>
            </a:r>
            <a:r>
              <a:rPr lang="en-US" sz="2400">
                <a:latin typeface="Times New Roman" panose="02020603050405020304" pitchFamily="18" charset="0"/>
                <a:cs typeface="Times New Roman" panose="02020603050405020304" pitchFamily="18" charset="0"/>
              </a:rPr>
              <a:t> Factory pattern understands the object preparation process and allows users to generate things without having to specify their concrete classes. This promotes flexibility and decoupling.</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 </a:t>
            </a:r>
            <a:r>
              <a:rPr lang="en-US" sz="2400" b="1">
                <a:latin typeface="Times New Roman" panose="02020603050405020304" pitchFamily="18" charset="0"/>
                <a:cs typeface="Times New Roman" panose="02020603050405020304" pitchFamily="18" charset="0"/>
              </a:rPr>
              <a:t>Observer pattern</a:t>
            </a:r>
            <a:r>
              <a:rPr lang="en-US" sz="2400">
                <a:latin typeface="Times New Roman" panose="02020603050405020304" pitchFamily="18" charset="0"/>
                <a:cs typeface="Times New Roman" panose="02020603050405020304" pitchFamily="18" charset="0"/>
              </a:rPr>
              <a:t> is a one-to-many dependence that forms a unidirectional link between objects. As one object's state changes, other objects are automatically notified and updated.</a:t>
            </a:r>
            <a:endParaRPr lang="en-US" sz="2400">
              <a:latin typeface="Times New Roman" panose="02020603050405020304" pitchFamily="18" charset="0"/>
              <a:cs typeface="Times New Roman" panose="02020603050405020304" pitchFamily="18" charset="0"/>
            </a:endParaRPr>
          </a:p>
          <a:p>
            <a:pPr algn="just"/>
            <a:r>
              <a:rPr lang="en-US" sz="2400">
                <a:latin typeface="Times New Roman" panose="02020603050405020304" pitchFamily="18" charset="0"/>
                <a:cs typeface="Times New Roman" panose="02020603050405020304" pitchFamily="18" charset="0"/>
              </a:rPr>
              <a:t>The </a:t>
            </a:r>
            <a:r>
              <a:rPr lang="en-US" sz="2400" b="1">
                <a:latin typeface="Times New Roman" panose="02020603050405020304" pitchFamily="18" charset="0"/>
                <a:cs typeface="Times New Roman" panose="02020603050405020304" pitchFamily="18" charset="0"/>
              </a:rPr>
              <a:t>Facade pattern</a:t>
            </a:r>
            <a:r>
              <a:rPr lang="en-US" sz="2400">
                <a:latin typeface="Times New Roman" panose="02020603050405020304" pitchFamily="18" charset="0"/>
                <a:cs typeface="Times New Roman" panose="02020603050405020304" pitchFamily="18" charset="0"/>
              </a:rPr>
              <a:t> encapsulates the fine features of a complicated system and presents a single interface to clients, thereby simplifying the system's interface.</a:t>
            </a:r>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Singleton Pattern:</a:t>
            </a:r>
            <a:r>
              <a:rPr lang="en-US" sz="2400">
                <a:latin typeface="Times New Roman" panose="02020603050405020304" pitchFamily="18" charset="0"/>
                <a:cs typeface="Times New Roman" panose="02020603050405020304" pitchFamily="18" charset="0"/>
              </a:rPr>
              <a:t> Control centralised access to shared objects and data with the Singleton pattern, which guarantees that a class has a single instance and provides global access to that object.</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Component Lifecycle Management</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algn="just"/>
            <a:r>
              <a:rPr lang="en-US" sz="2400">
                <a:latin typeface="Times New Roman" panose="02020603050405020304" pitchFamily="18" charset="0"/>
                <a:cs typeface="Times New Roman" panose="02020603050405020304" pitchFamily="18" charset="0"/>
              </a:rPr>
              <a:t>A methodical technique to controlling the lifecycle of software components from creation to decommissioning is called component lifecycle management.</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Creation:</a:t>
            </a:r>
            <a:r>
              <a:rPr lang="en-US" sz="2400">
                <a:latin typeface="Times New Roman" panose="02020603050405020304" pitchFamily="18" charset="0"/>
                <a:cs typeface="Times New Roman" panose="02020603050405020304" pitchFamily="18" charset="0"/>
              </a:rPr>
              <a:t> Components are created staically or dynamically.</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Initialization:</a:t>
            </a:r>
            <a:r>
              <a:rPr lang="en-US" sz="2400">
                <a:latin typeface="Times New Roman" panose="02020603050405020304" pitchFamily="18" charset="0"/>
                <a:cs typeface="Times New Roman" panose="02020603050405020304" pitchFamily="18" charset="0"/>
              </a:rPr>
              <a:t> Set up, configured, and prepared up for use.</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Utilization: </a:t>
            </a:r>
            <a:r>
              <a:rPr lang="en-US" sz="2400">
                <a:latin typeface="Times New Roman" panose="02020603050405020304" pitchFamily="18" charset="0"/>
                <a:cs typeface="Times New Roman" panose="02020603050405020304" pitchFamily="18" charset="0"/>
              </a:rPr>
              <a:t>utilized within the software system, fulfilling their designated functionalities and interacting with other components as necessary.</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Maintenance:</a:t>
            </a:r>
            <a:r>
              <a:rPr lang="en-US" sz="2400">
                <a:latin typeface="Times New Roman" panose="02020603050405020304" pitchFamily="18" charset="0"/>
                <a:cs typeface="Times New Roman" panose="02020603050405020304" pitchFamily="18" charset="0"/>
              </a:rPr>
              <a:t> Components undergo maintenance activities such as updates, bug fixes, and optimizations to ensure continued functionality and performance.</a:t>
            </a:r>
            <a:endParaRPr lang="en-US" sz="2400">
              <a:latin typeface="Times New Roman" panose="02020603050405020304" pitchFamily="18" charset="0"/>
              <a:cs typeface="Times New Roman" panose="02020603050405020304" pitchFamily="18" charset="0"/>
            </a:endParaRPr>
          </a:p>
          <a:p>
            <a:pPr lvl="1" algn="just"/>
            <a:r>
              <a:rPr lang="en-US" sz="2400" b="1">
                <a:latin typeface="Times New Roman" panose="02020603050405020304" pitchFamily="18" charset="0"/>
                <a:cs typeface="Times New Roman" panose="02020603050405020304" pitchFamily="18" charset="0"/>
              </a:rPr>
              <a:t>Decommissioning:</a:t>
            </a:r>
            <a:r>
              <a:rPr lang="en-US" sz="2400">
                <a:latin typeface="Times New Roman" panose="02020603050405020304" pitchFamily="18" charset="0"/>
                <a:cs typeface="Times New Roman" panose="02020603050405020304" pitchFamily="18" charset="0"/>
              </a:rPr>
              <a:t> Components are decommissioned, or disposed, when they are no longer needed</a:t>
            </a:r>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Challenges of Component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algn="just"/>
            <a:r>
              <a:rPr lang="en-US" sz="2300" b="1">
                <a:latin typeface="Times New Roman" panose="02020603050405020304" pitchFamily="18" charset="0"/>
                <a:cs typeface="Times New Roman" panose="02020603050405020304" pitchFamily="18" charset="0"/>
              </a:rPr>
              <a:t>Granularity:</a:t>
            </a:r>
            <a:r>
              <a:rPr lang="en-US" sz="2300">
                <a:latin typeface="Times New Roman" panose="02020603050405020304" pitchFamily="18" charset="0"/>
                <a:cs typeface="Times New Roman" panose="02020603050405020304" pitchFamily="18" charset="0"/>
              </a:rPr>
              <a:t> Designers must select the right amount of granularity, as too finely grained components can become cluttered and raise overhead, while too coarsely grained components are unnecessarily rigid and have limited reusability.</a:t>
            </a:r>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Interoperability:</a:t>
            </a:r>
            <a:r>
              <a:rPr lang="en-US" sz="2300">
                <a:latin typeface="Times New Roman" panose="02020603050405020304" pitchFamily="18" charset="0"/>
                <a:cs typeface="Times New Roman" panose="02020603050405020304" pitchFamily="18" charset="0"/>
              </a:rPr>
              <a:t> It can be challenging to keep components from different suppliers or technologies working together seamlessly.</a:t>
            </a:r>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Dependency management:</a:t>
            </a:r>
            <a:r>
              <a:rPr lang="en-US" sz="2300">
                <a:latin typeface="Times New Roman" panose="02020603050405020304" pitchFamily="18" charset="0"/>
                <a:cs typeface="Times New Roman" panose="02020603050405020304" pitchFamily="18" charset="0"/>
              </a:rPr>
              <a:t> Maintaining dependencies between components, including versions, compatibility, and conflicts, may be quite challenging, particularly in larger systems with many dependencies.</a:t>
            </a:r>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sym typeface="+mn-ea"/>
              </a:rPr>
              <a:t>Performance Overhead:</a:t>
            </a:r>
            <a:r>
              <a:rPr lang="en-US" sz="2300">
                <a:latin typeface="Times New Roman" panose="02020603050405020304" pitchFamily="18" charset="0"/>
                <a:cs typeface="Times New Roman" panose="02020603050405020304" pitchFamily="18" charset="0"/>
                <a:sym typeface="+mn-ea"/>
              </a:rPr>
              <a:t> Due to the additional levels of abstraction, communication, and runtime dependency that component-based designs entail, as well as the need for careful optimisation and profiling, runtime performance concerns may arise.</a:t>
            </a:r>
            <a:endParaRPr lang="en-US" sz="2300">
              <a:latin typeface="Times New Roman" panose="02020603050405020304" pitchFamily="18" charset="0"/>
              <a:cs typeface="Times New Roman" panose="02020603050405020304" pitchFamily="18" charset="0"/>
            </a:endParaRPr>
          </a:p>
          <a:p>
            <a:pPr algn="just"/>
            <a:endParaRPr lang="en-US" sz="23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sym typeface="+mn-ea"/>
              </a:rPr>
              <a:t>Real world Examples of Component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850900"/>
            <a:ext cx="8228965" cy="5276850"/>
          </a:xfrm>
        </p:spPr>
        <p:txBody>
          <a:bodyPr/>
          <a:p>
            <a:pPr algn="just"/>
            <a:r>
              <a:rPr lang="en-US" sz="2300" b="1">
                <a:latin typeface="Times New Roman" panose="02020603050405020304" pitchFamily="18" charset="0"/>
                <a:cs typeface="Times New Roman" panose="02020603050405020304" pitchFamily="18" charset="0"/>
              </a:rPr>
              <a:t>E-commerce Platforms:  </a:t>
            </a:r>
            <a:r>
              <a:rPr lang="en-US" sz="2300">
                <a:latin typeface="Times New Roman" panose="02020603050405020304" pitchFamily="18" charset="0"/>
                <a:cs typeface="Times New Roman" panose="02020603050405020304" pitchFamily="18" charset="0"/>
              </a:rPr>
              <a:t>Component-based architecture is used by e-commerce platforms like Amazon, eBay, and Shopify to meet the various needs of their products.</a:t>
            </a:r>
            <a:endParaRPr lang="en-US" sz="2300">
              <a:latin typeface="Times New Roman" panose="02020603050405020304" pitchFamily="18" charset="0"/>
              <a:cs typeface="Times New Roman" panose="02020603050405020304" pitchFamily="18" charset="0"/>
            </a:endParaRPr>
          </a:p>
          <a:p>
            <a:pPr algn="just"/>
            <a:endParaRPr lang="en-US" sz="2300" b="1">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Content Management Systems (CMS): </a:t>
            </a:r>
            <a:r>
              <a:rPr lang="en-US" sz="2300">
                <a:latin typeface="Times New Roman" panose="02020603050405020304" pitchFamily="18" charset="0"/>
                <a:cs typeface="Times New Roman" panose="02020603050405020304" pitchFamily="18" charset="0"/>
              </a:rPr>
              <a:t>With component-based design, content management systems like as WordPress, Drupal, and Joomla provide modular functionality through plugins, themes, and extensions that let users create, organise, and publish content, among other things.</a:t>
            </a:r>
            <a:endParaRPr lang="en-US" sz="2300">
              <a:latin typeface="Times New Roman" panose="02020603050405020304" pitchFamily="18" charset="0"/>
              <a:cs typeface="Times New Roman" panose="02020603050405020304" pitchFamily="18" charset="0"/>
            </a:endParaRPr>
          </a:p>
          <a:p>
            <a:pPr algn="just"/>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Enterprise Resource Planning (ERP) Systems: </a:t>
            </a:r>
            <a:r>
              <a:rPr lang="en-US" sz="2300">
                <a:latin typeface="Times New Roman" panose="02020603050405020304" pitchFamily="18" charset="0"/>
                <a:cs typeface="Times New Roman" panose="02020603050405020304" pitchFamily="18" charset="0"/>
              </a:rPr>
              <a:t>To connect corporate processes and functionalities from a range of sectors, such as finance, human resources, supply chain management, and customer relationship management, the ERP systems SAP, Oracle, and Microsoft Dynamics have components.</a:t>
            </a:r>
            <a:endParaRPr lang="en-US" sz="23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sym typeface="+mn-ea"/>
              </a:rPr>
              <a:t>Web App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algn="just"/>
            <a:r>
              <a:rPr lang="en-US" sz="2300">
                <a:latin typeface="Times New Roman" panose="02020603050405020304" pitchFamily="18" charset="0"/>
                <a:cs typeface="Times New Roman" panose="02020603050405020304" pitchFamily="18" charset="0"/>
              </a:rPr>
              <a:t>The process of developing a website application that fulfils users' basic demands and provides a smooth user experience (UX) with an appealing user interface (UI) is known as </a:t>
            </a:r>
            <a:r>
              <a:rPr lang="en-US" sz="2300" b="1">
                <a:latin typeface="Times New Roman" panose="02020603050405020304" pitchFamily="18" charset="0"/>
                <a:cs typeface="Times New Roman" panose="02020603050405020304" pitchFamily="18" charset="0"/>
              </a:rPr>
              <a:t>web app design.</a:t>
            </a:r>
            <a:endParaRPr lang="en-US" sz="2300" b="1">
              <a:latin typeface="Times New Roman" panose="02020603050405020304" pitchFamily="18" charset="0"/>
              <a:cs typeface="Times New Roman" panose="02020603050405020304" pitchFamily="18" charset="0"/>
            </a:endParaRPr>
          </a:p>
          <a:p>
            <a:pPr lvl="1" algn="just"/>
            <a:r>
              <a:rPr lang="en-US" sz="2300" b="1">
                <a:latin typeface="Times New Roman" panose="02020603050405020304" pitchFamily="18" charset="0"/>
                <a:cs typeface="Times New Roman" panose="02020603050405020304" pitchFamily="18" charset="0"/>
                <a:sym typeface="+mn-ea"/>
              </a:rPr>
              <a:t>Example:</a:t>
            </a:r>
            <a:r>
              <a:rPr lang="en-US" sz="2300">
                <a:latin typeface="Times New Roman" panose="02020603050405020304" pitchFamily="18" charset="0"/>
                <a:cs typeface="Times New Roman" panose="02020603050405020304" pitchFamily="18" charset="0"/>
                <a:sym typeface="+mn-ea"/>
              </a:rPr>
              <a:t> Consider Airbnb. Airbnb recognised that users desired a flexible method of looking for vacation rentals based on many parameters such as cost and location. </a:t>
            </a:r>
            <a:endParaRPr lang="en-US" sz="2300">
              <a:latin typeface="Times New Roman" panose="02020603050405020304" pitchFamily="18" charset="0"/>
              <a:cs typeface="Times New Roman" panose="02020603050405020304" pitchFamily="18" charset="0"/>
            </a:endParaRPr>
          </a:p>
          <a:p>
            <a:pPr lvl="2" algn="just"/>
            <a:r>
              <a:rPr lang="en-US" sz="2300">
                <a:latin typeface="Times New Roman" panose="02020603050405020304" pitchFamily="18" charset="0"/>
                <a:cs typeface="Times New Roman" panose="02020603050405020304" pitchFamily="18" charset="0"/>
                <a:sym typeface="+mn-ea"/>
              </a:rPr>
              <a:t>They developed an interactive web application with a basic user interface that has clickable map functionality and advanced filters.</a:t>
            </a:r>
            <a:endParaRPr lang="en-US" sz="2300" b="1">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Websites</a:t>
            </a:r>
            <a:r>
              <a:rPr lang="en-US" sz="2300">
                <a:latin typeface="Times New Roman" panose="02020603050405020304" pitchFamily="18" charset="0"/>
                <a:cs typeface="Times New Roman" panose="02020603050405020304" pitchFamily="18" charset="0"/>
              </a:rPr>
              <a:t> and </a:t>
            </a:r>
            <a:r>
              <a:rPr lang="en-US" sz="2300" b="1">
                <a:latin typeface="Times New Roman" panose="02020603050405020304" pitchFamily="18" charset="0"/>
                <a:cs typeface="Times New Roman" panose="02020603050405020304" pitchFamily="18" charset="0"/>
              </a:rPr>
              <a:t>web applications</a:t>
            </a:r>
            <a:r>
              <a:rPr lang="en-US" sz="2300">
                <a:latin typeface="Times New Roman" panose="02020603050405020304" pitchFamily="18" charset="0"/>
                <a:cs typeface="Times New Roman" panose="02020603050405020304" pitchFamily="18" charset="0"/>
              </a:rPr>
              <a:t> share many similarities, such as being accessible through browsers and emphasising good user interface (UI) and user experience (UX) design to draw in visitors and give them a seamless navigation experience across various platforms. </a:t>
            </a:r>
            <a:endParaRPr lang="en-US" sz="2300">
              <a:latin typeface="Times New Roman" panose="02020603050405020304" pitchFamily="18" charset="0"/>
              <a:cs typeface="Times New Roman" panose="02020603050405020304" pitchFamily="18" charset="0"/>
            </a:endParaRPr>
          </a:p>
          <a:p>
            <a:pPr algn="just"/>
            <a:r>
              <a:rPr lang="en-US" sz="2300" b="1">
                <a:latin typeface="Times New Roman" panose="02020603050405020304" pitchFamily="18" charset="0"/>
                <a:cs typeface="Times New Roman" panose="02020603050405020304" pitchFamily="18" charset="0"/>
              </a:rPr>
              <a:t>Web apps</a:t>
            </a:r>
            <a:r>
              <a:rPr lang="en-US" sz="2300">
                <a:latin typeface="Times New Roman" panose="02020603050405020304" pitchFamily="18" charset="0"/>
                <a:cs typeface="Times New Roman" panose="02020603050405020304" pitchFamily="18" charset="0"/>
              </a:rPr>
              <a:t> and </a:t>
            </a:r>
            <a:r>
              <a:rPr lang="en-US" sz="2300" b="1">
                <a:latin typeface="Times New Roman" panose="02020603050405020304" pitchFamily="18" charset="0"/>
                <a:cs typeface="Times New Roman" panose="02020603050405020304" pitchFamily="18" charset="0"/>
              </a:rPr>
              <a:t>webpages</a:t>
            </a:r>
            <a:r>
              <a:rPr lang="en-US" sz="2300">
                <a:latin typeface="Times New Roman" panose="02020603050405020304" pitchFamily="18" charset="0"/>
                <a:cs typeface="Times New Roman" panose="02020603050405020304" pitchFamily="18" charset="0"/>
              </a:rPr>
              <a:t> don't require users to install any software on their device, in contrast to native mobile apps. </a:t>
            </a:r>
            <a:endParaRPr lang="en-US" sz="2300">
              <a:latin typeface="Times New Roman" panose="02020603050405020304" pitchFamily="18" charset="0"/>
              <a:cs typeface="Times New Roman" panose="02020603050405020304" pitchFamily="18" charset="0"/>
            </a:endParaRPr>
          </a:p>
          <a:p>
            <a:pPr lvl="1" algn="just"/>
            <a:endParaRPr lang="en-US" sz="23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sym typeface="+mn-ea"/>
              </a:rPr>
              <a:t>Web App Design vs Website Design</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lvl="1" algn="just"/>
            <a:r>
              <a:rPr lang="en-US" sz="2300">
                <a:latin typeface="Times New Roman" panose="02020603050405020304" pitchFamily="18" charset="0"/>
                <a:cs typeface="Times New Roman" panose="02020603050405020304" pitchFamily="18" charset="0"/>
              </a:rPr>
              <a:t>The </a:t>
            </a:r>
            <a:r>
              <a:rPr lang="en-US" sz="2300" b="1">
                <a:latin typeface="Times New Roman" panose="02020603050405020304" pitchFamily="18" charset="0"/>
                <a:cs typeface="Times New Roman" panose="02020603050405020304" pitchFamily="18" charset="0"/>
              </a:rPr>
              <a:t>main purpose of websites</a:t>
            </a:r>
            <a:r>
              <a:rPr lang="en-US" sz="2300">
                <a:latin typeface="Times New Roman" panose="02020603050405020304" pitchFamily="18" charset="0"/>
                <a:cs typeface="Times New Roman" panose="02020603050405020304" pitchFamily="18" charset="0"/>
              </a:rPr>
              <a:t> is to present users with information that motivates them to take specific activities. On the other hand, </a:t>
            </a:r>
            <a:r>
              <a:rPr lang="en-US" sz="2300" b="1">
                <a:latin typeface="Times New Roman" panose="02020603050405020304" pitchFamily="18" charset="0"/>
                <a:cs typeface="Times New Roman" panose="02020603050405020304" pitchFamily="18" charset="0"/>
              </a:rPr>
              <a:t>web apps</a:t>
            </a:r>
            <a:r>
              <a:rPr lang="en-US" sz="2300">
                <a:latin typeface="Times New Roman" panose="02020603050405020304" pitchFamily="18" charset="0"/>
                <a:cs typeface="Times New Roman" panose="02020603050405020304" pitchFamily="18" charset="0"/>
              </a:rPr>
              <a:t> are dynamic online programs that enable the user to carry out actions and modify elements in a highly interactive manner.</a:t>
            </a:r>
            <a:endParaRPr lang="en-US" sz="2300">
              <a:latin typeface="Times New Roman" panose="02020603050405020304" pitchFamily="18" charset="0"/>
              <a:cs typeface="Times New Roman" panose="02020603050405020304" pitchFamily="18" charset="0"/>
            </a:endParaRPr>
          </a:p>
          <a:p>
            <a:pPr lvl="1" algn="just"/>
            <a:r>
              <a:rPr lang="en-US" sz="2300">
                <a:latin typeface="Times New Roman" panose="02020603050405020304" pitchFamily="18" charset="0"/>
                <a:cs typeface="Times New Roman" panose="02020603050405020304" pitchFamily="18" charset="0"/>
              </a:rPr>
              <a:t>Many aspects of web app design overlap with website design. But web app design requires a much sharper focus on responsive site elements, performance across multiple devices, and a streamlined user journey. </a:t>
            </a:r>
            <a:endParaRPr lang="en-US" sz="2300">
              <a:latin typeface="Times New Roman" panose="02020603050405020304" pitchFamily="18" charset="0"/>
              <a:cs typeface="Times New Roman" panose="02020603050405020304" pitchFamily="18" charset="0"/>
            </a:endParaRPr>
          </a:p>
          <a:p>
            <a:pPr lvl="1" algn="just"/>
            <a:r>
              <a:rPr lang="en-US" sz="2300">
                <a:latin typeface="Times New Roman" panose="02020603050405020304" pitchFamily="18" charset="0"/>
                <a:cs typeface="Times New Roman" panose="02020603050405020304" pitchFamily="18" charset="0"/>
              </a:rPr>
              <a:t>Web app design teams must take into account additional factors because web apps are more complex to develop and design than websites. </a:t>
            </a:r>
            <a:endParaRPr lang="en-US" sz="2300">
              <a:latin typeface="Times New Roman" panose="02020603050405020304" pitchFamily="18" charset="0"/>
              <a:cs typeface="Times New Roman" panose="02020603050405020304" pitchFamily="18" charset="0"/>
            </a:endParaRPr>
          </a:p>
          <a:p>
            <a:pPr lvl="2" algn="just"/>
            <a:r>
              <a:rPr lang="en-US" sz="2300">
                <a:latin typeface="Times New Roman" panose="02020603050405020304" pitchFamily="18" charset="0"/>
                <a:cs typeface="Times New Roman" panose="02020603050405020304" pitchFamily="18" charset="0"/>
              </a:rPr>
              <a:t>For example, they must decide if the app will provide offline functionality, which would allow users to finish certain tasks without a reliable internet connection. Google Docs, for instance, allows users to edit offline.</a:t>
            </a:r>
            <a:endParaRPr lang="en-US" sz="23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82613"/>
          </a:xfrm>
        </p:spPr>
        <p:txBody>
          <a:bodyPr/>
          <a:lstStyle/>
          <a:p>
            <a:r>
              <a:rPr lang="en-US" sz="3200" b="1" dirty="0">
                <a:latin typeface="Times New Roman" panose="02020603050405020304" pitchFamily="18" charset="0"/>
                <a:cs typeface="Times New Roman" panose="02020603050405020304" pitchFamily="18" charset="0"/>
              </a:rPr>
              <a:t>Introduction</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0256" y="1021080"/>
            <a:ext cx="8229600" cy="5224145"/>
          </a:xfrm>
        </p:spPr>
        <p:txBody>
          <a:bodyPr/>
          <a:lstStyle/>
          <a:p>
            <a:pPr algn="just"/>
            <a:r>
              <a:rPr lang="en-US" sz="2400" dirty="0">
                <a:latin typeface="Times New Roman" panose="02020603050405020304" pitchFamily="18" charset="0"/>
                <a:cs typeface="Times New Roman" panose="02020603050405020304" pitchFamily="18" charset="0"/>
              </a:rPr>
              <a:t>The user interface of a software product deals with all </a:t>
            </a:r>
            <a:r>
              <a:rPr lang="en-US" sz="2400" b="1" dirty="0">
                <a:latin typeface="Times New Roman" panose="02020603050405020304" pitchFamily="18" charset="0"/>
                <a:cs typeface="Times New Roman" panose="02020603050405020304" pitchFamily="18" charset="0"/>
              </a:rPr>
              <a:t>interactions</a:t>
            </a:r>
            <a:r>
              <a:rPr lang="en-US" sz="2400" dirty="0">
                <a:latin typeface="Times New Roman" panose="02020603050405020304" pitchFamily="18" charset="0"/>
                <a:cs typeface="Times New Roman" panose="02020603050405020304" pitchFamily="18" charset="0"/>
              </a:rPr>
              <a:t> between the </a:t>
            </a:r>
            <a:r>
              <a:rPr lang="en-US" sz="2400" b="1" dirty="0">
                <a:latin typeface="Times New Roman" panose="02020603050405020304" pitchFamily="18" charset="0"/>
                <a:cs typeface="Times New Roman" panose="02020603050405020304" pitchFamily="18" charset="0"/>
              </a:rPr>
              <a:t>user and the system</a:t>
            </a:r>
            <a:r>
              <a:rPr lang="en-US"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early days, the software product did not have any user interface as the computers were batch systems which </a:t>
            </a:r>
            <a:r>
              <a:rPr lang="en-US" sz="2400" b="1" dirty="0">
                <a:solidFill>
                  <a:srgbClr val="FF0000"/>
                </a:solidFill>
                <a:latin typeface="Times New Roman" panose="02020603050405020304" pitchFamily="18" charset="0"/>
                <a:cs typeface="Times New Roman" panose="02020603050405020304" pitchFamily="18" charset="0"/>
              </a:rPr>
              <a:t>did not support</a:t>
            </a:r>
            <a:r>
              <a:rPr lang="en-US" sz="2400" dirty="0">
                <a:latin typeface="Times New Roman" panose="02020603050405020304" pitchFamily="18" charset="0"/>
                <a:cs typeface="Times New Roman" panose="02020603050405020304" pitchFamily="18" charset="0"/>
              </a:rPr>
              <a:t> user interactions.</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User interface is one of the vital component of a software product as the end-users judge the product based on their </a:t>
            </a:r>
            <a:r>
              <a:rPr lang="en-US" sz="2400" b="1" dirty="0">
                <a:latin typeface="Times New Roman" panose="02020603050405020304" pitchFamily="18" charset="0"/>
                <a:cs typeface="Times New Roman" panose="02020603050405020304" pitchFamily="18" charset="0"/>
              </a:rPr>
              <a:t>experience</a:t>
            </a:r>
            <a:r>
              <a:rPr lang="en-US" sz="2400" dirty="0">
                <a:latin typeface="Times New Roman" panose="02020603050405020304" pitchFamily="18" charset="0"/>
                <a:cs typeface="Times New Roman" panose="02020603050405020304" pitchFamily="18" charset="0"/>
              </a:rPr>
              <a:t> on the interface.</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Systematic development</a:t>
            </a:r>
            <a:r>
              <a:rPr lang="en-US" sz="2400" dirty="0">
                <a:latin typeface="Times New Roman" panose="02020603050405020304" pitchFamily="18" charset="0"/>
                <a:cs typeface="Times New Roman" panose="02020603050405020304" pitchFamily="18" charset="0"/>
              </a:rPr>
              <a:t> of user interface is very important as it takes significant portion of the total development effort.</a:t>
            </a:r>
            <a:endParaRPr lang="en-US" sz="2400" dirty="0">
              <a:latin typeface="Times New Roman" panose="02020603050405020304" pitchFamily="18" charset="0"/>
              <a:cs typeface="Times New Roman" panose="02020603050405020304" pitchFamily="18" charset="0"/>
            </a:endParaRPr>
          </a:p>
          <a:p>
            <a:pPr algn="just"/>
            <a:endParaRPr lang="en-US" sz="2400" dirty="0"/>
          </a:p>
        </p:txBody>
      </p:sp>
      <p:sp>
        <p:nvSpPr>
          <p:cNvPr id="4" name="Slide Number Placeholder 3"/>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90500"/>
            <a:ext cx="8229600" cy="800735"/>
          </a:xfrm>
        </p:spPr>
        <p:txBody>
          <a:bodyPr/>
          <a:p>
            <a:r>
              <a:rPr lang="en-US" sz="3200" b="1">
                <a:latin typeface="Times New Roman" panose="02020603050405020304" pitchFamily="18" charset="0"/>
                <a:cs typeface="Times New Roman" panose="02020603050405020304" pitchFamily="18" charset="0"/>
              </a:rPr>
              <a:t>Why Web App Design Process???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1112520"/>
            <a:ext cx="8229600" cy="5015230"/>
          </a:xfrm>
        </p:spPr>
        <p:txBody>
          <a:bodyPr/>
          <a:p>
            <a:r>
              <a:rPr lang="en-US" sz="2400">
                <a:latin typeface="Times New Roman" panose="02020603050405020304" pitchFamily="18" charset="0"/>
                <a:cs typeface="Times New Roman" panose="02020603050405020304" pitchFamily="18" charset="0"/>
              </a:rPr>
              <a:t>Effective web app design processes assist you in:</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Address the most important user issues.</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Remain current in a changing market.</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Provide exceptional usability and intuitive navigational structures to enable people to accomplish their goals.</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Ensure user engagement with a visually appealing and user-friendly interface. </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Boost user happiness and conversions</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Organise your entire team around your design backlog.</a:t>
            </a:r>
            <a:endParaRPr lang="en-US" sz="2400">
              <a:latin typeface="Times New Roman" panose="02020603050405020304" pitchFamily="18" charset="0"/>
              <a:cs typeface="Times New Roman" panose="02020603050405020304" pitchFamily="18" charset="0"/>
            </a:endParaRPr>
          </a:p>
          <a:p>
            <a:pPr lvl="1"/>
            <a:r>
              <a:rPr lang="en-US" sz="2400">
                <a:latin typeface="Times New Roman" panose="02020603050405020304" pitchFamily="18" charset="0"/>
                <a:cs typeface="Times New Roman" panose="02020603050405020304" pitchFamily="18" charset="0"/>
              </a:rPr>
              <a:t>Obtain support for your ideas from relevant parties.</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sym typeface="+mn-ea"/>
              </a:rPr>
              <a:t>Web App Design Process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lvl="1" algn="just"/>
            <a:r>
              <a:rPr lang="en-US" sz="2400">
                <a:latin typeface="Times New Roman" panose="02020603050405020304" pitchFamily="18" charset="0"/>
                <a:cs typeface="Times New Roman" panose="02020603050405020304" pitchFamily="18" charset="0"/>
              </a:rPr>
              <a:t>Here are five stages to help you organise the design of your web app.</a:t>
            </a:r>
            <a:endParaRPr lang="en-US" sz="2400">
              <a:latin typeface="Times New Roman" panose="02020603050405020304" pitchFamily="18" charset="0"/>
              <a:cs typeface="Times New Roman" panose="02020603050405020304" pitchFamily="18" charset="0"/>
            </a:endParaRPr>
          </a:p>
          <a:p>
            <a:pPr lvl="2" algn="just"/>
            <a:r>
              <a:rPr lang="en-US" sz="2400" b="1">
                <a:latin typeface="Times New Roman" panose="02020603050405020304" pitchFamily="18" charset="0"/>
                <a:cs typeface="Times New Roman" panose="02020603050405020304" pitchFamily="18" charset="0"/>
              </a:rPr>
              <a:t>Discover key user and market needs:</a:t>
            </a:r>
            <a:r>
              <a:rPr lang="en-US" sz="2400">
                <a:latin typeface="Times New Roman" panose="02020603050405020304" pitchFamily="18" charset="0"/>
                <a:cs typeface="Times New Roman" panose="02020603050405020304" pitchFamily="18" charset="0"/>
              </a:rPr>
              <a:t> Start by learning about your target market and users. Important web app design questions to ask yourself include: </a:t>
            </a:r>
            <a:endParaRPr lang="en-US" sz="2400">
              <a:latin typeface="Times New Roman" panose="02020603050405020304" pitchFamily="18" charset="0"/>
              <a:cs typeface="Times New Roman" panose="02020603050405020304" pitchFamily="18" charset="0"/>
            </a:endParaRPr>
          </a:p>
          <a:p>
            <a:pPr lvl="3" algn="just"/>
            <a:r>
              <a:rPr lang="en-US" sz="2400">
                <a:latin typeface="Times New Roman" panose="02020603050405020304" pitchFamily="18" charset="0"/>
                <a:cs typeface="Times New Roman" panose="02020603050405020304" pitchFamily="18" charset="0"/>
              </a:rPr>
              <a:t>Who will use this web app? </a:t>
            </a:r>
            <a:endParaRPr lang="en-US" sz="2400">
              <a:latin typeface="Times New Roman" panose="02020603050405020304" pitchFamily="18" charset="0"/>
              <a:cs typeface="Times New Roman" panose="02020603050405020304" pitchFamily="18" charset="0"/>
            </a:endParaRPr>
          </a:p>
          <a:p>
            <a:pPr lvl="3" algn="just"/>
            <a:r>
              <a:rPr lang="en-US" sz="2400">
                <a:latin typeface="Times New Roman" panose="02020603050405020304" pitchFamily="18" charset="0"/>
                <a:cs typeface="Times New Roman" panose="02020603050405020304" pitchFamily="18" charset="0"/>
              </a:rPr>
              <a:t>What objectives do consumers have? </a:t>
            </a:r>
            <a:endParaRPr lang="en-US" sz="2400">
              <a:latin typeface="Times New Roman" panose="02020603050405020304" pitchFamily="18" charset="0"/>
              <a:cs typeface="Times New Roman" panose="02020603050405020304" pitchFamily="18" charset="0"/>
            </a:endParaRPr>
          </a:p>
          <a:p>
            <a:pPr lvl="3" algn="just"/>
            <a:r>
              <a:rPr lang="en-US" sz="2400">
                <a:latin typeface="Times New Roman" panose="02020603050405020304" pitchFamily="18" charset="0"/>
                <a:cs typeface="Times New Roman" panose="02020603050405020304" pitchFamily="18" charset="0"/>
              </a:rPr>
              <a:t>What primary organisational objectives does this online application serve? </a:t>
            </a:r>
            <a:endParaRPr lang="en-US" sz="2400">
              <a:latin typeface="Times New Roman" panose="02020603050405020304" pitchFamily="18" charset="0"/>
              <a:cs typeface="Times New Roman" panose="02020603050405020304" pitchFamily="18" charset="0"/>
            </a:endParaRPr>
          </a:p>
          <a:p>
            <a:pPr lvl="3" algn="just"/>
            <a:r>
              <a:rPr lang="en-US" sz="2400">
                <a:latin typeface="Times New Roman" panose="02020603050405020304" pitchFamily="18" charset="0"/>
                <a:cs typeface="Times New Roman" panose="02020603050405020304" pitchFamily="18" charset="0"/>
              </a:rPr>
              <a:t>How can our online application differentiate itself from rivals?</a:t>
            </a:r>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a:p>
            <a:pPr lvl="1"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9600" cy="5354955"/>
          </a:xfrm>
        </p:spPr>
        <p:txBody>
          <a:bodyPr/>
          <a:p>
            <a:pPr lvl="1" algn="just"/>
            <a:r>
              <a:rPr lang="en-US" sz="2400" b="1">
                <a:latin typeface="Times New Roman" panose="02020603050405020304" pitchFamily="18" charset="0"/>
                <a:cs typeface="Times New Roman" panose="02020603050405020304" pitchFamily="18" charset="0"/>
                <a:sym typeface="+mn-ea"/>
              </a:rPr>
              <a:t>Define potential solutions:</a:t>
            </a:r>
            <a:r>
              <a:rPr lang="en-US" sz="2400">
                <a:latin typeface="Times New Roman" panose="02020603050405020304" pitchFamily="18" charset="0"/>
                <a:cs typeface="Times New Roman" panose="02020603050405020304" pitchFamily="18" charset="0"/>
                <a:sym typeface="+mn-ea"/>
              </a:rPr>
              <a:t> </a:t>
            </a:r>
            <a:endParaRPr lang="en-US" sz="2400">
              <a:latin typeface="Times New Roman" panose="02020603050405020304" pitchFamily="18" charset="0"/>
              <a:cs typeface="Times New Roman" panose="02020603050405020304" pitchFamily="18" charset="0"/>
              <a:sym typeface="+mn-ea"/>
            </a:endParaRPr>
          </a:p>
          <a:p>
            <a:pPr lvl="2" algn="just"/>
            <a:r>
              <a:rPr lang="en-US" sz="2400">
                <a:latin typeface="Times New Roman" panose="02020603050405020304" pitchFamily="18" charset="0"/>
                <a:cs typeface="Times New Roman" panose="02020603050405020304" pitchFamily="18" charset="0"/>
                <a:sym typeface="+mn-ea"/>
              </a:rPr>
              <a:t>C</a:t>
            </a:r>
            <a:r>
              <a:rPr lang="en-US" sz="2400">
                <a:latin typeface="Times New Roman" panose="02020603050405020304" pitchFamily="18" charset="0"/>
                <a:cs typeface="Times New Roman" panose="02020603050405020304" pitchFamily="18" charset="0"/>
              </a:rPr>
              <a:t>ome up with solutions for the main issues that you have identified with users. </a:t>
            </a:r>
            <a:endParaRPr lang="en-US" sz="2400">
              <a:latin typeface="Times New Roman" panose="02020603050405020304" pitchFamily="18" charset="0"/>
              <a:cs typeface="Times New Roman" panose="02020603050405020304" pitchFamily="18" charset="0"/>
            </a:endParaRPr>
          </a:p>
          <a:p>
            <a:pPr lvl="2" algn="just"/>
            <a:r>
              <a:rPr lang="en-US" sz="2400">
                <a:latin typeface="Times New Roman" panose="02020603050405020304" pitchFamily="18" charset="0"/>
                <a:cs typeface="Times New Roman" panose="02020603050405020304" pitchFamily="18" charset="0"/>
              </a:rPr>
              <a:t>To generate ideas for web app features and components that will meet your users' most pressing demands, employ brainstorming strategies. You'll probably think of a few different possible answers. </a:t>
            </a:r>
            <a:endParaRPr lang="en-US" sz="2400">
              <a:latin typeface="Times New Roman" panose="02020603050405020304" pitchFamily="18" charset="0"/>
              <a:cs typeface="Times New Roman" panose="02020603050405020304" pitchFamily="18" charset="0"/>
            </a:endParaRPr>
          </a:p>
          <a:p>
            <a:pPr lvl="2" algn="just"/>
            <a:r>
              <a:rPr lang="en-US" sz="2400">
                <a:latin typeface="Times New Roman" panose="02020603050405020304" pitchFamily="18" charset="0"/>
                <a:cs typeface="Times New Roman" panose="02020603050405020304" pitchFamily="18" charset="0"/>
              </a:rPr>
              <a:t>Utilise prioritising strategies such as the </a:t>
            </a:r>
            <a:r>
              <a:rPr lang="en-US" sz="2400" b="1">
                <a:latin typeface="Times New Roman" panose="02020603050405020304" pitchFamily="18" charset="0"/>
                <a:cs typeface="Times New Roman" panose="02020603050405020304" pitchFamily="18" charset="0"/>
              </a:rPr>
              <a:t>'MoSCoW method,'</a:t>
            </a:r>
            <a:r>
              <a:rPr lang="en-US" sz="2400">
                <a:latin typeface="Times New Roman" panose="02020603050405020304" pitchFamily="18" charset="0"/>
                <a:cs typeface="Times New Roman" panose="02020603050405020304" pitchFamily="18" charset="0"/>
              </a:rPr>
              <a:t> which involves classifying ideas into categories such as must-have, should-have, could-have, and won't-need. </a:t>
            </a:r>
            <a:endParaRPr lang="en-US" sz="2400">
              <a:latin typeface="Times New Roman" panose="02020603050405020304" pitchFamily="18" charset="0"/>
              <a:cs typeface="Times New Roman" panose="02020603050405020304" pitchFamily="18" charset="0"/>
            </a:endParaRPr>
          </a:p>
          <a:p>
            <a:pPr lvl="2" algn="just"/>
            <a:r>
              <a:rPr lang="en-US" sz="2400">
                <a:latin typeface="Times New Roman" panose="02020603050405020304" pitchFamily="18" charset="0"/>
                <a:cs typeface="Times New Roman" panose="02020603050405020304" pitchFamily="18" charset="0"/>
              </a:rPr>
              <a:t>During the remainder of the design phase, this will assist you in determining where to allocate your resources.</a:t>
            </a: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lvl="1" algn="just"/>
            <a:r>
              <a:rPr lang="en-US" sz="2400" b="1">
                <a:latin typeface="Times New Roman" panose="02020603050405020304" pitchFamily="18" charset="0"/>
                <a:cs typeface="Times New Roman" panose="02020603050405020304" pitchFamily="18" charset="0"/>
                <a:sym typeface="+mn-ea"/>
              </a:rPr>
              <a:t>Create a backlog for your web app design and collaborate</a:t>
            </a:r>
            <a:endParaRPr lang="en-US" sz="2400">
              <a:latin typeface="Times New Roman" panose="02020603050405020304" pitchFamily="18" charset="0"/>
              <a:cs typeface="Times New Roman" panose="02020603050405020304" pitchFamily="18" charset="0"/>
              <a:sym typeface="+mn-ea"/>
            </a:endParaRPr>
          </a:p>
          <a:p>
            <a:pPr lvl="2" algn="just"/>
            <a:r>
              <a:rPr lang="en-US">
                <a:latin typeface="Times New Roman" panose="02020603050405020304" pitchFamily="18" charset="0"/>
                <a:cs typeface="Times New Roman" panose="02020603050405020304" pitchFamily="18" charset="0"/>
              </a:rPr>
              <a:t>Once you’ve defined the solutions your web app will offer, and have a clear sense of your priorities, you can plan out the web app design process by creating a backlog: a list of ideas for new design features, updates to existing features, bug fixes, and infrastructure optimizations.</a:t>
            </a:r>
            <a:endParaRPr lang="en-US">
              <a:latin typeface="Times New Roman" panose="02020603050405020304" pitchFamily="18" charset="0"/>
              <a:cs typeface="Times New Roman" panose="02020603050405020304" pitchFamily="18" charset="0"/>
            </a:endParaRPr>
          </a:p>
          <a:p>
            <a:pPr lvl="2" algn="just"/>
            <a:r>
              <a:rPr lang="en-US">
                <a:latin typeface="Times New Roman" panose="02020603050405020304" pitchFamily="18" charset="0"/>
                <a:cs typeface="Times New Roman" panose="02020603050405020304" pitchFamily="18" charset="0"/>
              </a:rPr>
              <a:t>Include a plan for the next stages of the product design process, including development, testing, and further user discovery. </a:t>
            </a:r>
            <a:endParaRPr lang="en-US">
              <a:latin typeface="Times New Roman" panose="02020603050405020304" pitchFamily="18" charset="0"/>
              <a:cs typeface="Times New Roman" panose="02020603050405020304" pitchFamily="18" charset="0"/>
            </a:endParaRPr>
          </a:p>
          <a:p>
            <a:pPr lvl="2" algn="just"/>
            <a:r>
              <a:rPr lang="en-US">
                <a:latin typeface="Times New Roman" panose="02020603050405020304" pitchFamily="18" charset="0"/>
                <a:cs typeface="Times New Roman" panose="02020603050405020304" pitchFamily="18" charset="0"/>
              </a:rPr>
              <a:t>The best backlogs are structured but also flexible and collaborative. </a:t>
            </a:r>
            <a:endParaRPr lang="en-US">
              <a:latin typeface="Times New Roman" panose="02020603050405020304" pitchFamily="18" charset="0"/>
              <a:cs typeface="Times New Roman" panose="02020603050405020304" pitchFamily="18" charset="0"/>
            </a:endParaRPr>
          </a:p>
          <a:p>
            <a:pPr lvl="2" algn="just"/>
            <a:r>
              <a:rPr lang="en-US">
                <a:latin typeface="Times New Roman" panose="02020603050405020304" pitchFamily="18" charset="0"/>
                <a:cs typeface="Times New Roman" panose="02020603050405020304" pitchFamily="18" charset="0"/>
              </a:rPr>
              <a:t>Getting input from different perspectives will strengthen your web app solutions and plan to realize them.  </a:t>
            </a:r>
            <a:endParaRPr lang="en-US">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lvl="1" algn="just"/>
            <a:r>
              <a:rPr lang="en-US" sz="2400" b="1">
                <a:latin typeface="Times New Roman" panose="02020603050405020304" pitchFamily="18" charset="0"/>
                <a:cs typeface="Times New Roman" panose="02020603050405020304" pitchFamily="18" charset="0"/>
                <a:sym typeface="+mn-ea"/>
              </a:rPr>
              <a:t>Build and iterate:</a:t>
            </a:r>
            <a:r>
              <a:rPr lang="en-US" sz="2400">
                <a:latin typeface="Times New Roman" panose="02020603050405020304" pitchFamily="18" charset="0"/>
                <a:cs typeface="Times New Roman" panose="02020603050405020304" pitchFamily="18" charset="0"/>
                <a:sym typeface="+mn-ea"/>
              </a:rPr>
              <a:t> </a:t>
            </a:r>
            <a:endParaRPr lang="en-US" sz="2400">
              <a:latin typeface="Times New Roman" panose="02020603050405020304" pitchFamily="18" charset="0"/>
              <a:cs typeface="Times New Roman" panose="02020603050405020304" pitchFamily="18" charset="0"/>
              <a:sym typeface="+mn-ea"/>
            </a:endParaRPr>
          </a:p>
          <a:p>
            <a:pPr lvl="2" algn="just"/>
            <a:r>
              <a:rPr lang="en-US" sz="2400">
                <a:latin typeface="Times New Roman" panose="02020603050405020304" pitchFamily="18" charset="0"/>
                <a:cs typeface="Times New Roman" panose="02020603050405020304" pitchFamily="18" charset="0"/>
                <a:sym typeface="+mn-ea"/>
              </a:rPr>
              <a:t>Create solutions that you can implement and test on actual consumers. Start by modelling the fundamental web abb navigation architecture and UX features with mockups, wireframes, and prototypes. </a:t>
            </a:r>
            <a:endParaRPr lang="en-US" sz="2400">
              <a:latin typeface="Times New Roman" panose="02020603050405020304" pitchFamily="18" charset="0"/>
              <a:cs typeface="Times New Roman" panose="02020603050405020304" pitchFamily="18" charset="0"/>
              <a:sym typeface="+mn-ea"/>
            </a:endParaRPr>
          </a:p>
          <a:p>
            <a:pPr lvl="2" algn="just"/>
            <a:r>
              <a:rPr lang="en-US" sz="2400">
                <a:latin typeface="Times New Roman" panose="02020603050405020304" pitchFamily="18" charset="0"/>
                <a:cs typeface="Times New Roman" panose="02020603050405020304" pitchFamily="18" charset="0"/>
                <a:sym typeface="+mn-ea"/>
              </a:rPr>
              <a:t>After that, test them on actual or potential consumers, and make necessary revisions based on their input. </a:t>
            </a:r>
            <a:endParaRPr lang="en-US" sz="2400">
              <a:latin typeface="Times New Roman" panose="02020603050405020304" pitchFamily="18" charset="0"/>
              <a:cs typeface="Times New Roman" panose="02020603050405020304" pitchFamily="18" charset="0"/>
              <a:sym typeface="+mn-ea"/>
            </a:endParaRPr>
          </a:p>
          <a:p>
            <a:pPr lvl="1" algn="just"/>
            <a:r>
              <a:rPr lang="en-US" sz="2400" b="1">
                <a:latin typeface="Times New Roman" panose="02020603050405020304" pitchFamily="18" charset="0"/>
                <a:cs typeface="Times New Roman" panose="02020603050405020304" pitchFamily="18" charset="0"/>
                <a:sym typeface="+mn-ea"/>
              </a:rPr>
              <a:t>Launch and test:</a:t>
            </a:r>
            <a:r>
              <a:rPr lang="en-US" sz="2400">
                <a:latin typeface="Times New Roman" panose="02020603050405020304" pitchFamily="18" charset="0"/>
                <a:cs typeface="Times New Roman" panose="02020603050405020304" pitchFamily="18" charset="0"/>
                <a:sym typeface="+mn-ea"/>
              </a:rPr>
              <a:t> </a:t>
            </a:r>
            <a:endParaRPr lang="en-US" sz="2400">
              <a:latin typeface="Times New Roman" panose="02020603050405020304" pitchFamily="18" charset="0"/>
              <a:cs typeface="Times New Roman" panose="02020603050405020304" pitchFamily="18" charset="0"/>
              <a:sym typeface="+mn-ea"/>
            </a:endParaRPr>
          </a:p>
          <a:p>
            <a:pPr lvl="2" algn="just"/>
            <a:r>
              <a:rPr lang="en-US" sz="2400">
                <a:latin typeface="Times New Roman" panose="02020603050405020304" pitchFamily="18" charset="0"/>
                <a:cs typeface="Times New Roman" panose="02020603050405020304" pitchFamily="18" charset="0"/>
                <a:sym typeface="+mn-ea"/>
              </a:rPr>
              <a:t>You have the chance to test and improve your design even more when you launch your web app or new features. </a:t>
            </a:r>
            <a:endParaRPr lang="en-US" sz="2400">
              <a:latin typeface="Times New Roman" panose="02020603050405020304" pitchFamily="18" charset="0"/>
              <a:cs typeface="Times New Roman" panose="02020603050405020304" pitchFamily="18" charset="0"/>
              <a:sym typeface="+mn-ea"/>
            </a:endParaRPr>
          </a:p>
          <a:p>
            <a:pPr lvl="2" algn="just"/>
            <a:r>
              <a:rPr lang="en-US" sz="2400">
                <a:latin typeface="Times New Roman" panose="02020603050405020304" pitchFamily="18" charset="0"/>
                <a:cs typeface="Times New Roman" panose="02020603050405020304" pitchFamily="18" charset="0"/>
                <a:sym typeface="+mn-ea"/>
              </a:rPr>
              <a:t>If you want to make modifications and correct bugs before releasing a feature to the public, you might want to think about doing a soft launch, which involves rolling out to a small number of users first. </a:t>
            </a:r>
            <a:endParaRPr lang="en-US" sz="2400">
              <a:latin typeface="Times New Roman" panose="02020603050405020304" pitchFamily="18" charset="0"/>
              <a:cs typeface="Times New Roman" panose="02020603050405020304" pitchFamily="18" charset="0"/>
              <a:sym typeface="+mn-ea"/>
            </a:endParaRPr>
          </a:p>
          <a:p>
            <a:pPr lvl="1" algn="just"/>
            <a:endParaRPr lang="en-US" sz="2400">
              <a:latin typeface="Times New Roman" panose="02020603050405020304" pitchFamily="18" charset="0"/>
              <a:cs typeface="Times New Roman" panose="02020603050405020304" pitchFamily="18" charset="0"/>
              <a:sym typeface="+mn-ea"/>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Web App Design Patterns</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772795"/>
            <a:ext cx="8228965" cy="5354955"/>
          </a:xfrm>
        </p:spPr>
        <p:txBody>
          <a:bodyPr/>
          <a:p>
            <a:pPr algn="just"/>
            <a:r>
              <a:rPr lang="en-US" sz="2400" b="1">
                <a:latin typeface="Times New Roman" panose="02020603050405020304" pitchFamily="18" charset="0"/>
                <a:cs typeface="Times New Roman" panose="02020603050405020304" pitchFamily="18" charset="0"/>
              </a:rPr>
              <a:t>Grid:</a:t>
            </a:r>
            <a:r>
              <a:rPr lang="en-US" sz="2400">
                <a:latin typeface="Times New Roman" panose="02020603050405020304" pitchFamily="18" charset="0"/>
                <a:cs typeface="Times New Roman" panose="02020603050405020304" pitchFamily="18" charset="0"/>
              </a:rPr>
              <a:t> A </a:t>
            </a:r>
            <a:r>
              <a:rPr lang="en-US" sz="2400" b="1">
                <a:latin typeface="Times New Roman" panose="02020603050405020304" pitchFamily="18" charset="0"/>
                <a:cs typeface="Times New Roman" panose="02020603050405020304" pitchFamily="18" charset="0"/>
              </a:rPr>
              <a:t>grid </a:t>
            </a:r>
            <a:r>
              <a:rPr lang="en-US" sz="2400">
                <a:latin typeface="Times New Roman" panose="02020603050405020304" pitchFamily="18" charset="0"/>
                <a:cs typeface="Times New Roman" panose="02020603050405020304" pitchFamily="18" charset="0"/>
              </a:rPr>
              <a:t>pattern solves users’ needs for organized, easily-scannable content. Organizing key content snippets in a grid makes it easy for users to view and navigate content-heavy web apps. Grids also offer more options for dynamic viewing and scrolling than a simple list structure. </a:t>
            </a:r>
            <a:r>
              <a:rPr lang="en-US" sz="2400" b="1">
                <a:latin typeface="Times New Roman" panose="02020603050405020304" pitchFamily="18" charset="0"/>
                <a:cs typeface="Times New Roman" panose="02020603050405020304" pitchFamily="18" charset="0"/>
              </a:rPr>
              <a:t>For example:</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Pinterest</a:t>
            </a:r>
            <a:r>
              <a:rPr lang="en-US" sz="2400">
                <a:latin typeface="Times New Roman" panose="02020603050405020304" pitchFamily="18" charset="0"/>
                <a:cs typeface="Times New Roman" panose="02020603050405020304" pitchFamily="18" charset="0"/>
              </a:rPr>
              <a:t> presents its web app content in a grid.</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Cards:</a:t>
            </a:r>
            <a:r>
              <a:rPr lang="en-US" sz="2400">
                <a:latin typeface="Times New Roman" panose="02020603050405020304" pitchFamily="18" charset="0"/>
                <a:cs typeface="Times New Roman" panose="02020603050405020304" pitchFamily="18" charset="0"/>
              </a:rPr>
              <a:t> The card web app design pattern lets users interact with content and access controls without encountering cluttered screens. This pattern presents information and options in small ‘cards’ that can be manipulated by the user. </a:t>
            </a:r>
            <a:r>
              <a:rPr lang="en-US" sz="2400" b="1">
                <a:latin typeface="Times New Roman" panose="02020603050405020304" pitchFamily="18" charset="0"/>
                <a:cs typeface="Times New Roman" panose="02020603050405020304" pitchFamily="18" charset="0"/>
              </a:rPr>
              <a:t>For example:</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Twitter</a:t>
            </a:r>
            <a:r>
              <a:rPr lang="en-US" sz="2400">
                <a:latin typeface="Times New Roman" panose="02020603050405020304" pitchFamily="18" charset="0"/>
                <a:cs typeface="Times New Roman" panose="02020603050405020304" pitchFamily="18" charset="0"/>
              </a:rPr>
              <a:t> uses cards to categorize information or large image thumbnails into bite-sized pieces to streamline its user interface.</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829945"/>
            <a:ext cx="8229600" cy="5297805"/>
          </a:xfrm>
        </p:spPr>
        <p:txBody>
          <a:bodyPr/>
          <a:p>
            <a:pPr algn="just"/>
            <a:r>
              <a:rPr lang="en-US" sz="2400" b="1">
                <a:latin typeface="Times New Roman" panose="02020603050405020304" pitchFamily="18" charset="0"/>
                <a:cs typeface="Times New Roman" panose="02020603050405020304" pitchFamily="18" charset="0"/>
              </a:rPr>
              <a:t>Split screen: </a:t>
            </a:r>
            <a:r>
              <a:rPr lang="en-US" sz="2400">
                <a:latin typeface="Times New Roman" panose="02020603050405020304" pitchFamily="18" charset="0"/>
                <a:cs typeface="Times New Roman" panose="02020603050405020304" pitchFamily="18" charset="0"/>
              </a:rPr>
              <a:t>Split-screens solve the problem of providing two or more primary screen focuses.  With split-screen design patterns, you showcase two contrasting ideas, giving them equal visual footing on your web app. </a:t>
            </a:r>
            <a:r>
              <a:rPr lang="en-US" sz="2400" b="1">
                <a:latin typeface="Times New Roman" panose="02020603050405020304" pitchFamily="18" charset="0"/>
                <a:cs typeface="Times New Roman" panose="02020603050405020304" pitchFamily="18" charset="0"/>
              </a:rPr>
              <a:t>For example:</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Hiristic</a:t>
            </a:r>
            <a:r>
              <a:rPr lang="en-US" sz="2400">
                <a:latin typeface="Times New Roman" panose="02020603050405020304" pitchFamily="18" charset="0"/>
                <a:cs typeface="Times New Roman" panose="02020603050405020304" pitchFamily="18" charset="0"/>
              </a:rPr>
              <a:t> shows how a split-screen layout can help users navigate signup and login for different roles.</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Single page:</a:t>
            </a:r>
            <a:r>
              <a:rPr lang="en-US" sz="2400">
                <a:latin typeface="Times New Roman" panose="02020603050405020304" pitchFamily="18" charset="0"/>
                <a:cs typeface="Times New Roman" panose="02020603050405020304" pitchFamily="18" charset="0"/>
              </a:rPr>
              <a:t> Single-page patterns let users complete multiple tasks and actions all on one page without them having to waste time navigating between several different pages. </a:t>
            </a:r>
            <a:r>
              <a:rPr lang="en-US" sz="2400" b="1">
                <a:latin typeface="Times New Roman" panose="02020603050405020304" pitchFamily="18" charset="0"/>
                <a:cs typeface="Times New Roman" panose="02020603050405020304" pitchFamily="18" charset="0"/>
              </a:rPr>
              <a:t>For example:</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Gmail</a:t>
            </a:r>
            <a:r>
              <a:rPr lang="en-US" sz="2400">
                <a:latin typeface="Times New Roman" panose="02020603050405020304" pitchFamily="18" charset="0"/>
                <a:cs typeface="Times New Roman" panose="02020603050405020304" pitchFamily="18" charset="0"/>
              </a:rPr>
              <a:t> uses the single-page web app design pattern to let users read and compose emails, chat with coworkers, and separate emails into categories without leaving the main page.</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latin typeface="Times New Roman" panose="02020603050405020304" pitchFamily="18" charset="0"/>
                <a:cs typeface="Times New Roman" panose="02020603050405020304" pitchFamily="18" charset="0"/>
              </a:rPr>
              <a:t>contd..</a:t>
            </a:r>
            <a:endParaRPr lang="en-US" sz="32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457200" y="829945"/>
            <a:ext cx="8229600" cy="5297805"/>
          </a:xfrm>
        </p:spPr>
        <p:txBody>
          <a:bodyPr/>
          <a:p>
            <a:pPr algn="just"/>
            <a:r>
              <a:rPr lang="en-US" sz="2400" b="1">
                <a:latin typeface="Times New Roman" panose="02020603050405020304" pitchFamily="18" charset="0"/>
                <a:cs typeface="Times New Roman" panose="02020603050405020304" pitchFamily="18" charset="0"/>
              </a:rPr>
              <a:t>Direct Messaging:</a:t>
            </a:r>
            <a:r>
              <a:rPr lang="en-US" sz="2400">
                <a:latin typeface="Times New Roman" panose="02020603050405020304" pitchFamily="18" charset="0"/>
                <a:cs typeface="Times New Roman" panose="02020603050405020304" pitchFamily="18" charset="0"/>
              </a:rPr>
              <a:t> Direct messaging design patterns let users send private messages from within your web app alongside their other interactions. Direct messaging can be combined with other web app design patterns to cater to multiple user needs in-app. </a:t>
            </a:r>
            <a:r>
              <a:rPr lang="en-US" sz="2400" b="1">
                <a:latin typeface="Times New Roman" panose="02020603050405020304" pitchFamily="18" charset="0"/>
                <a:cs typeface="Times New Roman" panose="02020603050405020304" pitchFamily="18" charset="0"/>
              </a:rPr>
              <a:t>For example: Instagram</a:t>
            </a:r>
            <a:r>
              <a:rPr lang="en-US" sz="2400">
                <a:latin typeface="Times New Roman" panose="02020603050405020304" pitchFamily="18" charset="0"/>
                <a:cs typeface="Times New Roman" panose="02020603050405020304" pitchFamily="18" charset="0"/>
              </a:rPr>
              <a:t> uses direct messaging to let users chat or direct message as an integral part of their experience.</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a:p>
            <a:pPr algn="just"/>
            <a:r>
              <a:rPr lang="en-US" sz="2400" b="1">
                <a:latin typeface="Times New Roman" panose="02020603050405020304" pitchFamily="18" charset="0"/>
                <a:cs typeface="Times New Roman" panose="02020603050405020304" pitchFamily="18" charset="0"/>
              </a:rPr>
              <a:t>Draggable objects:</a:t>
            </a:r>
            <a:r>
              <a:rPr lang="en-US" sz="2400">
                <a:latin typeface="Times New Roman" panose="02020603050405020304" pitchFamily="18" charset="0"/>
                <a:cs typeface="Times New Roman" panose="02020603050405020304" pitchFamily="18" charset="0"/>
              </a:rPr>
              <a:t> Drag and drop design patterns help users sort and organize items in ways that make sense to them. This pattern lets users pick up and rearrange content, or simply drag it to perform an action. </a:t>
            </a:r>
            <a:r>
              <a:rPr lang="en-US" sz="2400" b="1">
                <a:latin typeface="Times New Roman" panose="02020603050405020304" pitchFamily="18" charset="0"/>
                <a:cs typeface="Times New Roman" panose="02020603050405020304" pitchFamily="18" charset="0"/>
              </a:rPr>
              <a:t>For example:</a:t>
            </a:r>
            <a:r>
              <a:rPr lang="en-US" sz="2400">
                <a:latin typeface="Times New Roman" panose="02020603050405020304" pitchFamily="18" charset="0"/>
                <a:cs typeface="Times New Roman" panose="02020603050405020304" pitchFamily="18" charset="0"/>
              </a:rPr>
              <a:t> </a:t>
            </a:r>
            <a:r>
              <a:rPr lang="en-US" sz="2400" b="1">
                <a:latin typeface="Times New Roman" panose="02020603050405020304" pitchFamily="18" charset="0"/>
                <a:cs typeface="Times New Roman" panose="02020603050405020304" pitchFamily="18" charset="0"/>
              </a:rPr>
              <a:t>Google Drive</a:t>
            </a:r>
            <a:r>
              <a:rPr lang="en-US" sz="2400">
                <a:latin typeface="Times New Roman" panose="02020603050405020304" pitchFamily="18" charset="0"/>
                <a:cs typeface="Times New Roman" panose="02020603050405020304" pitchFamily="18" charset="0"/>
              </a:rPr>
              <a:t> lets users drag and drop images into the drive, helping them complete their tasks faster.</a:t>
            </a:r>
            <a:endParaRPr lang="en-US"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p>
            <a:fld id="{226B9C4F-024F-4BEC-B834-896658103D4A}"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82613"/>
          </a:xfrm>
        </p:spPr>
        <p:txBody>
          <a:bodyPr/>
          <a:lstStyle/>
          <a:p>
            <a:r>
              <a:rPr lang="en-US" sz="3200" b="1" dirty="0">
                <a:latin typeface="Times New Roman" panose="02020603050405020304" pitchFamily="18" charset="0"/>
                <a:cs typeface="Times New Roman" panose="02020603050405020304" pitchFamily="18" charset="0"/>
              </a:rPr>
              <a:t>Characteristics of good user interface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2264" y="826770"/>
            <a:ext cx="8229600" cy="5204460"/>
          </a:xfrm>
        </p:spPr>
        <p:txBody>
          <a:bodyPr/>
          <a:lstStyle/>
          <a:p>
            <a:r>
              <a:rPr lang="en-US" sz="2400" dirty="0">
                <a:latin typeface="Times New Roman" panose="02020603050405020304" pitchFamily="18" charset="0"/>
                <a:cs typeface="Times New Roman" panose="02020603050405020304" pitchFamily="18" charset="0"/>
              </a:rPr>
              <a:t>A good user interface must have following characteristics:</a:t>
            </a:r>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Speed of Learning: </a:t>
            </a:r>
            <a:r>
              <a:rPr lang="en-US" sz="2400" dirty="0">
                <a:latin typeface="Times New Roman" panose="02020603050405020304" pitchFamily="18" charset="0"/>
                <a:cs typeface="Times New Roman" panose="02020603050405020304" pitchFamily="18" charset="0"/>
              </a:rPr>
              <a:t>A good user interface must be </a:t>
            </a:r>
            <a:r>
              <a:rPr lang="en-US" sz="2400" dirty="0">
                <a:latin typeface="Times New Roman" panose="02020603050405020304" pitchFamily="18" charset="0"/>
                <a:cs typeface="Times New Roman" panose="02020603050405020304" pitchFamily="18" charset="0"/>
              </a:rPr>
              <a:t>easy to learn. A good interface neither asks the users to remember commands nor it asks them to remember the information when they navigate from one screen to another screen.</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Speed of Use: </a:t>
            </a:r>
            <a:r>
              <a:rPr lang="en-US" sz="2400" dirty="0">
                <a:latin typeface="Times New Roman" panose="02020603050405020304" pitchFamily="18" charset="0"/>
                <a:cs typeface="Times New Roman" panose="02020603050405020304" pitchFamily="18" charset="0"/>
              </a:rPr>
              <a:t>This feature indicates the time taken by the users to perform their intended tasks through the system. The interface must not take more time and effort in this regard.</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Speed of Recall: </a:t>
            </a:r>
            <a:r>
              <a:rPr lang="en-US" sz="2400" dirty="0">
                <a:latin typeface="Times New Roman" panose="02020603050405020304" pitchFamily="18" charset="0"/>
                <a:cs typeface="Times New Roman" panose="02020603050405020304" pitchFamily="18" charset="0"/>
              </a:rPr>
              <a:t>Once a user understands the interface well then they must be able to recall the command issue procedure at a higher speed.</a:t>
            </a:r>
            <a:endParaRPr lang="en-US" sz="2400" dirty="0">
              <a:latin typeface="Times New Roman" panose="02020603050405020304" pitchFamily="18" charset="0"/>
              <a:cs typeface="Times New Roman" panose="02020603050405020304" pitchFamily="18" charset="0"/>
            </a:endParaRPr>
          </a:p>
          <a:p>
            <a:pPr lvl="1" algn="just"/>
            <a:endParaRPr lang="en-US" sz="24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7043"/>
            <a:ext cx="8229600" cy="582613"/>
          </a:xfrm>
        </p:spPr>
        <p:txBody>
          <a:bodyPr/>
          <a:lstStyle/>
          <a:p>
            <a:r>
              <a:rPr lang="en-US" sz="3200" b="1" dirty="0">
                <a:latin typeface="Times New Roman" panose="02020603050405020304" pitchFamily="18" charset="0"/>
                <a:cs typeface="Times New Roman" panose="02020603050405020304" pitchFamily="18" charset="0"/>
              </a:rPr>
              <a:t>Characteristics of good user interface (contd..)</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24823"/>
            <a:ext cx="8229600" cy="5414645"/>
          </a:xfrm>
        </p:spPr>
        <p:txBody>
          <a:bodyPr/>
          <a:lstStyle/>
          <a:p>
            <a:pPr algn="just"/>
            <a:r>
              <a:rPr lang="en-US" sz="2400" b="1" dirty="0">
                <a:latin typeface="Times New Roman" panose="02020603050405020304" pitchFamily="18" charset="0"/>
                <a:cs typeface="Times New Roman" panose="02020603050405020304" pitchFamily="18" charset="0"/>
              </a:rPr>
              <a:t>Error Prevention: </a:t>
            </a:r>
            <a:r>
              <a:rPr lang="en-US" sz="2400" dirty="0">
                <a:latin typeface="Times New Roman" panose="02020603050405020304" pitchFamily="18" charset="0"/>
                <a:cs typeface="Times New Roman" panose="02020603050405020304" pitchFamily="18" charset="0"/>
              </a:rPr>
              <a:t>A good user interface should minimize the error chances while initiating different commands.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Attractive:</a:t>
            </a:r>
            <a:r>
              <a:rPr lang="en-US" sz="2400" dirty="0">
                <a:latin typeface="Times New Roman" panose="02020603050405020304" pitchFamily="18" charset="0"/>
                <a:cs typeface="Times New Roman" panose="02020603050405020304" pitchFamily="18" charset="0"/>
              </a:rPr>
              <a:t> An attractive user interface is the need of the hour as it catches the attention of the users. That’s why the GUIs are more preferred over text-based interfaces.</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Consistency:</a:t>
            </a:r>
            <a:r>
              <a:rPr lang="en-US" sz="2400" dirty="0">
                <a:latin typeface="Times New Roman" panose="02020603050405020304" pitchFamily="18" charset="0"/>
                <a:cs typeface="Times New Roman" panose="02020603050405020304" pitchFamily="18" charset="0"/>
              </a:rPr>
              <a:t> The purpose of consistency is to allow users to generalize the knowledge about the aspects of the interface from one part to another.</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Feedback:</a:t>
            </a:r>
            <a:r>
              <a:rPr lang="en-US" sz="2400" dirty="0">
                <a:latin typeface="Times New Roman" panose="02020603050405020304" pitchFamily="18" charset="0"/>
                <a:cs typeface="Times New Roman" panose="02020603050405020304" pitchFamily="18" charset="0"/>
              </a:rPr>
              <a:t> A good user interface must provide feedback to various user actions. In absence of the response from the system for  a longer period, a novice user may go for restart or shut down of system that may be completely unwarranted.</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82613"/>
          </a:xfrm>
        </p:spPr>
        <p:txBody>
          <a:bodyPr/>
          <a:lstStyle/>
          <a:p>
            <a:r>
              <a:rPr lang="en-US" sz="3200" b="1" dirty="0">
                <a:latin typeface="Times New Roman" panose="02020603050405020304" pitchFamily="18" charset="0"/>
                <a:cs typeface="Times New Roman" panose="02020603050405020304" pitchFamily="18" charset="0"/>
                <a:sym typeface="+mn-ea"/>
              </a:rPr>
              <a:t>Basic Concepts</a:t>
            </a:r>
            <a:endParaRPr lang="en-US" sz="32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457200" y="793750"/>
            <a:ext cx="8229600" cy="5270500"/>
          </a:xfrm>
        </p:spPr>
        <p:txBody>
          <a:bodyPr/>
          <a:lstStyle/>
          <a:p>
            <a:r>
              <a:rPr lang="en-US" sz="2400" b="1" dirty="0">
                <a:latin typeface="Times New Roman" panose="02020603050405020304" pitchFamily="18" charset="0"/>
                <a:cs typeface="Times New Roman" panose="02020603050405020304" pitchFamily="18" charset="0"/>
              </a:rPr>
              <a:t>User Guidance</a:t>
            </a:r>
            <a:endParaRPr lang="en-US" sz="2400" b="1"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The guidance messages in a user interface prompts the user about the current status of the system, the progress</a:t>
            </a:r>
            <a:r>
              <a:rPr lang="en-US" sz="2400" dirty="0">
                <a:latin typeface="Times New Roman" panose="02020603050405020304" pitchFamily="18" charset="0"/>
                <a:cs typeface="Times New Roman" panose="02020603050405020304" pitchFamily="18" charset="0"/>
              </a:rPr>
              <a:t> they have made so far, and the next actions they might pursue.</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A good guidance system should have different levels for different types of users.</a:t>
            </a:r>
            <a:endParaRPr lang="en-US" sz="2400" dirty="0">
              <a:latin typeface="Times New Roman" panose="02020603050405020304" pitchFamily="18" charset="0"/>
              <a:cs typeface="Times New Roman" panose="02020603050405020304" pitchFamily="18" charset="0"/>
            </a:endParaRPr>
          </a:p>
          <a:p>
            <a:pPr lvl="1" algn="just"/>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On-line help:</a:t>
            </a:r>
            <a:endParaRPr lang="en-US" sz="2400" b="1"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User may seek help from the system about the operation of the software while using them. This is provided by the </a:t>
            </a:r>
            <a:r>
              <a:rPr lang="en-US" sz="2400" b="1" dirty="0">
                <a:latin typeface="Times New Roman" panose="02020603050405020304" pitchFamily="18" charset="0"/>
                <a:cs typeface="Times New Roman" panose="02020603050405020304" pitchFamily="18" charset="0"/>
              </a:rPr>
              <a:t>On-line help</a:t>
            </a:r>
            <a:r>
              <a:rPr lang="en-US" sz="2400" dirty="0">
                <a:latin typeface="Times New Roman" panose="02020603050405020304" pitchFamily="18" charset="0"/>
                <a:cs typeface="Times New Roman" panose="02020603050405020304" pitchFamily="18" charset="0"/>
              </a:rPr>
              <a:t> system. </a:t>
            </a:r>
            <a:endParaRPr lang="en-US" sz="2400" dirty="0">
              <a:latin typeface="Times New Roman" panose="02020603050405020304" pitchFamily="18" charset="0"/>
              <a:cs typeface="Times New Roman" panose="02020603050405020304" pitchFamily="18" charset="0"/>
            </a:endParaRPr>
          </a:p>
          <a:p>
            <a:pPr lvl="1" algn="just"/>
            <a:r>
              <a:rPr lang="en-US" sz="2400" dirty="0">
                <a:latin typeface="Times New Roman" panose="02020603050405020304" pitchFamily="18" charset="0"/>
                <a:cs typeface="Times New Roman" panose="02020603050405020304" pitchFamily="18" charset="0"/>
              </a:rPr>
              <a:t>However, this must not be confused with the guidance and error messages that may be flashed on the screen even without the user asking them.</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lvl="1"/>
            <a:endParaRPr lang="en-US"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sym typeface="+mn-ea"/>
              </a:rPr>
              <a:t>contd..</a:t>
            </a:r>
            <a:endParaRPr lang="en-US" sz="3200" b="1" dirty="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457200" y="918845"/>
            <a:ext cx="8229600" cy="5208905"/>
          </a:xfrm>
        </p:spPr>
        <p:txBody>
          <a:bodyPr/>
          <a:lstStyle/>
          <a:p>
            <a:pPr algn="just"/>
            <a:r>
              <a:rPr lang="en-US" sz="2400" dirty="0">
                <a:latin typeface="Times New Roman" panose="02020603050405020304" pitchFamily="18" charset="0"/>
                <a:cs typeface="Times New Roman" panose="02020603050405020304" pitchFamily="18" charset="0"/>
              </a:rPr>
              <a:t>A mode is a collection of states in which only a subset of all user interaction tasks can be performed.</a:t>
            </a:r>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Modeless Interface</a:t>
            </a:r>
            <a:endParaRPr lang="en-US" sz="2400" b="1"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In this type of interface all the commands are available at one place and all the time during the operation of the software.</a:t>
            </a:r>
            <a:endParaRPr lang="en-US" sz="2400" dirty="0">
              <a:latin typeface="Times New Roman" panose="02020603050405020304" pitchFamily="18" charset="0"/>
              <a:cs typeface="Times New Roman" panose="02020603050405020304" pitchFamily="18" charset="0"/>
            </a:endParaRPr>
          </a:p>
          <a:p>
            <a:pPr lvl="1" algn="just"/>
            <a:r>
              <a:rPr lang="en-US" sz="2400" b="1" dirty="0">
                <a:latin typeface="Times New Roman" panose="02020603050405020304" pitchFamily="18" charset="0"/>
                <a:cs typeface="Times New Roman" panose="02020603050405020304" pitchFamily="18" charset="0"/>
              </a:rPr>
              <a:t>Mode-based Interface</a:t>
            </a:r>
            <a:endParaRPr lang="en-US" sz="2400" b="1"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Here, different set of commands can be invoked depending on the mode in which the system is in at present.</a:t>
            </a:r>
            <a:endParaRPr lang="en-US" sz="2400" dirty="0">
              <a:latin typeface="Times New Roman" panose="02020603050405020304" pitchFamily="18" charset="0"/>
              <a:cs typeface="Times New Roman" panose="02020603050405020304" pitchFamily="18" charset="0"/>
            </a:endParaRPr>
          </a:p>
          <a:p>
            <a:pPr lvl="2" algn="just"/>
            <a:r>
              <a:rPr lang="en-US" sz="2400" dirty="0">
                <a:latin typeface="Times New Roman" panose="02020603050405020304" pitchFamily="18" charset="0"/>
                <a:cs typeface="Times New Roman" panose="02020603050405020304" pitchFamily="18" charset="0"/>
              </a:rPr>
              <a:t>A mode-based interface can be represented by a state transition diagram, where each node would represent a mode.</a:t>
            </a: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82613"/>
          </a:xfrm>
        </p:spPr>
        <p:txBody>
          <a:bodyPr/>
          <a:lstStyle/>
          <a:p>
            <a:r>
              <a:rPr lang="en-US" sz="3200" b="1" dirty="0">
                <a:latin typeface="Times New Roman" panose="02020603050405020304" pitchFamily="18" charset="0"/>
                <a:cs typeface="Times New Roman" panose="02020603050405020304" pitchFamily="18" charset="0"/>
              </a:rPr>
              <a:t>Types of Interfaces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1056" y="587981"/>
            <a:ext cx="8229600" cy="5147022"/>
          </a:xfrm>
        </p:spPr>
        <p:txBody>
          <a:bodyPr/>
          <a:lstStyle/>
          <a:p>
            <a:pPr algn="just"/>
            <a:r>
              <a:rPr lang="en-US" sz="2400" b="1" dirty="0">
                <a:latin typeface="Times New Roman" panose="02020603050405020304" pitchFamily="18" charset="0"/>
                <a:cs typeface="Times New Roman" panose="02020603050405020304" pitchFamily="18" charset="0"/>
              </a:rPr>
              <a:t>Command language based interfaces</a:t>
            </a:r>
            <a:endParaRPr lang="en-US" sz="2400" b="1"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A command language based interface works on a </a:t>
            </a:r>
            <a:r>
              <a:rPr lang="en-US" sz="2200" b="1" dirty="0">
                <a:latin typeface="Times New Roman" panose="02020603050405020304" pitchFamily="18" charset="0"/>
                <a:cs typeface="Times New Roman" panose="02020603050405020304" pitchFamily="18" charset="0"/>
              </a:rPr>
              <a:t>language</a:t>
            </a:r>
            <a:r>
              <a:rPr lang="en-US" sz="2200" dirty="0">
                <a:latin typeface="Times New Roman" panose="02020603050405020304" pitchFamily="18" charset="0"/>
                <a:cs typeface="Times New Roman" panose="02020603050405020304" pitchFamily="18" charset="0"/>
              </a:rPr>
              <a:t> that a user can use to </a:t>
            </a:r>
            <a:r>
              <a:rPr lang="en-US" sz="2200" b="1" dirty="0">
                <a:latin typeface="Times New Roman" panose="02020603050405020304" pitchFamily="18" charset="0"/>
                <a:cs typeface="Times New Roman" panose="02020603050405020304" pitchFamily="18" charset="0"/>
              </a:rPr>
              <a:t>issue the commands</a:t>
            </a:r>
            <a:r>
              <a:rPr lang="en-US"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The user is expected to </a:t>
            </a:r>
            <a:r>
              <a:rPr lang="en-US" sz="2200" b="1" dirty="0">
                <a:latin typeface="Times New Roman" panose="02020603050405020304" pitchFamily="18" charset="0"/>
                <a:cs typeface="Times New Roman" panose="02020603050405020304" pitchFamily="18" charset="0"/>
              </a:rPr>
              <a:t>frame the commands</a:t>
            </a:r>
            <a:r>
              <a:rPr lang="en-US" sz="2200" dirty="0">
                <a:latin typeface="Times New Roman" panose="02020603050405020304" pitchFamily="18" charset="0"/>
                <a:cs typeface="Times New Roman" panose="02020603050405020304" pitchFamily="18" charset="0"/>
              </a:rPr>
              <a:t> appropriately and type them whenever needed.</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A simple command language based interface might simply assign </a:t>
            </a:r>
            <a:r>
              <a:rPr lang="en-US" sz="2200" b="1" dirty="0">
                <a:latin typeface="Times New Roman" panose="02020603050405020304" pitchFamily="18" charset="0"/>
                <a:cs typeface="Times New Roman" panose="02020603050405020304" pitchFamily="18" charset="0"/>
              </a:rPr>
              <a:t>unique names</a:t>
            </a:r>
            <a:r>
              <a:rPr lang="en-US" sz="2200" dirty="0">
                <a:latin typeface="Times New Roman" panose="02020603050405020304" pitchFamily="18" charset="0"/>
                <a:cs typeface="Times New Roman" panose="02020603050405020304" pitchFamily="18" charset="0"/>
              </a:rPr>
              <a:t> to the different commands. However, a more sophisticated interface may allow user to </a:t>
            </a:r>
            <a:r>
              <a:rPr lang="en-US" sz="2200" b="1" dirty="0">
                <a:latin typeface="Times New Roman" panose="02020603050405020304" pitchFamily="18" charset="0"/>
                <a:cs typeface="Times New Roman" panose="02020603050405020304" pitchFamily="18" charset="0"/>
              </a:rPr>
              <a:t>compose a complex command</a:t>
            </a:r>
            <a:r>
              <a:rPr lang="en-US" sz="2200" dirty="0">
                <a:latin typeface="Times New Roman" panose="02020603050405020304" pitchFamily="18" charset="0"/>
                <a:cs typeface="Times New Roman" panose="02020603050405020304" pitchFamily="18" charset="0"/>
              </a:rPr>
              <a:t> using primitive commands. </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This interface allow </a:t>
            </a:r>
            <a:r>
              <a:rPr lang="en-US" sz="2200" b="1" dirty="0">
                <a:latin typeface="Times New Roman" panose="02020603050405020304" pitchFamily="18" charset="0"/>
                <a:cs typeface="Times New Roman" panose="02020603050405020304" pitchFamily="18" charset="0"/>
              </a:rPr>
              <a:t>fast interaction with the system</a:t>
            </a:r>
            <a:r>
              <a:rPr lang="en-US" sz="2200" dirty="0">
                <a:latin typeface="Times New Roman" panose="02020603050405020304" pitchFamily="18" charset="0"/>
                <a:cs typeface="Times New Roman" panose="02020603050405020304" pitchFamily="18" charset="0"/>
              </a:rPr>
              <a:t> and can be implemented using a low cost alphanumeric display terminals.</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On the other side, this interface needs the user to </a:t>
            </a:r>
            <a:r>
              <a:rPr lang="en-US" sz="2200" b="1" dirty="0">
                <a:latin typeface="Times New Roman" panose="02020603050405020304" pitchFamily="18" charset="0"/>
                <a:cs typeface="Times New Roman" panose="02020603050405020304" pitchFamily="18" charset="0"/>
              </a:rPr>
              <a:t>remember the commands</a:t>
            </a:r>
            <a:r>
              <a:rPr lang="en-US" sz="2200" dirty="0">
                <a:latin typeface="Times New Roman" panose="02020603050405020304" pitchFamily="18" charset="0"/>
                <a:cs typeface="Times New Roman" panose="02020603050405020304" pitchFamily="18" charset="0"/>
              </a:rPr>
              <a:t> that can be problematic for some users.</a:t>
            </a:r>
            <a:endParaRPr lang="en-US" sz="2200" dirty="0">
              <a:latin typeface="Times New Roman" panose="02020603050405020304" pitchFamily="18" charset="0"/>
              <a:cs typeface="Times New Roman" panose="02020603050405020304" pitchFamily="18" charset="0"/>
            </a:endParaRPr>
          </a:p>
          <a:p>
            <a:pPr lvl="1" algn="just"/>
            <a:r>
              <a:rPr lang="en-US" sz="2200" dirty="0">
                <a:latin typeface="Times New Roman" panose="02020603050405020304" pitchFamily="18" charset="0"/>
                <a:cs typeface="Times New Roman" panose="02020603050405020304" pitchFamily="18" charset="0"/>
              </a:rPr>
              <a:t>As this interface does all interactions using keyboard with no use of any pointing device, it may prove </a:t>
            </a:r>
            <a:r>
              <a:rPr lang="en-US" sz="2200" b="1" dirty="0">
                <a:solidFill>
                  <a:srgbClr val="FF0000"/>
                </a:solidFill>
                <a:latin typeface="Times New Roman" panose="02020603050405020304" pitchFamily="18" charset="0"/>
                <a:cs typeface="Times New Roman" panose="02020603050405020304" pitchFamily="18" charset="0"/>
              </a:rPr>
              <a:t>problematic for casual or inexperience users.</a:t>
            </a:r>
            <a:endParaRPr lang="en-US" sz="2200" b="1" dirty="0">
              <a:solidFill>
                <a:srgbClr val="FF0000"/>
              </a:solidFill>
              <a:latin typeface="Times New Roman" panose="02020603050405020304" pitchFamily="18" charset="0"/>
              <a:cs typeface="Times New Roman" panose="02020603050405020304" pitchFamily="18" charset="0"/>
            </a:endParaRPr>
          </a:p>
        </p:txBody>
      </p:sp>
      <p:sp>
        <p:nvSpPr>
          <p:cNvPr id="17" name="Slide Number Placeholder 16"/>
          <p:cNvSpPr>
            <a:spLocks noGrp="1"/>
          </p:cNvSpPr>
          <p:nvPr>
            <p:ph type="sldNum" sz="quarter" idx="12"/>
          </p:nvPr>
        </p:nvSpPr>
        <p:spPr/>
        <p:txBody>
          <a:bodyPr/>
          <a:lstStyle/>
          <a:p>
            <a:fld id="{91C07206-9D75-4F59-B9C1-355A1D615A28}" type="slidenum">
              <a:rPr lang="en-US" smtClean="0"/>
            </a:fld>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0</TotalTime>
  <Words>25718</Words>
  <Application>WPS Presentation</Application>
  <PresentationFormat>On-screen Show (4:3)</PresentationFormat>
  <Paragraphs>530</Paragraphs>
  <Slides>47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47</vt:i4>
      </vt:variant>
    </vt:vector>
  </HeadingPairs>
  <TitlesOfParts>
    <vt:vector size="54" baseType="lpstr">
      <vt:lpstr>Arial</vt:lpstr>
      <vt:lpstr>SimSun</vt:lpstr>
      <vt:lpstr>Wingdings</vt:lpstr>
      <vt:lpstr>Arial Black</vt:lpstr>
      <vt:lpstr>Times New Roman</vt:lpstr>
      <vt:lpstr>Arial Unicode MS</vt:lpstr>
      <vt:lpstr>Blue Waves</vt:lpstr>
      <vt:lpstr>Learning Resource  On   Software Engineering</vt:lpstr>
      <vt:lpstr>Chapter Outcomes:</vt:lpstr>
      <vt:lpstr>Organization of the Chapter</vt:lpstr>
      <vt:lpstr>Introduction</vt:lpstr>
      <vt:lpstr>Characteristics of good user interface</vt:lpstr>
      <vt:lpstr>Characteristics of good user interface (contd..)</vt:lpstr>
      <vt:lpstr>Basic Concepts</vt:lpstr>
      <vt:lpstr>contd..</vt:lpstr>
      <vt:lpstr>Types of Interfaces</vt:lpstr>
      <vt:lpstr>Types of Interfaces (contd..)</vt:lpstr>
      <vt:lpstr>Types of Menu</vt:lpstr>
      <vt:lpstr>Types of Menu</vt:lpstr>
      <vt:lpstr>Types of Menu</vt:lpstr>
      <vt:lpstr>Graphical User Interface vs Text-based user Interface</vt:lpstr>
      <vt:lpstr>Architectural Design</vt:lpstr>
      <vt:lpstr>Data Centered Architecture</vt:lpstr>
      <vt:lpstr>contd..</vt:lpstr>
      <vt:lpstr>Data flow architectures</vt:lpstr>
      <vt:lpstr>contd..</vt:lpstr>
      <vt:lpstr>contd..</vt:lpstr>
      <vt:lpstr>Call and Return architectures</vt:lpstr>
      <vt:lpstr>contd..</vt:lpstr>
      <vt:lpstr>contd..</vt:lpstr>
      <vt:lpstr>Client-server architectures</vt:lpstr>
      <vt:lpstr>contd..</vt:lpstr>
      <vt:lpstr>Layered Architecture</vt:lpstr>
      <vt:lpstr>contd..</vt:lpstr>
      <vt:lpstr>Component Design</vt:lpstr>
      <vt:lpstr>Types of Components</vt:lpstr>
      <vt:lpstr>contd..</vt:lpstr>
      <vt:lpstr>Principles of Component Design</vt:lpstr>
      <vt:lpstr>contd..</vt:lpstr>
      <vt:lpstr>Component Design Patterns</vt:lpstr>
      <vt:lpstr>contd..</vt:lpstr>
      <vt:lpstr>Component Lifecycle Management</vt:lpstr>
      <vt:lpstr>Challenges of Component Design</vt:lpstr>
      <vt:lpstr>Real world Examples of Component Design</vt:lpstr>
      <vt:lpstr>Web App Design</vt:lpstr>
      <vt:lpstr>Web App Design vs Website Design</vt:lpstr>
      <vt:lpstr>Why Web App Design Process???</vt:lpstr>
      <vt:lpstr>Web App Design Process</vt:lpstr>
      <vt:lpstr>contd..</vt:lpstr>
      <vt:lpstr>contd..</vt:lpstr>
      <vt:lpstr>contd..</vt:lpstr>
      <vt:lpstr>Web App Design Patterns</vt:lpstr>
      <vt:lpstr>contd..</vt:lpstr>
      <vt:lpstr>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\section{Structured Design}
{\em The aim of structured design</dc:title>
  <dc:creator>rajib</dc:creator>
  <cp:lastModifiedBy>Arghya Kundu</cp:lastModifiedBy>
  <cp:revision>55</cp:revision>
  <cp:lastPrinted>2001-01-24T07:00:00Z</cp:lastPrinted>
  <dcterms:created xsi:type="dcterms:W3CDTF">1999-03-28T05:04:00Z</dcterms:created>
  <dcterms:modified xsi:type="dcterms:W3CDTF">2024-10-28T06:05:25Z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1033-12.2.0.18607</vt:lpwstr>
  </property>
  <property fmtid="{D5CDD505-2E9C-101B-9397-08002B2CF9AE}" pid="3" name="ICV">
    <vt:lpwstr>75E8F73E0F0F480292B2697153258976_13</vt:lpwstr>
  </property>
</Properties>
</file>