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sldIdLst>
    <p:sldId id="460" r:id="rId3"/>
    <p:sldId id="792" r:id="rId4"/>
    <p:sldId id="546" r:id="rId6"/>
    <p:sldId id="689" r:id="rId7"/>
    <p:sldId id="690" r:id="rId8"/>
    <p:sldId id="691" r:id="rId9"/>
    <p:sldId id="692" r:id="rId10"/>
    <p:sldId id="693" r:id="rId11"/>
    <p:sldId id="694" r:id="rId12"/>
    <p:sldId id="695" r:id="rId13"/>
    <p:sldId id="696" r:id="rId14"/>
    <p:sldId id="697" r:id="rId15"/>
    <p:sldId id="698" r:id="rId16"/>
    <p:sldId id="699" r:id="rId17"/>
    <p:sldId id="700" r:id="rId18"/>
    <p:sldId id="701" r:id="rId19"/>
    <p:sldId id="702" r:id="rId20"/>
    <p:sldId id="710" r:id="rId21"/>
    <p:sldId id="703" r:id="rId22"/>
    <p:sldId id="704" r:id="rId23"/>
    <p:sldId id="705" r:id="rId24"/>
    <p:sldId id="706" r:id="rId25"/>
    <p:sldId id="707" r:id="rId26"/>
    <p:sldId id="708" r:id="rId27"/>
    <p:sldId id="709" r:id="rId28"/>
    <p:sldId id="713" r:id="rId29"/>
    <p:sldId id="715" r:id="rId30"/>
    <p:sldId id="718" r:id="rId31"/>
    <p:sldId id="720" r:id="rId32"/>
    <p:sldId id="846" r:id="rId33"/>
    <p:sldId id="721" r:id="rId34"/>
    <p:sldId id="723" r:id="rId35"/>
    <p:sldId id="717" r:id="rId36"/>
    <p:sldId id="727" r:id="rId37"/>
    <p:sldId id="766" r:id="rId38"/>
    <p:sldId id="730" r:id="rId39"/>
    <p:sldId id="732" r:id="rId40"/>
    <p:sldId id="733" r:id="rId41"/>
    <p:sldId id="734" r:id="rId42"/>
    <p:sldId id="743" r:id="rId43"/>
    <p:sldId id="744" r:id="rId44"/>
    <p:sldId id="745" r:id="rId45"/>
    <p:sldId id="751" r:id="rId46"/>
    <p:sldId id="752" r:id="rId47"/>
    <p:sldId id="753" r:id="rId48"/>
    <p:sldId id="754" r:id="rId49"/>
    <p:sldId id="758" r:id="rId50"/>
    <p:sldId id="755" r:id="rId51"/>
    <p:sldId id="756" r:id="rId52"/>
    <p:sldId id="759" r:id="rId53"/>
    <p:sldId id="761" r:id="rId54"/>
    <p:sldId id="762" r:id="rId55"/>
    <p:sldId id="872" r:id="rId56"/>
    <p:sldId id="873" r:id="rId57"/>
    <p:sldId id="874" r:id="rId58"/>
    <p:sldId id="875" r:id="rId59"/>
    <p:sldId id="876" r:id="rId60"/>
    <p:sldId id="877" r:id="rId61"/>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5pPr>
    <a:lvl6pPr marL="2286000" algn="l" defTabSz="914400" rtl="0" eaLnBrk="1" latinLnBrk="0" hangingPunct="1">
      <a:defRPr sz="2400" kern="1200">
        <a:solidFill>
          <a:schemeClr val="tx1"/>
        </a:solidFill>
        <a:latin typeface="Arial Black" panose="020B0A04020102020204" pitchFamily="34" charset="0"/>
        <a:ea typeface="+mn-ea"/>
        <a:cs typeface="+mn-cs"/>
      </a:defRPr>
    </a:lvl6pPr>
    <a:lvl7pPr marL="2743200" algn="l" defTabSz="914400" rtl="0" eaLnBrk="1" latinLnBrk="0" hangingPunct="1">
      <a:defRPr sz="2400" kern="1200">
        <a:solidFill>
          <a:schemeClr val="tx1"/>
        </a:solidFill>
        <a:latin typeface="Arial Black" panose="020B0A04020102020204" pitchFamily="34" charset="0"/>
        <a:ea typeface="+mn-ea"/>
        <a:cs typeface="+mn-cs"/>
      </a:defRPr>
    </a:lvl7pPr>
    <a:lvl8pPr marL="3200400" algn="l" defTabSz="914400" rtl="0" eaLnBrk="1" latinLnBrk="0" hangingPunct="1">
      <a:defRPr sz="2400" kern="1200">
        <a:solidFill>
          <a:schemeClr val="tx1"/>
        </a:solidFill>
        <a:latin typeface="Arial Black" panose="020B0A04020102020204" pitchFamily="34" charset="0"/>
        <a:ea typeface="+mn-ea"/>
        <a:cs typeface="+mn-cs"/>
      </a:defRPr>
    </a:lvl8pPr>
    <a:lvl9pPr marL="3657600" algn="l" defTabSz="914400" rtl="0" eaLnBrk="1" latinLnBrk="0" hangingPunct="1">
      <a:defRPr sz="2400" kern="1200">
        <a:solidFill>
          <a:schemeClr val="tx1"/>
        </a:solidFill>
        <a:latin typeface="Arial Black" panose="020B0A04020102020204" pitchFamily="34" charset="0"/>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1400" y="56"/>
      </p:cViewPr>
      <p:guideLst>
        <p:guide orient="horz" pos="2137"/>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49"/>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w="9525">
            <a:solidFill>
              <a:srgbClr val="000000"/>
            </a:solidFill>
            <a:miter lim="800000"/>
          </a:ln>
          <a:effectLst/>
        </p:spPr>
      </p:sp>
      <p:sp>
        <p:nvSpPr>
          <p:cNvPr id="205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Rot="1" noChangeAspect="1" noChangeArrowheads="1" noTextEdit="1"/>
          </p:cNvSpPr>
          <p:nvPr>
            <p:ph type="sldImg" idx="4294967295"/>
          </p:nvPr>
        </p:nvSpPr>
        <p:spPr/>
      </p:sp>
      <p:sp>
        <p:nvSpPr>
          <p:cNvPr id="819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ea typeface="SimSun" panose="02010600030101010101" pitchFamily="2" charset="-122"/>
              </a:defRPr>
            </a:lvl1pPr>
            <a:lvl2pPr marL="742950" indent="-285750">
              <a:defRPr sz="2400">
                <a:solidFill>
                  <a:schemeClr val="tx1"/>
                </a:solidFill>
                <a:latin typeface="Arial Black" panose="020B0A04020102020204" pitchFamily="34" charset="0"/>
                <a:ea typeface="SimSun" panose="02010600030101010101" pitchFamily="2" charset="-122"/>
              </a:defRPr>
            </a:lvl2pPr>
            <a:lvl3pPr marL="1143000" indent="-228600">
              <a:defRPr sz="2400">
                <a:solidFill>
                  <a:schemeClr val="tx1"/>
                </a:solidFill>
                <a:latin typeface="Arial Black" panose="020B0A04020102020204" pitchFamily="34" charset="0"/>
                <a:ea typeface="SimSun" panose="02010600030101010101" pitchFamily="2" charset="-122"/>
              </a:defRPr>
            </a:lvl3pPr>
            <a:lvl4pPr marL="1600200" indent="-228600">
              <a:defRPr sz="2400">
                <a:solidFill>
                  <a:schemeClr val="tx1"/>
                </a:solidFill>
                <a:latin typeface="Arial Black" panose="020B0A04020102020204" pitchFamily="34" charset="0"/>
                <a:ea typeface="SimSun" panose="02010600030101010101" pitchFamily="2" charset="-122"/>
              </a:defRPr>
            </a:lvl4pPr>
            <a:lvl5pPr marL="2057400" indent="-228600">
              <a:defRPr sz="2400">
                <a:solidFill>
                  <a:schemeClr val="tx1"/>
                </a:solidFill>
                <a:latin typeface="Arial Black" panose="020B0A0402010202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Arial Black" panose="020B0A0402010202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Arial Black" panose="020B0A0402010202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Arial Black" panose="020B0A0402010202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Arial Black" panose="020B0A04020102020204" pitchFamily="34" charset="0"/>
                <a:ea typeface="SimSun" panose="02010600030101010101" pitchFamily="2" charset="-122"/>
              </a:defRPr>
            </a:lvl9p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a:spLocks noGrp="1" noRot="1" noChangeAspect="1" noChangeArrowheads="1" noTextEdit="1"/>
          </p:cNvSpPr>
          <p:nvPr>
            <p:ph type="sldImg"/>
          </p:nvPr>
        </p:nvSpPr>
        <p:spPr bwMode="auto">
          <a:xfrm>
            <a:off x="1204913" y="685800"/>
            <a:ext cx="4446587" cy="3333750"/>
          </a:xfrm>
          <a:prstGeom prst="rect">
            <a:avLst/>
          </a:prstGeom>
          <a:solidFill>
            <a:srgbClr val="FFFFFF"/>
          </a:solidFill>
          <a:ln>
            <a:solidFill>
              <a:srgbClr val="000000"/>
            </a:solidFill>
            <a:miter lim="800000"/>
          </a:ln>
        </p:spPr>
      </p:sp>
      <p:sp>
        <p:nvSpPr>
          <p:cNvPr id="88066" name="Text Box 2"/>
          <p:cNvSpPr txBox="1">
            <a:spLocks noChangeArrowheads="1"/>
          </p:cNvSpPr>
          <p:nvPr/>
        </p:nvSpPr>
        <p:spPr bwMode="auto">
          <a:xfrm>
            <a:off x="914400" y="4343400"/>
            <a:ext cx="5027613" cy="4113213"/>
          </a:xfrm>
          <a:prstGeom prst="rect">
            <a:avLst/>
          </a:prstGeom>
          <a:noFill/>
          <a:ln w="9525">
            <a:noFill/>
            <a:miter lim="800000"/>
          </a:ln>
        </p:spPr>
        <p:txBody>
          <a:bodyPr wrap="none" anchor="ct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04A9ABD-109B-4855-9F52-D8E1832BC3E1}" type="datetime3">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2D1C45A-9DFE-46E3-AEB9-3B7C75A3349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A4A6AB6-9616-4E3B-ABC3-2376B2DCCA4C}"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C3892-80AC-48A1-A9F6-40B6F2915071}"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2CF2A3E-557F-4F50-BEA8-70A1C6549E33}"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D1DE1-865C-4AAB-AF13-D7A24812CD49}"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FFD9C5C-621A-4A02-98F2-6FC664712908}" type="datetime3">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293E18D-B908-4497-BB05-4FB8C500FBC5}"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7206-9D75-4F59-B9C1-355A1D615A28}"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6300EE5-CDB0-452D-986A-9F9385D92FAC}" type="datetime3">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4DE0B-49A5-4027-8A54-7BFC38FE7BE1}"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3B1B304-956D-4C52-B19A-24EE8C9F8BE5}" type="datetime3">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B9C4F-024F-4BEC-B834-896658103D4A}"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5D43C8D8-422E-494F-BE1A-54305D7142A7}" type="datetime3">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152C8-5E40-4D57-9506-810282BF14FE}"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3FDEBDF-96BF-4737-94A9-2FA421660BF9}" type="datetime3">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0E09CC-5EFB-4CDA-9C09-605AB8AF3810}"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593CB-4675-4321-ADA3-6C2AC1FDAB01}" type="datetime3">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F0EBBA-755D-44C6-955E-7D05817780B2}"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36290B0-BFC7-42C8-B5FA-F1A7517402C4}" type="datetime3">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A2761-F910-4947-883C-05586815E593}"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F22FF4A-0A46-4140-B808-DAFB08717AF3}" type="datetime3">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AE6BE-FCDF-4200-9F43-5B3832E7B757}"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9F7473D0-9B0E-4B02-8231-8A6D80F2C820}" type="datetime3">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29FFC9E-7BE8-4281-8C9E-C9B507601DDA}"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Number Placeholder 5"/>
          <p:cNvSpPr>
            <a:spLocks noGrp="1"/>
          </p:cNvSpPr>
          <p:nvPr>
            <p:ph type="sldNum" sz="quarter" idx="12"/>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Black" panose="020B0A0402010202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SimSun" panose="02010600030101010101" pitchFamily="2" charset="-122"/>
                <a:cs typeface="+mn-cs"/>
              </a:defRPr>
            </a:lvl5pPr>
          </a:lstStyle>
          <a:p>
            <a:pPr lvl="0" indent="0" algn="r">
              <a:buFont typeface="Arial" panose="020B0604020202020204" pitchFamily="34" charset="0"/>
              <a:buChar char="•"/>
            </a:pPr>
            <a:fld id="{9A0DB2DC-4C9A-4742-B13C-FB6460FD3503}" type="slidenum">
              <a:rPr lang="en-US" altLang="x-none" sz="1400" dirty="0">
                <a:solidFill>
                  <a:srgbClr val="FFFF99"/>
                </a:solidFill>
                <a:latin typeface="Times New Roman" panose="02020603050405020304" pitchFamily="18" charset="0"/>
              </a:rPr>
            </a:fld>
            <a:endParaRPr lang="en-US" altLang="x-none" sz="1400" dirty="0">
              <a:solidFill>
                <a:srgbClr val="FFFF99"/>
              </a:solidFill>
              <a:latin typeface="Times New Roman" panose="02020603050405020304" pitchFamily="18" charset="0"/>
            </a:endParaRPr>
          </a:p>
        </p:txBody>
      </p:sp>
      <p:sp>
        <p:nvSpPr>
          <p:cNvPr id="8195" name="Rectangle 2"/>
          <p:cNvSpPr>
            <a:spLocks noGrp="1"/>
          </p:cNvSpPr>
          <p:nvPr>
            <p:ph type="title"/>
          </p:nvPr>
        </p:nvSpPr>
        <p:spPr>
          <a:xfrm>
            <a:off x="457200" y="234908"/>
            <a:ext cx="8229600" cy="2098675"/>
          </a:xfrm>
        </p:spPr>
        <p:txBody>
          <a:bodyPr vert="horz" wrap="square" lIns="92075" tIns="46038" rIns="92075" bIns="46038" anchor="ctr"/>
          <a:lstStyle/>
          <a:p>
            <a:pPr algn="ctr" fontAlgn="base"/>
            <a:r>
              <a:rPr lang="en-US" sz="3200" b="1" strike="noStrike" noProof="1">
                <a:solidFill>
                  <a:schemeClr val="tx1"/>
                </a:solidFill>
                <a:latin typeface="Times New Roman" panose="02020603050405020304" pitchFamily="18" charset="0"/>
                <a:cs typeface="Times New Roman" panose="02020603050405020304" pitchFamily="18" charset="0"/>
              </a:rPr>
              <a:t>Learning Resource</a:t>
            </a:r>
            <a:br>
              <a:rPr lang="en-US" sz="3200" b="1" strike="noStrike" noProof="1">
                <a:solidFill>
                  <a:schemeClr val="tx1"/>
                </a:solidFill>
                <a:latin typeface="Times New Roman" panose="02020603050405020304" pitchFamily="18" charset="0"/>
                <a:cs typeface="Times New Roman" panose="02020603050405020304" pitchFamily="18" charset="0"/>
              </a:rPr>
            </a:br>
            <a:br>
              <a:rPr lang="en-US" sz="3200" b="1" dirty="0">
                <a:solidFill>
                  <a:schemeClr val="tx1"/>
                </a:solidFill>
                <a:latin typeface="Times New Roman" panose="02020603050405020304" pitchFamily="18" charset="0"/>
                <a:cs typeface="Times New Roman" panose="02020603050405020304" pitchFamily="18" charset="0"/>
              </a:rPr>
            </a:br>
            <a:r>
              <a:rPr lang="en-US" sz="3200" b="1" strike="noStrike" noProof="1">
                <a:solidFill>
                  <a:schemeClr val="tx1"/>
                </a:solidFill>
                <a:latin typeface="Times New Roman" panose="02020603050405020304" pitchFamily="18" charset="0"/>
                <a:cs typeface="Times New Roman" panose="02020603050405020304" pitchFamily="18" charset="0"/>
              </a:rPr>
              <a:t>On </a:t>
            </a:r>
            <a:br>
              <a:rPr lang="en-US" sz="3200" b="1" strike="noStrike" noProof="1">
                <a:solidFill>
                  <a:schemeClr val="tx1"/>
                </a:solidFill>
                <a:latin typeface="Times New Roman" panose="02020603050405020304" pitchFamily="18" charset="0"/>
                <a:cs typeface="Times New Roman" panose="02020603050405020304" pitchFamily="18" charset="0"/>
              </a:rPr>
            </a:br>
            <a:br>
              <a:rPr lang="en-US" sz="3200" b="1" dirty="0">
                <a:solidFill>
                  <a:schemeClr val="tx1"/>
                </a:solidFill>
                <a:latin typeface="Times New Roman" panose="02020603050405020304" pitchFamily="18" charset="0"/>
                <a:cs typeface="Times New Roman" panose="02020603050405020304" pitchFamily="18" charset="0"/>
              </a:rPr>
            </a:br>
            <a:r>
              <a:rPr lang="en-US" sz="3200" b="1" strike="noStrike" noProof="1">
                <a:solidFill>
                  <a:schemeClr val="tx1"/>
                </a:solidFill>
                <a:latin typeface="Times New Roman" panose="02020603050405020304" pitchFamily="18" charset="0"/>
                <a:cs typeface="Times New Roman" panose="02020603050405020304" pitchFamily="18" charset="0"/>
              </a:rPr>
              <a:t>Software Engineering</a:t>
            </a:r>
            <a:endParaRPr lang="en-US" sz="3200" b="1" strike="noStrike" noProof="1">
              <a:solidFill>
                <a:schemeClr val="tx1"/>
              </a:solidFill>
              <a:latin typeface="Times New Roman" panose="02020603050405020304" pitchFamily="18" charset="0"/>
              <a:cs typeface="Times New Roman" panose="02020603050405020304" pitchFamily="18" charset="0"/>
            </a:endParaRPr>
          </a:p>
        </p:txBody>
      </p:sp>
      <p:sp>
        <p:nvSpPr>
          <p:cNvPr id="8196" name="Rectangle 3"/>
          <p:cNvSpPr>
            <a:spLocks noGrp="1"/>
          </p:cNvSpPr>
          <p:nvPr>
            <p:ph type="body" sz="half" idx="2"/>
          </p:nvPr>
        </p:nvSpPr>
        <p:spPr>
          <a:xfrm>
            <a:off x="457200" y="1988840"/>
            <a:ext cx="8229600" cy="3829050"/>
          </a:xfrm>
        </p:spPr>
        <p:txBody>
          <a:bodyPr vert="horz" wrap="square" lIns="92075" tIns="46038" rIns="92075" bIns="46038" anchor="t"/>
          <a:lstStyle/>
          <a:p>
            <a:pPr fontAlgn="base">
              <a:buNone/>
            </a:pPr>
            <a:endParaRPr sz="3600" strike="noStrike" noProof="1"/>
          </a:p>
          <a:p>
            <a:pPr fontAlgn="base">
              <a:buNone/>
            </a:pPr>
            <a:endParaRPr sz="3600" strike="noStrike" noProof="1"/>
          </a:p>
          <a:p>
            <a:pPr algn="ctr" fontAlgn="base">
              <a:buNone/>
            </a:pPr>
            <a:r>
              <a:rPr sz="2800" b="1" strike="noStrike" noProof="1">
                <a:solidFill>
                  <a:schemeClr val="tx1"/>
                </a:solidFill>
                <a:latin typeface="Times New Roman" panose="02020603050405020304" pitchFamily="18" charset="0"/>
                <a:cs typeface="Times New Roman" panose="02020603050405020304" pitchFamily="18" charset="0"/>
              </a:rPr>
              <a:t>Chapter</a:t>
            </a:r>
            <a:r>
              <a:rPr lang="en-US" sz="2800" b="1" strike="noStrike" noProof="1">
                <a:solidFill>
                  <a:schemeClr val="tx1"/>
                </a:solidFill>
                <a:latin typeface="Times New Roman" panose="02020603050405020304" pitchFamily="18" charset="0"/>
                <a:cs typeface="Times New Roman" panose="02020603050405020304" pitchFamily="18" charset="0"/>
              </a:rPr>
              <a:t>-9</a:t>
            </a:r>
            <a:endParaRPr sz="2800" b="1" strike="noStrike" noProof="1">
              <a:solidFill>
                <a:schemeClr val="tx1"/>
              </a:solidFill>
              <a:latin typeface="Times New Roman" panose="02020603050405020304" pitchFamily="18" charset="0"/>
              <a:cs typeface="Times New Roman" panose="02020603050405020304" pitchFamily="18" charset="0"/>
            </a:endParaRPr>
          </a:p>
          <a:p>
            <a:pPr algn="ctr" fontAlgn="base">
              <a:buNone/>
            </a:pPr>
            <a:r>
              <a:rPr lang="en-US" sz="2800" b="1" strike="noStrike" noProof="1">
                <a:solidFill>
                  <a:schemeClr val="tx1"/>
                </a:solidFill>
                <a:latin typeface="Times New Roman" panose="02020603050405020304" pitchFamily="18" charset="0"/>
                <a:cs typeface="Times New Roman" panose="02020603050405020304" pitchFamily="18" charset="0"/>
              </a:rPr>
              <a:t>Coding and Testing</a:t>
            </a:r>
            <a:endParaRPr lang="en-US" sz="2800" b="1" strike="noStrike" noProof="1">
              <a:solidFill>
                <a:schemeClr val="tx1"/>
              </a:solidFill>
              <a:latin typeface="Times New Roman" panose="02020603050405020304" pitchFamily="18" charset="0"/>
              <a:cs typeface="Times New Roman" panose="02020603050405020304" pitchFamily="18" charset="0"/>
            </a:endParaRPr>
          </a:p>
          <a:p>
            <a:pPr algn="ctr" fontAlgn="base">
              <a:buNone/>
            </a:pPr>
            <a:endParaRPr lang="en-US" sz="2800" b="1" strike="noStrike" noProof="1">
              <a:solidFill>
                <a:schemeClr val="tx1"/>
              </a:solidFill>
              <a:latin typeface="Times New Roman" panose="02020603050405020304" pitchFamily="18" charset="0"/>
              <a:cs typeface="Times New Roman" panose="02020603050405020304" pitchFamily="18" charset="0"/>
            </a:endParaRPr>
          </a:p>
          <a:p>
            <a:pPr algn="ctr" fontAlgn="base">
              <a:buNone/>
            </a:pPr>
            <a:r>
              <a:rPr lang="en-US" sz="2800" b="1" dirty="0">
                <a:latin typeface="Times New Roman" panose="02020603050405020304" pitchFamily="18" charset="0"/>
                <a:cs typeface="Times New Roman" panose="02020603050405020304" pitchFamily="18" charset="0"/>
                <a:sym typeface="+mn-ea"/>
              </a:rPr>
              <a:t>Prepared By:</a:t>
            </a:r>
            <a:endParaRPr lang="en-US" sz="2800" b="1" strike="noStrike" noProof="1">
              <a:solidFill>
                <a:schemeClr val="tx1"/>
              </a:solidFill>
              <a:latin typeface="Times New Roman" panose="02020603050405020304" pitchFamily="18" charset="0"/>
              <a:cs typeface="Times New Roman" panose="02020603050405020304" pitchFamily="18" charset="0"/>
            </a:endParaRPr>
          </a:p>
          <a:p>
            <a:pPr algn="ctr" fontAlgn="base">
              <a:buNone/>
            </a:pPr>
            <a:r>
              <a:rPr lang="en-US" sz="2800" b="1" dirty="0">
                <a:latin typeface="Times New Roman" panose="02020603050405020304" pitchFamily="18" charset="0"/>
                <a:cs typeface="Times New Roman" panose="02020603050405020304" pitchFamily="18" charset="0"/>
                <a:sym typeface="+mn-ea"/>
              </a:rPr>
              <a:t>Kunal Anand, Asst. Professor</a:t>
            </a:r>
            <a:endParaRPr lang="en-US" sz="2800" b="1" strike="noStrike" noProof="1">
              <a:solidFill>
                <a:schemeClr val="tx1"/>
              </a:solidFill>
              <a:latin typeface="Times New Roman" panose="02020603050405020304" pitchFamily="18" charset="0"/>
              <a:cs typeface="Times New Roman" panose="02020603050405020304" pitchFamily="18" charset="0"/>
            </a:endParaRPr>
          </a:p>
          <a:p>
            <a:pPr algn="ctr" fontAlgn="base">
              <a:buNone/>
            </a:pPr>
            <a:r>
              <a:rPr lang="en-US" sz="2800" b="1" dirty="0">
                <a:latin typeface="Times New Roman" panose="02020603050405020304" pitchFamily="18" charset="0"/>
                <a:cs typeface="Times New Roman" panose="02020603050405020304" pitchFamily="18" charset="0"/>
                <a:sym typeface="+mn-ea"/>
              </a:rPr>
              <a:t>SCE, KIIT, DU, Bhubaneswar-24</a:t>
            </a:r>
            <a:endParaRPr lang="en-US" sz="2800" b="1" strike="noStrike" noProof="1">
              <a:solidFill>
                <a:schemeClr val="tx1"/>
              </a:solidFill>
              <a:latin typeface="Times New Roman" panose="02020603050405020304" pitchFamily="18" charset="0"/>
              <a:cs typeface="Times New Roman" panose="02020603050405020304" pitchFamily="18" charset="0"/>
            </a:endParaRPr>
          </a:p>
          <a:p>
            <a:pPr algn="ctr" fontAlgn="base">
              <a:buNone/>
            </a:pPr>
            <a:endParaRPr lang="en-US" sz="2800" strike="noStrike" noProof="1">
              <a:solidFill>
                <a:schemeClr val="tx1"/>
              </a:solidFill>
              <a:effectLst>
                <a:outerShdw blurRad="38100" dist="19050" dir="2700000" algn="tl" rotWithShape="0">
                  <a:schemeClr val="dk1">
                    <a:alpha val="40000"/>
                  </a:schemeClr>
                </a:outerShdw>
              </a:effectLst>
            </a:endParaRPr>
          </a:p>
          <a:p>
            <a:pPr algn="ctr" fontAlgn="base">
              <a:buNone/>
            </a:pPr>
            <a:endParaRPr lang="en-US" sz="28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Code Inspection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74065"/>
            <a:ext cx="8229600" cy="5353685"/>
          </a:xfrm>
        </p:spPr>
        <p:txBody>
          <a:bodyPr/>
          <a:lstStyle/>
          <a:p>
            <a:pPr lvl="1" algn="just"/>
            <a:r>
              <a:rPr lang="en-US" sz="2400" dirty="0">
                <a:latin typeface="Times New Roman" panose="02020603050405020304" pitchFamily="18" charset="0"/>
                <a:cs typeface="Times New Roman" panose="02020603050405020304" pitchFamily="18" charset="0"/>
              </a:rPr>
              <a:t>Aimed at finding some common errors caused due to </a:t>
            </a:r>
            <a:r>
              <a:rPr lang="en-US" sz="2400" b="1" dirty="0">
                <a:latin typeface="Times New Roman" panose="02020603050405020304" pitchFamily="18" charset="0"/>
                <a:cs typeface="Times New Roman" panose="02020603050405020304" pitchFamily="18" charset="0"/>
              </a:rPr>
              <a:t>oversight or improper programming.</a:t>
            </a:r>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It checks the adherence to the </a:t>
            </a:r>
            <a:r>
              <a:rPr lang="en-US" sz="2400" b="1" dirty="0">
                <a:latin typeface="Times New Roman" panose="02020603050405020304" pitchFamily="18" charset="0"/>
                <a:cs typeface="Times New Roman" panose="02020603050405020304" pitchFamily="18" charset="0"/>
              </a:rPr>
              <a:t>coding standard</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A list of such programming errors, that occur very frequently, is made and can be used during code inspection.</a:t>
            </a:r>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pPr lvl="1" algn="just"/>
            <a:r>
              <a:rPr lang="en-US" sz="2400" b="1" dirty="0">
                <a:latin typeface="Times New Roman" panose="02020603050405020304" pitchFamily="18" charset="0"/>
                <a:cs typeface="Times New Roman" panose="02020603050405020304" pitchFamily="18" charset="0"/>
              </a:rPr>
              <a:t>Examples:</a:t>
            </a:r>
            <a:r>
              <a:rPr lang="en-US" sz="2400" dirty="0">
                <a:latin typeface="Times New Roman" panose="02020603050405020304" pitchFamily="18" charset="0"/>
                <a:cs typeface="Times New Roman" panose="02020603050405020304" pitchFamily="18" charset="0"/>
              </a:rPr>
              <a:t> use of uninitialized variable, jumps into loop, non-terminating loop, out of bound for array, Improper storage allocation or deallocation etc.</a:t>
            </a:r>
            <a:endParaRPr lang="en-US" sz="2400" dirty="0">
              <a:latin typeface="Times New Roman" panose="02020603050405020304" pitchFamily="18" charset="0"/>
              <a:cs typeface="Times New Roman" panose="02020603050405020304" pitchFamily="18" charset="0"/>
            </a:endParaRPr>
          </a:p>
          <a:p>
            <a:pPr algn="just"/>
            <a:endParaRPr lang="en-US" sz="2400" dirty="0"/>
          </a:p>
        </p:txBody>
      </p:sp>
      <p:sp>
        <p:nvSpPr>
          <p:cNvPr id="4" name="Date Placeholder 3"/>
          <p:cNvSpPr>
            <a:spLocks noGrp="1"/>
          </p:cNvSpPr>
          <p:nvPr>
            <p:ph type="dt" sz="half" idx="10"/>
          </p:nvPr>
        </p:nvSpPr>
        <p:spPr/>
        <p:txBody>
          <a:bodyPr/>
          <a:lstStyle/>
          <a:p>
            <a:fld id="{D0E5A0D0-6573-4FB5-BD6B-45C1AD7600BF}"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Code Walkthrough</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74065"/>
            <a:ext cx="8229600" cy="5353685"/>
          </a:xfrm>
        </p:spPr>
        <p:txBody>
          <a:bodyPr/>
          <a:lstStyle/>
          <a:p>
            <a:pPr lvl="1" algn="just"/>
            <a:r>
              <a:rPr lang="en-US" sz="2300" dirty="0">
                <a:latin typeface="Times New Roman" panose="02020603050405020304" pitchFamily="18" charset="0"/>
                <a:cs typeface="Times New Roman" panose="02020603050405020304" pitchFamily="18" charset="0"/>
              </a:rPr>
              <a:t>The main objective is to detect </a:t>
            </a:r>
            <a:r>
              <a:rPr lang="en-US" sz="2300" b="1" dirty="0">
                <a:latin typeface="Times New Roman" panose="02020603050405020304" pitchFamily="18" charset="0"/>
                <a:cs typeface="Times New Roman" panose="02020603050405020304" pitchFamily="18" charset="0"/>
              </a:rPr>
              <a:t>algorithmic or logical error</a:t>
            </a:r>
            <a:r>
              <a:rPr lang="en-US" sz="2300" dirty="0">
                <a:latin typeface="Times New Roman" panose="02020603050405020304" pitchFamily="18" charset="0"/>
                <a:cs typeface="Times New Roman" panose="02020603050405020304" pitchFamily="18" charset="0"/>
              </a:rPr>
              <a:t> in the code. It is an </a:t>
            </a:r>
            <a:r>
              <a:rPr lang="en-US" sz="2300" b="1" dirty="0">
                <a:latin typeface="Times New Roman" panose="02020603050405020304" pitchFamily="18" charset="0"/>
                <a:cs typeface="Times New Roman" panose="02020603050405020304" pitchFamily="18" charset="0"/>
              </a:rPr>
              <a:t>informal</a:t>
            </a:r>
            <a:r>
              <a:rPr lang="en-US" sz="2300" dirty="0">
                <a:latin typeface="Times New Roman" panose="02020603050405020304" pitchFamily="18" charset="0"/>
                <a:cs typeface="Times New Roman" panose="02020603050405020304" pitchFamily="18" charset="0"/>
              </a:rPr>
              <a:t> code analysis technique.</a:t>
            </a:r>
            <a:endParaRPr lang="en-US" sz="2300" dirty="0">
              <a:latin typeface="Times New Roman" panose="02020603050405020304" pitchFamily="18" charset="0"/>
              <a:cs typeface="Times New Roman" panose="02020603050405020304" pitchFamily="18" charset="0"/>
            </a:endParaRPr>
          </a:p>
          <a:p>
            <a:pPr lvl="1" algn="just"/>
            <a:r>
              <a:rPr lang="en-US" sz="2300" dirty="0">
                <a:latin typeface="Times New Roman" panose="02020603050405020304" pitchFamily="18" charset="0"/>
                <a:cs typeface="Times New Roman" panose="02020603050405020304" pitchFamily="18" charset="0"/>
              </a:rPr>
              <a:t>Here, few members of the team are given the code before walkthrough meeting. Each member selects some test cases and simulate the code execution by hand. They note down their findings to discuss in the walkthrough meeting in presence of the coder of that module.</a:t>
            </a:r>
            <a:endParaRPr lang="en-US" sz="2300" dirty="0">
              <a:latin typeface="Times New Roman" panose="02020603050405020304" pitchFamily="18" charset="0"/>
              <a:cs typeface="Times New Roman" panose="02020603050405020304" pitchFamily="18" charset="0"/>
            </a:endParaRPr>
          </a:p>
          <a:p>
            <a:pPr lvl="1" algn="just"/>
            <a:r>
              <a:rPr lang="en-US" sz="2300" dirty="0">
                <a:latin typeface="Times New Roman" panose="02020603050405020304" pitchFamily="18" charset="0"/>
                <a:cs typeface="Times New Roman" panose="02020603050405020304" pitchFamily="18" charset="0"/>
              </a:rPr>
              <a:t>For effective code walkthrough, following rules are followed:</a:t>
            </a:r>
            <a:endParaRPr lang="en-US" sz="2300" dirty="0">
              <a:latin typeface="Times New Roman" panose="02020603050405020304" pitchFamily="18" charset="0"/>
              <a:cs typeface="Times New Roman" panose="02020603050405020304" pitchFamily="18" charset="0"/>
            </a:endParaRPr>
          </a:p>
          <a:p>
            <a:pPr lvl="2" algn="just"/>
            <a:r>
              <a:rPr lang="en-US" sz="2300" dirty="0">
                <a:latin typeface="Times New Roman" panose="02020603050405020304" pitchFamily="18" charset="0"/>
                <a:cs typeface="Times New Roman" panose="02020603050405020304" pitchFamily="18" charset="0"/>
              </a:rPr>
              <a:t>The team for walkthrough should not be </a:t>
            </a:r>
            <a:r>
              <a:rPr lang="en-US" sz="2300" b="1" dirty="0">
                <a:latin typeface="Times New Roman" panose="02020603050405020304" pitchFamily="18" charset="0"/>
                <a:cs typeface="Times New Roman" panose="02020603050405020304" pitchFamily="18" charset="0"/>
              </a:rPr>
              <a:t>too big or too small.</a:t>
            </a:r>
            <a:r>
              <a:rPr lang="en-US" sz="2300" dirty="0">
                <a:latin typeface="Times New Roman" panose="02020603050405020304" pitchFamily="18" charset="0"/>
                <a:cs typeface="Times New Roman" panose="02020603050405020304" pitchFamily="18" charset="0"/>
              </a:rPr>
              <a:t> Ideally, 3 to 7 members.</a:t>
            </a:r>
            <a:endParaRPr lang="en-US" sz="2300" dirty="0">
              <a:latin typeface="Times New Roman" panose="02020603050405020304" pitchFamily="18" charset="0"/>
              <a:cs typeface="Times New Roman" panose="02020603050405020304" pitchFamily="18" charset="0"/>
            </a:endParaRPr>
          </a:p>
          <a:p>
            <a:pPr lvl="2" algn="just"/>
            <a:r>
              <a:rPr lang="en-US" sz="2300" dirty="0">
                <a:latin typeface="Times New Roman" panose="02020603050405020304" pitchFamily="18" charset="0"/>
                <a:cs typeface="Times New Roman" panose="02020603050405020304" pitchFamily="18" charset="0"/>
              </a:rPr>
              <a:t>Discussions must be focused on </a:t>
            </a:r>
            <a:r>
              <a:rPr lang="en-US" sz="2300" b="1" dirty="0">
                <a:latin typeface="Times New Roman" panose="02020603050405020304" pitchFamily="18" charset="0"/>
                <a:cs typeface="Times New Roman" panose="02020603050405020304" pitchFamily="18" charset="0"/>
              </a:rPr>
              <a:t>discovery of errors</a:t>
            </a:r>
            <a:r>
              <a:rPr lang="en-US" sz="2300" dirty="0">
                <a:latin typeface="Times New Roman" panose="02020603050405020304" pitchFamily="18" charset="0"/>
                <a:cs typeface="Times New Roman" panose="02020603050405020304" pitchFamily="18" charset="0"/>
              </a:rPr>
              <a:t> rather than programming style.</a:t>
            </a:r>
            <a:endParaRPr lang="en-US" sz="2300" dirty="0">
              <a:latin typeface="Times New Roman" panose="02020603050405020304" pitchFamily="18" charset="0"/>
              <a:cs typeface="Times New Roman" panose="02020603050405020304" pitchFamily="18" charset="0"/>
            </a:endParaRPr>
          </a:p>
          <a:p>
            <a:pPr lvl="2" algn="just"/>
            <a:r>
              <a:rPr lang="en-US" sz="2300" dirty="0">
                <a:latin typeface="Times New Roman" panose="02020603050405020304" pitchFamily="18" charset="0"/>
                <a:cs typeface="Times New Roman" panose="02020603050405020304" pitchFamily="18" charset="0"/>
              </a:rPr>
              <a:t>Managers </a:t>
            </a:r>
            <a:r>
              <a:rPr lang="en-US" sz="2300" b="1" dirty="0">
                <a:latin typeface="Times New Roman" panose="02020603050405020304" pitchFamily="18" charset="0"/>
                <a:cs typeface="Times New Roman" panose="02020603050405020304" pitchFamily="18" charset="0"/>
              </a:rPr>
              <a:t>don't attend</a:t>
            </a:r>
            <a:r>
              <a:rPr lang="en-US" sz="2300" dirty="0">
                <a:latin typeface="Times New Roman" panose="02020603050405020304" pitchFamily="18" charset="0"/>
                <a:cs typeface="Times New Roman" panose="02020603050405020304" pitchFamily="18" charset="0"/>
              </a:rPr>
              <a:t> the walkthrough meeting so that the members can discuss freely without getting the fear of being evaluated.</a:t>
            </a:r>
            <a:endParaRPr lang="en-US" sz="23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fld id="{3DB7610F-D512-40F4-A9F9-7C9DDB649510}"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Clean Room Testing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9470"/>
            <a:ext cx="8229600" cy="5288280"/>
          </a:xfrm>
        </p:spPr>
        <p:txBody>
          <a:bodyPr/>
          <a:lstStyle/>
          <a:p>
            <a:pPr algn="just"/>
            <a:r>
              <a:rPr lang="en-US" sz="2400" dirty="0">
                <a:latin typeface="Times New Roman" panose="02020603050405020304" pitchFamily="18" charset="0"/>
                <a:cs typeface="Times New Roman" panose="02020603050405020304" pitchFamily="18" charset="0"/>
              </a:rPr>
              <a:t>This was coined by IBM. This type of testing heavily depends on </a:t>
            </a:r>
            <a:r>
              <a:rPr lang="en-US" sz="2400" b="1" dirty="0">
                <a:latin typeface="Times New Roman" panose="02020603050405020304" pitchFamily="18" charset="0"/>
                <a:cs typeface="Times New Roman" panose="02020603050405020304" pitchFamily="18" charset="0"/>
              </a:rPr>
              <a:t>walkthroughs, inspection and formal verification</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programmers are strictly prohibited from </a:t>
            </a:r>
            <a:r>
              <a:rPr lang="en-US" sz="2400" b="1" dirty="0">
                <a:latin typeface="Times New Roman" panose="02020603050405020304" pitchFamily="18" charset="0"/>
                <a:cs typeface="Times New Roman" panose="02020603050405020304" pitchFamily="18" charset="0"/>
              </a:rPr>
              <a:t>executing their code</a:t>
            </a:r>
            <a:r>
              <a:rPr lang="en-US" sz="2400" dirty="0">
                <a:latin typeface="Times New Roman" panose="02020603050405020304" pitchFamily="18" charset="0"/>
                <a:cs typeface="Times New Roman" panose="02020603050405020304" pitchFamily="18" charset="0"/>
              </a:rPr>
              <a:t>, other than doing syntax testing.</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technique, as claimed, produces the documentation and code that is </a:t>
            </a:r>
            <a:r>
              <a:rPr lang="en-US" sz="2400" b="1" dirty="0">
                <a:solidFill>
                  <a:srgbClr val="00B050"/>
                </a:solidFill>
                <a:latin typeface="Times New Roman" panose="02020603050405020304" pitchFamily="18" charset="0"/>
                <a:cs typeface="Times New Roman" panose="02020603050405020304" pitchFamily="18" charset="0"/>
              </a:rPr>
              <a:t>more reliable and maintainable</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However, it is a </a:t>
            </a:r>
            <a:r>
              <a:rPr lang="en-US" sz="2400" b="1" dirty="0">
                <a:solidFill>
                  <a:srgbClr val="FF0000"/>
                </a:solidFill>
                <a:latin typeface="Times New Roman" panose="02020603050405020304" pitchFamily="18" charset="0"/>
                <a:cs typeface="Times New Roman" panose="02020603050405020304" pitchFamily="18" charset="0"/>
              </a:rPr>
              <a:t>time-consuming</a:t>
            </a:r>
            <a:r>
              <a:rPr lang="en-US" sz="2400" dirty="0">
                <a:latin typeface="Times New Roman" panose="02020603050405020304" pitchFamily="18" charset="0"/>
                <a:cs typeface="Times New Roman" panose="02020603050405020304" pitchFamily="18" charset="0"/>
              </a:rPr>
              <a:t> process.</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E7AAF7C-821A-4E8C-A782-4C1CC87F4D0B}"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Software Documentation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74065"/>
            <a:ext cx="8229600" cy="5353685"/>
          </a:xfrm>
        </p:spPr>
        <p:txBody>
          <a:bodyPr/>
          <a:lstStyle/>
          <a:p>
            <a:pPr algn="just"/>
            <a:r>
              <a:rPr lang="en-US" sz="2400" dirty="0">
                <a:latin typeface="Times New Roman" panose="02020603050405020304" pitchFamily="18" charset="0"/>
                <a:cs typeface="Times New Roman" panose="02020603050405020304" pitchFamily="18" charset="0"/>
              </a:rPr>
              <a:t>When a software is developed, in addition to the executable files and the source code, several kinds of documents such as users manual, SRS document, design document, test document, installation manual etc., are also developed.</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Good documentation is very helpful as:</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It enhances the </a:t>
            </a:r>
            <a:r>
              <a:rPr lang="en-US" sz="2400" b="1" dirty="0">
                <a:latin typeface="Times New Roman" panose="02020603050405020304" pitchFamily="18" charset="0"/>
                <a:cs typeface="Times New Roman" panose="02020603050405020304" pitchFamily="18" charset="0"/>
              </a:rPr>
              <a:t>understandability</a:t>
            </a:r>
            <a:r>
              <a:rPr lang="en-US" sz="2400" dirty="0">
                <a:latin typeface="Times New Roman" panose="02020603050405020304" pitchFamily="18" charset="0"/>
                <a:cs typeface="Times New Roman" panose="02020603050405020304" pitchFamily="18" charset="0"/>
              </a:rPr>
              <a:t> of the code.</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It reduces the </a:t>
            </a:r>
            <a:r>
              <a:rPr lang="en-US" sz="2400" b="1" dirty="0">
                <a:latin typeface="Times New Roman" panose="02020603050405020304" pitchFamily="18" charset="0"/>
                <a:cs typeface="Times New Roman" panose="02020603050405020304" pitchFamily="18" charset="0"/>
              </a:rPr>
              <a:t>time and effort</a:t>
            </a:r>
            <a:r>
              <a:rPr lang="en-US" sz="2400" dirty="0">
                <a:latin typeface="Times New Roman" panose="02020603050405020304" pitchFamily="18" charset="0"/>
                <a:cs typeface="Times New Roman" panose="02020603050405020304" pitchFamily="18" charset="0"/>
              </a:rPr>
              <a:t> for maintenance.</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It helps the users in </a:t>
            </a:r>
            <a:r>
              <a:rPr lang="en-US" sz="2400" b="1" dirty="0">
                <a:latin typeface="Times New Roman" panose="02020603050405020304" pitchFamily="18" charset="0"/>
                <a:cs typeface="Times New Roman" panose="02020603050405020304" pitchFamily="18" charset="0"/>
              </a:rPr>
              <a:t>effectively</a:t>
            </a:r>
            <a:r>
              <a:rPr lang="en-US" sz="2400" dirty="0">
                <a:latin typeface="Times New Roman" panose="02020603050405020304" pitchFamily="18" charset="0"/>
                <a:cs typeface="Times New Roman" panose="02020603050405020304" pitchFamily="18" charset="0"/>
              </a:rPr>
              <a:t> using the system.</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It also helps to effectively tackle the </a:t>
            </a:r>
            <a:r>
              <a:rPr lang="en-US" sz="2400" b="1" dirty="0">
                <a:latin typeface="Times New Roman" panose="02020603050405020304" pitchFamily="18" charset="0"/>
                <a:cs typeface="Times New Roman" panose="02020603050405020304" pitchFamily="18" charset="0"/>
              </a:rPr>
              <a:t>manpower turnover</a:t>
            </a:r>
            <a:r>
              <a:rPr lang="en-US" sz="2400" dirty="0">
                <a:latin typeface="Times New Roman" panose="02020603050405020304" pitchFamily="18" charset="0"/>
                <a:cs typeface="Times New Roman" panose="02020603050405020304" pitchFamily="18" charset="0"/>
              </a:rPr>
              <a:t> problem.</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It helps the project managers to </a:t>
            </a:r>
            <a:r>
              <a:rPr lang="en-US" sz="2400" b="1" dirty="0">
                <a:latin typeface="Times New Roman" panose="02020603050405020304" pitchFamily="18" charset="0"/>
                <a:cs typeface="Times New Roman" panose="02020603050405020304" pitchFamily="18" charset="0"/>
              </a:rPr>
              <a:t>effectively</a:t>
            </a:r>
            <a:r>
              <a:rPr lang="en-US" sz="2400" dirty="0">
                <a:latin typeface="Times New Roman" panose="02020603050405020304" pitchFamily="18" charset="0"/>
                <a:cs typeface="Times New Roman" panose="02020603050405020304" pitchFamily="18" charset="0"/>
              </a:rPr>
              <a:t> track the progress of the project.</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9403DA1-F99F-470D-9301-AD3210112595}"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contd..</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74065"/>
            <a:ext cx="8229600" cy="5353685"/>
          </a:xfrm>
        </p:spPr>
        <p:txBody>
          <a:bodyPr/>
          <a:lstStyle/>
          <a:p>
            <a:pPr algn="just"/>
            <a:r>
              <a:rPr lang="en-US" sz="2400" dirty="0">
                <a:latin typeface="Times New Roman" panose="02020603050405020304" pitchFamily="18" charset="0"/>
                <a:cs typeface="Times New Roman" panose="02020603050405020304" pitchFamily="18" charset="0"/>
              </a:rPr>
              <a:t>Different types of software documents can broadly be classified into the following:</a:t>
            </a:r>
            <a:endParaRPr lang="en-US" sz="2400" dirty="0">
              <a:latin typeface="Times New Roman" panose="02020603050405020304" pitchFamily="18" charset="0"/>
              <a:cs typeface="Times New Roman" panose="02020603050405020304" pitchFamily="18" charset="0"/>
            </a:endParaRPr>
          </a:p>
          <a:p>
            <a:pPr lvl="1" algn="just"/>
            <a:r>
              <a:rPr lang="en-US" sz="2400" b="1" dirty="0">
                <a:latin typeface="Times New Roman" panose="02020603050405020304" pitchFamily="18" charset="0"/>
                <a:cs typeface="Times New Roman" panose="02020603050405020304" pitchFamily="18" charset="0"/>
              </a:rPr>
              <a:t>External documentation:</a:t>
            </a:r>
            <a:r>
              <a:rPr lang="en-US" sz="2400" dirty="0">
                <a:latin typeface="Times New Roman" panose="02020603050405020304" pitchFamily="18" charset="0"/>
                <a:cs typeface="Times New Roman" panose="02020603050405020304" pitchFamily="18" charset="0"/>
              </a:rPr>
              <a:t> They are provided through various types of supporting documents such as user's manual, SRS, design document, test document etc.</a:t>
            </a:r>
            <a:endParaRPr lang="en-US" sz="2400" dirty="0">
              <a:latin typeface="Times New Roman" panose="02020603050405020304" pitchFamily="18" charset="0"/>
              <a:cs typeface="Times New Roman" panose="02020603050405020304" pitchFamily="18" charset="0"/>
            </a:endParaRPr>
          </a:p>
          <a:p>
            <a:pPr marL="457200" lvl="1" indent="0" algn="just">
              <a:buNone/>
            </a:pPr>
            <a:endParaRPr lang="en-US" sz="2400" dirty="0">
              <a:latin typeface="Times New Roman" panose="02020603050405020304" pitchFamily="18" charset="0"/>
              <a:cs typeface="Times New Roman" panose="02020603050405020304" pitchFamily="18" charset="0"/>
            </a:endParaRPr>
          </a:p>
          <a:p>
            <a:pPr lvl="1" algn="just"/>
            <a:r>
              <a:rPr lang="en-US" sz="2400" b="1" dirty="0">
                <a:latin typeface="Times New Roman" panose="02020603050405020304" pitchFamily="18" charset="0"/>
                <a:cs typeface="Times New Roman" panose="02020603050405020304" pitchFamily="18" charset="0"/>
              </a:rPr>
              <a:t>Internal documentation:</a:t>
            </a:r>
            <a:r>
              <a:rPr lang="en-US" sz="2400" dirty="0">
                <a:latin typeface="Times New Roman" panose="02020603050405020304" pitchFamily="18" charset="0"/>
                <a:cs typeface="Times New Roman" panose="02020603050405020304" pitchFamily="18" charset="0"/>
              </a:rPr>
              <a:t> Provided in the source code itself. Few important types of internal documentation include:</a:t>
            </a:r>
            <a:endParaRPr lang="en-US" sz="2400"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Comments, use of meaningful variable names, module and function headers, code indentation, code restructuring etc.</a:t>
            </a:r>
            <a:endParaRPr lang="en-US" dirty="0">
              <a:latin typeface="Times New Roman" panose="02020603050405020304" pitchFamily="18" charset="0"/>
              <a:cs typeface="Times New Roman" panose="02020603050405020304" pitchFamily="18" charset="0"/>
            </a:endParaRPr>
          </a:p>
          <a:p>
            <a:pPr lvl="2" algn="just"/>
            <a:endParaRPr lang="en-US" dirty="0"/>
          </a:p>
          <a:p>
            <a:pPr lvl="2" algn="just"/>
            <a:endParaRPr lang="en-US" dirty="0"/>
          </a:p>
        </p:txBody>
      </p:sp>
      <p:sp>
        <p:nvSpPr>
          <p:cNvPr id="4" name="Date Placeholder 3"/>
          <p:cNvSpPr>
            <a:spLocks noGrp="1"/>
          </p:cNvSpPr>
          <p:nvPr>
            <p:ph type="dt" sz="half" idx="10"/>
          </p:nvPr>
        </p:nvSpPr>
        <p:spPr/>
        <p:txBody>
          <a:bodyPr/>
          <a:lstStyle/>
          <a:p>
            <a:fld id="{0BF5AE3A-6C38-43BC-A688-95CB2E53B1E3}"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Testing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79475"/>
            <a:ext cx="8229600" cy="5248275"/>
          </a:xfrm>
        </p:spPr>
        <p:txBody>
          <a:bodyPr/>
          <a:lstStyle/>
          <a:p>
            <a:pPr algn="just"/>
            <a:r>
              <a:rPr lang="en-US" sz="2400" dirty="0">
                <a:latin typeface="Times New Roman" panose="02020603050405020304" pitchFamily="18" charset="0"/>
                <a:cs typeface="Times New Roman" panose="02020603050405020304" pitchFamily="18" charset="0"/>
              </a:rPr>
              <a:t>The main purpose of testing is to identify all </a:t>
            </a:r>
            <a:r>
              <a:rPr lang="en-US" sz="2400" b="1" dirty="0">
                <a:latin typeface="Times New Roman" panose="02020603050405020304" pitchFamily="18" charset="0"/>
                <a:cs typeface="Times New Roman" panose="02020603050405020304" pitchFamily="18" charset="0"/>
              </a:rPr>
              <a:t>defects</a:t>
            </a:r>
            <a:r>
              <a:rPr lang="en-US" sz="2400" dirty="0">
                <a:latin typeface="Times New Roman" panose="02020603050405020304" pitchFamily="18" charset="0"/>
                <a:cs typeface="Times New Roman" panose="02020603050405020304" pitchFamily="18" charset="0"/>
              </a:rPr>
              <a:t> existing in a software product.</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Formally, </a:t>
            </a:r>
            <a:r>
              <a:rPr lang="en-US" sz="2400" b="1" dirty="0">
                <a:latin typeface="Times New Roman" panose="02020603050405020304" pitchFamily="18" charset="0"/>
                <a:cs typeface="Times New Roman" panose="02020603050405020304" pitchFamily="18" charset="0"/>
              </a:rPr>
              <a:t>testing</a:t>
            </a:r>
            <a:r>
              <a:rPr lang="en-US" sz="2400" dirty="0">
                <a:latin typeface="Times New Roman" panose="02020603050405020304" pitchFamily="18" charset="0"/>
                <a:cs typeface="Times New Roman" panose="02020603050405020304" pitchFamily="18" charset="0"/>
              </a:rPr>
              <a:t> is defined as a process of subjecting a program to a set of test input and observing, if the program behaves as expected.</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If the program behaves as expected then the code is considered as</a:t>
            </a:r>
            <a:r>
              <a:rPr lang="en-US" sz="2400" b="1" dirty="0">
                <a:latin typeface="Times New Roman" panose="02020603050405020304" pitchFamily="18" charset="0"/>
                <a:cs typeface="Times New Roman" panose="02020603050405020304" pitchFamily="18" charset="0"/>
              </a:rPr>
              <a:t> right</a:t>
            </a:r>
            <a:r>
              <a:rPr lang="en-US" sz="2400" dirty="0">
                <a:latin typeface="Times New Roman" panose="02020603050405020304" pitchFamily="18" charset="0"/>
                <a:cs typeface="Times New Roman" panose="02020603050405020304" pitchFamily="18" charset="0"/>
              </a:rPr>
              <a:t> else the scenario, under which the program </a:t>
            </a:r>
            <a:r>
              <a:rPr lang="en-US" sz="2400" b="1" dirty="0">
                <a:latin typeface="Times New Roman" panose="02020603050405020304" pitchFamily="18" charset="0"/>
                <a:cs typeface="Times New Roman" panose="02020603050405020304" pitchFamily="18" charset="0"/>
              </a:rPr>
              <a:t>did not behave as expected</a:t>
            </a:r>
            <a:r>
              <a:rPr lang="en-US" sz="2400" dirty="0">
                <a:latin typeface="Times New Roman" panose="02020603050405020304" pitchFamily="18" charset="0"/>
                <a:cs typeface="Times New Roman" panose="02020603050405020304" pitchFamily="18" charset="0"/>
              </a:rPr>
              <a:t>, is noted down for later </a:t>
            </a:r>
            <a:r>
              <a:rPr lang="en-US" sz="2400" b="1" dirty="0">
                <a:latin typeface="Times New Roman" panose="02020603050405020304" pitchFamily="18" charset="0"/>
                <a:cs typeface="Times New Roman" panose="02020603050405020304" pitchFamily="18" charset="0"/>
              </a:rPr>
              <a:t>debugging and correction.</a:t>
            </a:r>
            <a:endParaRPr lang="en-US" sz="2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08A7CE8-412C-4155-B316-420FED6980E0}"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Terminology in Testing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0270"/>
            <a:ext cx="8229600" cy="5237480"/>
          </a:xfrm>
        </p:spPr>
        <p:txBody>
          <a:bodyPr/>
          <a:lstStyle/>
          <a:p>
            <a:pPr algn="just"/>
            <a:r>
              <a:rPr lang="en-US" sz="2400" b="1" dirty="0">
                <a:latin typeface="Times New Roman" panose="02020603050405020304" pitchFamily="18" charset="0"/>
                <a:cs typeface="Times New Roman" panose="02020603050405020304" pitchFamily="18" charset="0"/>
              </a:rPr>
              <a:t>Mistake: </a:t>
            </a:r>
            <a:r>
              <a:rPr lang="en-US" sz="2400" dirty="0">
                <a:latin typeface="Times New Roman" panose="02020603050405020304" pitchFamily="18" charset="0"/>
                <a:cs typeface="Times New Roman" panose="02020603050405020304" pitchFamily="18" charset="0"/>
              </a:rPr>
              <a:t>A mistake is essentially any programmer action that later shows up as an </a:t>
            </a:r>
            <a:r>
              <a:rPr lang="en-US" sz="2400" b="1" dirty="0">
                <a:latin typeface="Times New Roman" panose="02020603050405020304" pitchFamily="18" charset="0"/>
                <a:cs typeface="Times New Roman" panose="02020603050405020304" pitchFamily="18" charset="0"/>
              </a:rPr>
              <a:t>incorrect result</a:t>
            </a:r>
            <a:r>
              <a:rPr lang="en-US" sz="2400" dirty="0">
                <a:latin typeface="Times New Roman" panose="02020603050405020304" pitchFamily="18" charset="0"/>
                <a:cs typeface="Times New Roman" panose="02020603050405020304" pitchFamily="18" charset="0"/>
              </a:rPr>
              <a:t> during program execution.</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Error: </a:t>
            </a:r>
            <a:r>
              <a:rPr lang="en-US" sz="2400" dirty="0">
                <a:latin typeface="Times New Roman" panose="02020603050405020304" pitchFamily="18" charset="0"/>
                <a:cs typeface="Times New Roman" panose="02020603050405020304" pitchFamily="18" charset="0"/>
              </a:rPr>
              <a:t>An error is the </a:t>
            </a:r>
            <a:r>
              <a:rPr lang="en-US" sz="2400" b="1" dirty="0">
                <a:latin typeface="Times New Roman" panose="02020603050405020304" pitchFamily="18" charset="0"/>
                <a:cs typeface="Times New Roman" panose="02020603050405020304" pitchFamily="18" charset="0"/>
              </a:rPr>
              <a:t>result of a mistake</a:t>
            </a:r>
            <a:r>
              <a:rPr lang="en-US" sz="2400" dirty="0">
                <a:latin typeface="Times New Roman" panose="02020603050405020304" pitchFamily="18" charset="0"/>
                <a:cs typeface="Times New Roman" panose="02020603050405020304" pitchFamily="18" charset="0"/>
              </a:rPr>
              <a:t> committed by a developer in any of the development activities. In testing, error, fault, bug and defect are considered to be synonyms.</a:t>
            </a:r>
            <a:endParaRPr lang="en-US" sz="2400" b="1"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Failure:</a:t>
            </a:r>
            <a:r>
              <a:rPr lang="en-US" sz="2400" dirty="0">
                <a:latin typeface="Times New Roman" panose="02020603050405020304" pitchFamily="18" charset="0"/>
                <a:cs typeface="Times New Roman" panose="02020603050405020304" pitchFamily="18" charset="0"/>
              </a:rPr>
              <a:t> A </a:t>
            </a:r>
            <a:r>
              <a:rPr lang="en-US" sz="2400" b="1" dirty="0">
                <a:latin typeface="Times New Roman" panose="02020603050405020304" pitchFamily="18" charset="0"/>
                <a:cs typeface="Times New Roman" panose="02020603050405020304" pitchFamily="18" charset="0"/>
              </a:rPr>
              <a:t>manifestation of an error</a:t>
            </a:r>
            <a:r>
              <a:rPr lang="en-US" sz="2400" dirty="0">
                <a:latin typeface="Times New Roman" panose="02020603050405020304" pitchFamily="18" charset="0"/>
                <a:cs typeface="Times New Roman" panose="02020603050405020304" pitchFamily="18" charset="0"/>
              </a:rPr>
              <a:t>. However, all errors not necessarily lead to failure.</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Test case:</a:t>
            </a:r>
            <a:r>
              <a:rPr lang="en-US" sz="2400" dirty="0">
                <a:latin typeface="Times New Roman" panose="02020603050405020304" pitchFamily="18" charset="0"/>
                <a:cs typeface="Times New Roman" panose="02020603050405020304" pitchFamily="18" charset="0"/>
              </a:rPr>
              <a:t> Test case is a </a:t>
            </a:r>
            <a:r>
              <a:rPr lang="en-US" sz="2400" b="1" dirty="0">
                <a:latin typeface="Times New Roman" panose="02020603050405020304" pitchFamily="18" charset="0"/>
                <a:cs typeface="Times New Roman" panose="02020603050405020304" pitchFamily="18" charset="0"/>
              </a:rPr>
              <a:t>triplet [I, S, O]</a:t>
            </a:r>
            <a:r>
              <a:rPr lang="en-US" sz="2400" dirty="0">
                <a:latin typeface="Times New Roman" panose="02020603050405020304" pitchFamily="18" charset="0"/>
                <a:cs typeface="Times New Roman" panose="02020603050405020304" pitchFamily="18" charset="0"/>
              </a:rPr>
              <a:t>; where, I represents input data, S means state of system at which the data is input to the system, and O represents the expected output of the system.</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Test Suite:</a:t>
            </a:r>
            <a:r>
              <a:rPr lang="en-US" sz="2400" dirty="0">
                <a:latin typeface="Times New Roman" panose="02020603050405020304" pitchFamily="18" charset="0"/>
                <a:cs typeface="Times New Roman" panose="02020603050405020304" pitchFamily="18" charset="0"/>
              </a:rPr>
              <a:t> Set of </a:t>
            </a:r>
            <a:r>
              <a:rPr lang="en-US" sz="2400" b="1" dirty="0">
                <a:latin typeface="Times New Roman" panose="02020603050405020304" pitchFamily="18" charset="0"/>
                <a:cs typeface="Times New Roman" panose="02020603050405020304" pitchFamily="18" charset="0"/>
              </a:rPr>
              <a:t>all test cases</a:t>
            </a:r>
            <a:r>
              <a:rPr lang="en-US" sz="2400" dirty="0">
                <a:latin typeface="Times New Roman" panose="02020603050405020304" pitchFamily="18" charset="0"/>
                <a:cs typeface="Times New Roman" panose="02020603050405020304" pitchFamily="18" charset="0"/>
              </a:rPr>
              <a:t> with which a software product is to be tested.</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CA72CBB-2067-43F1-847C-21F012562D1B}"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Verification vs Validation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0270"/>
            <a:ext cx="8229600" cy="5237480"/>
          </a:xfrm>
        </p:spPr>
        <p:txBody>
          <a:bodyPr/>
          <a:lstStyle/>
          <a:p>
            <a:pPr algn="just"/>
            <a:r>
              <a:rPr lang="en-US" altLang="en-US" sz="2400" b="1" dirty="0">
                <a:solidFill>
                  <a:schemeClr val="tx1"/>
                </a:solidFill>
                <a:latin typeface="Times New Roman" panose="02020603050405020304" pitchFamily="18" charset="0"/>
                <a:cs typeface="Times New Roman" panose="02020603050405020304" pitchFamily="18" charset="0"/>
                <a:sym typeface="+mn-ea"/>
              </a:rPr>
              <a:t>Verification</a:t>
            </a:r>
            <a:r>
              <a:rPr lang="en-US" altLang="en-US" sz="2400" dirty="0">
                <a:solidFill>
                  <a:schemeClr val="tx1"/>
                </a:solidFill>
                <a:latin typeface="Times New Roman" panose="02020603050405020304" pitchFamily="18" charset="0"/>
                <a:cs typeface="Times New Roman" panose="02020603050405020304" pitchFamily="18" charset="0"/>
                <a:sym typeface="+mn-ea"/>
              </a:rPr>
              <a:t> is the process of determining:</a:t>
            </a:r>
            <a:endParaRPr lang="en-US" altLang="en-US" sz="2400" dirty="0">
              <a:solidFill>
                <a:schemeClr val="tx1"/>
              </a:solidFill>
              <a:latin typeface="Times New Roman" panose="02020603050405020304" pitchFamily="18" charset="0"/>
              <a:cs typeface="Times New Roman" panose="02020603050405020304" pitchFamily="18" charset="0"/>
            </a:endParaRPr>
          </a:p>
          <a:p>
            <a:pPr lvl="1" algn="just"/>
            <a:r>
              <a:rPr lang="en-US" altLang="en-US" sz="2400" dirty="0">
                <a:solidFill>
                  <a:schemeClr val="tx1"/>
                </a:solidFill>
                <a:latin typeface="Times New Roman" panose="02020603050405020304" pitchFamily="18" charset="0"/>
                <a:cs typeface="Times New Roman" panose="02020603050405020304" pitchFamily="18" charset="0"/>
                <a:sym typeface="+mn-ea"/>
              </a:rPr>
              <a:t>whether output of one phase of development conforms to its previous phase.</a:t>
            </a:r>
            <a:endParaRPr lang="en-US" altLang="en-US" sz="2400" dirty="0">
              <a:solidFill>
                <a:schemeClr val="tx1"/>
              </a:solidFill>
              <a:latin typeface="Times New Roman" panose="02020603050405020304" pitchFamily="18" charset="0"/>
              <a:cs typeface="Times New Roman" panose="02020603050405020304" pitchFamily="18" charset="0"/>
              <a:sym typeface="+mn-ea"/>
            </a:endParaRPr>
          </a:p>
          <a:p>
            <a:pPr lvl="1" algn="just"/>
            <a:r>
              <a:rPr lang="en-US" altLang="en-US" sz="2400" dirty="0">
                <a:latin typeface="Times New Roman" panose="02020603050405020304" pitchFamily="18" charset="0"/>
                <a:cs typeface="Times New Roman" panose="02020603050405020304" pitchFamily="18" charset="0"/>
                <a:sym typeface="+mn-ea"/>
              </a:rPr>
              <a:t>phase containment of errors </a:t>
            </a:r>
            <a:endParaRPr lang="en-US" altLang="en-US" sz="2400" dirty="0">
              <a:latin typeface="Times New Roman" panose="02020603050405020304" pitchFamily="18" charset="0"/>
              <a:cs typeface="Times New Roman" panose="02020603050405020304" pitchFamily="18" charset="0"/>
              <a:sym typeface="+mn-ea"/>
            </a:endParaRPr>
          </a:p>
          <a:p>
            <a:pPr lvl="1" algn="just"/>
            <a:r>
              <a:rPr lang="en-US" altLang="en-US" sz="2400" dirty="0">
                <a:latin typeface="Times New Roman" panose="02020603050405020304" pitchFamily="18" charset="0"/>
                <a:cs typeface="Times New Roman" panose="02020603050405020304" pitchFamily="18" charset="0"/>
                <a:sym typeface="+mn-ea"/>
              </a:rPr>
              <a:t>Verification usually focuses on </a:t>
            </a:r>
            <a:r>
              <a:rPr lang="en-US" altLang="en-US" sz="2400" b="1" dirty="0">
                <a:latin typeface="Times New Roman" panose="02020603050405020304" pitchFamily="18" charset="0"/>
                <a:cs typeface="Times New Roman" panose="02020603050405020304" pitchFamily="18" charset="0"/>
                <a:sym typeface="+mn-ea"/>
              </a:rPr>
              <a:t>“are we doing right?”</a:t>
            </a:r>
            <a:endParaRPr lang="en-US" altLang="en-US" sz="2400" dirty="0">
              <a:latin typeface="Times New Roman" panose="02020603050405020304" pitchFamily="18" charset="0"/>
              <a:cs typeface="Times New Roman" panose="02020603050405020304" pitchFamily="18" charset="0"/>
              <a:sym typeface="+mn-ea"/>
            </a:endParaRPr>
          </a:p>
          <a:p>
            <a:pPr lvl="1" algn="just"/>
            <a:endParaRPr lang="en-US" altLang="en-US" sz="2400" dirty="0">
              <a:solidFill>
                <a:schemeClr val="tx1"/>
              </a:solidFill>
              <a:latin typeface="Times New Roman" panose="02020603050405020304" pitchFamily="18" charset="0"/>
              <a:cs typeface="Times New Roman" panose="02020603050405020304" pitchFamily="18" charset="0"/>
            </a:endParaRPr>
          </a:p>
          <a:p>
            <a:pPr algn="just"/>
            <a:r>
              <a:rPr lang="en-US" altLang="en-US" sz="2400" b="1" dirty="0">
                <a:solidFill>
                  <a:schemeClr val="tx1"/>
                </a:solidFill>
                <a:latin typeface="Times New Roman" panose="02020603050405020304" pitchFamily="18" charset="0"/>
                <a:cs typeface="Times New Roman" panose="02020603050405020304" pitchFamily="18" charset="0"/>
                <a:sym typeface="+mn-ea"/>
              </a:rPr>
              <a:t>Validation</a:t>
            </a:r>
            <a:r>
              <a:rPr lang="en-US" altLang="en-US" sz="2400" dirty="0">
                <a:solidFill>
                  <a:schemeClr val="tx1"/>
                </a:solidFill>
                <a:latin typeface="Times New Roman" panose="02020603050405020304" pitchFamily="18" charset="0"/>
                <a:cs typeface="Times New Roman" panose="02020603050405020304" pitchFamily="18" charset="0"/>
                <a:sym typeface="+mn-ea"/>
              </a:rPr>
              <a:t> is the process of determining</a:t>
            </a:r>
            <a:endParaRPr lang="en-US" altLang="en-US" sz="2400" dirty="0">
              <a:solidFill>
                <a:schemeClr val="tx1"/>
              </a:solidFill>
              <a:latin typeface="Times New Roman" panose="02020603050405020304" pitchFamily="18" charset="0"/>
              <a:cs typeface="Times New Roman" panose="02020603050405020304" pitchFamily="18" charset="0"/>
            </a:endParaRPr>
          </a:p>
          <a:p>
            <a:pPr lvl="1" algn="just"/>
            <a:r>
              <a:rPr lang="en-US" altLang="en-US" sz="2400" dirty="0">
                <a:solidFill>
                  <a:schemeClr val="tx1"/>
                </a:solidFill>
                <a:latin typeface="Times New Roman" panose="02020603050405020304" pitchFamily="18" charset="0"/>
                <a:cs typeface="Times New Roman" panose="02020603050405020304" pitchFamily="18" charset="0"/>
                <a:sym typeface="+mn-ea"/>
              </a:rPr>
              <a:t>whether a fully developed system conforms to its SRS document.  </a:t>
            </a:r>
            <a:endParaRPr lang="en-US" altLang="en-US" sz="2400" dirty="0">
              <a:solidFill>
                <a:schemeClr val="tx1"/>
              </a:solidFill>
              <a:latin typeface="Times New Roman" panose="02020603050405020304" pitchFamily="18" charset="0"/>
              <a:cs typeface="Times New Roman" panose="02020603050405020304" pitchFamily="18" charset="0"/>
              <a:sym typeface="+mn-ea"/>
            </a:endParaRPr>
          </a:p>
          <a:p>
            <a:pPr lvl="1" algn="just"/>
            <a:r>
              <a:rPr lang="en-US" altLang="en-US" sz="2400" dirty="0">
                <a:latin typeface="Times New Roman" panose="02020603050405020304" pitchFamily="18" charset="0"/>
                <a:cs typeface="Times New Roman" panose="02020603050405020304" pitchFamily="18" charset="0"/>
                <a:sym typeface="+mn-ea"/>
              </a:rPr>
              <a:t>final product is error free.</a:t>
            </a:r>
            <a:endParaRPr lang="en-US" altLang="en-US" sz="2400" dirty="0">
              <a:latin typeface="Times New Roman" panose="02020603050405020304" pitchFamily="18" charset="0"/>
              <a:cs typeface="Times New Roman" panose="02020603050405020304" pitchFamily="18" charset="0"/>
              <a:sym typeface="+mn-ea"/>
            </a:endParaRPr>
          </a:p>
          <a:p>
            <a:pPr lvl="1" algn="just"/>
            <a:r>
              <a:rPr lang="en-US" altLang="en-US" sz="2400" dirty="0">
                <a:latin typeface="Times New Roman" panose="02020603050405020304" pitchFamily="18" charset="0"/>
                <a:cs typeface="Times New Roman" panose="02020603050405020304" pitchFamily="18" charset="0"/>
                <a:sym typeface="+mn-ea"/>
              </a:rPr>
              <a:t>Validation means </a:t>
            </a:r>
            <a:r>
              <a:rPr lang="en-US" altLang="en-US" sz="2400" b="1" dirty="0">
                <a:latin typeface="Times New Roman" panose="02020603050405020304" pitchFamily="18" charset="0"/>
                <a:cs typeface="Times New Roman" panose="02020603050405020304" pitchFamily="18" charset="0"/>
                <a:sym typeface="+mn-ea"/>
              </a:rPr>
              <a:t>“have we done right?”</a:t>
            </a:r>
            <a:endParaRPr lang="en-US" altLang="en-US" sz="2400" b="1" dirty="0">
              <a:latin typeface="Times New Roman" panose="02020603050405020304" pitchFamily="18" charset="0"/>
              <a:cs typeface="Times New Roman" panose="02020603050405020304" pitchFamily="18" charset="0"/>
            </a:endParaRPr>
          </a:p>
          <a:p>
            <a:pPr lvl="1" algn="just"/>
            <a:endParaRPr lang="en-US" altLang="en-US" sz="2400" dirty="0"/>
          </a:p>
          <a:p>
            <a:pPr lvl="1" algn="just"/>
            <a:endParaRPr lang="en-US" altLang="en-US" sz="2400" dirty="0">
              <a:solidFill>
                <a:schemeClr val="tx1"/>
              </a:solidFill>
              <a:sym typeface="+mn-ea"/>
            </a:endParaRPr>
          </a:p>
        </p:txBody>
      </p:sp>
      <p:sp>
        <p:nvSpPr>
          <p:cNvPr id="4" name="Date Placeholder 3"/>
          <p:cNvSpPr>
            <a:spLocks noGrp="1"/>
          </p:cNvSpPr>
          <p:nvPr>
            <p:ph type="dt" sz="half" idx="10"/>
          </p:nvPr>
        </p:nvSpPr>
        <p:spPr/>
        <p:txBody>
          <a:bodyPr/>
          <a:lstStyle/>
          <a:p>
            <a:fld id="{2AF8E96A-807A-41E7-95D0-8F78644EC37A}"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8943"/>
            <a:ext cx="8229600" cy="582613"/>
          </a:xfrm>
        </p:spPr>
        <p:txBody>
          <a:bodyPr/>
          <a:lstStyle/>
          <a:p>
            <a:r>
              <a:rPr lang="en-US" sz="3200" b="1" dirty="0">
                <a:latin typeface="Times New Roman" panose="02020603050405020304" pitchFamily="18" charset="0"/>
                <a:cs typeface="Times New Roman" panose="02020603050405020304" pitchFamily="18" charset="0"/>
              </a:rPr>
              <a:t>Testing Activities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25220"/>
            <a:ext cx="8229600" cy="5002530"/>
          </a:xfrm>
        </p:spPr>
        <p:txBody>
          <a:bodyPr/>
          <a:lstStyle/>
          <a:p>
            <a:r>
              <a:rPr lang="en-US" sz="2800" dirty="0">
                <a:latin typeface="Times New Roman" panose="02020603050405020304" pitchFamily="18" charset="0"/>
                <a:cs typeface="Times New Roman" panose="02020603050405020304" pitchFamily="18" charset="0"/>
              </a:rPr>
              <a:t>Test Suite design</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Running test cases and checking the results to detect failures</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Locate error</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Error correction</a:t>
            </a:r>
            <a:endParaRPr lang="en-US" sz="2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39ED17C-0A4E-4726-B156-15B469CB9D8E}"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Design of Test Cases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48995"/>
            <a:ext cx="8229600" cy="5278755"/>
          </a:xfrm>
        </p:spPr>
        <p:txBody>
          <a:bodyPr/>
          <a:lstStyle/>
          <a:p>
            <a:pPr algn="just">
              <a:lnSpc>
                <a:spcPct val="95000"/>
              </a:lnSpc>
              <a:spcBef>
                <a:spcPct val="5000"/>
              </a:spcBef>
            </a:pPr>
            <a:r>
              <a:rPr lang="en-US" altLang="en-US" sz="2400" b="1" dirty="0">
                <a:latin typeface="Times New Roman" panose="02020603050405020304" pitchFamily="18" charset="0"/>
                <a:cs typeface="Times New Roman" panose="02020603050405020304" pitchFamily="18" charset="0"/>
                <a:sym typeface="+mn-ea"/>
              </a:rPr>
              <a:t>Exhaustive testing</a:t>
            </a:r>
            <a:r>
              <a:rPr lang="en-US" altLang="en-US" sz="2400" dirty="0">
                <a:latin typeface="Times New Roman" panose="02020603050405020304" pitchFamily="18" charset="0"/>
                <a:cs typeface="Times New Roman" panose="02020603050405020304" pitchFamily="18" charset="0"/>
                <a:sym typeface="+mn-ea"/>
              </a:rPr>
              <a:t> of any non-trivial system is impractical as the input data domain is </a:t>
            </a:r>
            <a:r>
              <a:rPr lang="en-US" altLang="en-US" sz="2400" b="1" dirty="0">
                <a:latin typeface="Times New Roman" panose="02020603050405020304" pitchFamily="18" charset="0"/>
                <a:cs typeface="Times New Roman" panose="02020603050405020304" pitchFamily="18" charset="0"/>
                <a:sym typeface="+mn-ea"/>
              </a:rPr>
              <a:t>extremely large</a:t>
            </a:r>
            <a:r>
              <a:rPr lang="en-US" altLang="en-US" sz="2400" dirty="0">
                <a:latin typeface="Times New Roman" panose="02020603050405020304" pitchFamily="18" charset="0"/>
                <a:cs typeface="Times New Roman" panose="02020603050405020304" pitchFamily="18" charset="0"/>
                <a:sym typeface="+mn-ea"/>
              </a:rPr>
              <a:t>. </a:t>
            </a:r>
            <a:endParaRPr lang="en-US" altLang="en-US" sz="2400" dirty="0">
              <a:latin typeface="Times New Roman" panose="02020603050405020304" pitchFamily="18" charset="0"/>
              <a:cs typeface="Times New Roman" panose="02020603050405020304" pitchFamily="18" charset="0"/>
              <a:sym typeface="+mn-ea"/>
            </a:endParaRPr>
          </a:p>
          <a:p>
            <a:pPr marL="0" indent="0" algn="just">
              <a:lnSpc>
                <a:spcPct val="95000"/>
              </a:lnSpc>
              <a:spcBef>
                <a:spcPct val="5000"/>
              </a:spcBef>
              <a:buNone/>
            </a:pPr>
            <a:endParaRPr lang="en-US" altLang="en-US" sz="2400" dirty="0">
              <a:latin typeface="Times New Roman" panose="02020603050405020304" pitchFamily="18" charset="0"/>
              <a:cs typeface="Times New Roman" panose="02020603050405020304" pitchFamily="18" charset="0"/>
            </a:endParaRPr>
          </a:p>
          <a:p>
            <a:pPr algn="just">
              <a:lnSpc>
                <a:spcPct val="95000"/>
              </a:lnSpc>
              <a:spcBef>
                <a:spcPct val="5000"/>
              </a:spcBef>
            </a:pPr>
            <a:r>
              <a:rPr lang="en-US" altLang="en-US" sz="2400" dirty="0">
                <a:latin typeface="Times New Roman" panose="02020603050405020304" pitchFamily="18" charset="0"/>
                <a:cs typeface="Times New Roman" panose="02020603050405020304" pitchFamily="18" charset="0"/>
                <a:sym typeface="+mn-ea"/>
              </a:rPr>
              <a:t>The solution is to design </a:t>
            </a:r>
            <a:r>
              <a:rPr lang="en-US" altLang="en-US" sz="2400" b="1" dirty="0">
                <a:latin typeface="Times New Roman" panose="02020603050405020304" pitchFamily="18" charset="0"/>
                <a:cs typeface="Times New Roman" panose="02020603050405020304" pitchFamily="18" charset="0"/>
                <a:sym typeface="+mn-ea"/>
              </a:rPr>
              <a:t>an </a:t>
            </a:r>
            <a:r>
              <a:rPr lang="en-US" altLang="en-US" sz="2400" b="1" dirty="0">
                <a:solidFill>
                  <a:srgbClr val="003366"/>
                </a:solidFill>
                <a:latin typeface="Times New Roman" panose="02020603050405020304" pitchFamily="18" charset="0"/>
                <a:cs typeface="Times New Roman" panose="02020603050405020304" pitchFamily="18" charset="0"/>
                <a:sym typeface="+mn-ea"/>
              </a:rPr>
              <a:t>optimal test suite</a:t>
            </a:r>
            <a:r>
              <a:rPr lang="en-US" altLang="en-US" sz="2400" dirty="0">
                <a:solidFill>
                  <a:srgbClr val="003366"/>
                </a:solidFill>
                <a:latin typeface="Times New Roman" panose="02020603050405020304" pitchFamily="18" charset="0"/>
                <a:cs typeface="Times New Roman" panose="02020603050405020304" pitchFamily="18" charset="0"/>
                <a:sym typeface="+mn-ea"/>
              </a:rPr>
              <a:t> </a:t>
            </a:r>
            <a:r>
              <a:rPr lang="en-US" altLang="en-US" sz="2400" dirty="0">
                <a:latin typeface="Times New Roman" panose="02020603050405020304" pitchFamily="18" charset="0"/>
                <a:cs typeface="Times New Roman" panose="02020603050405020304" pitchFamily="18" charset="0"/>
                <a:sym typeface="+mn-ea"/>
              </a:rPr>
              <a:t>of reasonable size to uncover as many errors as possible. </a:t>
            </a:r>
            <a:r>
              <a:rPr lang="en-US" altLang="en-US" sz="2400" dirty="0">
                <a:latin typeface="Times New Roman" panose="02020603050405020304" pitchFamily="18" charset="0"/>
                <a:cs typeface="Times New Roman" panose="02020603050405020304" pitchFamily="18" charset="0"/>
                <a:sym typeface="+mn-ea"/>
              </a:rPr>
              <a:t>However, the test cases in a test suite </a:t>
            </a:r>
            <a:r>
              <a:rPr lang="en-US" altLang="en-US" sz="2400" b="1" dirty="0">
                <a:latin typeface="Times New Roman" panose="02020603050405020304" pitchFamily="18" charset="0"/>
                <a:cs typeface="Times New Roman" panose="02020603050405020304" pitchFamily="18" charset="0"/>
                <a:sym typeface="+mn-ea"/>
              </a:rPr>
              <a:t>must not be chosen randomly</a:t>
            </a:r>
            <a:r>
              <a:rPr lang="en-US" altLang="en-US" sz="2400" dirty="0">
                <a:latin typeface="Times New Roman" panose="02020603050405020304" pitchFamily="18" charset="0"/>
                <a:cs typeface="Times New Roman" panose="02020603050405020304" pitchFamily="18" charset="0"/>
                <a:sym typeface="+mn-ea"/>
              </a:rPr>
              <a:t>.</a:t>
            </a:r>
            <a:endParaRPr lang="en-US" altLang="en-US" sz="2400" dirty="0">
              <a:latin typeface="Times New Roman" panose="02020603050405020304" pitchFamily="18" charset="0"/>
              <a:cs typeface="Times New Roman" panose="02020603050405020304" pitchFamily="18" charset="0"/>
              <a:sym typeface="+mn-ea"/>
            </a:endParaRPr>
          </a:p>
          <a:p>
            <a:pPr marL="0" indent="0" algn="just">
              <a:lnSpc>
                <a:spcPct val="95000"/>
              </a:lnSpc>
              <a:spcBef>
                <a:spcPct val="5000"/>
              </a:spcBef>
              <a:buNone/>
            </a:pPr>
            <a:endParaRPr lang="en-US" altLang="en-US" sz="2400" dirty="0">
              <a:latin typeface="Times New Roman" panose="02020603050405020304" pitchFamily="18" charset="0"/>
              <a:cs typeface="Times New Roman" panose="02020603050405020304" pitchFamily="18" charset="0"/>
              <a:sym typeface="+mn-ea"/>
            </a:endParaRPr>
          </a:p>
          <a:p>
            <a:pPr lvl="1" algn="just">
              <a:lnSpc>
                <a:spcPct val="95000"/>
              </a:lnSpc>
              <a:spcBef>
                <a:spcPct val="5000"/>
              </a:spcBef>
            </a:pPr>
            <a:r>
              <a:rPr lang="en-US" altLang="en-US" sz="2400" dirty="0">
                <a:latin typeface="Times New Roman" panose="02020603050405020304" pitchFamily="18" charset="0"/>
                <a:cs typeface="Times New Roman" panose="02020603050405020304" pitchFamily="18" charset="0"/>
                <a:sym typeface="+mn-ea"/>
              </a:rPr>
              <a:t>If test cases are selected </a:t>
            </a:r>
            <a:r>
              <a:rPr lang="en-US" altLang="en-US" sz="2400" b="1" dirty="0">
                <a:latin typeface="Times New Roman" panose="02020603050405020304" pitchFamily="18" charset="0"/>
                <a:cs typeface="Times New Roman" panose="02020603050405020304" pitchFamily="18" charset="0"/>
                <a:sym typeface="+mn-ea"/>
              </a:rPr>
              <a:t>randomly</a:t>
            </a:r>
            <a:r>
              <a:rPr lang="en-US" altLang="en-US" sz="2400" dirty="0">
                <a:latin typeface="Times New Roman" panose="02020603050405020304" pitchFamily="18" charset="0"/>
                <a:cs typeface="Times New Roman" panose="02020603050405020304" pitchFamily="18" charset="0"/>
                <a:sym typeface="+mn-ea"/>
              </a:rPr>
              <a:t>: </a:t>
            </a:r>
            <a:endParaRPr lang="en-US" altLang="en-US" sz="2400" dirty="0">
              <a:latin typeface="Times New Roman" panose="02020603050405020304" pitchFamily="18" charset="0"/>
              <a:cs typeface="Times New Roman" panose="02020603050405020304" pitchFamily="18" charset="0"/>
            </a:endParaRPr>
          </a:p>
          <a:p>
            <a:pPr lvl="2" algn="just">
              <a:lnSpc>
                <a:spcPct val="95000"/>
              </a:lnSpc>
              <a:spcBef>
                <a:spcPct val="5000"/>
              </a:spcBef>
            </a:pPr>
            <a:r>
              <a:rPr lang="en-US" altLang="en-US" sz="2400" dirty="0">
                <a:latin typeface="Times New Roman" panose="02020603050405020304" pitchFamily="18" charset="0"/>
                <a:cs typeface="Times New Roman" panose="02020603050405020304" pitchFamily="18" charset="0"/>
                <a:sym typeface="+mn-ea"/>
              </a:rPr>
              <a:t>many test cases </a:t>
            </a:r>
            <a:r>
              <a:rPr lang="en-US" altLang="en-US" sz="2400" b="1" dirty="0">
                <a:latin typeface="Times New Roman" panose="02020603050405020304" pitchFamily="18" charset="0"/>
                <a:cs typeface="Times New Roman" panose="02020603050405020304" pitchFamily="18" charset="0"/>
                <a:sym typeface="+mn-ea"/>
              </a:rPr>
              <a:t>do not contribute</a:t>
            </a:r>
            <a:r>
              <a:rPr lang="en-US" altLang="en-US" sz="2400" dirty="0">
                <a:latin typeface="Times New Roman" panose="02020603050405020304" pitchFamily="18" charset="0"/>
                <a:cs typeface="Times New Roman" panose="02020603050405020304" pitchFamily="18" charset="0"/>
                <a:sym typeface="+mn-ea"/>
              </a:rPr>
              <a:t> to the </a:t>
            </a:r>
            <a:r>
              <a:rPr lang="en-US" altLang="en-US" sz="2400" dirty="0">
                <a:solidFill>
                  <a:srgbClr val="0000CC"/>
                </a:solidFill>
                <a:latin typeface="Times New Roman" panose="02020603050405020304" pitchFamily="18" charset="0"/>
                <a:cs typeface="Times New Roman" panose="02020603050405020304" pitchFamily="18" charset="0"/>
                <a:sym typeface="+mn-ea"/>
              </a:rPr>
              <a:t>significance of the test suite,  </a:t>
            </a:r>
            <a:endParaRPr lang="en-US" altLang="en-US" sz="2400" dirty="0">
              <a:solidFill>
                <a:srgbClr val="0000CC"/>
              </a:solidFill>
              <a:latin typeface="Times New Roman" panose="02020603050405020304" pitchFamily="18" charset="0"/>
              <a:cs typeface="Times New Roman" panose="02020603050405020304" pitchFamily="18" charset="0"/>
              <a:sym typeface="+mn-ea"/>
            </a:endParaRPr>
          </a:p>
          <a:p>
            <a:pPr lvl="2" algn="just">
              <a:lnSpc>
                <a:spcPct val="95000"/>
              </a:lnSpc>
              <a:spcBef>
                <a:spcPct val="5000"/>
              </a:spcBef>
            </a:pPr>
            <a:r>
              <a:rPr lang="en-US" altLang="en-US" sz="2400" b="1" dirty="0">
                <a:latin typeface="Times New Roman" panose="02020603050405020304" pitchFamily="18" charset="0"/>
                <a:cs typeface="Times New Roman" panose="02020603050405020304" pitchFamily="18" charset="0"/>
                <a:sym typeface="+mn-ea"/>
              </a:rPr>
              <a:t>do not detect errors</a:t>
            </a:r>
            <a:r>
              <a:rPr lang="en-US" altLang="en-US" sz="2400" dirty="0">
                <a:latin typeface="Times New Roman" panose="02020603050405020304" pitchFamily="18" charset="0"/>
                <a:cs typeface="Times New Roman" panose="02020603050405020304" pitchFamily="18" charset="0"/>
                <a:sym typeface="+mn-ea"/>
              </a:rPr>
              <a:t>, not already detected by other test cases in the suite.</a:t>
            </a:r>
            <a:endParaRPr lang="en-US" altLang="en-US" sz="2400" dirty="0">
              <a:latin typeface="Times New Roman" panose="02020603050405020304" pitchFamily="18" charset="0"/>
              <a:cs typeface="Times New Roman" panose="02020603050405020304" pitchFamily="18" charset="0"/>
              <a:sym typeface="+mn-ea"/>
            </a:endParaRPr>
          </a:p>
          <a:p>
            <a:pPr marL="457200" lvl="1" indent="0" algn="just">
              <a:lnSpc>
                <a:spcPct val="95000"/>
              </a:lnSpc>
              <a:spcBef>
                <a:spcPct val="5000"/>
              </a:spcBef>
              <a:buNone/>
            </a:pPr>
            <a:endParaRPr lang="en-US" altLang="en-US" sz="2400" dirty="0">
              <a:latin typeface="Times New Roman" panose="02020603050405020304" pitchFamily="18" charset="0"/>
              <a:cs typeface="Times New Roman" panose="02020603050405020304" pitchFamily="18" charset="0"/>
            </a:endParaRPr>
          </a:p>
          <a:p>
            <a:pPr algn="just">
              <a:lnSpc>
                <a:spcPct val="95000"/>
              </a:lnSpc>
              <a:spcBef>
                <a:spcPct val="5000"/>
              </a:spcBef>
            </a:pPr>
            <a:r>
              <a:rPr lang="en-US" altLang="en-US" sz="2400" dirty="0">
                <a:solidFill>
                  <a:schemeClr val="tx1"/>
                </a:solidFill>
                <a:latin typeface="Times New Roman" panose="02020603050405020304" pitchFamily="18" charset="0"/>
                <a:cs typeface="Times New Roman" panose="02020603050405020304" pitchFamily="18" charset="0"/>
                <a:sym typeface="+mn-ea"/>
              </a:rPr>
              <a:t>The number of test cases in a</a:t>
            </a:r>
            <a:r>
              <a:rPr lang="en-US" altLang="en-US" sz="2400" b="1" dirty="0">
                <a:solidFill>
                  <a:schemeClr val="tx1"/>
                </a:solidFill>
                <a:latin typeface="Times New Roman" panose="02020603050405020304" pitchFamily="18" charset="0"/>
                <a:cs typeface="Times New Roman" panose="02020603050405020304" pitchFamily="18" charset="0"/>
                <a:sym typeface="+mn-ea"/>
              </a:rPr>
              <a:t> randomly selected test suite</a:t>
            </a:r>
            <a:r>
              <a:rPr lang="en-US" altLang="en-US" sz="2400" dirty="0">
                <a:latin typeface="Times New Roman" panose="02020603050405020304" pitchFamily="18" charset="0"/>
                <a:cs typeface="Times New Roman" panose="02020603050405020304" pitchFamily="18" charset="0"/>
                <a:sym typeface="+mn-ea"/>
              </a:rPr>
              <a:t> is </a:t>
            </a:r>
            <a:r>
              <a:rPr lang="en-US" altLang="en-US" sz="2400" dirty="0">
                <a:solidFill>
                  <a:schemeClr val="tx1"/>
                </a:solidFill>
                <a:latin typeface="Times New Roman" panose="02020603050405020304" pitchFamily="18" charset="0"/>
                <a:cs typeface="Times New Roman" panose="02020603050405020304" pitchFamily="18" charset="0"/>
                <a:sym typeface="+mn-ea"/>
              </a:rPr>
              <a:t>not an indication of the </a:t>
            </a:r>
            <a:r>
              <a:rPr lang="en-US" altLang="en-US" sz="2400" b="1" dirty="0">
                <a:solidFill>
                  <a:schemeClr val="tx1"/>
                </a:solidFill>
                <a:latin typeface="Times New Roman" panose="02020603050405020304" pitchFamily="18" charset="0"/>
                <a:cs typeface="Times New Roman" panose="02020603050405020304" pitchFamily="18" charset="0"/>
                <a:sym typeface="+mn-ea"/>
              </a:rPr>
              <a:t>effectiveness</a:t>
            </a:r>
            <a:r>
              <a:rPr lang="en-US" altLang="en-US" sz="2400" dirty="0">
                <a:solidFill>
                  <a:schemeClr val="tx1"/>
                </a:solidFill>
                <a:latin typeface="Times New Roman" panose="02020603050405020304" pitchFamily="18" charset="0"/>
                <a:cs typeface="Times New Roman" panose="02020603050405020304" pitchFamily="18" charset="0"/>
                <a:sym typeface="+mn-ea"/>
              </a:rPr>
              <a:t> of the testing.</a:t>
            </a:r>
            <a:endParaRPr lang="en-US" altLang="en-US" sz="2400" dirty="0">
              <a:solidFill>
                <a:schemeClr val="tx1"/>
              </a:solidFill>
              <a:latin typeface="Times New Roman" panose="02020603050405020304" pitchFamily="18" charset="0"/>
              <a:cs typeface="Times New Roman" panose="02020603050405020304" pitchFamily="18" charset="0"/>
            </a:endParaRPr>
          </a:p>
          <a:p>
            <a:pPr algn="just">
              <a:lnSpc>
                <a:spcPct val="95000"/>
              </a:lnSpc>
              <a:spcBef>
                <a:spcPct val="5000"/>
              </a:spcBef>
            </a:pPr>
            <a:endParaRPr lang="en-US" altLang="en-US" sz="2400" dirty="0">
              <a:solidFill>
                <a:schemeClr val="tx1"/>
              </a:solidFill>
              <a:latin typeface="Times New Roman" panose="02020603050405020304" pitchFamily="18" charset="0"/>
              <a:cs typeface="Times New Roman" panose="02020603050405020304" pitchFamily="18" charset="0"/>
            </a:endParaRPr>
          </a:p>
          <a:p>
            <a:pPr algn="just"/>
            <a:endParaRPr lang="en-US" altLang="en-US" sz="2400" dirty="0">
              <a:solidFill>
                <a:schemeClr val="tx1"/>
              </a:solidFill>
            </a:endParaRPr>
          </a:p>
        </p:txBody>
      </p:sp>
      <p:sp>
        <p:nvSpPr>
          <p:cNvPr id="4" name="Date Placeholder 3"/>
          <p:cNvSpPr>
            <a:spLocks noGrp="1"/>
          </p:cNvSpPr>
          <p:nvPr>
            <p:ph type="dt" sz="half" idx="10"/>
          </p:nvPr>
        </p:nvSpPr>
        <p:spPr/>
        <p:txBody>
          <a:bodyPr/>
          <a:lstStyle/>
          <a:p>
            <a:fld id="{68F93400-72EB-4C4C-839F-BE5805593A60}"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0" hangingPunct="0">
              <a:spcBef>
                <a:spcPct val="50000"/>
              </a:spcBef>
              <a:buFontTx/>
              <a:buNone/>
            </a:pPr>
            <a:fld id="{DD747FBE-64B0-4EF2-9A5B-B313740A95A0}" type="slidenum">
              <a:rPr lang="en-US" altLang="en-US" sz="1400" smtClean="0">
                <a:solidFill>
                  <a:schemeClr val="tx1"/>
                </a:solidFill>
              </a:rPr>
            </a:fld>
            <a:endParaRPr lang="en-US" altLang="en-US" sz="1400" smtClean="0">
              <a:solidFill>
                <a:schemeClr val="tx1"/>
              </a:solidFill>
            </a:endParaRPr>
          </a:p>
        </p:txBody>
      </p:sp>
      <p:sp>
        <p:nvSpPr>
          <p:cNvPr id="7171" name="Rectangle 1"/>
          <p:cNvSpPr>
            <a:spLocks noGrp="1" noChangeArrowheads="1"/>
          </p:cNvSpPr>
          <p:nvPr>
            <p:ph type="title"/>
          </p:nvPr>
        </p:nvSpPr>
        <p:spPr>
          <a:xfrm>
            <a:off x="406400" y="260350"/>
            <a:ext cx="7771130" cy="572770"/>
          </a:xfrm>
        </p:spPr>
        <p:txBody>
          <a:bodyPr lIns="18000" tIns="46800" rIns="18000" bIns="46800"/>
          <a:lstStyle/>
          <a:p>
            <a:pPr eaLnBrk="1" hangingPunct="1">
              <a:spcBef>
                <a:spcPts val="1000"/>
              </a:spcBef>
            </a:pPr>
            <a:r>
              <a:rPr lang="en-GB" altLang="zh-CN" sz="3200" b="1">
                <a:latin typeface="Times New Roman" panose="02020603050405020304" pitchFamily="18" charset="0"/>
              </a:rPr>
              <a:t>Chapter Outcomes:</a:t>
            </a:r>
            <a:endParaRPr lang="en-GB" altLang="zh-CN" sz="3200" b="1">
              <a:latin typeface="Times New Roman" panose="02020603050405020304" pitchFamily="18" charset="0"/>
            </a:endParaRPr>
          </a:p>
        </p:txBody>
      </p:sp>
      <p:sp>
        <p:nvSpPr>
          <p:cNvPr id="2" name="Rectangle 2"/>
          <p:cNvSpPr>
            <a:spLocks noGrp="1"/>
          </p:cNvSpPr>
          <p:nvPr>
            <p:ph idx="1"/>
          </p:nvPr>
        </p:nvSpPr>
        <p:spPr>
          <a:xfrm>
            <a:off x="467360" y="841375"/>
            <a:ext cx="7999095" cy="5335905"/>
          </a:xfrm>
        </p:spPr>
        <p:txBody>
          <a:bodyPr lIns="18000" tIns="46800" rIns="18000" bIns="46800"/>
          <a:lstStyle/>
          <a:p>
            <a:pPr marL="0" indent="0" algn="just" eaLnBrk="1" hangingPunct="1">
              <a:spcBef>
                <a:spcPts val="625"/>
              </a:spcBef>
              <a:buNone/>
              <a:defRPr/>
            </a:pPr>
            <a:r>
              <a:rPr lang="en-GB" altLang="zh-CN" sz="2200" noProof="1">
                <a:latin typeface="Times New Roman" panose="02020603050405020304" pitchFamily="18" charset="0"/>
              </a:rPr>
              <a:t>After completing this chapter successfully, the students will be able to:</a:t>
            </a:r>
            <a:endParaRPr lang="en-GB" altLang="zh-CN" sz="2200" noProof="1">
              <a:latin typeface="Times New Roman" panose="02020603050405020304" pitchFamily="18" charset="0"/>
            </a:endParaRPr>
          </a:p>
          <a:p>
            <a:pPr lvl="1" algn="just">
              <a:spcBef>
                <a:spcPts val="625"/>
              </a:spcBef>
              <a:defRPr/>
            </a:pPr>
            <a:r>
              <a:rPr lang="en-US" altLang="en-GB" sz="2200" noProof="1">
                <a:latin typeface="Times New Roman" panose="02020603050405020304" pitchFamily="18" charset="0"/>
              </a:rPr>
              <a:t>Identify the purpose of coding standards and coding guidelines.</a:t>
            </a:r>
            <a:endParaRPr lang="en-US" altLang="en-GB" sz="2200" noProof="1">
              <a:latin typeface="Times New Roman" panose="02020603050405020304" pitchFamily="18" charset="0"/>
            </a:endParaRPr>
          </a:p>
          <a:p>
            <a:pPr lvl="1" algn="just">
              <a:spcBef>
                <a:spcPts val="625"/>
              </a:spcBef>
              <a:defRPr/>
            </a:pPr>
            <a:r>
              <a:rPr lang="en-US" altLang="en-GB" sz="2200" noProof="1">
                <a:latin typeface="Times New Roman" panose="02020603050405020304" pitchFamily="18" charset="0"/>
              </a:rPr>
              <a:t>Discuss Code Review.</a:t>
            </a:r>
            <a:endParaRPr lang="en-US" altLang="en-GB" sz="2200" noProof="1">
              <a:latin typeface="Times New Roman" panose="02020603050405020304" pitchFamily="18" charset="0"/>
            </a:endParaRPr>
          </a:p>
          <a:p>
            <a:pPr lvl="1" algn="just">
              <a:spcBef>
                <a:spcPts val="625"/>
              </a:spcBef>
              <a:defRPr/>
            </a:pPr>
            <a:r>
              <a:rPr lang="en-US" altLang="en-GB" sz="2200" noProof="1">
                <a:latin typeface="Times New Roman" panose="02020603050405020304" pitchFamily="18" charset="0"/>
              </a:rPr>
              <a:t>Compare and contrast code inspection and code walkthrough.</a:t>
            </a:r>
            <a:endParaRPr lang="en-US" altLang="en-GB" sz="2200" noProof="1">
              <a:latin typeface="Times New Roman" panose="02020603050405020304" pitchFamily="18" charset="0"/>
            </a:endParaRPr>
          </a:p>
          <a:p>
            <a:pPr lvl="1" algn="just">
              <a:spcBef>
                <a:spcPts val="625"/>
              </a:spcBef>
              <a:defRPr/>
            </a:pPr>
            <a:r>
              <a:rPr lang="en-US" altLang="en-GB" sz="2200" noProof="1">
                <a:latin typeface="Times New Roman" panose="02020603050405020304" pitchFamily="18" charset="0"/>
              </a:rPr>
              <a:t>Explain clean room testing.</a:t>
            </a:r>
            <a:endParaRPr lang="en-US" altLang="en-GB" sz="2200" noProof="1">
              <a:latin typeface="Times New Roman" panose="02020603050405020304" pitchFamily="18" charset="0"/>
            </a:endParaRPr>
          </a:p>
          <a:p>
            <a:pPr lvl="1" algn="just">
              <a:spcBef>
                <a:spcPts val="625"/>
              </a:spcBef>
              <a:defRPr/>
            </a:pPr>
            <a:r>
              <a:rPr lang="en-US" altLang="en-GB" sz="2200" noProof="1">
                <a:latin typeface="Times New Roman" panose="02020603050405020304" pitchFamily="18" charset="0"/>
              </a:rPr>
              <a:t>Illustrate several types of software documentation.</a:t>
            </a:r>
            <a:endParaRPr lang="en-US" altLang="en-GB" sz="2200" noProof="1">
              <a:latin typeface="Times New Roman" panose="02020603050405020304" pitchFamily="18" charset="0"/>
            </a:endParaRPr>
          </a:p>
          <a:p>
            <a:pPr lvl="1" algn="just">
              <a:spcBef>
                <a:spcPts val="625"/>
              </a:spcBef>
              <a:defRPr/>
            </a:pPr>
            <a:r>
              <a:rPr lang="en-US" altLang="en-GB" sz="2200" noProof="1">
                <a:latin typeface="Times New Roman" panose="02020603050405020304" pitchFamily="18" charset="0"/>
              </a:rPr>
              <a:t>Distinguish between verification and validation.</a:t>
            </a:r>
            <a:endParaRPr lang="en-US" altLang="en-GB" sz="2200" noProof="1">
              <a:latin typeface="Times New Roman" panose="02020603050405020304" pitchFamily="18" charset="0"/>
            </a:endParaRPr>
          </a:p>
          <a:p>
            <a:pPr lvl="1" algn="just">
              <a:spcBef>
                <a:spcPts val="625"/>
              </a:spcBef>
              <a:defRPr/>
            </a:pPr>
            <a:r>
              <a:rPr lang="en-US" altLang="en-GB" sz="2200" noProof="1">
                <a:latin typeface="Times New Roman" panose="02020603050405020304" pitchFamily="18" charset="0"/>
              </a:rPr>
              <a:t>Explain and apply black box and white box testing techniques.</a:t>
            </a:r>
            <a:endParaRPr lang="en-US" altLang="en-GB" sz="2200">
              <a:latin typeface="Times New Roman" panose="02020603050405020304" pitchFamily="18" charset="0"/>
              <a:sym typeface="+mn-ea"/>
            </a:endParaRPr>
          </a:p>
          <a:p>
            <a:pPr lvl="1" algn="just">
              <a:spcBef>
                <a:spcPts val="625"/>
              </a:spcBef>
              <a:defRPr/>
            </a:pPr>
            <a:r>
              <a:rPr lang="en-US" altLang="en-GB" sz="2200" noProof="1">
                <a:latin typeface="Times New Roman" panose="02020603050405020304" pitchFamily="18" charset="0"/>
              </a:rPr>
              <a:t>Discuss debugging approaches.</a:t>
            </a:r>
            <a:endParaRPr lang="en-US" altLang="en-GB" sz="2200" noProof="1">
              <a:latin typeface="Times New Roman" panose="02020603050405020304" pitchFamily="18" charset="0"/>
            </a:endParaRPr>
          </a:p>
          <a:p>
            <a:pPr lvl="1" algn="just">
              <a:spcBef>
                <a:spcPts val="625"/>
              </a:spcBef>
              <a:defRPr/>
            </a:pPr>
            <a:r>
              <a:rPr lang="en-US" altLang="en-GB" sz="2200" noProof="1">
                <a:latin typeface="Times New Roman" panose="02020603050405020304" pitchFamily="18" charset="0"/>
              </a:rPr>
              <a:t>List different types of integration testing approaches.</a:t>
            </a:r>
            <a:endParaRPr lang="en-US" altLang="en-GB" sz="2200" noProof="1">
              <a:latin typeface="Times New Roman" panose="02020603050405020304" pitchFamily="18" charset="0"/>
            </a:endParaRPr>
          </a:p>
          <a:p>
            <a:pPr lvl="1" algn="just">
              <a:spcBef>
                <a:spcPts val="625"/>
              </a:spcBef>
              <a:defRPr/>
            </a:pPr>
            <a:r>
              <a:rPr lang="en-US" altLang="en-GB" sz="2200" noProof="1">
                <a:latin typeface="Times New Roman" panose="02020603050405020304" pitchFamily="18" charset="0"/>
              </a:rPr>
              <a:t>Discuss system testing.</a:t>
            </a:r>
            <a:endParaRPr lang="en-US" altLang="en-GB" sz="2200" noProof="1">
              <a:latin typeface="Times New Roman" panose="02020603050405020304" pitchFamily="18" charset="0"/>
            </a:endParaRPr>
          </a:p>
          <a:p>
            <a:pPr lvl="1" algn="just">
              <a:spcBef>
                <a:spcPts val="625"/>
              </a:spcBef>
              <a:defRPr/>
            </a:pPr>
            <a:r>
              <a:rPr lang="en-US" altLang="en-GB" sz="2200" noProof="1">
                <a:latin typeface="Times New Roman" panose="02020603050405020304" pitchFamily="18" charset="0"/>
              </a:rPr>
              <a:t>Identify several performance testing.</a:t>
            </a:r>
            <a:endParaRPr lang="en-US" altLang="en-GB" sz="2200" noProof="1">
              <a:latin typeface="Times New Roman" panose="02020603050405020304" pitchFamily="18" charset="0"/>
            </a:endParaRPr>
          </a:p>
          <a:p>
            <a:pPr lvl="1" algn="just">
              <a:spcBef>
                <a:spcPts val="625"/>
              </a:spcBef>
              <a:defRPr/>
            </a:pPr>
            <a:r>
              <a:rPr lang="en-US" altLang="en-GB" sz="2200" noProof="1">
                <a:latin typeface="Times New Roman" panose="02020603050405020304" pitchFamily="18" charset="0"/>
              </a:rPr>
              <a:t>Define automated testing</a:t>
            </a:r>
            <a:endParaRPr lang="en-US" altLang="en-GB" sz="2200" noProof="1">
              <a:latin typeface="Times New Roman" panose="02020603050405020304" pitchFamily="18" charset="0"/>
            </a:endParaRPr>
          </a:p>
          <a:p>
            <a:pPr lvl="1" algn="just">
              <a:spcBef>
                <a:spcPts val="625"/>
              </a:spcBef>
              <a:defRPr/>
            </a:pPr>
            <a:r>
              <a:rPr lang="en-US" altLang="en-GB" sz="2200" noProof="1">
                <a:latin typeface="Times New Roman" panose="02020603050405020304" pitchFamily="18" charset="0"/>
              </a:rPr>
              <a:t>Describe formal modeling methods in software engineering</a:t>
            </a:r>
            <a:endParaRPr lang="en-US" altLang="en-GB" sz="2200" noProof="1">
              <a:latin typeface="Times New Roman" panose="02020603050405020304" pitchFamily="18" charset="0"/>
            </a:endParaRPr>
          </a:p>
          <a:p>
            <a:pPr lvl="1" algn="just">
              <a:spcBef>
                <a:spcPts val="625"/>
              </a:spcBef>
              <a:defRPr/>
            </a:pPr>
            <a:endParaRPr lang="en-US" altLang="en-GB" sz="2200" noProof="1">
              <a:latin typeface="Times New Roman" panose="02020603050405020304" pitchFamily="18" charset="0"/>
            </a:endParaRPr>
          </a:p>
          <a:p>
            <a:pPr marL="457200" lvl="1" indent="0" algn="just">
              <a:spcBef>
                <a:spcPts val="625"/>
              </a:spcBef>
              <a:buNone/>
              <a:defRPr/>
            </a:pPr>
            <a:endParaRPr lang="en-US" altLang="en-GB" sz="2200" noProof="1">
              <a:latin typeface="Times New Roman" panose="02020603050405020304" pitchFamily="18" charset="0"/>
            </a:endParaRPr>
          </a:p>
          <a:p>
            <a:pPr lvl="1" algn="just">
              <a:spcBef>
                <a:spcPts val="625"/>
              </a:spcBef>
              <a:defRPr/>
            </a:pPr>
            <a:endParaRPr lang="en-US" altLang="en-GB" sz="2200" noProof="1">
              <a:latin typeface="Times New Roman" panose="02020603050405020304" pitchFamily="18" charset="0"/>
            </a:endParaRPr>
          </a:p>
          <a:p>
            <a:pPr eaLnBrk="1" hangingPunct="1">
              <a:spcBef>
                <a:spcPts val="625"/>
              </a:spcBef>
              <a:defRPr/>
            </a:pPr>
            <a:endParaRPr lang="en-US" altLang="en-GB" sz="2200" noProof="1">
              <a:latin typeface="Times New Roman" panose="02020603050405020304" pitchFamily="18" charset="0"/>
            </a:endParaRPr>
          </a:p>
        </p:txBody>
      </p:sp>
      <p:sp>
        <p:nvSpPr>
          <p:cNvPr id="3" name="Date Placeholder 2"/>
          <p:cNvSpPr>
            <a:spLocks noGrp="1"/>
          </p:cNvSpPr>
          <p:nvPr>
            <p:ph type="dt" sz="quarter" idx="10"/>
          </p:nvPr>
        </p:nvSpPr>
        <p:spPr/>
        <p:txBody>
          <a:bodyPr/>
          <a:lstStyle/>
          <a:p>
            <a:pPr>
              <a:defRPr/>
            </a:pPr>
            <a:fld id="{BAC47163-851D-4436-BE2B-866036C3E308}" type="datetime1">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contd..</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59790"/>
            <a:ext cx="8229600" cy="5267960"/>
          </a:xfrm>
        </p:spPr>
        <p:txBody>
          <a:bodyPr/>
          <a:lstStyle/>
          <a:p>
            <a:pPr algn="just"/>
            <a:r>
              <a:rPr lang="en-US" altLang="en-US" sz="2400" dirty="0">
                <a:latin typeface="Times New Roman" panose="02020603050405020304" pitchFamily="18" charset="0"/>
                <a:cs typeface="Times New Roman" panose="02020603050405020304" pitchFamily="18" charset="0"/>
                <a:sym typeface="+mn-ea"/>
              </a:rPr>
              <a:t>Testing a system using many randomly selected test cases </a:t>
            </a:r>
            <a:r>
              <a:rPr lang="en-US" altLang="en-US" sz="2400" dirty="0">
                <a:solidFill>
                  <a:schemeClr val="tx1"/>
                </a:solidFill>
                <a:latin typeface="Times New Roman" panose="02020603050405020304" pitchFamily="18" charset="0"/>
                <a:cs typeface="Times New Roman" panose="02020603050405020304" pitchFamily="18" charset="0"/>
                <a:sym typeface="+mn-ea"/>
              </a:rPr>
              <a:t>does not mean that many errors in the system will be uncovered.</a:t>
            </a:r>
            <a:endParaRPr lang="en-US" altLang="en-US" sz="2400" dirty="0">
              <a:solidFill>
                <a:schemeClr val="tx1"/>
              </a:solidFill>
              <a:latin typeface="Times New Roman" panose="02020603050405020304" pitchFamily="18" charset="0"/>
              <a:cs typeface="Times New Roman" panose="02020603050405020304" pitchFamily="18" charset="0"/>
              <a:sym typeface="+mn-ea"/>
            </a:endParaRP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b="1" dirty="0">
                <a:latin typeface="Times New Roman" panose="02020603050405020304" pitchFamily="18" charset="0"/>
                <a:cs typeface="Times New Roman" panose="02020603050405020304" pitchFamily="18" charset="0"/>
                <a:sym typeface="+mn-ea"/>
              </a:rPr>
              <a:t>Consider an example:</a:t>
            </a:r>
            <a:r>
              <a:rPr lang="en-US" altLang="en-US" sz="2400" dirty="0">
                <a:latin typeface="Times New Roman" panose="02020603050405020304" pitchFamily="18" charset="0"/>
                <a:cs typeface="Times New Roman" panose="02020603050405020304" pitchFamily="18" charset="0"/>
                <a:sym typeface="+mn-ea"/>
              </a:rPr>
              <a:t> </a:t>
            </a:r>
            <a:endParaRPr lang="en-US" altLang="en-US" sz="2400" dirty="0">
              <a:latin typeface="Times New Roman" panose="02020603050405020304" pitchFamily="18" charset="0"/>
              <a:cs typeface="Times New Roman" panose="02020603050405020304" pitchFamily="18" charset="0"/>
            </a:endParaRPr>
          </a:p>
          <a:p>
            <a:pPr lvl="1" algn="just"/>
            <a:r>
              <a:rPr lang="en-US" altLang="en-US" sz="2400" dirty="0">
                <a:latin typeface="Times New Roman" panose="02020603050405020304" pitchFamily="18" charset="0"/>
                <a:cs typeface="Times New Roman" panose="02020603050405020304" pitchFamily="18" charset="0"/>
                <a:sym typeface="+mn-ea"/>
              </a:rPr>
              <a:t>finding the maximum of two integers x and y. </a:t>
            </a:r>
            <a:endParaRPr lang="en-US" altLang="en-US" sz="2400" dirty="0">
              <a:latin typeface="Times New Roman" panose="02020603050405020304" pitchFamily="18" charset="0"/>
              <a:cs typeface="Times New Roman" panose="02020603050405020304" pitchFamily="18" charset="0"/>
            </a:endParaRPr>
          </a:p>
          <a:p>
            <a:pPr lvl="1">
              <a:lnSpc>
                <a:spcPct val="95000"/>
              </a:lnSpc>
              <a:spcBef>
                <a:spcPct val="5000"/>
              </a:spcBef>
            </a:pPr>
            <a:r>
              <a:rPr lang="en-US" altLang="en-US" sz="2400" b="1" dirty="0">
                <a:solidFill>
                  <a:srgbClr val="C00000"/>
                </a:solidFill>
                <a:latin typeface="Times New Roman" panose="02020603050405020304" pitchFamily="18" charset="0"/>
                <a:cs typeface="Times New Roman" panose="02020603050405020304" pitchFamily="18" charset="0"/>
                <a:sym typeface="+mn-ea"/>
              </a:rPr>
              <a:t>if (x&gt;y) max = x;                </a:t>
            </a:r>
            <a:br>
              <a:rPr lang="en-US" altLang="en-US" sz="2400" b="1" dirty="0">
                <a:solidFill>
                  <a:srgbClr val="C00000"/>
                </a:solidFill>
                <a:latin typeface="Times New Roman" panose="02020603050405020304" pitchFamily="18" charset="0"/>
                <a:cs typeface="Times New Roman" panose="02020603050405020304" pitchFamily="18" charset="0"/>
                <a:sym typeface="+mn-ea"/>
              </a:rPr>
            </a:br>
            <a:r>
              <a:rPr lang="en-US" altLang="en-US" sz="2400" b="1" dirty="0">
                <a:solidFill>
                  <a:srgbClr val="C00000"/>
                </a:solidFill>
                <a:latin typeface="Times New Roman" panose="02020603050405020304" pitchFamily="18" charset="0"/>
                <a:cs typeface="Times New Roman" panose="02020603050405020304" pitchFamily="18" charset="0"/>
                <a:sym typeface="+mn-ea"/>
              </a:rPr>
              <a:t>		else max = x;</a:t>
            </a:r>
            <a:endParaRPr lang="en-US" altLang="en-US" sz="2400" b="1" dirty="0">
              <a:solidFill>
                <a:srgbClr val="C00000"/>
              </a:solidFill>
              <a:latin typeface="Times New Roman" panose="02020603050405020304" pitchFamily="18" charset="0"/>
              <a:cs typeface="Times New Roman" panose="02020603050405020304" pitchFamily="18" charset="0"/>
            </a:endParaRPr>
          </a:p>
          <a:p>
            <a:pPr lvl="1" algn="just">
              <a:lnSpc>
                <a:spcPct val="95000"/>
              </a:lnSpc>
              <a:spcBef>
                <a:spcPct val="5000"/>
              </a:spcBef>
            </a:pPr>
            <a:r>
              <a:rPr lang="en-US" altLang="en-US" sz="2400" dirty="0">
                <a:latin typeface="Times New Roman" panose="02020603050405020304" pitchFamily="18" charset="0"/>
                <a:cs typeface="Times New Roman" panose="02020603050405020304" pitchFamily="18" charset="0"/>
                <a:sym typeface="+mn-ea"/>
              </a:rPr>
              <a:t>The code has a simple error:</a:t>
            </a:r>
            <a:endParaRPr lang="en-US" altLang="en-US" sz="2400" dirty="0">
              <a:latin typeface="Times New Roman" panose="02020603050405020304" pitchFamily="18" charset="0"/>
              <a:cs typeface="Times New Roman" panose="02020603050405020304" pitchFamily="18" charset="0"/>
            </a:endParaRPr>
          </a:p>
          <a:p>
            <a:pPr lvl="1" algn="just">
              <a:lnSpc>
                <a:spcPct val="95000"/>
              </a:lnSpc>
              <a:spcBef>
                <a:spcPct val="5000"/>
              </a:spcBef>
            </a:pPr>
            <a:r>
              <a:rPr lang="en-US" altLang="en-US" sz="2400" dirty="0">
                <a:latin typeface="Times New Roman" panose="02020603050405020304" pitchFamily="18" charset="0"/>
                <a:cs typeface="Times New Roman" panose="02020603050405020304" pitchFamily="18" charset="0"/>
                <a:sym typeface="+mn-ea"/>
              </a:rPr>
              <a:t>test suite </a:t>
            </a:r>
            <a:r>
              <a:rPr lang="en-US" altLang="en-US" sz="2400" b="1" dirty="0">
                <a:solidFill>
                  <a:srgbClr val="00B050"/>
                </a:solidFill>
                <a:latin typeface="Times New Roman" panose="02020603050405020304" pitchFamily="18" charset="0"/>
                <a:cs typeface="Times New Roman" panose="02020603050405020304" pitchFamily="18" charset="0"/>
                <a:sym typeface="+mn-ea"/>
              </a:rPr>
              <a:t>{(x=3,y=2);(x=2,y=3)} </a:t>
            </a:r>
            <a:r>
              <a:rPr lang="en-US" altLang="en-US" sz="2400" dirty="0">
                <a:latin typeface="Times New Roman" panose="02020603050405020304" pitchFamily="18" charset="0"/>
                <a:cs typeface="Times New Roman" panose="02020603050405020304" pitchFamily="18" charset="0"/>
                <a:sym typeface="+mn-ea"/>
              </a:rPr>
              <a:t>can </a:t>
            </a:r>
            <a:r>
              <a:rPr lang="en-US" altLang="en-US" sz="2400" b="1" dirty="0">
                <a:latin typeface="Times New Roman" panose="02020603050405020304" pitchFamily="18" charset="0"/>
                <a:cs typeface="Times New Roman" panose="02020603050405020304" pitchFamily="18" charset="0"/>
                <a:sym typeface="+mn-ea"/>
              </a:rPr>
              <a:t>detect</a:t>
            </a:r>
            <a:r>
              <a:rPr lang="en-US" altLang="en-US" sz="2400" dirty="0">
                <a:latin typeface="Times New Roman" panose="02020603050405020304" pitchFamily="18" charset="0"/>
                <a:cs typeface="Times New Roman" panose="02020603050405020304" pitchFamily="18" charset="0"/>
                <a:sym typeface="+mn-ea"/>
              </a:rPr>
              <a:t> the error, </a:t>
            </a:r>
            <a:endParaRPr lang="en-US" altLang="en-US" sz="2400" dirty="0">
              <a:latin typeface="Times New Roman" panose="02020603050405020304" pitchFamily="18" charset="0"/>
              <a:cs typeface="Times New Roman" panose="02020603050405020304" pitchFamily="18" charset="0"/>
            </a:endParaRPr>
          </a:p>
          <a:p>
            <a:pPr lvl="1" algn="just">
              <a:lnSpc>
                <a:spcPct val="95000"/>
              </a:lnSpc>
              <a:spcBef>
                <a:spcPct val="5000"/>
              </a:spcBef>
            </a:pPr>
            <a:r>
              <a:rPr lang="en-US" altLang="en-US" sz="2400" dirty="0">
                <a:latin typeface="Times New Roman" panose="02020603050405020304" pitchFamily="18" charset="0"/>
                <a:cs typeface="Times New Roman" panose="02020603050405020304" pitchFamily="18" charset="0"/>
                <a:sym typeface="+mn-ea"/>
              </a:rPr>
              <a:t>a larger test suite </a:t>
            </a:r>
            <a:r>
              <a:rPr lang="en-US" altLang="en-US" sz="2400" b="1" dirty="0">
                <a:solidFill>
                  <a:srgbClr val="FF0000"/>
                </a:solidFill>
                <a:latin typeface="Times New Roman" panose="02020603050405020304" pitchFamily="18" charset="0"/>
                <a:cs typeface="Times New Roman" panose="02020603050405020304" pitchFamily="18" charset="0"/>
                <a:sym typeface="+mn-ea"/>
              </a:rPr>
              <a:t>{(x=3,y=2);(x=4,y=3); (x=5,y=1)} </a:t>
            </a:r>
            <a:r>
              <a:rPr lang="en-US" altLang="en-US" sz="2400" b="1" dirty="0">
                <a:latin typeface="Times New Roman" panose="02020603050405020304" pitchFamily="18" charset="0"/>
                <a:cs typeface="Times New Roman" panose="02020603050405020304" pitchFamily="18" charset="0"/>
                <a:sym typeface="+mn-ea"/>
              </a:rPr>
              <a:t>does not detect</a:t>
            </a:r>
            <a:r>
              <a:rPr lang="en-US" altLang="en-US" sz="2400" dirty="0">
                <a:latin typeface="Times New Roman" panose="02020603050405020304" pitchFamily="18" charset="0"/>
                <a:cs typeface="Times New Roman" panose="02020603050405020304" pitchFamily="18" charset="0"/>
                <a:sym typeface="+mn-ea"/>
              </a:rPr>
              <a:t> the error.</a:t>
            </a:r>
            <a:endParaRPr lang="en-US" altLang="en-US" sz="2400" dirty="0">
              <a:latin typeface="Times New Roman" panose="02020603050405020304" pitchFamily="18" charset="0"/>
              <a:cs typeface="Times New Roman" panose="02020603050405020304" pitchFamily="18" charset="0"/>
            </a:endParaRPr>
          </a:p>
          <a:p>
            <a:pPr algn="just"/>
            <a:endParaRPr lang="en-US" altLang="en-US" sz="2400" dirty="0"/>
          </a:p>
        </p:txBody>
      </p:sp>
      <p:sp>
        <p:nvSpPr>
          <p:cNvPr id="4" name="Date Placeholder 3"/>
          <p:cNvSpPr>
            <a:spLocks noGrp="1"/>
          </p:cNvSpPr>
          <p:nvPr>
            <p:ph type="dt" sz="half" idx="10"/>
          </p:nvPr>
        </p:nvSpPr>
        <p:spPr/>
        <p:txBody>
          <a:bodyPr/>
          <a:lstStyle/>
          <a:p>
            <a:fld id="{8AD23E77-9988-4FE1-9DC4-1FDCC37F3994}"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Approach for Test cases design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altLang="en-US" sz="2400" dirty="0">
                <a:latin typeface="Times New Roman" panose="02020603050405020304" pitchFamily="18" charset="0"/>
                <a:cs typeface="Times New Roman" panose="02020603050405020304" pitchFamily="18" charset="0"/>
                <a:sym typeface="+mn-ea"/>
              </a:rPr>
              <a:t>Two main approaches to design test cases:</a:t>
            </a:r>
            <a:endParaRPr lang="en-US" altLang="en-US" sz="2400" dirty="0">
              <a:latin typeface="Times New Roman" panose="02020603050405020304" pitchFamily="18" charset="0"/>
              <a:cs typeface="Times New Roman" panose="02020603050405020304" pitchFamily="18" charset="0"/>
            </a:endParaRPr>
          </a:p>
          <a:p>
            <a:pPr lvl="1" algn="just"/>
            <a:r>
              <a:rPr lang="en-US" altLang="en-US" sz="2400" b="1" dirty="0">
                <a:solidFill>
                  <a:srgbClr val="003366"/>
                </a:solidFill>
                <a:latin typeface="Times New Roman" panose="02020603050405020304" pitchFamily="18" charset="0"/>
                <a:cs typeface="Times New Roman" panose="02020603050405020304" pitchFamily="18" charset="0"/>
                <a:sym typeface="+mn-ea"/>
              </a:rPr>
              <a:t>Black-box approach:</a:t>
            </a:r>
            <a:r>
              <a:rPr lang="en-US" altLang="en-US" sz="2400" dirty="0">
                <a:solidFill>
                  <a:srgbClr val="003366"/>
                </a:solidFill>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sym typeface="+mn-ea"/>
              </a:rPr>
              <a:t>Test cases are designed using only </a:t>
            </a:r>
            <a:r>
              <a:rPr sz="2400" dirty="0">
                <a:solidFill>
                  <a:srgbClr val="003366"/>
                </a:solidFill>
                <a:latin typeface="Times New Roman" panose="02020603050405020304" pitchFamily="18" charset="0"/>
                <a:cs typeface="Times New Roman" panose="02020603050405020304" pitchFamily="18" charset="0"/>
                <a:sym typeface="+mn-ea"/>
              </a:rPr>
              <a:t>functional specification</a:t>
            </a:r>
            <a:r>
              <a:rPr sz="2400" dirty="0">
                <a:latin typeface="Times New Roman" panose="02020603050405020304" pitchFamily="18" charset="0"/>
                <a:cs typeface="Times New Roman" panose="02020603050405020304" pitchFamily="18" charset="0"/>
                <a:sym typeface="+mn-ea"/>
              </a:rPr>
              <a:t> of the software</a:t>
            </a:r>
            <a:r>
              <a:rPr lang="en-US" sz="2400" dirty="0">
                <a:latin typeface="Times New Roman" panose="02020603050405020304" pitchFamily="18" charset="0"/>
                <a:cs typeface="Times New Roman" panose="02020603050405020304" pitchFamily="18" charset="0"/>
                <a:sym typeface="+mn-ea"/>
              </a:rPr>
              <a:t>, </a:t>
            </a:r>
            <a:r>
              <a:rPr sz="2400" b="1" dirty="0">
                <a:latin typeface="Times New Roman" panose="02020603050405020304" pitchFamily="18" charset="0"/>
                <a:cs typeface="Times New Roman" panose="02020603050405020304" pitchFamily="18" charset="0"/>
                <a:sym typeface="+mn-ea"/>
              </a:rPr>
              <a:t>without any knowledge of the internal structure</a:t>
            </a:r>
            <a:r>
              <a:rPr sz="2400" dirty="0">
                <a:latin typeface="Times New Roman" panose="02020603050405020304" pitchFamily="18" charset="0"/>
                <a:cs typeface="Times New Roman" panose="02020603050405020304" pitchFamily="18" charset="0"/>
                <a:sym typeface="+mn-ea"/>
              </a:rPr>
              <a:t> of the software.</a:t>
            </a:r>
            <a:endParaRPr sz="2400" dirty="0">
              <a:latin typeface="Times New Roman" panose="02020603050405020304" pitchFamily="18" charset="0"/>
              <a:cs typeface="Times New Roman" panose="02020603050405020304" pitchFamily="18" charset="0"/>
              <a:sym typeface="+mn-ea"/>
            </a:endParaRPr>
          </a:p>
          <a:p>
            <a:pPr marL="457200" lvl="1" indent="0" algn="just">
              <a:buNone/>
            </a:pPr>
            <a:endParaRPr sz="2400" dirty="0">
              <a:latin typeface="Times New Roman" panose="02020603050405020304" pitchFamily="18" charset="0"/>
              <a:cs typeface="Times New Roman" panose="02020603050405020304" pitchFamily="18" charset="0"/>
              <a:sym typeface="+mn-ea"/>
            </a:endParaRPr>
          </a:p>
          <a:p>
            <a:pPr lvl="1" algn="just"/>
            <a:r>
              <a:rPr lang="en-US" altLang="en-US" sz="2400" b="1" dirty="0">
                <a:solidFill>
                  <a:srgbClr val="003366"/>
                </a:solidFill>
                <a:latin typeface="Times New Roman" panose="02020603050405020304" pitchFamily="18" charset="0"/>
                <a:cs typeface="Times New Roman" panose="02020603050405020304" pitchFamily="18" charset="0"/>
                <a:sym typeface="+mn-ea"/>
              </a:rPr>
              <a:t>White-box (or glass-box) approach:</a:t>
            </a:r>
            <a:r>
              <a:rPr lang="en-US" altLang="en-US" sz="2400" dirty="0">
                <a:solidFill>
                  <a:srgbClr val="003366"/>
                </a:solidFill>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sym typeface="+mn-ea"/>
              </a:rPr>
              <a:t>Designing white-box test cases requires </a:t>
            </a:r>
            <a:r>
              <a:rPr sz="2400" b="1" dirty="0">
                <a:latin typeface="Times New Roman" panose="02020603050405020304" pitchFamily="18" charset="0"/>
                <a:cs typeface="Times New Roman" panose="02020603050405020304" pitchFamily="18" charset="0"/>
                <a:sym typeface="+mn-ea"/>
              </a:rPr>
              <a:t>knowledge about the internal structure</a:t>
            </a:r>
            <a:r>
              <a:rPr sz="2400" dirty="0">
                <a:latin typeface="Times New Roman" panose="02020603050405020304" pitchFamily="18" charset="0"/>
                <a:cs typeface="Times New Roman" panose="02020603050405020304" pitchFamily="18" charset="0"/>
                <a:sym typeface="+mn-ea"/>
              </a:rPr>
              <a:t> of software.</a:t>
            </a:r>
            <a:endParaRPr sz="2400" dirty="0">
              <a:solidFill>
                <a:srgbClr val="003366"/>
              </a:solidFill>
              <a:latin typeface="Times New Roman" panose="02020603050405020304" pitchFamily="18" charset="0"/>
              <a:cs typeface="Times New Roman" panose="02020603050405020304" pitchFamily="18" charset="0"/>
            </a:endParaRPr>
          </a:p>
          <a:p>
            <a:pPr lvl="1" algn="just"/>
            <a:endParaRPr lang="en-US" altLang="en-US" sz="2400" dirty="0">
              <a:solidFill>
                <a:srgbClr val="003366"/>
              </a:solidFill>
            </a:endParaRPr>
          </a:p>
          <a:p>
            <a:pPr algn="just"/>
            <a:endParaRPr lang="en-US" altLang="en-US" sz="2400" dirty="0">
              <a:solidFill>
                <a:srgbClr val="003366"/>
              </a:solidFill>
            </a:endParaRPr>
          </a:p>
        </p:txBody>
      </p:sp>
      <p:sp>
        <p:nvSpPr>
          <p:cNvPr id="4" name="Date Placeholder 3"/>
          <p:cNvSpPr>
            <a:spLocks noGrp="1"/>
          </p:cNvSpPr>
          <p:nvPr>
            <p:ph type="dt" sz="half" idx="10"/>
          </p:nvPr>
        </p:nvSpPr>
        <p:spPr/>
        <p:txBody>
          <a:bodyPr/>
          <a:lstStyle/>
          <a:p>
            <a:fld id="{3271CA26-5F36-42F7-957C-FB3D4DF69F23}"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Black Box Testing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9470"/>
            <a:ext cx="8229600" cy="5288280"/>
          </a:xfrm>
        </p:spPr>
        <p:txBody>
          <a:bodyPr/>
          <a:lstStyle/>
          <a:p>
            <a:pPr algn="just"/>
            <a:r>
              <a:rPr sz="2400" dirty="0">
                <a:latin typeface="Times New Roman" panose="02020603050405020304" pitchFamily="18" charset="0"/>
                <a:cs typeface="Times New Roman" panose="02020603050405020304" pitchFamily="18" charset="0"/>
                <a:sym typeface="+mn-ea"/>
              </a:rPr>
              <a:t>Test cases are designed using only </a:t>
            </a:r>
            <a:r>
              <a:rPr sz="2400" dirty="0">
                <a:solidFill>
                  <a:srgbClr val="003366"/>
                </a:solidFill>
                <a:latin typeface="Times New Roman" panose="02020603050405020304" pitchFamily="18" charset="0"/>
                <a:cs typeface="Times New Roman" panose="02020603050405020304" pitchFamily="18" charset="0"/>
                <a:sym typeface="+mn-ea"/>
              </a:rPr>
              <a:t>functional specification</a:t>
            </a:r>
            <a:r>
              <a:rPr sz="2400" dirty="0">
                <a:latin typeface="Times New Roman" panose="02020603050405020304" pitchFamily="18" charset="0"/>
                <a:cs typeface="Times New Roman" panose="02020603050405020304" pitchFamily="18" charset="0"/>
                <a:sym typeface="+mn-ea"/>
              </a:rPr>
              <a:t> of the software:</a:t>
            </a:r>
            <a:endParaRPr sz="2400" dirty="0">
              <a:latin typeface="Times New Roman" panose="02020603050405020304" pitchFamily="18" charset="0"/>
              <a:cs typeface="Times New Roman" panose="02020603050405020304" pitchFamily="18" charset="0"/>
            </a:endParaRPr>
          </a:p>
          <a:p>
            <a:pPr lvl="1" algn="just"/>
            <a:r>
              <a:rPr sz="2400" dirty="0">
                <a:latin typeface="Times New Roman" panose="02020603050405020304" pitchFamily="18" charset="0"/>
                <a:cs typeface="Times New Roman" panose="02020603050405020304" pitchFamily="18" charset="0"/>
                <a:sym typeface="+mn-ea"/>
              </a:rPr>
              <a:t>without any knowledge of the internal structure of the software.</a:t>
            </a:r>
            <a:endParaRPr lang="en-US" sz="2400" dirty="0">
              <a:latin typeface="Times New Roman" panose="02020603050405020304" pitchFamily="18" charset="0"/>
              <a:cs typeface="Times New Roman" panose="02020603050405020304" pitchFamily="18" charset="0"/>
              <a:sym typeface="+mn-ea"/>
            </a:endParaRPr>
          </a:p>
          <a:p>
            <a:pPr marL="457200" lvl="1" indent="0" algn="just">
              <a:buNone/>
            </a:pPr>
            <a:endParaRPr sz="2400" dirty="0">
              <a:latin typeface="Times New Roman" panose="02020603050405020304" pitchFamily="18" charset="0"/>
              <a:cs typeface="Times New Roman" panose="02020603050405020304" pitchFamily="18" charset="0"/>
            </a:endParaRPr>
          </a:p>
          <a:p>
            <a:pPr algn="just"/>
            <a:r>
              <a:rPr sz="2400" dirty="0">
                <a:latin typeface="Times New Roman" panose="02020603050405020304" pitchFamily="18" charset="0"/>
                <a:cs typeface="Times New Roman" panose="02020603050405020304" pitchFamily="18" charset="0"/>
                <a:sym typeface="+mn-ea"/>
              </a:rPr>
              <a:t>For this reason, black-box testing is also known as  </a:t>
            </a:r>
            <a:r>
              <a:rPr sz="2400" b="1" u="sng" dirty="0">
                <a:solidFill>
                  <a:srgbClr val="003366"/>
                </a:solidFill>
                <a:latin typeface="Times New Roman" panose="02020603050405020304" pitchFamily="18" charset="0"/>
                <a:cs typeface="Times New Roman" panose="02020603050405020304" pitchFamily="18" charset="0"/>
                <a:sym typeface="+mn-ea"/>
              </a:rPr>
              <a:t>functional testing.</a:t>
            </a:r>
            <a:endParaRPr lang="en-US" sz="2400" b="1" u="sng" dirty="0">
              <a:solidFill>
                <a:srgbClr val="003366"/>
              </a:solidFill>
              <a:latin typeface="Times New Roman" panose="02020603050405020304" pitchFamily="18" charset="0"/>
              <a:cs typeface="Times New Roman" panose="02020603050405020304" pitchFamily="18" charset="0"/>
              <a:sym typeface="+mn-ea"/>
            </a:endParaRPr>
          </a:p>
          <a:p>
            <a:pPr algn="just"/>
            <a:endParaRPr sz="2400" u="sng" dirty="0">
              <a:solidFill>
                <a:srgbClr val="003366"/>
              </a:solidFill>
              <a:latin typeface="Times New Roman" panose="02020603050405020304" pitchFamily="18" charset="0"/>
              <a:cs typeface="Times New Roman" panose="02020603050405020304" pitchFamily="18" charset="0"/>
            </a:endParaRPr>
          </a:p>
          <a:p>
            <a:pPr algn="just"/>
            <a:r>
              <a:rPr sz="2400" dirty="0">
                <a:latin typeface="Times New Roman" panose="02020603050405020304" pitchFamily="18" charset="0"/>
                <a:cs typeface="Times New Roman" panose="02020603050405020304" pitchFamily="18" charset="0"/>
                <a:sym typeface="+mn-ea"/>
              </a:rPr>
              <a:t>Two main approaches to design black box test cases:</a:t>
            </a:r>
            <a:endParaRPr sz="2400" dirty="0">
              <a:latin typeface="Times New Roman" panose="02020603050405020304" pitchFamily="18" charset="0"/>
              <a:cs typeface="Times New Roman" panose="02020603050405020304" pitchFamily="18" charset="0"/>
              <a:sym typeface="+mn-ea"/>
            </a:endParaRPr>
          </a:p>
          <a:p>
            <a:pPr lvl="1" algn="just"/>
            <a:r>
              <a:rPr sz="2400" dirty="0">
                <a:solidFill>
                  <a:srgbClr val="003366"/>
                </a:solidFill>
                <a:latin typeface="Times New Roman" panose="02020603050405020304" pitchFamily="18" charset="0"/>
                <a:cs typeface="Times New Roman" panose="02020603050405020304" pitchFamily="18" charset="0"/>
                <a:sym typeface="+mn-ea"/>
              </a:rPr>
              <a:t>Equivalence class partitioning</a:t>
            </a:r>
            <a:endParaRPr sz="2400" dirty="0">
              <a:solidFill>
                <a:srgbClr val="003366"/>
              </a:solidFill>
              <a:latin typeface="Times New Roman" panose="02020603050405020304" pitchFamily="18" charset="0"/>
              <a:cs typeface="Times New Roman" panose="02020603050405020304" pitchFamily="18" charset="0"/>
            </a:endParaRPr>
          </a:p>
          <a:p>
            <a:pPr lvl="1" algn="just"/>
            <a:r>
              <a:rPr sz="2400" dirty="0">
                <a:solidFill>
                  <a:srgbClr val="003366"/>
                </a:solidFill>
                <a:latin typeface="Times New Roman" panose="02020603050405020304" pitchFamily="18" charset="0"/>
                <a:cs typeface="Times New Roman" panose="02020603050405020304" pitchFamily="18" charset="0"/>
                <a:sym typeface="+mn-ea"/>
              </a:rPr>
              <a:t>Boundary value analysis</a:t>
            </a:r>
            <a:endParaRPr sz="2400" dirty="0">
              <a:solidFill>
                <a:srgbClr val="FFFF00"/>
              </a:solidFill>
              <a:latin typeface="Times New Roman" panose="02020603050405020304" pitchFamily="18" charset="0"/>
              <a:cs typeface="Times New Roman" panose="02020603050405020304" pitchFamily="18" charset="0"/>
            </a:endParaRPr>
          </a:p>
          <a:p>
            <a:pPr algn="just"/>
            <a:endParaRPr lang="en-US" sz="2400" dirty="0">
              <a:solidFill>
                <a:srgbClr val="FFFF00"/>
              </a:solidFill>
            </a:endParaRPr>
          </a:p>
        </p:txBody>
      </p:sp>
      <p:sp>
        <p:nvSpPr>
          <p:cNvPr id="4" name="Date Placeholder 3"/>
          <p:cNvSpPr>
            <a:spLocks noGrp="1"/>
          </p:cNvSpPr>
          <p:nvPr>
            <p:ph type="dt" sz="half" idx="10"/>
          </p:nvPr>
        </p:nvSpPr>
        <p:spPr/>
        <p:txBody>
          <a:bodyPr/>
          <a:lstStyle/>
          <a:p>
            <a:fld id="{27DDFB2E-29F0-4D10-87D9-DCB2CA63B615}"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Equivalence Class Partitioning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79475"/>
            <a:ext cx="8229600" cy="5248275"/>
          </a:xfrm>
        </p:spPr>
        <p:txBody>
          <a:bodyPr/>
          <a:lstStyle/>
          <a:p>
            <a:pPr algn="just"/>
            <a:r>
              <a:rPr lang="en-US" altLang="en-IN" sz="2400" dirty="0">
                <a:latin typeface="Times New Roman" panose="02020603050405020304" pitchFamily="18" charset="0"/>
                <a:cs typeface="Times New Roman" panose="02020603050405020304" pitchFamily="18" charset="0"/>
                <a:sym typeface="+mn-ea"/>
              </a:rPr>
              <a:t>This techinque </a:t>
            </a:r>
            <a:r>
              <a:rPr lang="en-IN" sz="2400" dirty="0">
                <a:latin typeface="Times New Roman" panose="02020603050405020304" pitchFamily="18" charset="0"/>
                <a:cs typeface="Times New Roman" panose="02020603050405020304" pitchFamily="18" charset="0"/>
                <a:sym typeface="+mn-ea"/>
              </a:rPr>
              <a:t>divides the input test data of the application</a:t>
            </a:r>
            <a:r>
              <a:rPr lang="en-US" altLang="en-IN" sz="2400" dirty="0">
                <a:latin typeface="Times New Roman" panose="02020603050405020304" pitchFamily="18" charset="0"/>
                <a:cs typeface="Times New Roman" panose="02020603050405020304" pitchFamily="18" charset="0"/>
                <a:sym typeface="+mn-ea"/>
              </a:rPr>
              <a:t>,</a:t>
            </a:r>
            <a:r>
              <a:rPr lang="en-IN" sz="2400" dirty="0">
                <a:latin typeface="Times New Roman" panose="02020603050405020304" pitchFamily="18" charset="0"/>
                <a:cs typeface="Times New Roman" panose="02020603050405020304" pitchFamily="18" charset="0"/>
                <a:sym typeface="+mn-ea"/>
              </a:rPr>
              <a:t> under test</a:t>
            </a:r>
            <a:r>
              <a:rPr lang="en-US" altLang="en-IN" sz="2400" dirty="0">
                <a:latin typeface="Times New Roman" panose="02020603050405020304" pitchFamily="18" charset="0"/>
                <a:cs typeface="Times New Roman" panose="02020603050405020304" pitchFamily="18" charset="0"/>
                <a:sym typeface="+mn-ea"/>
              </a:rPr>
              <a:t>, </a:t>
            </a:r>
            <a:r>
              <a:rPr lang="en-IN" sz="2400" dirty="0">
                <a:latin typeface="Times New Roman" panose="02020603050405020304" pitchFamily="18" charset="0"/>
                <a:cs typeface="Times New Roman" panose="02020603050405020304" pitchFamily="18" charset="0"/>
                <a:sym typeface="+mn-ea"/>
              </a:rPr>
              <a:t>into </a:t>
            </a:r>
            <a:r>
              <a:rPr lang="en-US" altLang="en-IN" sz="2400" dirty="0">
                <a:latin typeface="Times New Roman" panose="02020603050405020304" pitchFamily="18" charset="0"/>
                <a:cs typeface="Times New Roman" panose="02020603050405020304" pitchFamily="18" charset="0"/>
                <a:sym typeface="+mn-ea"/>
              </a:rPr>
              <a:t>a set of </a:t>
            </a:r>
            <a:r>
              <a:rPr lang="en-US" altLang="en-IN" sz="2400" b="1" dirty="0">
                <a:latin typeface="Times New Roman" panose="02020603050405020304" pitchFamily="18" charset="0"/>
                <a:cs typeface="Times New Roman" panose="02020603050405020304" pitchFamily="18" charset="0"/>
                <a:sym typeface="+mn-ea"/>
              </a:rPr>
              <a:t>equivance classes</a:t>
            </a:r>
            <a:r>
              <a:rPr lang="en-US" altLang="en-IN" sz="2400" dirty="0">
                <a:latin typeface="Times New Roman" panose="02020603050405020304" pitchFamily="18" charset="0"/>
                <a:cs typeface="Times New Roman" panose="02020603050405020304" pitchFamily="18" charset="0"/>
                <a:sym typeface="+mn-ea"/>
              </a:rPr>
              <a:t>.</a:t>
            </a:r>
            <a:r>
              <a:rPr lang="en-IN" sz="2400" dirty="0">
                <a:latin typeface="Times New Roman" panose="02020603050405020304" pitchFamily="18" charset="0"/>
                <a:cs typeface="Times New Roman" panose="02020603050405020304" pitchFamily="18" charset="0"/>
                <a:sym typeface="+mn-ea"/>
              </a:rPr>
              <a:t> </a:t>
            </a:r>
            <a:endParaRPr lang="en-IN" sz="2400" dirty="0">
              <a:latin typeface="Times New Roman" panose="02020603050405020304" pitchFamily="18" charset="0"/>
              <a:cs typeface="Times New Roman" panose="02020603050405020304" pitchFamily="18" charset="0"/>
              <a:sym typeface="+mn-ea"/>
            </a:endParaRPr>
          </a:p>
          <a:p>
            <a:pPr lvl="1" algn="just"/>
            <a:r>
              <a:rPr lang="en-US" altLang="en-IN" sz="2400" dirty="0">
                <a:latin typeface="Times New Roman" panose="02020603050405020304" pitchFamily="18" charset="0"/>
                <a:cs typeface="Times New Roman" panose="02020603050405020304" pitchFamily="18" charset="0"/>
                <a:sym typeface="+mn-ea"/>
              </a:rPr>
              <a:t>For </a:t>
            </a:r>
            <a:r>
              <a:rPr lang="en-US" altLang="en-IN" sz="2400" b="1" dirty="0">
                <a:latin typeface="Times New Roman" panose="02020603050405020304" pitchFamily="18" charset="0"/>
                <a:cs typeface="Times New Roman" panose="02020603050405020304" pitchFamily="18" charset="0"/>
                <a:sym typeface="+mn-ea"/>
              </a:rPr>
              <a:t>every input data</a:t>
            </a:r>
            <a:r>
              <a:rPr lang="en-US" altLang="en-IN" sz="2400" dirty="0">
                <a:latin typeface="Times New Roman" panose="02020603050405020304" pitchFamily="18" charset="0"/>
                <a:cs typeface="Times New Roman" panose="02020603050405020304" pitchFamily="18" charset="0"/>
                <a:sym typeface="+mn-ea"/>
              </a:rPr>
              <a:t> that belongs to </a:t>
            </a:r>
            <a:r>
              <a:rPr lang="en-US" altLang="en-IN" sz="2400" b="1" dirty="0">
                <a:latin typeface="Times New Roman" panose="02020603050405020304" pitchFamily="18" charset="0"/>
                <a:cs typeface="Times New Roman" panose="02020603050405020304" pitchFamily="18" charset="0"/>
                <a:sym typeface="+mn-ea"/>
              </a:rPr>
              <a:t>same</a:t>
            </a:r>
            <a:r>
              <a:rPr lang="en-US" altLang="en-IN" sz="2400" dirty="0">
                <a:latin typeface="Times New Roman" panose="02020603050405020304" pitchFamily="18" charset="0"/>
                <a:cs typeface="Times New Roman" panose="02020603050405020304" pitchFamily="18" charset="0"/>
                <a:sym typeface="+mn-ea"/>
              </a:rPr>
              <a:t> equivalence class, the program behaves in </a:t>
            </a:r>
            <a:r>
              <a:rPr lang="en-US" altLang="en-IN" sz="2400" b="1" dirty="0">
                <a:latin typeface="Times New Roman" panose="02020603050405020304" pitchFamily="18" charset="0"/>
                <a:cs typeface="Times New Roman" panose="02020603050405020304" pitchFamily="18" charset="0"/>
                <a:sym typeface="+mn-ea"/>
              </a:rPr>
              <a:t>similar</a:t>
            </a:r>
            <a:r>
              <a:rPr lang="en-US" altLang="en-IN" sz="2400" dirty="0">
                <a:latin typeface="Times New Roman" panose="02020603050405020304" pitchFamily="18" charset="0"/>
                <a:cs typeface="Times New Roman" panose="02020603050405020304" pitchFamily="18" charset="0"/>
                <a:sym typeface="+mn-ea"/>
              </a:rPr>
              <a:t> manner.</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sym typeface="+mn-ea"/>
              </a:rPr>
              <a:t>An advantage of this approach is</a:t>
            </a:r>
            <a:r>
              <a:rPr lang="en-US" altLang="en-IN" sz="2400" dirty="0">
                <a:latin typeface="Times New Roman" panose="02020603050405020304" pitchFamily="18" charset="0"/>
                <a:cs typeface="Times New Roman" panose="02020603050405020304" pitchFamily="18" charset="0"/>
                <a:sym typeface="+mn-ea"/>
              </a:rPr>
              <a:t>,</a:t>
            </a:r>
            <a:r>
              <a:rPr lang="en-IN" sz="2400" dirty="0">
                <a:latin typeface="Times New Roman" panose="02020603050405020304" pitchFamily="18" charset="0"/>
                <a:cs typeface="Times New Roman" panose="02020603050405020304" pitchFamily="18" charset="0"/>
                <a:sym typeface="+mn-ea"/>
              </a:rPr>
              <a:t> it </a:t>
            </a:r>
            <a:r>
              <a:rPr lang="en-IN" sz="2400" b="1" dirty="0">
                <a:latin typeface="Times New Roman" panose="02020603050405020304" pitchFamily="18" charset="0"/>
                <a:cs typeface="Times New Roman" panose="02020603050405020304" pitchFamily="18" charset="0"/>
                <a:sym typeface="+mn-ea"/>
              </a:rPr>
              <a:t>reduces</a:t>
            </a:r>
            <a:r>
              <a:rPr lang="en-IN" sz="2400" dirty="0">
                <a:latin typeface="Times New Roman" panose="02020603050405020304" pitchFamily="18" charset="0"/>
                <a:cs typeface="Times New Roman" panose="02020603050405020304" pitchFamily="18" charset="0"/>
                <a:sym typeface="+mn-ea"/>
              </a:rPr>
              <a:t> the time required for performing testing of a software due to a </a:t>
            </a:r>
            <a:r>
              <a:rPr lang="en-IN" sz="2400" b="1" dirty="0">
                <a:latin typeface="Times New Roman" panose="02020603050405020304" pitchFamily="18" charset="0"/>
                <a:cs typeface="Times New Roman" panose="02020603050405020304" pitchFamily="18" charset="0"/>
                <a:sym typeface="+mn-ea"/>
              </a:rPr>
              <a:t>smaller number of test cases.</a:t>
            </a:r>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sym typeface="+mn-ea"/>
              </a:rPr>
              <a:t>Example:</a:t>
            </a:r>
            <a:r>
              <a:rPr lang="en-IN" sz="2400" dirty="0">
                <a:latin typeface="Times New Roman" panose="02020603050405020304" pitchFamily="18" charset="0"/>
                <a:cs typeface="Times New Roman" panose="02020603050405020304" pitchFamily="18" charset="0"/>
                <a:sym typeface="+mn-ea"/>
              </a:rPr>
              <a:t> </a:t>
            </a:r>
            <a:r>
              <a:rPr lang="en-US" altLang="en-IN" sz="2400" dirty="0">
                <a:latin typeface="Times New Roman" panose="02020603050405020304" pitchFamily="18" charset="0"/>
                <a:cs typeface="Times New Roman" panose="02020603050405020304" pitchFamily="18" charset="0"/>
                <a:sym typeface="+mn-ea"/>
              </a:rPr>
              <a:t>For a software that computes the square root of an input integer in the range 0 and 5000, the equivalence classes  and test suite can be as below:</a:t>
            </a:r>
            <a:endParaRPr lang="en-US" altLang="en-IN" sz="2400" dirty="0">
              <a:latin typeface="Times New Roman" panose="02020603050405020304" pitchFamily="18" charset="0"/>
              <a:cs typeface="Times New Roman" panose="02020603050405020304" pitchFamily="18" charset="0"/>
              <a:sym typeface="+mn-ea"/>
            </a:endParaRPr>
          </a:p>
          <a:p>
            <a:pPr lvl="1" algn="just"/>
            <a:r>
              <a:rPr lang="en-US" altLang="en-IN" sz="2400" dirty="0">
                <a:latin typeface="Times New Roman" panose="02020603050405020304" pitchFamily="18" charset="0"/>
                <a:cs typeface="Times New Roman" panose="02020603050405020304" pitchFamily="18" charset="0"/>
                <a:sym typeface="+mn-ea"/>
              </a:rPr>
              <a:t>set of </a:t>
            </a:r>
            <a:r>
              <a:rPr lang="en-US" altLang="en-IN" sz="2400" b="1" dirty="0">
                <a:latin typeface="Times New Roman" panose="02020603050405020304" pitchFamily="18" charset="0"/>
                <a:cs typeface="Times New Roman" panose="02020603050405020304" pitchFamily="18" charset="0"/>
                <a:sym typeface="+mn-ea"/>
              </a:rPr>
              <a:t>negative</a:t>
            </a:r>
            <a:r>
              <a:rPr lang="en-US" altLang="en-IN" sz="2400" dirty="0">
                <a:latin typeface="Times New Roman" panose="02020603050405020304" pitchFamily="18" charset="0"/>
                <a:cs typeface="Times New Roman" panose="02020603050405020304" pitchFamily="18" charset="0"/>
                <a:sym typeface="+mn-ea"/>
              </a:rPr>
              <a:t> integers i.e., &lt;0, set of integer </a:t>
            </a:r>
            <a:r>
              <a:rPr lang="en-US" altLang="en-IN" sz="2400" b="1" dirty="0">
                <a:latin typeface="Times New Roman" panose="02020603050405020304" pitchFamily="18" charset="0"/>
                <a:cs typeface="Times New Roman" panose="02020603050405020304" pitchFamily="18" charset="0"/>
                <a:sym typeface="+mn-ea"/>
              </a:rPr>
              <a:t>between 0 and 5000</a:t>
            </a:r>
            <a:r>
              <a:rPr lang="en-US" altLang="en-IN" sz="2400" dirty="0">
                <a:latin typeface="Times New Roman" panose="02020603050405020304" pitchFamily="18" charset="0"/>
                <a:cs typeface="Times New Roman" panose="02020603050405020304" pitchFamily="18" charset="0"/>
                <a:sym typeface="+mn-ea"/>
              </a:rPr>
              <a:t>, and set of </a:t>
            </a:r>
            <a:r>
              <a:rPr lang="en-US" altLang="en-IN" sz="2400" b="1" dirty="0">
                <a:latin typeface="Times New Roman" panose="02020603050405020304" pitchFamily="18" charset="0"/>
                <a:cs typeface="Times New Roman" panose="02020603050405020304" pitchFamily="18" charset="0"/>
                <a:sym typeface="+mn-ea"/>
              </a:rPr>
              <a:t>integers &gt;5000</a:t>
            </a:r>
            <a:endParaRPr lang="en-US" altLang="en-IN" sz="2400" dirty="0">
              <a:latin typeface="Times New Roman" panose="02020603050405020304" pitchFamily="18" charset="0"/>
              <a:cs typeface="Times New Roman" panose="02020603050405020304" pitchFamily="18" charset="0"/>
              <a:sym typeface="+mn-ea"/>
            </a:endParaRPr>
          </a:p>
          <a:p>
            <a:pPr lvl="1" algn="just"/>
            <a:r>
              <a:rPr lang="en-US" altLang="en-IN" sz="2400" dirty="0">
                <a:latin typeface="Times New Roman" panose="02020603050405020304" pitchFamily="18" charset="0"/>
                <a:cs typeface="Times New Roman" panose="02020603050405020304" pitchFamily="18" charset="0"/>
              </a:rPr>
              <a:t>One possible test suite may be </a:t>
            </a:r>
            <a:r>
              <a:rPr lang="en-US" altLang="en-IN" sz="2400" b="1" dirty="0">
                <a:latin typeface="Times New Roman" panose="02020603050405020304" pitchFamily="18" charset="0"/>
                <a:cs typeface="Times New Roman" panose="02020603050405020304" pitchFamily="18" charset="0"/>
              </a:rPr>
              <a:t>{-5, 500, 6000}</a:t>
            </a:r>
            <a:endParaRPr lang="en-IN" sz="2400" dirty="0">
              <a:latin typeface="Times New Roman" panose="02020603050405020304" pitchFamily="18" charset="0"/>
              <a:cs typeface="Times New Roman" panose="02020603050405020304" pitchFamily="18" charset="0"/>
            </a:endParaRPr>
          </a:p>
          <a:p>
            <a:endParaRPr lang="en-IN" sz="2400" dirty="0"/>
          </a:p>
          <a:p>
            <a:endParaRPr lang="en-US" sz="2400" dirty="0"/>
          </a:p>
        </p:txBody>
      </p:sp>
      <p:sp>
        <p:nvSpPr>
          <p:cNvPr id="4" name="Date Placeholder 3"/>
          <p:cNvSpPr>
            <a:spLocks noGrp="1"/>
          </p:cNvSpPr>
          <p:nvPr>
            <p:ph type="dt" sz="half" idx="10"/>
          </p:nvPr>
        </p:nvSpPr>
        <p:spPr/>
        <p:txBody>
          <a:bodyPr/>
          <a:lstStyle/>
          <a:p>
            <a:fld id="{2952CA27-7023-4180-942B-B6D5DC3F3D1A}"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22" y="0"/>
            <a:ext cx="8229600" cy="582613"/>
          </a:xfrm>
        </p:spPr>
        <p:txBody>
          <a:bodyPr/>
          <a:lstStyle/>
          <a:p>
            <a:r>
              <a:rPr lang="en-US" sz="3200" b="1" dirty="0">
                <a:latin typeface="Times New Roman" panose="02020603050405020304" pitchFamily="18" charset="0"/>
                <a:cs typeface="Times New Roman" panose="02020603050405020304" pitchFamily="18" charset="0"/>
              </a:rPr>
              <a:t>Boundary Value Analysis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3822" y="626180"/>
            <a:ext cx="8229600" cy="4953000"/>
          </a:xfrm>
        </p:spPr>
        <p:txBody>
          <a:bodyPr/>
          <a:lstStyle/>
          <a:p>
            <a:pPr algn="just"/>
            <a:r>
              <a:rPr lang="en-IN" sz="2200" dirty="0">
                <a:latin typeface="Times New Roman" panose="02020603050405020304" pitchFamily="18" charset="0"/>
                <a:cs typeface="Times New Roman" panose="02020603050405020304" pitchFamily="18" charset="0"/>
                <a:sym typeface="+mn-ea"/>
              </a:rPr>
              <a:t>Boundary value analysis is a type of black box </a:t>
            </a:r>
            <a:r>
              <a:rPr lang="en-US" altLang="en-IN" sz="2200" dirty="0">
                <a:latin typeface="Times New Roman" panose="02020603050405020304" pitchFamily="18" charset="0"/>
                <a:cs typeface="Times New Roman" panose="02020603050405020304" pitchFamily="18" charset="0"/>
                <a:sym typeface="+mn-ea"/>
              </a:rPr>
              <a:t>testing </a:t>
            </a:r>
            <a:r>
              <a:rPr lang="en-IN" sz="2200" dirty="0">
                <a:latin typeface="Times New Roman" panose="02020603050405020304" pitchFamily="18" charset="0"/>
                <a:cs typeface="Times New Roman" panose="02020603050405020304" pitchFamily="18" charset="0"/>
                <a:sym typeface="+mn-ea"/>
              </a:rPr>
              <a:t>technique in which tests are performed using the </a:t>
            </a:r>
            <a:r>
              <a:rPr lang="en-IN" sz="2200" b="1" dirty="0">
                <a:latin typeface="Times New Roman" panose="02020603050405020304" pitchFamily="18" charset="0"/>
                <a:cs typeface="Times New Roman" panose="02020603050405020304" pitchFamily="18" charset="0"/>
                <a:sym typeface="+mn-ea"/>
              </a:rPr>
              <a:t>boundary values</a:t>
            </a:r>
            <a:r>
              <a:rPr lang="en-IN" sz="2200" dirty="0">
                <a:latin typeface="Times New Roman" panose="02020603050405020304" pitchFamily="18" charset="0"/>
                <a:cs typeface="Times New Roman" panose="02020603050405020304" pitchFamily="18" charset="0"/>
                <a:sym typeface="+mn-ea"/>
              </a:rPr>
              <a:t>.</a:t>
            </a:r>
            <a:endParaRPr lang="en-IN" sz="2200" dirty="0">
              <a:latin typeface="Times New Roman" panose="02020603050405020304" pitchFamily="18" charset="0"/>
              <a:cs typeface="Times New Roman" panose="02020603050405020304" pitchFamily="18" charset="0"/>
            </a:endParaRPr>
          </a:p>
          <a:p>
            <a:pPr algn="just"/>
            <a:r>
              <a:rPr lang="en-IN" sz="2200" b="1" dirty="0">
                <a:latin typeface="Times New Roman" panose="02020603050405020304" pitchFamily="18" charset="0"/>
                <a:cs typeface="Times New Roman" panose="02020603050405020304" pitchFamily="18" charset="0"/>
                <a:sym typeface="+mn-ea"/>
              </a:rPr>
              <a:t>Example:</a:t>
            </a:r>
            <a:r>
              <a:rPr lang="en-IN" sz="2200" dirty="0">
                <a:latin typeface="Times New Roman" panose="02020603050405020304" pitchFamily="18" charset="0"/>
                <a:cs typeface="Times New Roman" panose="02020603050405020304" pitchFamily="18" charset="0"/>
                <a:sym typeface="+mn-ea"/>
              </a:rPr>
              <a:t> An exam has a pass boundary at 50 percent, merit at 75 percent and distinction at 85 percent. </a:t>
            </a:r>
            <a:endParaRPr lang="en-IN" sz="2200" dirty="0">
              <a:latin typeface="Times New Roman" panose="02020603050405020304" pitchFamily="18" charset="0"/>
              <a:cs typeface="Times New Roman" panose="02020603050405020304" pitchFamily="18" charset="0"/>
            </a:endParaRPr>
          </a:p>
          <a:p>
            <a:pPr lvl="1" algn="just"/>
            <a:r>
              <a:rPr lang="en-IN" sz="2200" dirty="0">
                <a:latin typeface="Times New Roman" panose="02020603050405020304" pitchFamily="18" charset="0"/>
                <a:cs typeface="Times New Roman" panose="02020603050405020304" pitchFamily="18" charset="0"/>
                <a:sym typeface="+mn-ea"/>
              </a:rPr>
              <a:t>The Valid Boundary values for this scenario will be as follows:</a:t>
            </a:r>
            <a:endParaRPr lang="en-IN" sz="2200" dirty="0">
              <a:latin typeface="Times New Roman" panose="02020603050405020304" pitchFamily="18" charset="0"/>
              <a:cs typeface="Times New Roman" panose="02020603050405020304" pitchFamily="18" charset="0"/>
            </a:endParaRPr>
          </a:p>
          <a:p>
            <a:pPr lvl="1" algn="just"/>
            <a:r>
              <a:rPr lang="en-IN" sz="2200" dirty="0">
                <a:latin typeface="Times New Roman" panose="02020603050405020304" pitchFamily="18" charset="0"/>
                <a:cs typeface="Times New Roman" panose="02020603050405020304" pitchFamily="18" charset="0"/>
                <a:sym typeface="+mn-ea"/>
              </a:rPr>
              <a:t>49, 50 - for pass </a:t>
            </a:r>
            <a:endParaRPr lang="en-IN" sz="2200" dirty="0">
              <a:latin typeface="Times New Roman" panose="02020603050405020304" pitchFamily="18" charset="0"/>
              <a:cs typeface="Times New Roman" panose="02020603050405020304" pitchFamily="18" charset="0"/>
            </a:endParaRPr>
          </a:p>
          <a:p>
            <a:pPr lvl="1" algn="just"/>
            <a:r>
              <a:rPr lang="en-IN" sz="2200" dirty="0">
                <a:latin typeface="Times New Roman" panose="02020603050405020304" pitchFamily="18" charset="0"/>
                <a:cs typeface="Times New Roman" panose="02020603050405020304" pitchFamily="18" charset="0"/>
                <a:sym typeface="+mn-ea"/>
              </a:rPr>
              <a:t>74, 75 - for merit</a:t>
            </a:r>
            <a:endParaRPr lang="en-IN" sz="2200" dirty="0">
              <a:latin typeface="Times New Roman" panose="02020603050405020304" pitchFamily="18" charset="0"/>
              <a:cs typeface="Times New Roman" panose="02020603050405020304" pitchFamily="18" charset="0"/>
            </a:endParaRPr>
          </a:p>
          <a:p>
            <a:pPr lvl="1" algn="just"/>
            <a:r>
              <a:rPr lang="en-IN" sz="2200" dirty="0">
                <a:latin typeface="Times New Roman" panose="02020603050405020304" pitchFamily="18" charset="0"/>
                <a:cs typeface="Times New Roman" panose="02020603050405020304" pitchFamily="18" charset="0"/>
                <a:sym typeface="+mn-ea"/>
              </a:rPr>
              <a:t> 84, 85 - for distinction</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sym typeface="+mn-ea"/>
              </a:rPr>
              <a:t>Boundary values are validated against both the </a:t>
            </a:r>
            <a:r>
              <a:rPr lang="en-IN" sz="2200" b="1" dirty="0">
                <a:latin typeface="Times New Roman" panose="02020603050405020304" pitchFamily="18" charset="0"/>
                <a:cs typeface="Times New Roman" panose="02020603050405020304" pitchFamily="18" charset="0"/>
                <a:sym typeface="+mn-ea"/>
              </a:rPr>
              <a:t>valid boundaries</a:t>
            </a:r>
            <a:r>
              <a:rPr lang="en-IN" sz="2200" dirty="0">
                <a:latin typeface="Times New Roman" panose="02020603050405020304" pitchFamily="18" charset="0"/>
                <a:cs typeface="Times New Roman" panose="02020603050405020304" pitchFamily="18" charset="0"/>
                <a:sym typeface="+mn-ea"/>
              </a:rPr>
              <a:t> and </a:t>
            </a:r>
            <a:r>
              <a:rPr lang="en-IN" sz="2200" b="1" dirty="0">
                <a:latin typeface="Times New Roman" panose="02020603050405020304" pitchFamily="18" charset="0"/>
                <a:cs typeface="Times New Roman" panose="02020603050405020304" pitchFamily="18" charset="0"/>
                <a:sym typeface="+mn-ea"/>
              </a:rPr>
              <a:t>invalid boundaries</a:t>
            </a:r>
            <a:r>
              <a:rPr lang="en-IN" sz="2200" dirty="0">
                <a:latin typeface="Times New Roman" panose="02020603050405020304" pitchFamily="18" charset="0"/>
                <a:cs typeface="Times New Roman" panose="02020603050405020304" pitchFamily="18" charset="0"/>
                <a:sym typeface="+mn-ea"/>
              </a:rPr>
              <a:t>.</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sym typeface="+mn-ea"/>
              </a:rPr>
              <a:t>The Invalid Boundary Cases for the above example can be given as follows:</a:t>
            </a:r>
            <a:endParaRPr lang="en-IN" sz="2200" dirty="0">
              <a:latin typeface="Times New Roman" panose="02020603050405020304" pitchFamily="18" charset="0"/>
              <a:cs typeface="Times New Roman" panose="02020603050405020304" pitchFamily="18" charset="0"/>
            </a:endParaRPr>
          </a:p>
          <a:p>
            <a:pPr lvl="1" algn="just"/>
            <a:r>
              <a:rPr lang="en-IN" sz="2200" dirty="0">
                <a:latin typeface="Times New Roman" panose="02020603050405020304" pitchFamily="18" charset="0"/>
                <a:cs typeface="Times New Roman" panose="02020603050405020304" pitchFamily="18" charset="0"/>
                <a:sym typeface="+mn-ea"/>
              </a:rPr>
              <a:t>0 - for lower limit boundary value </a:t>
            </a:r>
            <a:endParaRPr lang="en-IN" sz="2200" dirty="0">
              <a:latin typeface="Times New Roman" panose="02020603050405020304" pitchFamily="18" charset="0"/>
              <a:cs typeface="Times New Roman" panose="02020603050405020304" pitchFamily="18" charset="0"/>
            </a:endParaRPr>
          </a:p>
          <a:p>
            <a:pPr lvl="1" algn="just"/>
            <a:r>
              <a:rPr lang="en-IN" sz="2200" dirty="0">
                <a:latin typeface="Times New Roman" panose="02020603050405020304" pitchFamily="18" charset="0"/>
                <a:cs typeface="Times New Roman" panose="02020603050405020304" pitchFamily="18" charset="0"/>
                <a:sym typeface="+mn-ea"/>
              </a:rPr>
              <a:t>101 - for upper limit boundary value</a:t>
            </a:r>
            <a:endParaRPr lang="en-IN" sz="2200" dirty="0">
              <a:latin typeface="Times New Roman" panose="02020603050405020304" pitchFamily="18" charset="0"/>
              <a:cs typeface="Times New Roman" panose="02020603050405020304" pitchFamily="18" charset="0"/>
            </a:endParaRPr>
          </a:p>
          <a:p>
            <a:pPr algn="just"/>
            <a:endParaRPr lang="en-IN" sz="2200" dirty="0"/>
          </a:p>
        </p:txBody>
      </p:sp>
      <p:sp>
        <p:nvSpPr>
          <p:cNvPr id="4" name="Date Placeholder 3"/>
          <p:cNvSpPr>
            <a:spLocks noGrp="1"/>
          </p:cNvSpPr>
          <p:nvPr>
            <p:ph type="dt" sz="half" idx="10"/>
          </p:nvPr>
        </p:nvSpPr>
        <p:spPr/>
        <p:txBody>
          <a:bodyPr/>
          <a:lstStyle/>
          <a:p>
            <a:fld id="{1EF02D48-15DE-4FFC-B120-006CCA838BE8}"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White Box Testing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20725"/>
            <a:ext cx="8229600" cy="5407025"/>
          </a:xfrm>
        </p:spPr>
        <p:txBody>
          <a:bodyPr/>
          <a:lstStyle/>
          <a:p>
            <a:pPr marL="457200" lvl="1" indent="-457200" algn="just"/>
            <a:r>
              <a:rPr sz="2400" dirty="0">
                <a:latin typeface="Times New Roman" panose="02020603050405020304" pitchFamily="18" charset="0"/>
                <a:cs typeface="Times New Roman" panose="02020603050405020304" pitchFamily="18" charset="0"/>
                <a:sym typeface="+mn-ea"/>
              </a:rPr>
              <a:t>Designing white-box test cases requires knowledge about the internal structure of software.</a:t>
            </a:r>
            <a:endParaRPr sz="2400" dirty="0">
              <a:latin typeface="Times New Roman" panose="02020603050405020304" pitchFamily="18" charset="0"/>
              <a:cs typeface="Times New Roman" panose="02020603050405020304" pitchFamily="18" charset="0"/>
              <a:sym typeface="+mn-ea"/>
            </a:endParaRPr>
          </a:p>
          <a:p>
            <a:pPr marL="457200" lvl="1" indent="-457200" algn="just"/>
            <a:r>
              <a:rPr lang="en-US" sz="2400" dirty="0">
                <a:latin typeface="Times New Roman" panose="02020603050405020304" pitchFamily="18" charset="0"/>
                <a:cs typeface="Times New Roman" panose="02020603050405020304" pitchFamily="18" charset="0"/>
                <a:sym typeface="+mn-ea"/>
              </a:rPr>
              <a:t>A white box testing strategy can either be</a:t>
            </a:r>
            <a:endParaRPr lang="en-US" sz="2400" dirty="0">
              <a:latin typeface="Times New Roman" panose="02020603050405020304" pitchFamily="18" charset="0"/>
              <a:cs typeface="Times New Roman" panose="02020603050405020304" pitchFamily="18" charset="0"/>
              <a:sym typeface="+mn-ea"/>
            </a:endParaRPr>
          </a:p>
          <a:p>
            <a:pPr marL="914400" lvl="2" indent="-457200" algn="just"/>
            <a:r>
              <a:rPr lang="en-US" dirty="0">
                <a:latin typeface="Times New Roman" panose="02020603050405020304" pitchFamily="18" charset="0"/>
                <a:cs typeface="Times New Roman" panose="02020603050405020304" pitchFamily="18" charset="0"/>
                <a:sym typeface="+mn-ea"/>
              </a:rPr>
              <a:t>Coverage based</a:t>
            </a:r>
            <a:endParaRPr lang="en-US" dirty="0">
              <a:latin typeface="Times New Roman" panose="02020603050405020304" pitchFamily="18" charset="0"/>
              <a:cs typeface="Times New Roman" panose="02020603050405020304" pitchFamily="18" charset="0"/>
              <a:sym typeface="+mn-ea"/>
            </a:endParaRPr>
          </a:p>
          <a:p>
            <a:pPr marL="914400" lvl="2" indent="-457200" algn="just"/>
            <a:r>
              <a:rPr lang="en-US" dirty="0">
                <a:latin typeface="Times New Roman" panose="02020603050405020304" pitchFamily="18" charset="0"/>
                <a:cs typeface="Times New Roman" panose="02020603050405020304" pitchFamily="18" charset="0"/>
                <a:sym typeface="+mn-ea"/>
              </a:rPr>
              <a:t>Fault based</a:t>
            </a:r>
            <a:endParaRPr dirty="0">
              <a:solidFill>
                <a:srgbClr val="003366"/>
              </a:solidFill>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sym typeface="+mn-ea"/>
              </a:rPr>
              <a:t>Coverage based testing</a:t>
            </a:r>
            <a:r>
              <a:rPr lang="en-US" sz="2400" dirty="0">
                <a:latin typeface="Times New Roman" panose="02020603050405020304" pitchFamily="18" charset="0"/>
                <a:cs typeface="Times New Roman" panose="02020603050405020304" pitchFamily="18" charset="0"/>
                <a:sym typeface="+mn-ea"/>
              </a:rPr>
              <a:t> attempts to </a:t>
            </a:r>
            <a:r>
              <a:rPr lang="en-US" sz="2400" b="1" dirty="0">
                <a:latin typeface="Times New Roman" panose="02020603050405020304" pitchFamily="18" charset="0"/>
                <a:cs typeface="Times New Roman" panose="02020603050405020304" pitchFamily="18" charset="0"/>
                <a:sym typeface="+mn-ea"/>
              </a:rPr>
              <a:t>execute</a:t>
            </a:r>
            <a:r>
              <a:rPr lang="en-US" sz="2400" dirty="0">
                <a:latin typeface="Times New Roman" panose="02020603050405020304" pitchFamily="18" charset="0"/>
                <a:cs typeface="Times New Roman" panose="02020603050405020304" pitchFamily="18" charset="0"/>
                <a:sym typeface="+mn-ea"/>
              </a:rPr>
              <a:t> certain elements of a program. Popular strategies under coverage based testing are  </a:t>
            </a:r>
            <a:r>
              <a:rPr lang="en-US" sz="2400" b="1" dirty="0">
                <a:solidFill>
                  <a:srgbClr val="C00000"/>
                </a:solidFill>
                <a:latin typeface="Times New Roman" panose="02020603050405020304" pitchFamily="18" charset="0"/>
                <a:cs typeface="Times New Roman" panose="02020603050405020304" pitchFamily="18" charset="0"/>
                <a:sym typeface="+mn-ea"/>
              </a:rPr>
              <a:t>Statement Coverage</a:t>
            </a:r>
            <a:r>
              <a:rPr lang="en-US" sz="2400" dirty="0">
                <a:latin typeface="Times New Roman" panose="02020603050405020304" pitchFamily="18" charset="0"/>
                <a:cs typeface="Times New Roman" panose="02020603050405020304" pitchFamily="18" charset="0"/>
                <a:sym typeface="+mn-ea"/>
              </a:rPr>
              <a:t>, </a:t>
            </a:r>
            <a:r>
              <a:rPr lang="en-US" sz="2400" b="1" dirty="0">
                <a:solidFill>
                  <a:srgbClr val="FF0000"/>
                </a:solidFill>
                <a:latin typeface="Times New Roman" panose="02020603050405020304" pitchFamily="18" charset="0"/>
                <a:cs typeface="Times New Roman" panose="02020603050405020304" pitchFamily="18" charset="0"/>
                <a:sym typeface="+mn-ea"/>
              </a:rPr>
              <a:t>Branch Coverage</a:t>
            </a:r>
            <a:r>
              <a:rPr lang="en-US" sz="2400" dirty="0">
                <a:latin typeface="Times New Roman" panose="02020603050405020304" pitchFamily="18" charset="0"/>
                <a:cs typeface="Times New Roman" panose="02020603050405020304" pitchFamily="18" charset="0"/>
                <a:sym typeface="+mn-ea"/>
              </a:rPr>
              <a:t>, </a:t>
            </a:r>
            <a:r>
              <a:rPr lang="en-US" sz="2400" b="1" dirty="0">
                <a:solidFill>
                  <a:srgbClr val="002060"/>
                </a:solidFill>
                <a:latin typeface="Times New Roman" panose="02020603050405020304" pitchFamily="18" charset="0"/>
                <a:cs typeface="Times New Roman" panose="02020603050405020304" pitchFamily="18" charset="0"/>
                <a:sym typeface="+mn-ea"/>
              </a:rPr>
              <a:t>Condition Coverage</a:t>
            </a:r>
            <a:r>
              <a:rPr lang="en-US" sz="2400" dirty="0">
                <a:latin typeface="Times New Roman" panose="02020603050405020304" pitchFamily="18" charset="0"/>
                <a:cs typeface="Times New Roman" panose="02020603050405020304" pitchFamily="18" charset="0"/>
                <a:sym typeface="+mn-ea"/>
              </a:rPr>
              <a:t>, </a:t>
            </a:r>
            <a:r>
              <a:rPr lang="en-US" sz="2400" b="1" dirty="0">
                <a:solidFill>
                  <a:srgbClr val="00B050"/>
                </a:solidFill>
                <a:latin typeface="Times New Roman" panose="02020603050405020304" pitchFamily="18" charset="0"/>
                <a:cs typeface="Times New Roman" panose="02020603050405020304" pitchFamily="18" charset="0"/>
                <a:sym typeface="+mn-ea"/>
              </a:rPr>
              <a:t>Path coverage</a:t>
            </a:r>
            <a:r>
              <a:rPr lang="en-US" sz="2400" b="1" dirty="0">
                <a:solidFill>
                  <a:schemeClr val="tx1"/>
                </a:solidFill>
                <a:latin typeface="Times New Roman" panose="02020603050405020304" pitchFamily="18" charset="0"/>
                <a:cs typeface="Times New Roman" panose="02020603050405020304" pitchFamily="18" charset="0"/>
                <a:sym typeface="+mn-ea"/>
              </a:rPr>
              <a:t>-based testing</a:t>
            </a:r>
            <a:r>
              <a:rPr lang="en-US" sz="2400" dirty="0">
                <a:solidFill>
                  <a:schemeClr val="tx1"/>
                </a:solidFill>
                <a:latin typeface="Times New Roman" panose="02020603050405020304" pitchFamily="18" charset="0"/>
                <a:cs typeface="Times New Roman" panose="02020603050405020304" pitchFamily="18" charset="0"/>
                <a:sym typeface="+mn-ea"/>
              </a:rPr>
              <a:t>.</a:t>
            </a:r>
            <a:endParaRPr lang="en-US" sz="2400" dirty="0">
              <a:latin typeface="Times New Roman" panose="02020603050405020304" pitchFamily="18" charset="0"/>
              <a:cs typeface="Times New Roman" panose="02020603050405020304" pitchFamily="18" charset="0"/>
              <a:sym typeface="+mn-ea"/>
            </a:endParaRPr>
          </a:p>
          <a:p>
            <a:pPr algn="just"/>
            <a:r>
              <a:rPr lang="en-US" sz="2400" dirty="0">
                <a:latin typeface="Times New Roman" panose="02020603050405020304" pitchFamily="18" charset="0"/>
                <a:cs typeface="Times New Roman" panose="02020603050405020304" pitchFamily="18" charset="0"/>
                <a:sym typeface="+mn-ea"/>
              </a:rPr>
              <a:t>Several white box testing approach exist. One approach is </a:t>
            </a:r>
            <a:r>
              <a:rPr lang="en-US" sz="2400" b="1" dirty="0">
                <a:latin typeface="Times New Roman" panose="02020603050405020304" pitchFamily="18" charset="0"/>
                <a:cs typeface="Times New Roman" panose="02020603050405020304" pitchFamily="18" charset="0"/>
                <a:sym typeface="+mn-ea"/>
              </a:rPr>
              <a:t>stronger</a:t>
            </a:r>
            <a:r>
              <a:rPr lang="en-US" sz="2400" dirty="0">
                <a:latin typeface="Times New Roman" panose="02020603050405020304" pitchFamily="18" charset="0"/>
                <a:cs typeface="Times New Roman" panose="02020603050405020304" pitchFamily="18" charset="0"/>
                <a:sym typeface="+mn-ea"/>
              </a:rPr>
              <a:t> than another approach, if all errors detected by first strategy, say A, is also recovered by the another strategy, say B, and the strategy B also discovers some additional errors.</a:t>
            </a:r>
            <a:endParaRPr lang="en-US" sz="2400" dirty="0">
              <a:latin typeface="Times New Roman" panose="02020603050405020304" pitchFamily="18" charset="0"/>
              <a:cs typeface="Times New Roman" panose="02020603050405020304" pitchFamily="18" charset="0"/>
              <a:sym typeface="+mn-ea"/>
            </a:endParaRPr>
          </a:p>
          <a:p>
            <a:pPr indent="-457200" algn="just"/>
            <a:endParaRPr lang="en-US" sz="2400" dirty="0">
              <a:solidFill>
                <a:srgbClr val="003366"/>
              </a:solidFill>
              <a:latin typeface="Times New Roman" panose="02020603050405020304" pitchFamily="18" charset="0"/>
              <a:cs typeface="Times New Roman" panose="02020603050405020304" pitchFamily="18" charset="0"/>
              <a:sym typeface="+mn-ea"/>
            </a:endParaRPr>
          </a:p>
        </p:txBody>
      </p:sp>
      <p:sp>
        <p:nvSpPr>
          <p:cNvPr id="4" name="Date Placeholder 3"/>
          <p:cNvSpPr>
            <a:spLocks noGrp="1"/>
          </p:cNvSpPr>
          <p:nvPr>
            <p:ph type="dt" sz="half" idx="10"/>
          </p:nvPr>
        </p:nvSpPr>
        <p:spPr/>
        <p:txBody>
          <a:bodyPr/>
          <a:lstStyle/>
          <a:p>
            <a:fld id="{027DCF38-93DB-453A-9453-93F8D172F24C}"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Statement Coverage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7890"/>
            <a:ext cx="8229600" cy="5229860"/>
          </a:xfrm>
        </p:spPr>
        <p:txBody>
          <a:bodyPr/>
          <a:lstStyle/>
          <a:p>
            <a:pPr algn="just"/>
            <a:r>
              <a:rPr lang="en-IN" sz="2400" dirty="0">
                <a:latin typeface="Times New Roman" panose="02020603050405020304" pitchFamily="18" charset="0"/>
                <a:cs typeface="Times New Roman" panose="02020603050405020304" pitchFamily="18" charset="0"/>
                <a:sym typeface="+mn-ea"/>
              </a:rPr>
              <a:t>“Statement Coverage”, as the name suggests, is the method of validating that </a:t>
            </a:r>
            <a:r>
              <a:rPr lang="en-IN" sz="2400" b="1" dirty="0">
                <a:latin typeface="Times New Roman" panose="02020603050405020304" pitchFamily="18" charset="0"/>
                <a:cs typeface="Times New Roman" panose="02020603050405020304" pitchFamily="18" charset="0"/>
                <a:sym typeface="+mn-ea"/>
              </a:rPr>
              <a:t>each line of code</a:t>
            </a:r>
            <a:r>
              <a:rPr lang="en-IN" sz="2400" dirty="0">
                <a:latin typeface="Times New Roman" panose="02020603050405020304" pitchFamily="18" charset="0"/>
                <a:cs typeface="Times New Roman" panose="02020603050405020304" pitchFamily="18" charset="0"/>
                <a:sym typeface="+mn-ea"/>
              </a:rPr>
              <a:t> is executed </a:t>
            </a:r>
            <a:r>
              <a:rPr lang="en-IN" sz="2400" b="1" dirty="0">
                <a:latin typeface="Times New Roman" panose="02020603050405020304" pitchFamily="18" charset="0"/>
                <a:cs typeface="Times New Roman" panose="02020603050405020304" pitchFamily="18" charset="0"/>
                <a:sym typeface="+mn-ea"/>
              </a:rPr>
              <a:t>at least once</a:t>
            </a:r>
            <a:r>
              <a:rPr lang="en-US" altLang="en-IN" sz="2400" b="1" dirty="0">
                <a:latin typeface="Times New Roman" panose="02020603050405020304" pitchFamily="18" charset="0"/>
                <a:cs typeface="Times New Roman" panose="02020603050405020304" pitchFamily="18" charset="0"/>
                <a:sym typeface="+mn-ea"/>
              </a:rPr>
              <a:t>.</a:t>
            </a:r>
            <a:endParaRPr lang="en-US" altLang="en-IN" sz="2400" b="1" dirty="0">
              <a:latin typeface="Times New Roman" panose="02020603050405020304" pitchFamily="18" charset="0"/>
              <a:cs typeface="Times New Roman" panose="02020603050405020304" pitchFamily="18" charset="0"/>
              <a:sym typeface="+mn-ea"/>
            </a:endParaRPr>
          </a:p>
          <a:p>
            <a:pPr algn="just"/>
            <a:endParaRPr lang="en-US" altLang="en-IN" sz="2400" b="1" dirty="0">
              <a:latin typeface="Times New Roman" panose="02020603050405020304" pitchFamily="18" charset="0"/>
              <a:cs typeface="Times New Roman" panose="02020603050405020304" pitchFamily="18" charset="0"/>
              <a:sym typeface="+mn-ea"/>
            </a:endParaRPr>
          </a:p>
          <a:p>
            <a:pPr algn="just"/>
            <a:r>
              <a:rPr lang="en-US" altLang="en-IN" sz="2400" dirty="0">
                <a:latin typeface="Times New Roman" panose="02020603050405020304" pitchFamily="18" charset="0"/>
                <a:cs typeface="Times New Roman" panose="02020603050405020304" pitchFamily="18" charset="0"/>
                <a:sym typeface="+mn-ea"/>
              </a:rPr>
              <a:t>Statement coverage strategy is governed by the idea that unless a </a:t>
            </a:r>
            <a:r>
              <a:rPr lang="en-US" altLang="en-IN" sz="2400" b="1" dirty="0">
                <a:latin typeface="Times New Roman" panose="02020603050405020304" pitchFamily="18" charset="0"/>
                <a:cs typeface="Times New Roman" panose="02020603050405020304" pitchFamily="18" charset="0"/>
                <a:sym typeface="+mn-ea"/>
              </a:rPr>
              <a:t>statement is executed</a:t>
            </a:r>
            <a:r>
              <a:rPr lang="en-US" altLang="en-IN" sz="2400" dirty="0">
                <a:latin typeface="Times New Roman" panose="02020603050405020304" pitchFamily="18" charset="0"/>
                <a:cs typeface="Times New Roman" panose="02020603050405020304" pitchFamily="18" charset="0"/>
                <a:sym typeface="+mn-ea"/>
              </a:rPr>
              <a:t>, we </a:t>
            </a:r>
            <a:r>
              <a:rPr lang="en-US" altLang="en-IN" sz="2400" b="1" dirty="0">
                <a:solidFill>
                  <a:schemeClr val="tx1"/>
                </a:solidFill>
                <a:latin typeface="Times New Roman" panose="02020603050405020304" pitchFamily="18" charset="0"/>
                <a:cs typeface="Times New Roman" panose="02020603050405020304" pitchFamily="18" charset="0"/>
                <a:sym typeface="+mn-ea"/>
              </a:rPr>
              <a:t>can't determine</a:t>
            </a:r>
            <a:r>
              <a:rPr lang="en-US" altLang="en-IN" sz="2400" dirty="0">
                <a:latin typeface="Times New Roman" panose="02020603050405020304" pitchFamily="18" charset="0"/>
                <a:cs typeface="Times New Roman" panose="02020603050405020304" pitchFamily="18" charset="0"/>
                <a:sym typeface="+mn-ea"/>
              </a:rPr>
              <a:t> whether an</a:t>
            </a:r>
            <a:r>
              <a:rPr lang="en-US" altLang="en-IN" sz="2400" b="1" dirty="0">
                <a:latin typeface="Times New Roman" panose="02020603050405020304" pitchFamily="18" charset="0"/>
                <a:cs typeface="Times New Roman" panose="02020603050405020304" pitchFamily="18" charset="0"/>
                <a:sym typeface="+mn-ea"/>
              </a:rPr>
              <a:t> error exists </a:t>
            </a:r>
            <a:r>
              <a:rPr lang="en-US" altLang="en-IN" sz="2400" dirty="0">
                <a:latin typeface="Times New Roman" panose="02020603050405020304" pitchFamily="18" charset="0"/>
                <a:cs typeface="Times New Roman" panose="02020603050405020304" pitchFamily="18" charset="0"/>
                <a:sym typeface="+mn-ea"/>
              </a:rPr>
              <a:t>in that statement.</a:t>
            </a:r>
            <a:endParaRPr lang="en-US" altLang="en-IN" sz="2400" dirty="0">
              <a:latin typeface="Times New Roman" panose="02020603050405020304" pitchFamily="18" charset="0"/>
              <a:cs typeface="Times New Roman" panose="02020603050405020304" pitchFamily="18" charset="0"/>
              <a:sym typeface="+mn-ea"/>
            </a:endParaRPr>
          </a:p>
          <a:p>
            <a:pPr algn="just"/>
            <a:endParaRPr lang="en-US" altLang="en-IN" sz="2400" dirty="0">
              <a:latin typeface="Times New Roman" panose="02020603050405020304" pitchFamily="18" charset="0"/>
              <a:cs typeface="Times New Roman" panose="02020603050405020304" pitchFamily="18" charset="0"/>
              <a:sym typeface="+mn-ea"/>
            </a:endParaRPr>
          </a:p>
          <a:p>
            <a:pPr algn="just"/>
            <a:r>
              <a:rPr lang="en-US" altLang="en-IN" sz="2400" dirty="0">
                <a:latin typeface="Times New Roman" panose="02020603050405020304" pitchFamily="18" charset="0"/>
                <a:cs typeface="Times New Roman" panose="02020603050405020304" pitchFamily="18" charset="0"/>
                <a:sym typeface="+mn-ea"/>
              </a:rPr>
              <a:t>A weakness of the statement coverage strategy is that, executing a statement once and observing that it behaves properly for one input value, is </a:t>
            </a:r>
            <a:r>
              <a:rPr lang="en-US" altLang="en-IN" sz="2400" b="1" dirty="0">
                <a:latin typeface="Times New Roman" panose="02020603050405020304" pitchFamily="18" charset="0"/>
                <a:cs typeface="Times New Roman" panose="02020603050405020304" pitchFamily="18" charset="0"/>
                <a:sym typeface="+mn-ea"/>
              </a:rPr>
              <a:t>no guarantee </a:t>
            </a:r>
            <a:r>
              <a:rPr lang="en-US" altLang="en-IN" sz="2400" dirty="0">
                <a:latin typeface="Times New Roman" panose="02020603050405020304" pitchFamily="18" charset="0"/>
                <a:cs typeface="Times New Roman" panose="02020603050405020304" pitchFamily="18" charset="0"/>
                <a:sym typeface="+mn-ea"/>
              </a:rPr>
              <a:t>that it will behave </a:t>
            </a:r>
            <a:r>
              <a:rPr lang="en-US" altLang="en-IN" sz="2400" b="1" dirty="0">
                <a:latin typeface="Times New Roman" panose="02020603050405020304" pitchFamily="18" charset="0"/>
                <a:cs typeface="Times New Roman" panose="02020603050405020304" pitchFamily="18" charset="0"/>
                <a:sym typeface="+mn-ea"/>
              </a:rPr>
              <a:t>correctly for all input value</a:t>
            </a:r>
            <a:r>
              <a:rPr lang="en-US" altLang="en-IN" sz="2400" dirty="0">
                <a:latin typeface="Times New Roman" panose="02020603050405020304" pitchFamily="18" charset="0"/>
                <a:cs typeface="Times New Roman" panose="02020603050405020304" pitchFamily="18" charset="0"/>
                <a:sym typeface="+mn-ea"/>
              </a:rPr>
              <a:t>.</a:t>
            </a:r>
            <a:endParaRPr lang="en-US" sz="2400" dirty="0">
              <a:latin typeface="Times New Roman" panose="02020603050405020304" pitchFamily="18" charset="0"/>
              <a:cs typeface="Times New Roman" panose="02020603050405020304" pitchFamily="18" charset="0"/>
            </a:endParaRPr>
          </a:p>
          <a:p>
            <a:endParaRPr lang="en-US" sz="2400" dirty="0"/>
          </a:p>
        </p:txBody>
      </p:sp>
      <p:sp>
        <p:nvSpPr>
          <p:cNvPr id="4" name="Date Placeholder 3"/>
          <p:cNvSpPr>
            <a:spLocks noGrp="1"/>
          </p:cNvSpPr>
          <p:nvPr>
            <p:ph type="dt" sz="half" idx="10"/>
          </p:nvPr>
        </p:nvSpPr>
        <p:spPr/>
        <p:txBody>
          <a:bodyPr/>
          <a:lstStyle/>
          <a:p>
            <a:fld id="{F5DB8EF7-9D17-493E-99DF-3D7C0E297C7E}"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
            <a:ext cx="8229600" cy="808355"/>
          </a:xfrm>
        </p:spPr>
        <p:txBody>
          <a:bodyPr/>
          <a:lstStyle/>
          <a:p>
            <a:r>
              <a:rPr lang="en-US" sz="3200" b="1" dirty="0">
                <a:latin typeface="Times New Roman" panose="02020603050405020304" pitchFamily="18" charset="0"/>
                <a:cs typeface="Times New Roman" panose="02020603050405020304" pitchFamily="18" charset="0"/>
              </a:rPr>
              <a:t>Branch Coverage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51560"/>
            <a:ext cx="8229600" cy="5076190"/>
          </a:xfrm>
        </p:spPr>
        <p:txBody>
          <a:bodyPr/>
          <a:lstStyle/>
          <a:p>
            <a:pPr algn="just"/>
            <a:r>
              <a:rPr lang="en-IN" sz="2400" dirty="0">
                <a:latin typeface="Times New Roman" panose="02020603050405020304" pitchFamily="18" charset="0"/>
                <a:cs typeface="Times New Roman" panose="02020603050405020304" pitchFamily="18" charset="0"/>
                <a:sym typeface="+mn-ea"/>
              </a:rPr>
              <a:t>Branch Coverage</a:t>
            </a:r>
            <a:r>
              <a:rPr lang="en-US" altLang="en-IN" sz="2400" dirty="0">
                <a:latin typeface="Times New Roman" panose="02020603050405020304" pitchFamily="18" charset="0"/>
                <a:cs typeface="Times New Roman" panose="02020603050405020304" pitchFamily="18" charset="0"/>
                <a:sym typeface="+mn-ea"/>
              </a:rPr>
              <a:t>, </a:t>
            </a:r>
            <a:r>
              <a:rPr lang="en-IN" sz="2400" dirty="0">
                <a:latin typeface="Times New Roman" panose="02020603050405020304" pitchFamily="18" charset="0"/>
                <a:cs typeface="Times New Roman" panose="02020603050405020304" pitchFamily="18" charset="0"/>
                <a:sym typeface="+mn-ea"/>
              </a:rPr>
              <a:t>when executed</a:t>
            </a:r>
            <a:r>
              <a:rPr lang="en-US" altLang="en-IN" sz="2400" dirty="0">
                <a:latin typeface="Times New Roman" panose="02020603050405020304" pitchFamily="18" charset="0"/>
                <a:cs typeface="Times New Roman" panose="02020603050405020304" pitchFamily="18" charset="0"/>
                <a:sym typeface="+mn-ea"/>
              </a:rPr>
              <a:t>,</a:t>
            </a:r>
            <a:r>
              <a:rPr lang="en-IN" sz="2400" dirty="0">
                <a:latin typeface="Times New Roman" panose="02020603050405020304" pitchFamily="18" charset="0"/>
                <a:cs typeface="Times New Roman" panose="02020603050405020304" pitchFamily="18" charset="0"/>
                <a:sym typeface="+mn-ea"/>
              </a:rPr>
              <a:t> ensures that </a:t>
            </a:r>
            <a:r>
              <a:rPr lang="en-IN" sz="2400" b="1" dirty="0">
                <a:latin typeface="Times New Roman" panose="02020603050405020304" pitchFamily="18" charset="0"/>
                <a:cs typeface="Times New Roman" panose="02020603050405020304" pitchFamily="18" charset="0"/>
                <a:sym typeface="+mn-ea"/>
              </a:rPr>
              <a:t>each branch</a:t>
            </a:r>
            <a:r>
              <a:rPr lang="en-IN" sz="2400" dirty="0">
                <a:latin typeface="Times New Roman" panose="02020603050405020304" pitchFamily="18" charset="0"/>
                <a:cs typeface="Times New Roman" panose="02020603050405020304" pitchFamily="18" charset="0"/>
                <a:sym typeface="+mn-ea"/>
              </a:rPr>
              <a:t> from each decision point is executed</a:t>
            </a:r>
            <a:r>
              <a:rPr lang="en-US" altLang="en-IN" sz="2400" dirty="0">
                <a:latin typeface="Times New Roman" panose="02020603050405020304" pitchFamily="18" charset="0"/>
                <a:cs typeface="Times New Roman" panose="02020603050405020304" pitchFamily="18" charset="0"/>
                <a:sym typeface="+mn-ea"/>
              </a:rPr>
              <a:t> </a:t>
            </a:r>
            <a:r>
              <a:rPr lang="en-US" altLang="en-IN" sz="2400" b="1" dirty="0">
                <a:latin typeface="Times New Roman" panose="02020603050405020304" pitchFamily="18" charset="0"/>
                <a:cs typeface="Times New Roman" panose="02020603050405020304" pitchFamily="18" charset="0"/>
                <a:sym typeface="+mn-ea"/>
              </a:rPr>
              <a:t>at least once</a:t>
            </a:r>
            <a:r>
              <a:rPr lang="en-IN" sz="2400" dirty="0">
                <a:latin typeface="Times New Roman" panose="02020603050405020304" pitchFamily="18" charset="0"/>
                <a:cs typeface="Times New Roman" panose="02020603050405020304" pitchFamily="18" charset="0"/>
                <a:sym typeface="+mn-ea"/>
              </a:rPr>
              <a:t>. (e.g., if statements, loops</a:t>
            </a:r>
            <a:r>
              <a:rPr lang="en-US" altLang="en-IN" sz="2400" dirty="0">
                <a:latin typeface="Times New Roman" panose="02020603050405020304" pitchFamily="18" charset="0"/>
                <a:cs typeface="Times New Roman" panose="02020603050405020304" pitchFamily="18" charset="0"/>
                <a:sym typeface="+mn-ea"/>
              </a:rPr>
              <a:t>)</a:t>
            </a:r>
            <a:endParaRPr lang="en-US" altLang="en-IN" sz="2400" dirty="0">
              <a:latin typeface="Times New Roman" panose="02020603050405020304" pitchFamily="18" charset="0"/>
              <a:cs typeface="Times New Roman" panose="02020603050405020304" pitchFamily="18" charset="0"/>
              <a:sym typeface="+mn-ea"/>
            </a:endParaRPr>
          </a:p>
          <a:p>
            <a:pPr algn="just"/>
            <a:r>
              <a:rPr lang="en-IN" sz="2400" dirty="0">
                <a:latin typeface="Times New Roman" panose="02020603050405020304" pitchFamily="18" charset="0"/>
                <a:cs typeface="Times New Roman" panose="02020603050405020304" pitchFamily="18" charset="0"/>
                <a:sym typeface="+mn-ea"/>
              </a:rPr>
              <a:t>In case of a </a:t>
            </a:r>
            <a:r>
              <a:rPr lang="en-IN" sz="2400" b="1" dirty="0">
                <a:latin typeface="Times New Roman" panose="02020603050405020304" pitchFamily="18" charset="0"/>
                <a:cs typeface="Times New Roman" panose="02020603050405020304" pitchFamily="18" charset="0"/>
                <a:sym typeface="+mn-ea"/>
              </a:rPr>
              <a:t>“IF statement”</a:t>
            </a:r>
            <a:r>
              <a:rPr lang="en-IN" sz="2400" dirty="0">
                <a:latin typeface="Times New Roman" panose="02020603050405020304" pitchFamily="18" charset="0"/>
                <a:cs typeface="Times New Roman" panose="02020603050405020304" pitchFamily="18" charset="0"/>
                <a:sym typeface="+mn-ea"/>
              </a:rPr>
              <a:t>, there will be two test conditions:</a:t>
            </a:r>
            <a:endParaRPr lang="en-IN" sz="2400" dirty="0">
              <a:latin typeface="Times New Roman" panose="02020603050405020304" pitchFamily="18" charset="0"/>
              <a:cs typeface="Times New Roman" panose="02020603050405020304" pitchFamily="18" charset="0"/>
            </a:endParaRPr>
          </a:p>
          <a:p>
            <a:pPr lvl="2"/>
            <a:r>
              <a:rPr lang="en-IN" sz="2400" dirty="0">
                <a:latin typeface="Times New Roman" panose="02020603050405020304" pitchFamily="18" charset="0"/>
                <a:cs typeface="Times New Roman" panose="02020603050405020304" pitchFamily="18" charset="0"/>
                <a:sym typeface="+mn-ea"/>
              </a:rPr>
              <a:t>One to validate the </a:t>
            </a:r>
            <a:r>
              <a:rPr lang="en-IN" sz="2400" b="1" dirty="0">
                <a:latin typeface="Times New Roman" panose="02020603050405020304" pitchFamily="18" charset="0"/>
                <a:cs typeface="Times New Roman" panose="02020603050405020304" pitchFamily="18" charset="0"/>
                <a:sym typeface="+mn-ea"/>
              </a:rPr>
              <a:t>true</a:t>
            </a:r>
            <a:r>
              <a:rPr lang="en-IN" sz="2400" dirty="0">
                <a:latin typeface="Times New Roman" panose="02020603050405020304" pitchFamily="18" charset="0"/>
                <a:cs typeface="Times New Roman" panose="02020603050405020304" pitchFamily="18" charset="0"/>
                <a:sym typeface="+mn-ea"/>
              </a:rPr>
              <a:t> branch and</a:t>
            </a:r>
            <a:endParaRPr lang="en-IN" sz="2400" dirty="0">
              <a:latin typeface="Times New Roman" panose="02020603050405020304" pitchFamily="18" charset="0"/>
              <a:cs typeface="Times New Roman" panose="02020603050405020304" pitchFamily="18" charset="0"/>
            </a:endParaRPr>
          </a:p>
          <a:p>
            <a:pPr lvl="2"/>
            <a:r>
              <a:rPr lang="en-IN" sz="2400" dirty="0">
                <a:latin typeface="Times New Roman" panose="02020603050405020304" pitchFamily="18" charset="0"/>
                <a:cs typeface="Times New Roman" panose="02020603050405020304" pitchFamily="18" charset="0"/>
                <a:sym typeface="+mn-ea"/>
              </a:rPr>
              <a:t>Other to validate the </a:t>
            </a:r>
            <a:r>
              <a:rPr lang="en-IN" sz="2400" b="1" dirty="0">
                <a:latin typeface="Times New Roman" panose="02020603050405020304" pitchFamily="18" charset="0"/>
                <a:cs typeface="Times New Roman" panose="02020603050405020304" pitchFamily="18" charset="0"/>
                <a:sym typeface="+mn-ea"/>
              </a:rPr>
              <a:t>false</a:t>
            </a:r>
            <a:r>
              <a:rPr lang="en-IN" sz="2400" dirty="0">
                <a:latin typeface="Times New Roman" panose="02020603050405020304" pitchFamily="18" charset="0"/>
                <a:cs typeface="Times New Roman" panose="02020603050405020304" pitchFamily="18" charset="0"/>
                <a:sym typeface="+mn-ea"/>
              </a:rPr>
              <a:t> branch</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For branch coverage, each branch in the </a:t>
            </a:r>
            <a:r>
              <a:rPr lang="en-US" sz="2400" b="1" dirty="0">
                <a:latin typeface="Times New Roman" panose="02020603050405020304" pitchFamily="18" charset="0"/>
                <a:cs typeface="Times New Roman" panose="02020603050405020304" pitchFamily="18" charset="0"/>
                <a:sym typeface="+mn-ea"/>
              </a:rPr>
              <a:t>CFG</a:t>
            </a:r>
            <a:r>
              <a:rPr lang="en-US" sz="2400" dirty="0">
                <a:latin typeface="Times New Roman" panose="02020603050405020304" pitchFamily="18" charset="0"/>
                <a:cs typeface="Times New Roman" panose="02020603050405020304" pitchFamily="18" charset="0"/>
                <a:sym typeface="+mn-ea"/>
              </a:rPr>
              <a:t> representation of the program must be taken </a:t>
            </a:r>
            <a:r>
              <a:rPr lang="en-US" sz="2400" b="1" dirty="0">
                <a:latin typeface="Times New Roman" panose="02020603050405020304" pitchFamily="18" charset="0"/>
                <a:cs typeface="Times New Roman" panose="02020603050405020304" pitchFamily="18" charset="0"/>
                <a:sym typeface="+mn-ea"/>
              </a:rPr>
              <a:t>at least once</a:t>
            </a:r>
            <a:r>
              <a:rPr lang="en-US" sz="2400" dirty="0">
                <a:latin typeface="Times New Roman" panose="02020603050405020304" pitchFamily="18" charset="0"/>
                <a:cs typeface="Times New Roman" panose="02020603050405020304" pitchFamily="18" charset="0"/>
                <a:sym typeface="+mn-ea"/>
              </a:rPr>
              <a:t>, when the test suite is executed.</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It is also known as </a:t>
            </a:r>
            <a:r>
              <a:rPr lang="en-US" sz="2400" b="1" dirty="0">
                <a:latin typeface="Times New Roman" panose="02020603050405020304" pitchFamily="18" charset="0"/>
                <a:cs typeface="Times New Roman" panose="02020603050405020304" pitchFamily="18" charset="0"/>
                <a:sym typeface="+mn-ea"/>
              </a:rPr>
              <a:t>“Edge Testing”</a:t>
            </a:r>
            <a:r>
              <a:rPr lang="en-US" sz="2400" dirty="0">
                <a:latin typeface="Times New Roman" panose="02020603050405020304" pitchFamily="18" charset="0"/>
                <a:cs typeface="Times New Roman" panose="02020603050405020304" pitchFamily="18" charset="0"/>
                <a:sym typeface="+mn-ea"/>
              </a:rPr>
              <a:t>, as each edge of the program's CFG is traversed at least once.</a:t>
            </a:r>
            <a:endParaRPr lang="en-US" sz="2400" dirty="0">
              <a:latin typeface="Times New Roman" panose="02020603050405020304" pitchFamily="18" charset="0"/>
              <a:cs typeface="Times New Roman" panose="02020603050405020304" pitchFamily="18" charset="0"/>
            </a:endParaRPr>
          </a:p>
          <a:p>
            <a:pPr algn="just"/>
            <a:endParaRPr lang="en-US" sz="2400" dirty="0"/>
          </a:p>
        </p:txBody>
      </p:sp>
      <p:sp>
        <p:nvSpPr>
          <p:cNvPr id="4" name="Date Placeholder 3"/>
          <p:cNvSpPr>
            <a:spLocks noGrp="1"/>
          </p:cNvSpPr>
          <p:nvPr>
            <p:ph type="dt" sz="half" idx="10"/>
          </p:nvPr>
        </p:nvSpPr>
        <p:spPr/>
        <p:txBody>
          <a:bodyPr/>
          <a:lstStyle/>
          <a:p>
            <a:fld id="{84EBC51F-70A8-43F7-A8B4-985D03ED5628}"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8569"/>
            <a:ext cx="7772400" cy="557194"/>
          </a:xfrm>
        </p:spPr>
        <p:txBody>
          <a:bodyPr/>
          <a:lstStyle/>
          <a:p>
            <a:r>
              <a:rPr lang="en-IN" sz="3200" b="1" dirty="0">
                <a:latin typeface="Times New Roman" panose="02020603050405020304" pitchFamily="18" charset="0"/>
                <a:cs typeface="Times New Roman" panose="02020603050405020304" pitchFamily="18" charset="0"/>
              </a:rPr>
              <a:t>Example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3548" y="678637"/>
            <a:ext cx="8178800" cy="5500726"/>
          </a:xfrm>
        </p:spPr>
        <p:txBody>
          <a:bodyPr/>
          <a:lstStyle/>
          <a:p>
            <a:pPr rtl="0">
              <a:buNone/>
            </a:pPr>
            <a:r>
              <a:rPr lang="en-IN" sz="2200" dirty="0">
                <a:latin typeface="Times New Roman" panose="02020603050405020304" pitchFamily="18" charset="0"/>
                <a:cs typeface="Times New Roman" panose="02020603050405020304" pitchFamily="18" charset="0"/>
              </a:rPr>
              <a:t>1		INPUT A &amp; B</a:t>
            </a:r>
            <a:endParaRPr lang="en-IN" sz="2200" dirty="0">
              <a:latin typeface="Times New Roman" panose="02020603050405020304" pitchFamily="18" charset="0"/>
              <a:cs typeface="Times New Roman" panose="02020603050405020304" pitchFamily="18" charset="0"/>
            </a:endParaRPr>
          </a:p>
          <a:p>
            <a:pPr rtl="0">
              <a:buNone/>
            </a:pPr>
            <a:r>
              <a:rPr lang="en-IN" sz="2200" dirty="0">
                <a:latin typeface="Times New Roman" panose="02020603050405020304" pitchFamily="18" charset="0"/>
                <a:cs typeface="Times New Roman" panose="02020603050405020304" pitchFamily="18" charset="0"/>
              </a:rPr>
              <a:t>2		C = A + B</a:t>
            </a:r>
            <a:endParaRPr lang="en-IN" sz="2200" dirty="0">
              <a:latin typeface="Times New Roman" panose="02020603050405020304" pitchFamily="18" charset="0"/>
              <a:cs typeface="Times New Roman" panose="02020603050405020304" pitchFamily="18" charset="0"/>
            </a:endParaRPr>
          </a:p>
          <a:p>
            <a:pPr rtl="0">
              <a:buNone/>
            </a:pPr>
            <a:r>
              <a:rPr lang="en-IN" sz="2200" dirty="0">
                <a:latin typeface="Times New Roman" panose="02020603050405020304" pitchFamily="18" charset="0"/>
                <a:cs typeface="Times New Roman" panose="02020603050405020304" pitchFamily="18" charset="0"/>
              </a:rPr>
              <a:t>3		IF C&gt;100</a:t>
            </a:r>
            <a:endParaRPr lang="en-IN" sz="2200" dirty="0">
              <a:latin typeface="Times New Roman" panose="02020603050405020304" pitchFamily="18" charset="0"/>
              <a:cs typeface="Times New Roman" panose="02020603050405020304" pitchFamily="18" charset="0"/>
            </a:endParaRPr>
          </a:p>
          <a:p>
            <a:pPr rtl="0">
              <a:buNone/>
            </a:pPr>
            <a:r>
              <a:rPr lang="en-IN" sz="2200" dirty="0">
                <a:latin typeface="Times New Roman" panose="02020603050405020304" pitchFamily="18" charset="0"/>
                <a:cs typeface="Times New Roman" panose="02020603050405020304" pitchFamily="18" charset="0"/>
              </a:rPr>
              <a:t>4		</a:t>
            </a:r>
            <a:r>
              <a:rPr lang="en-US" altLang="en-IN" sz="22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PRINT “IT’S DONE”</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For </a:t>
            </a:r>
            <a:r>
              <a:rPr lang="en-IN" sz="2200" b="1" u="sng" dirty="0">
                <a:latin typeface="Times New Roman" panose="02020603050405020304" pitchFamily="18" charset="0"/>
                <a:cs typeface="Times New Roman" panose="02020603050405020304" pitchFamily="18" charset="0"/>
              </a:rPr>
              <a:t>Statement Coverage</a:t>
            </a:r>
            <a:r>
              <a:rPr lang="en-IN" sz="2200" dirty="0">
                <a:latin typeface="Times New Roman" panose="02020603050405020304" pitchFamily="18" charset="0"/>
                <a:cs typeface="Times New Roman" panose="02020603050405020304" pitchFamily="18" charset="0"/>
              </a:rPr>
              <a:t> – we would need only one test case to check all the lines of code.</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If consider </a:t>
            </a:r>
            <a:r>
              <a:rPr lang="en-IN" sz="2200" b="1" i="1" dirty="0">
                <a:latin typeface="Times New Roman" panose="02020603050405020304" pitchFamily="18" charset="0"/>
                <a:cs typeface="Times New Roman" panose="02020603050405020304" pitchFamily="18" charset="0"/>
              </a:rPr>
              <a:t>TestCase_01</a:t>
            </a:r>
            <a:r>
              <a:rPr lang="en-IN" sz="2200" i="1" dirty="0">
                <a:latin typeface="Times New Roman" panose="02020603050405020304" pitchFamily="18" charset="0"/>
                <a:cs typeface="Times New Roman" panose="02020603050405020304" pitchFamily="18" charset="0"/>
              </a:rPr>
              <a:t> to be </a:t>
            </a:r>
            <a:r>
              <a:rPr lang="en-IN" sz="2200" b="1" i="1" dirty="0">
                <a:latin typeface="Times New Roman" panose="02020603050405020304" pitchFamily="18" charset="0"/>
                <a:cs typeface="Times New Roman" panose="02020603050405020304" pitchFamily="18" charset="0"/>
              </a:rPr>
              <a:t>(A=40 and B=70)</a:t>
            </a:r>
            <a:r>
              <a:rPr lang="en-IN" sz="2200" i="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then all the lines of code will be executed</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Is that sufficient? </a:t>
            </a:r>
            <a:endParaRPr lang="en-IN" sz="2200" dirty="0">
              <a:latin typeface="Times New Roman" panose="02020603050405020304" pitchFamily="18" charset="0"/>
              <a:cs typeface="Times New Roman" panose="02020603050405020304" pitchFamily="18" charset="0"/>
            </a:endParaRPr>
          </a:p>
          <a:p>
            <a:pPr lvl="1" algn="just"/>
            <a:r>
              <a:rPr lang="en-IN" sz="2200" dirty="0">
                <a:latin typeface="Times New Roman" panose="02020603050405020304" pitchFamily="18" charset="0"/>
                <a:cs typeface="Times New Roman" panose="02020603050405020304" pitchFamily="18" charset="0"/>
              </a:rPr>
              <a:t>What if I consider my Test case as </a:t>
            </a:r>
            <a:r>
              <a:rPr lang="en-IN" sz="2200" b="1" dirty="0">
                <a:latin typeface="Times New Roman" panose="02020603050405020304" pitchFamily="18" charset="0"/>
                <a:cs typeface="Times New Roman" panose="02020603050405020304" pitchFamily="18" charset="0"/>
              </a:rPr>
              <a:t>A=33 and B=45</a:t>
            </a:r>
            <a:r>
              <a:rPr lang="en-IN"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Because Statement coverage will only cover the true side, for the pseudo code, only one test case </a:t>
            </a:r>
            <a:r>
              <a:rPr lang="en-IN" sz="2200" b="1" dirty="0">
                <a:solidFill>
                  <a:srgbClr val="FF0000"/>
                </a:solidFill>
                <a:latin typeface="Times New Roman" panose="02020603050405020304" pitchFamily="18" charset="0"/>
                <a:cs typeface="Times New Roman" panose="02020603050405020304" pitchFamily="18" charset="0"/>
              </a:rPr>
              <a:t>would NOT be sufficient</a:t>
            </a:r>
            <a:r>
              <a:rPr lang="en-IN" sz="2200" dirty="0">
                <a:latin typeface="Times New Roman" panose="02020603050405020304" pitchFamily="18" charset="0"/>
                <a:cs typeface="Times New Roman" panose="02020603050405020304" pitchFamily="18" charset="0"/>
              </a:rPr>
              <a:t> to test it. </a:t>
            </a:r>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As a tester, we have to consider the negative cases as well. Hence for maximum coverage, we need to consider </a:t>
            </a:r>
            <a:r>
              <a:rPr lang="en-IN" sz="2200" b="1" dirty="0">
                <a:latin typeface="Times New Roman" panose="02020603050405020304" pitchFamily="18" charset="0"/>
                <a:cs typeface="Times New Roman" panose="02020603050405020304" pitchFamily="18" charset="0"/>
              </a:rPr>
              <a:t>“</a:t>
            </a:r>
            <a:r>
              <a:rPr lang="en-IN" sz="2200" b="1" u="sng" dirty="0">
                <a:latin typeface="Times New Roman" panose="02020603050405020304" pitchFamily="18" charset="0"/>
                <a:cs typeface="Times New Roman" panose="02020603050405020304" pitchFamily="18" charset="0"/>
              </a:rPr>
              <a:t>Branch Coverage</a:t>
            </a:r>
            <a:r>
              <a:rPr lang="en-IN" sz="2200" b="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which will evaluate the “FALSE” conditions</a:t>
            </a:r>
            <a:r>
              <a:rPr lang="en-US" altLang="en-IN" sz="2200" dirty="0">
                <a:latin typeface="Times New Roman" panose="02020603050405020304" pitchFamily="18" charset="0"/>
                <a:cs typeface="Times New Roman" panose="02020603050405020304" pitchFamily="18" charset="0"/>
              </a:rPr>
              <a:t> also</a:t>
            </a:r>
            <a:r>
              <a:rPr lang="en-IN"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a:p>
            <a:pPr rtl="0">
              <a:buNone/>
            </a:pPr>
            <a:endParaRPr lang="en-IN" sz="2300" dirty="0"/>
          </a:p>
          <a:p>
            <a:endParaRPr lang="en-IN" sz="2300" dirty="0"/>
          </a:p>
        </p:txBody>
      </p:sp>
      <p:sp>
        <p:nvSpPr>
          <p:cNvPr id="4" name="Slide Number Placeholder 3"/>
          <p:cNvSpPr>
            <a:spLocks noGrp="1"/>
          </p:cNvSpPr>
          <p:nvPr>
            <p:ph type="sldNum" sz="quarter" idx="12"/>
          </p:nvPr>
        </p:nvSpPr>
        <p:spPr/>
        <p:txBody>
          <a:bodyPr/>
          <a:lstStyle/>
          <a:p>
            <a:pPr lvl="0">
              <a:spcBef>
                <a:spcPct val="50000"/>
              </a:spcBef>
            </a:pPr>
            <a:fld id="{9A0DB2DC-4C9A-4742-B13C-FB6460FD3503}" type="slidenum">
              <a:rPr lang="en-US" smtClean="0"/>
            </a:fld>
            <a:endParaRPr lang="en-US"/>
          </a:p>
        </p:txBody>
      </p:sp>
      <p:sp>
        <p:nvSpPr>
          <p:cNvPr id="5" name="Date Placeholder 4"/>
          <p:cNvSpPr>
            <a:spLocks noGrp="1"/>
          </p:cNvSpPr>
          <p:nvPr>
            <p:ph type="dt" sz="half" idx="10"/>
          </p:nvPr>
        </p:nvSpPr>
        <p:spPr/>
        <p:txBody>
          <a:bodyPr/>
          <a:lstStyle/>
          <a:p>
            <a:fld id="{D7DDB6D7-8AF6-4E3F-898A-42F06AF78C6A}" type="datetime3">
              <a:rPr lang="en-US" smtClean="0"/>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400" y="228600"/>
            <a:ext cx="7772400" cy="485756"/>
          </a:xfrm>
        </p:spPr>
        <p:txBody>
          <a:bodyPr/>
          <a:lstStyle/>
          <a:p>
            <a:r>
              <a:rPr lang="en-IN" sz="2400" dirty="0">
                <a:latin typeface="Times New Roman" panose="02020603050405020304" pitchFamily="18" charset="0"/>
                <a:cs typeface="Times New Roman" panose="02020603050405020304" pitchFamily="18" charset="0"/>
              </a:rPr>
              <a:t>So now the pseudo code becomes: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642918"/>
            <a:ext cx="8686800" cy="5414982"/>
          </a:xfrm>
        </p:spPr>
        <p:txBody>
          <a:bodyPr/>
          <a:lstStyle/>
          <a:p>
            <a:pPr rtl="0">
              <a:buNone/>
            </a:pPr>
            <a:r>
              <a:rPr lang="en-IN" sz="2200" dirty="0">
                <a:latin typeface="Times New Roman" panose="02020603050405020304" pitchFamily="18" charset="0"/>
                <a:cs typeface="Times New Roman" panose="02020603050405020304" pitchFamily="18" charset="0"/>
              </a:rPr>
              <a:t>1	</a:t>
            </a:r>
            <a:r>
              <a:rPr lang="en-IN" sz="2400" dirty="0">
                <a:latin typeface="Times New Roman" panose="02020603050405020304" pitchFamily="18" charset="0"/>
                <a:cs typeface="Times New Roman" panose="02020603050405020304" pitchFamily="18" charset="0"/>
              </a:rPr>
              <a:t>INPUT A &amp; B</a:t>
            </a:r>
            <a:endParaRPr lang="en-IN" sz="2400" dirty="0">
              <a:latin typeface="Times New Roman" panose="02020603050405020304" pitchFamily="18" charset="0"/>
              <a:cs typeface="Times New Roman" panose="02020603050405020304" pitchFamily="18" charset="0"/>
            </a:endParaRPr>
          </a:p>
          <a:p>
            <a:pPr rtl="0">
              <a:buNone/>
            </a:pPr>
            <a:r>
              <a:rPr lang="en-IN" sz="2400" dirty="0">
                <a:latin typeface="Times New Roman" panose="02020603050405020304" pitchFamily="18" charset="0"/>
                <a:cs typeface="Times New Roman" panose="02020603050405020304" pitchFamily="18" charset="0"/>
              </a:rPr>
              <a:t>2	C = A + B</a:t>
            </a:r>
            <a:endParaRPr lang="en-IN" sz="2400" dirty="0">
              <a:latin typeface="Times New Roman" panose="02020603050405020304" pitchFamily="18" charset="0"/>
              <a:cs typeface="Times New Roman" panose="02020603050405020304" pitchFamily="18" charset="0"/>
            </a:endParaRPr>
          </a:p>
          <a:p>
            <a:pPr rtl="0">
              <a:buNone/>
            </a:pPr>
            <a:r>
              <a:rPr lang="en-IN" sz="2400" dirty="0">
                <a:latin typeface="Times New Roman" panose="02020603050405020304" pitchFamily="18" charset="0"/>
                <a:cs typeface="Times New Roman" panose="02020603050405020304" pitchFamily="18" charset="0"/>
              </a:rPr>
              <a:t>3	IF C&gt;100</a:t>
            </a:r>
            <a:endParaRPr lang="en-IN" sz="2400" dirty="0">
              <a:latin typeface="Times New Roman" panose="02020603050405020304" pitchFamily="18" charset="0"/>
              <a:cs typeface="Times New Roman" panose="02020603050405020304" pitchFamily="18" charset="0"/>
            </a:endParaRPr>
          </a:p>
          <a:p>
            <a:pPr rtl="0">
              <a:buNone/>
            </a:pPr>
            <a:r>
              <a:rPr lang="en-IN" sz="2400" dirty="0">
                <a:latin typeface="Times New Roman" panose="02020603050405020304" pitchFamily="18" charset="0"/>
                <a:cs typeface="Times New Roman" panose="02020603050405020304" pitchFamily="18" charset="0"/>
              </a:rPr>
              <a:t>4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PRINT “IT’S DONE”</a:t>
            </a:r>
            <a:endParaRPr lang="en-IN" sz="2400" dirty="0">
              <a:latin typeface="Times New Roman" panose="02020603050405020304" pitchFamily="18" charset="0"/>
              <a:cs typeface="Times New Roman" panose="02020603050405020304" pitchFamily="18" charset="0"/>
            </a:endParaRPr>
          </a:p>
          <a:p>
            <a:pPr rtl="0">
              <a:buNone/>
            </a:pPr>
            <a:r>
              <a:rPr lang="en-IN" sz="2400" dirty="0">
                <a:latin typeface="Times New Roman" panose="02020603050405020304" pitchFamily="18" charset="0"/>
                <a:cs typeface="Times New Roman" panose="02020603050405020304" pitchFamily="18" charset="0"/>
              </a:rPr>
              <a:t>5	ELSE</a:t>
            </a:r>
            <a:endParaRPr lang="en-IN" sz="2400" dirty="0">
              <a:latin typeface="Times New Roman" panose="02020603050405020304" pitchFamily="18" charset="0"/>
              <a:cs typeface="Times New Roman" panose="02020603050405020304" pitchFamily="18" charset="0"/>
            </a:endParaRPr>
          </a:p>
          <a:p>
            <a:pPr rtl="0">
              <a:buNone/>
            </a:pPr>
            <a:r>
              <a:rPr lang="en-IN" sz="2400" dirty="0">
                <a:latin typeface="Times New Roman" panose="02020603050405020304" pitchFamily="18" charset="0"/>
                <a:cs typeface="Times New Roman" panose="02020603050405020304" pitchFamily="18" charset="0"/>
              </a:rPr>
              <a:t>6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PRINT “IT’S PENDING”</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So for Branch coverage, we would require two test cases to complete testing of this pseudo code.</a:t>
            </a:r>
            <a:endParaRPr lang="en-IN" sz="2400" dirty="0">
              <a:latin typeface="Times New Roman" panose="02020603050405020304" pitchFamily="18" charset="0"/>
              <a:cs typeface="Times New Roman" panose="02020603050405020304" pitchFamily="18" charset="0"/>
            </a:endParaRPr>
          </a:p>
          <a:p>
            <a:pPr lvl="1" algn="just"/>
            <a:r>
              <a:rPr lang="en-IN" sz="2400" b="1" dirty="0">
                <a:latin typeface="Times New Roman" panose="02020603050405020304" pitchFamily="18" charset="0"/>
                <a:cs typeface="Times New Roman" panose="02020603050405020304" pitchFamily="18" charset="0"/>
              </a:rPr>
              <a:t>TestCase_01</a:t>
            </a:r>
            <a:r>
              <a:rPr lang="en-IN" sz="2400" dirty="0">
                <a:latin typeface="Times New Roman" panose="02020603050405020304" pitchFamily="18" charset="0"/>
                <a:cs typeface="Times New Roman" panose="02020603050405020304" pitchFamily="18" charset="0"/>
              </a:rPr>
              <a:t>: A=33, B=</a:t>
            </a:r>
            <a:r>
              <a:rPr lang="en-US" altLang="en-IN" sz="2400" dirty="0">
                <a:latin typeface="Times New Roman" panose="02020603050405020304" pitchFamily="18" charset="0"/>
                <a:cs typeface="Times New Roman" panose="02020603050405020304" pitchFamily="18" charset="0"/>
              </a:rPr>
              <a:t>7</a:t>
            </a:r>
            <a:r>
              <a:rPr lang="en-IN" sz="2400" dirty="0">
                <a:latin typeface="Times New Roman" panose="02020603050405020304" pitchFamily="18" charset="0"/>
                <a:cs typeface="Times New Roman" panose="02020603050405020304" pitchFamily="18" charset="0"/>
              </a:rPr>
              <a:t>5</a:t>
            </a:r>
            <a:r>
              <a:rPr lang="en-US" altLang="en-IN" sz="2400" dirty="0">
                <a:latin typeface="Times New Roman" panose="02020603050405020304" pitchFamily="18" charset="0"/>
                <a:cs typeface="Times New Roman" panose="02020603050405020304" pitchFamily="18" charset="0"/>
              </a:rPr>
              <a:t>; (</a:t>
            </a:r>
            <a:r>
              <a:rPr lang="en-US" altLang="en-IN" sz="2400" b="1" dirty="0">
                <a:latin typeface="Times New Roman" panose="02020603050405020304" pitchFamily="18" charset="0"/>
                <a:cs typeface="Times New Roman" panose="02020603050405020304" pitchFamily="18" charset="0"/>
              </a:rPr>
              <a:t>Lines executed:</a:t>
            </a:r>
            <a:r>
              <a:rPr lang="en-US" altLang="en-IN" sz="2400" dirty="0">
                <a:latin typeface="Times New Roman" panose="02020603050405020304" pitchFamily="18" charset="0"/>
                <a:cs typeface="Times New Roman" panose="02020603050405020304" pitchFamily="18" charset="0"/>
              </a:rPr>
              <a:t> 1,2,3,4)</a:t>
            </a:r>
            <a:endParaRPr lang="en-IN" sz="2400" dirty="0">
              <a:latin typeface="Times New Roman" panose="02020603050405020304" pitchFamily="18" charset="0"/>
              <a:cs typeface="Times New Roman" panose="02020603050405020304" pitchFamily="18" charset="0"/>
            </a:endParaRPr>
          </a:p>
          <a:p>
            <a:pPr lvl="1" algn="just"/>
            <a:r>
              <a:rPr lang="en-IN" sz="2400" b="1" dirty="0">
                <a:latin typeface="Times New Roman" panose="02020603050405020304" pitchFamily="18" charset="0"/>
                <a:cs typeface="Times New Roman" panose="02020603050405020304" pitchFamily="18" charset="0"/>
              </a:rPr>
              <a:t>TestCase_02</a:t>
            </a:r>
            <a:r>
              <a:rPr lang="en-IN" sz="2400" dirty="0">
                <a:latin typeface="Times New Roman" panose="02020603050405020304" pitchFamily="18" charset="0"/>
                <a:cs typeface="Times New Roman" panose="02020603050405020304" pitchFamily="18" charset="0"/>
              </a:rPr>
              <a:t>: A=25, B=30</a:t>
            </a:r>
            <a:r>
              <a:rPr lang="en-US" altLang="en-IN" sz="2400" dirty="0">
                <a:latin typeface="Times New Roman" panose="02020603050405020304" pitchFamily="18" charset="0"/>
                <a:cs typeface="Times New Roman" panose="02020603050405020304" pitchFamily="18" charset="0"/>
                <a:sym typeface="+mn-ea"/>
              </a:rPr>
              <a:t>; (</a:t>
            </a:r>
            <a:r>
              <a:rPr lang="en-US" altLang="en-IN" sz="2400" b="1" dirty="0">
                <a:latin typeface="Times New Roman" panose="02020603050405020304" pitchFamily="18" charset="0"/>
                <a:cs typeface="Times New Roman" panose="02020603050405020304" pitchFamily="18" charset="0"/>
                <a:sym typeface="+mn-ea"/>
              </a:rPr>
              <a:t>Lines executed:</a:t>
            </a:r>
            <a:r>
              <a:rPr lang="en-US" altLang="en-IN" sz="2400" dirty="0">
                <a:latin typeface="Times New Roman" panose="02020603050405020304" pitchFamily="18" charset="0"/>
                <a:cs typeface="Times New Roman" panose="02020603050405020304" pitchFamily="18" charset="0"/>
                <a:sym typeface="+mn-ea"/>
              </a:rPr>
              <a:t> 1,2,3,5,6)</a:t>
            </a:r>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With this, each and every line of code is executed at least once.</a:t>
            </a:r>
            <a:endParaRPr lang="en-IN" sz="2400" dirty="0">
              <a:latin typeface="Times New Roman" panose="02020603050405020304" pitchFamily="18" charset="0"/>
              <a:cs typeface="Times New Roman" panose="02020603050405020304" pitchFamily="18" charset="0"/>
            </a:endParaRPr>
          </a:p>
          <a:p>
            <a:pPr lvl="1" algn="just"/>
            <a:r>
              <a:rPr lang="en-IN" sz="2300" dirty="0">
                <a:latin typeface="Times New Roman" panose="02020603050405020304" pitchFamily="18" charset="0"/>
                <a:cs typeface="Times New Roman" panose="02020603050405020304" pitchFamily="18" charset="0"/>
              </a:rPr>
              <a:t>Branch Coverage ensures more coverage than Statement coverage</a:t>
            </a:r>
            <a:endParaRPr lang="en-IN" sz="2300" dirty="0">
              <a:latin typeface="Times New Roman" panose="02020603050405020304" pitchFamily="18" charset="0"/>
              <a:cs typeface="Times New Roman" panose="02020603050405020304" pitchFamily="18" charset="0"/>
            </a:endParaRPr>
          </a:p>
          <a:p>
            <a:pPr lvl="1" algn="just"/>
            <a:r>
              <a:rPr lang="en-IN" sz="2300" dirty="0">
                <a:latin typeface="Times New Roman" panose="02020603050405020304" pitchFamily="18" charset="0"/>
                <a:cs typeface="Times New Roman" panose="02020603050405020304" pitchFamily="18" charset="0"/>
              </a:rPr>
              <a:t>100% Branch coverage itself means 100% statement coverage,</a:t>
            </a:r>
            <a:endParaRPr lang="en-IN" sz="2300" dirty="0">
              <a:latin typeface="Times New Roman" panose="02020603050405020304" pitchFamily="18" charset="0"/>
              <a:cs typeface="Times New Roman" panose="02020603050405020304" pitchFamily="18" charset="0"/>
            </a:endParaRPr>
          </a:p>
          <a:p>
            <a:pPr algn="just" rtl="0"/>
            <a:endParaRPr lang="en-IN" sz="2300" dirty="0"/>
          </a:p>
          <a:p>
            <a:pPr algn="just"/>
            <a:endParaRPr lang="en-IN" sz="2300" dirty="0"/>
          </a:p>
        </p:txBody>
      </p:sp>
      <p:sp>
        <p:nvSpPr>
          <p:cNvPr id="4" name="Date Placeholder 3"/>
          <p:cNvSpPr>
            <a:spLocks noGrp="1"/>
          </p:cNvSpPr>
          <p:nvPr>
            <p:ph type="dt" sz="half" idx="10"/>
          </p:nvPr>
        </p:nvSpPr>
        <p:spPr/>
        <p:txBody>
          <a:bodyPr/>
          <a:lstStyle/>
          <a:p>
            <a:fld id="{CD249C25-0C43-4ED5-82FB-54DD4527BBD7}"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06400" y="0"/>
            <a:ext cx="7771130" cy="784860"/>
          </a:xfrm>
        </p:spPr>
        <p:txBody>
          <a:bodyPr lIns="18000" tIns="46800" rIns="18000" bIns="46800" anchor="ctr"/>
          <a:lstStyle/>
          <a:p>
            <a:pPr>
              <a:spcBef>
                <a:spcPts val="1000"/>
              </a:spcBef>
            </a:pPr>
            <a:r>
              <a:rPr lang="en-US" altLang="en-GB" sz="3200" b="1" dirty="0">
                <a:latin typeface="Times New Roman" panose="02020603050405020304" pitchFamily="18" charset="0"/>
                <a:cs typeface="Times New Roman" panose="02020603050405020304" pitchFamily="18" charset="0"/>
              </a:rPr>
              <a:t>Organization of the Chapter</a:t>
            </a:r>
            <a:endParaRPr lang="en-US" altLang="en-GB" sz="3200" b="1" dirty="0">
              <a:latin typeface="Times New Roman" panose="02020603050405020304" pitchFamily="18" charset="0"/>
              <a:cs typeface="Times New Roman" panose="02020603050405020304" pitchFamily="18" charset="0"/>
            </a:endParaRPr>
          </a:p>
        </p:txBody>
      </p:sp>
      <p:sp>
        <p:nvSpPr>
          <p:cNvPr id="5122" name="Rectangle 2"/>
          <p:cNvSpPr>
            <a:spLocks noGrp="1" noChangeArrowheads="1"/>
          </p:cNvSpPr>
          <p:nvPr>
            <p:ph type="body" idx="1"/>
          </p:nvPr>
        </p:nvSpPr>
        <p:spPr>
          <a:xfrm>
            <a:off x="611505" y="784860"/>
            <a:ext cx="7771130" cy="5226685"/>
          </a:xfrm>
          <a:solidFill>
            <a:srgbClr val="F1F7E9"/>
          </a:solidFill>
        </p:spPr>
        <p:txBody>
          <a:bodyPr lIns="18000" tIns="46800" rIns="18000" bIns="46800"/>
          <a:lstStyle/>
          <a:p>
            <a:pPr>
              <a:spcBef>
                <a:spcPts val="640"/>
              </a:spcBef>
            </a:pPr>
            <a:r>
              <a:rPr lang="en-US" altLang="en-GB" sz="2400" dirty="0">
                <a:solidFill>
                  <a:schemeClr val="tx1"/>
                </a:solidFill>
                <a:latin typeface="Times New Roman" panose="02020603050405020304" pitchFamily="18" charset="0"/>
                <a:cs typeface="Times New Roman" panose="02020603050405020304" pitchFamily="18" charset="0"/>
              </a:rPr>
              <a:t>Introduction</a:t>
            </a:r>
            <a:endParaRPr lang="en-US" altLang="en-GB" sz="2400" dirty="0">
              <a:solidFill>
                <a:schemeClr val="tx1"/>
              </a:solidFill>
              <a:latin typeface="Times New Roman" panose="02020603050405020304" pitchFamily="18" charset="0"/>
              <a:cs typeface="Times New Roman" panose="02020603050405020304" pitchFamily="18" charset="0"/>
            </a:endParaRPr>
          </a:p>
          <a:p>
            <a:pPr>
              <a:spcBef>
                <a:spcPts val="640"/>
              </a:spcBef>
            </a:pPr>
            <a:r>
              <a:rPr lang="en-US" altLang="en-GB" sz="2400" dirty="0">
                <a:solidFill>
                  <a:schemeClr val="tx1"/>
                </a:solidFill>
                <a:latin typeface="Times New Roman" panose="02020603050405020304" pitchFamily="18" charset="0"/>
                <a:cs typeface="Times New Roman" panose="02020603050405020304" pitchFamily="18" charset="0"/>
              </a:rPr>
              <a:t>Coding</a:t>
            </a:r>
            <a:endParaRPr lang="en-US" altLang="en-GB" sz="2400" dirty="0">
              <a:solidFill>
                <a:schemeClr val="tx1"/>
              </a:solidFill>
              <a:latin typeface="Times New Roman" panose="02020603050405020304" pitchFamily="18" charset="0"/>
              <a:cs typeface="Times New Roman" panose="02020603050405020304" pitchFamily="18" charset="0"/>
            </a:endParaRPr>
          </a:p>
          <a:p>
            <a:pPr lvl="1">
              <a:spcBef>
                <a:spcPts val="640"/>
              </a:spcBef>
            </a:pPr>
            <a:r>
              <a:rPr lang="en-US" altLang="en-GB" sz="2400" dirty="0">
                <a:solidFill>
                  <a:schemeClr val="tx1"/>
                </a:solidFill>
                <a:latin typeface="Times New Roman" panose="02020603050405020304" pitchFamily="18" charset="0"/>
                <a:cs typeface="Times New Roman" panose="02020603050405020304" pitchFamily="18" charset="0"/>
              </a:rPr>
              <a:t>Code Review</a:t>
            </a:r>
            <a:endParaRPr lang="en-GB" sz="2400" dirty="0">
              <a:solidFill>
                <a:schemeClr val="tx1"/>
              </a:solidFill>
              <a:latin typeface="Times New Roman" panose="02020603050405020304" pitchFamily="18" charset="0"/>
              <a:cs typeface="Times New Roman" panose="02020603050405020304" pitchFamily="18" charset="0"/>
            </a:endParaRPr>
          </a:p>
          <a:p>
            <a:pPr>
              <a:spcBef>
                <a:spcPts val="640"/>
              </a:spcBef>
            </a:pPr>
            <a:r>
              <a:rPr lang="en-US" altLang="en-GB" sz="2400" dirty="0">
                <a:solidFill>
                  <a:schemeClr val="tx1"/>
                </a:solidFill>
                <a:latin typeface="Times New Roman" panose="02020603050405020304" pitchFamily="18" charset="0"/>
                <a:cs typeface="Times New Roman" panose="02020603050405020304" pitchFamily="18" charset="0"/>
              </a:rPr>
              <a:t>Software Documentation</a:t>
            </a:r>
            <a:endParaRPr lang="en-US" altLang="en-GB" sz="2400" dirty="0">
              <a:solidFill>
                <a:schemeClr val="tx1"/>
              </a:solidFill>
              <a:latin typeface="Times New Roman" panose="02020603050405020304" pitchFamily="18" charset="0"/>
              <a:cs typeface="Times New Roman" panose="02020603050405020304" pitchFamily="18" charset="0"/>
            </a:endParaRPr>
          </a:p>
          <a:p>
            <a:pPr>
              <a:spcBef>
                <a:spcPts val="640"/>
              </a:spcBef>
            </a:pPr>
            <a:r>
              <a:rPr lang="en-US" altLang="en-GB" sz="2400" dirty="0">
                <a:solidFill>
                  <a:schemeClr val="tx1"/>
                </a:solidFill>
                <a:latin typeface="Times New Roman" panose="02020603050405020304" pitchFamily="18" charset="0"/>
                <a:cs typeface="Times New Roman" panose="02020603050405020304" pitchFamily="18" charset="0"/>
              </a:rPr>
              <a:t>Testing</a:t>
            </a:r>
            <a:endParaRPr lang="en-US" altLang="en-GB" sz="2400" dirty="0">
              <a:solidFill>
                <a:schemeClr val="tx1"/>
              </a:solidFill>
              <a:latin typeface="Times New Roman" panose="02020603050405020304" pitchFamily="18" charset="0"/>
              <a:cs typeface="Times New Roman" panose="02020603050405020304" pitchFamily="18" charset="0"/>
            </a:endParaRPr>
          </a:p>
          <a:p>
            <a:pPr lvl="1">
              <a:spcBef>
                <a:spcPts val="640"/>
              </a:spcBef>
            </a:pPr>
            <a:r>
              <a:rPr lang="en-US" altLang="en-GB" sz="2400" dirty="0">
                <a:solidFill>
                  <a:schemeClr val="tx1"/>
                </a:solidFill>
                <a:latin typeface="Times New Roman" panose="02020603050405020304" pitchFamily="18" charset="0"/>
                <a:cs typeface="Times New Roman" panose="02020603050405020304" pitchFamily="18" charset="0"/>
              </a:rPr>
              <a:t>Unit Testing</a:t>
            </a:r>
            <a:endParaRPr lang="en-US" altLang="en-GB" sz="2400" dirty="0">
              <a:solidFill>
                <a:schemeClr val="tx1"/>
              </a:solidFill>
              <a:latin typeface="Times New Roman" panose="02020603050405020304" pitchFamily="18" charset="0"/>
              <a:cs typeface="Times New Roman" panose="02020603050405020304" pitchFamily="18" charset="0"/>
            </a:endParaRPr>
          </a:p>
          <a:p>
            <a:pPr lvl="1">
              <a:spcBef>
                <a:spcPts val="640"/>
              </a:spcBef>
            </a:pPr>
            <a:r>
              <a:rPr lang="en-US" altLang="en-GB" sz="2400" dirty="0">
                <a:solidFill>
                  <a:schemeClr val="tx1"/>
                </a:solidFill>
                <a:latin typeface="Times New Roman" panose="02020603050405020304" pitchFamily="18" charset="0"/>
                <a:cs typeface="Times New Roman" panose="02020603050405020304" pitchFamily="18" charset="0"/>
              </a:rPr>
              <a:t>Integration Testing</a:t>
            </a:r>
            <a:endParaRPr lang="en-US" altLang="en-GB" sz="2400" dirty="0">
              <a:solidFill>
                <a:schemeClr val="tx1"/>
              </a:solidFill>
              <a:latin typeface="Times New Roman" panose="02020603050405020304" pitchFamily="18" charset="0"/>
              <a:cs typeface="Times New Roman" panose="02020603050405020304" pitchFamily="18" charset="0"/>
            </a:endParaRPr>
          </a:p>
          <a:p>
            <a:pPr lvl="1">
              <a:spcBef>
                <a:spcPts val="640"/>
              </a:spcBef>
            </a:pPr>
            <a:r>
              <a:rPr lang="en-US" altLang="en-GB" sz="2400" dirty="0">
                <a:solidFill>
                  <a:schemeClr val="tx1"/>
                </a:solidFill>
                <a:latin typeface="Times New Roman" panose="02020603050405020304" pitchFamily="18" charset="0"/>
                <a:cs typeface="Times New Roman" panose="02020603050405020304" pitchFamily="18" charset="0"/>
              </a:rPr>
              <a:t>System Testing</a:t>
            </a:r>
            <a:endParaRPr lang="en-GB" sz="2400" dirty="0">
              <a:solidFill>
                <a:schemeClr val="tx1"/>
              </a:solidFill>
              <a:latin typeface="Times New Roman" panose="02020603050405020304" pitchFamily="18" charset="0"/>
              <a:cs typeface="Times New Roman" panose="02020603050405020304" pitchFamily="18" charset="0"/>
            </a:endParaRPr>
          </a:p>
          <a:p>
            <a:pPr>
              <a:spcBef>
                <a:spcPts val="640"/>
              </a:spcBef>
            </a:pPr>
            <a:r>
              <a:rPr lang="en-US" altLang="en-GB" sz="2400" dirty="0">
                <a:solidFill>
                  <a:schemeClr val="tx1"/>
                </a:solidFill>
                <a:latin typeface="Times New Roman" panose="02020603050405020304" pitchFamily="18" charset="0"/>
                <a:cs typeface="Times New Roman" panose="02020603050405020304" pitchFamily="18" charset="0"/>
              </a:rPr>
              <a:t>Debugging approaches</a:t>
            </a:r>
            <a:endParaRPr lang="en-US" altLang="en-GB" sz="2400" dirty="0">
              <a:solidFill>
                <a:schemeClr val="tx1"/>
              </a:solidFill>
              <a:latin typeface="Times New Roman" panose="02020603050405020304" pitchFamily="18" charset="0"/>
              <a:cs typeface="Times New Roman" panose="02020603050405020304" pitchFamily="18" charset="0"/>
            </a:endParaRPr>
          </a:p>
          <a:p>
            <a:pPr>
              <a:spcBef>
                <a:spcPts val="640"/>
              </a:spcBef>
            </a:pPr>
            <a:r>
              <a:rPr lang="en-US" altLang="en-GB" sz="2400" dirty="0">
                <a:solidFill>
                  <a:schemeClr val="tx1"/>
                </a:solidFill>
                <a:latin typeface="Times New Roman" panose="02020603050405020304" pitchFamily="18" charset="0"/>
                <a:cs typeface="Times New Roman" panose="02020603050405020304" pitchFamily="18" charset="0"/>
              </a:rPr>
              <a:t>Performance Testing</a:t>
            </a:r>
            <a:endParaRPr lang="en-US" altLang="en-GB" sz="2400" dirty="0">
              <a:solidFill>
                <a:schemeClr val="tx1"/>
              </a:solidFill>
              <a:latin typeface="Times New Roman" panose="02020603050405020304" pitchFamily="18" charset="0"/>
              <a:cs typeface="Times New Roman" panose="02020603050405020304" pitchFamily="18" charset="0"/>
            </a:endParaRPr>
          </a:p>
          <a:p>
            <a:pPr>
              <a:spcBef>
                <a:spcPts val="640"/>
              </a:spcBef>
            </a:pPr>
            <a:r>
              <a:rPr lang="en-US" altLang="en-GB" sz="2800" dirty="0">
                <a:solidFill>
                  <a:schemeClr val="tx1"/>
                </a:solidFill>
                <a:latin typeface="Times New Roman" panose="02020603050405020304" pitchFamily="18" charset="0"/>
                <a:cs typeface="Times New Roman" panose="02020603050405020304" pitchFamily="18" charset="0"/>
              </a:rPr>
              <a:t>Automated Testing</a:t>
            </a:r>
            <a:endParaRPr lang="en-US" altLang="en-GB" sz="2800" dirty="0">
              <a:solidFill>
                <a:schemeClr val="tx1"/>
              </a:solidFill>
              <a:latin typeface="Times New Roman" panose="02020603050405020304" pitchFamily="18" charset="0"/>
              <a:cs typeface="Times New Roman" panose="02020603050405020304" pitchFamily="18" charset="0"/>
            </a:endParaRPr>
          </a:p>
          <a:p>
            <a:pPr>
              <a:spcBef>
                <a:spcPts val="640"/>
              </a:spcBef>
            </a:pPr>
            <a:r>
              <a:rPr lang="en-US" altLang="en-GB" sz="2800" dirty="0">
                <a:solidFill>
                  <a:schemeClr val="tx1"/>
                </a:solidFill>
                <a:latin typeface="Times New Roman" panose="02020603050405020304" pitchFamily="18" charset="0"/>
                <a:cs typeface="Times New Roman" panose="02020603050405020304" pitchFamily="18" charset="0"/>
              </a:rPr>
              <a:t>Formal Modeling methods</a:t>
            </a:r>
            <a:endParaRPr lang="en-GB" sz="2800" dirty="0">
              <a:solidFill>
                <a:schemeClr val="tx1"/>
              </a:solidFill>
              <a:latin typeface="Times New Roman" panose="02020603050405020304" pitchFamily="18" charset="0"/>
              <a:cs typeface="Times New Roman" panose="02020603050405020304" pitchFamily="18" charset="0"/>
            </a:endParaRPr>
          </a:p>
          <a:p>
            <a:pPr>
              <a:spcBef>
                <a:spcPts val="640"/>
              </a:spcBef>
            </a:pPr>
            <a:endParaRPr lang="en-GB" sz="2800" dirty="0">
              <a:solidFill>
                <a:schemeClr val="tx1"/>
              </a:solidFill>
            </a:endParaRPr>
          </a:p>
        </p:txBody>
      </p:sp>
      <p:sp>
        <p:nvSpPr>
          <p:cNvPr id="2" name="Date Placeholder 1"/>
          <p:cNvSpPr>
            <a:spLocks noGrp="1"/>
          </p:cNvSpPr>
          <p:nvPr>
            <p:ph type="dt" sz="half" idx="10"/>
          </p:nvPr>
        </p:nvSpPr>
        <p:spPr/>
        <p:txBody>
          <a:bodyPr/>
          <a:lstStyle/>
          <a:p>
            <a:fld id="{8E213FB6-271F-431D-B36D-D70853C3A6AC}" type="datetime3">
              <a:rPr lang="en-US" smtClean="0"/>
            </a:fld>
            <a:endParaRPr lang="en-US"/>
          </a:p>
        </p:txBody>
      </p:sp>
      <p:sp>
        <p:nvSpPr>
          <p:cNvPr id="3" name="Slide Number Placeholder 2"/>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Path Coverage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66775"/>
            <a:ext cx="8229600" cy="5260975"/>
          </a:xfrm>
        </p:spPr>
        <p:txBody>
          <a:bodyPr/>
          <a:lstStyle/>
          <a:p>
            <a:pPr algn="just"/>
            <a:r>
              <a:rPr lang="en-IN" sz="2400" dirty="0">
                <a:latin typeface="Times New Roman" panose="02020603050405020304" pitchFamily="18" charset="0"/>
                <a:cs typeface="Times New Roman" panose="02020603050405020304" pitchFamily="18" charset="0"/>
                <a:sym typeface="+mn-ea"/>
              </a:rPr>
              <a:t>Path coverage tests </a:t>
            </a:r>
            <a:r>
              <a:rPr lang="en-IN" sz="2400" b="1" dirty="0">
                <a:latin typeface="Times New Roman" panose="02020603050405020304" pitchFamily="18" charset="0"/>
                <a:cs typeface="Times New Roman" panose="02020603050405020304" pitchFamily="18" charset="0"/>
                <a:sym typeface="+mn-ea"/>
              </a:rPr>
              <a:t>all the paths</a:t>
            </a:r>
            <a:r>
              <a:rPr lang="en-IN" sz="2400" dirty="0">
                <a:latin typeface="Times New Roman" panose="02020603050405020304" pitchFamily="18" charset="0"/>
                <a:cs typeface="Times New Roman" panose="02020603050405020304" pitchFamily="18" charset="0"/>
                <a:sym typeface="+mn-ea"/>
              </a:rPr>
              <a:t> of the program. </a:t>
            </a:r>
            <a:endParaRPr lang="en-IN" sz="2400" dirty="0">
              <a:latin typeface="Times New Roman" panose="02020603050405020304" pitchFamily="18" charset="0"/>
              <a:cs typeface="Times New Roman" panose="02020603050405020304" pitchFamily="18" charset="0"/>
              <a:sym typeface="+mn-ea"/>
            </a:endParaRPr>
          </a:p>
          <a:p>
            <a:pPr algn="just"/>
            <a:endParaRPr lang="en-IN" sz="2400" dirty="0">
              <a:latin typeface="Times New Roman" panose="02020603050405020304" pitchFamily="18" charset="0"/>
              <a:cs typeface="Times New Roman" panose="02020603050405020304" pitchFamily="18" charset="0"/>
              <a:sym typeface="+mn-ea"/>
            </a:endParaRPr>
          </a:p>
          <a:p>
            <a:pPr algn="just"/>
            <a:r>
              <a:rPr lang="en-IN" sz="2400" dirty="0">
                <a:latin typeface="Times New Roman" panose="02020603050405020304" pitchFamily="18" charset="0"/>
                <a:cs typeface="Times New Roman" panose="02020603050405020304" pitchFamily="18" charset="0"/>
                <a:sym typeface="+mn-ea"/>
              </a:rPr>
              <a:t>This is a comprehensive technique which ensures that all the </a:t>
            </a:r>
            <a:r>
              <a:rPr lang="en-US" altLang="en-IN" sz="2400" b="1" dirty="0">
                <a:latin typeface="Times New Roman" panose="02020603050405020304" pitchFamily="18" charset="0"/>
                <a:cs typeface="Times New Roman" panose="02020603050405020304" pitchFamily="18" charset="0"/>
                <a:sym typeface="+mn-ea"/>
              </a:rPr>
              <a:t>linearly independent </a:t>
            </a:r>
            <a:r>
              <a:rPr lang="en-IN" sz="2400" b="1" dirty="0">
                <a:latin typeface="Times New Roman" panose="02020603050405020304" pitchFamily="18" charset="0"/>
                <a:cs typeface="Times New Roman" panose="02020603050405020304" pitchFamily="18" charset="0"/>
                <a:sym typeface="+mn-ea"/>
              </a:rPr>
              <a:t>paths</a:t>
            </a:r>
            <a:r>
              <a:rPr lang="en-IN" sz="2400" dirty="0">
                <a:latin typeface="Times New Roman" panose="02020603050405020304" pitchFamily="18" charset="0"/>
                <a:cs typeface="Times New Roman" panose="02020603050405020304" pitchFamily="18" charset="0"/>
                <a:sym typeface="+mn-ea"/>
              </a:rPr>
              <a:t> of the program are traversed </a:t>
            </a:r>
            <a:r>
              <a:rPr lang="en-IN" sz="2400" b="1" dirty="0">
                <a:latin typeface="Times New Roman" panose="02020603050405020304" pitchFamily="18" charset="0"/>
                <a:cs typeface="Times New Roman" panose="02020603050405020304" pitchFamily="18" charset="0"/>
                <a:sym typeface="+mn-ea"/>
              </a:rPr>
              <a:t>at least once. </a:t>
            </a:r>
            <a:endParaRPr lang="en-IN" sz="2400" b="1" dirty="0">
              <a:latin typeface="Times New Roman" panose="02020603050405020304" pitchFamily="18" charset="0"/>
              <a:cs typeface="Times New Roman" panose="02020603050405020304" pitchFamily="18" charset="0"/>
              <a:sym typeface="+mn-ea"/>
            </a:endParaRPr>
          </a:p>
          <a:p>
            <a:pPr algn="just"/>
            <a:endParaRPr lang="en-IN" sz="2400" dirty="0">
              <a:latin typeface="Times New Roman" panose="02020603050405020304" pitchFamily="18" charset="0"/>
              <a:cs typeface="Times New Roman" panose="02020603050405020304" pitchFamily="18" charset="0"/>
              <a:sym typeface="+mn-ea"/>
            </a:endParaRPr>
          </a:p>
          <a:p>
            <a:pPr algn="just"/>
            <a:r>
              <a:rPr lang="en-US" altLang="en-IN" sz="2400" dirty="0">
                <a:latin typeface="Times New Roman" panose="02020603050405020304" pitchFamily="18" charset="0"/>
                <a:cs typeface="Times New Roman" panose="02020603050405020304" pitchFamily="18" charset="0"/>
              </a:rPr>
              <a:t>A linearly independent path can be defined in terms of </a:t>
            </a:r>
            <a:r>
              <a:rPr lang="en-US" altLang="en-IN" sz="2400" b="1" dirty="0">
                <a:latin typeface="Times New Roman" panose="02020603050405020304" pitchFamily="18" charset="0"/>
                <a:cs typeface="Times New Roman" panose="02020603050405020304" pitchFamily="18" charset="0"/>
              </a:rPr>
              <a:t>“Control Flow Graph”</a:t>
            </a:r>
            <a:r>
              <a:rPr lang="en-US" altLang="en-IN" sz="2400" dirty="0">
                <a:latin typeface="Times New Roman" panose="02020603050405020304" pitchFamily="18" charset="0"/>
                <a:cs typeface="Times New Roman" panose="02020603050405020304" pitchFamily="18" charset="0"/>
              </a:rPr>
              <a:t> i.e., CFG of a program</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sym typeface="+mn-ea"/>
              </a:rPr>
              <a:t>Path Coverage is even more </a:t>
            </a:r>
            <a:r>
              <a:rPr lang="en-IN" sz="2400" b="1" dirty="0">
                <a:latin typeface="Times New Roman" panose="02020603050405020304" pitchFamily="18" charset="0"/>
                <a:cs typeface="Times New Roman" panose="02020603050405020304" pitchFamily="18" charset="0"/>
                <a:sym typeface="+mn-ea"/>
              </a:rPr>
              <a:t>powerful</a:t>
            </a:r>
            <a:r>
              <a:rPr lang="en-IN" sz="2400" dirty="0">
                <a:latin typeface="Times New Roman" panose="02020603050405020304" pitchFamily="18" charset="0"/>
                <a:cs typeface="Times New Roman" panose="02020603050405020304" pitchFamily="18" charset="0"/>
                <a:sym typeface="+mn-ea"/>
              </a:rPr>
              <a:t> tha</a:t>
            </a:r>
            <a:r>
              <a:rPr lang="en-US" altLang="en-IN" sz="2400" dirty="0">
                <a:latin typeface="Times New Roman" panose="02020603050405020304" pitchFamily="18" charset="0"/>
                <a:cs typeface="Times New Roman" panose="02020603050405020304" pitchFamily="18" charset="0"/>
                <a:sym typeface="+mn-ea"/>
              </a:rPr>
              <a:t>n</a:t>
            </a:r>
            <a:r>
              <a:rPr lang="en-IN" sz="2400" dirty="0">
                <a:latin typeface="Times New Roman" panose="02020603050405020304" pitchFamily="18" charset="0"/>
                <a:cs typeface="Times New Roman" panose="02020603050405020304" pitchFamily="18" charset="0"/>
                <a:sym typeface="+mn-ea"/>
              </a:rPr>
              <a:t> Branch coverage.</a:t>
            </a:r>
            <a:endParaRPr lang="en-IN" sz="2400" dirty="0">
              <a:latin typeface="Times New Roman" panose="02020603050405020304" pitchFamily="18" charset="0"/>
              <a:cs typeface="Times New Roman" panose="02020603050405020304" pitchFamily="18" charset="0"/>
              <a:sym typeface="+mn-ea"/>
            </a:endParaRPr>
          </a:p>
          <a:p>
            <a:pPr algn="just"/>
            <a:r>
              <a:rPr lang="en-US" altLang="en-IN" sz="2400" dirty="0">
                <a:latin typeface="Times New Roman" panose="02020603050405020304" pitchFamily="18" charset="0"/>
                <a:cs typeface="Times New Roman" panose="02020603050405020304" pitchFamily="18" charset="0"/>
                <a:sym typeface="+mn-ea"/>
              </a:rPr>
              <a:t>It </a:t>
            </a:r>
            <a:r>
              <a:rPr lang="en-IN" sz="2400" dirty="0">
                <a:latin typeface="Times New Roman" panose="02020603050405020304" pitchFamily="18" charset="0"/>
                <a:cs typeface="Times New Roman" panose="02020603050405020304" pitchFamily="18" charset="0"/>
                <a:sym typeface="+mn-ea"/>
              </a:rPr>
              <a:t>is used to test the </a:t>
            </a:r>
            <a:r>
              <a:rPr lang="en-IN" sz="2400" b="1" dirty="0">
                <a:latin typeface="Times New Roman" panose="02020603050405020304" pitchFamily="18" charset="0"/>
                <a:cs typeface="Times New Roman" panose="02020603050405020304" pitchFamily="18" charset="0"/>
                <a:sym typeface="+mn-ea"/>
              </a:rPr>
              <a:t>complex code snippets</a:t>
            </a:r>
            <a:r>
              <a:rPr lang="en-IN" sz="2400" dirty="0">
                <a:latin typeface="Times New Roman" panose="02020603050405020304" pitchFamily="18" charset="0"/>
                <a:cs typeface="Times New Roman" panose="02020603050405020304" pitchFamily="18" charset="0"/>
                <a:sym typeface="+mn-ea"/>
              </a:rPr>
              <a:t>, which basically involves loop statements or combination of loops and decision statements.</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endParaRPr lang="en-IN" sz="2400" dirty="0"/>
          </a:p>
        </p:txBody>
      </p:sp>
      <p:sp>
        <p:nvSpPr>
          <p:cNvPr id="4" name="Date Placeholder 3"/>
          <p:cNvSpPr>
            <a:spLocks noGrp="1"/>
          </p:cNvSpPr>
          <p:nvPr>
            <p:ph type="dt" sz="half" idx="10"/>
          </p:nvPr>
        </p:nvSpPr>
        <p:spPr/>
        <p:txBody>
          <a:bodyPr/>
          <a:lstStyle/>
          <a:p>
            <a:fld id="{51C379AF-92B6-4459-AA99-E490B97F19E7}"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178800" cy="5700734"/>
          </a:xfrm>
        </p:spPr>
        <p:txBody>
          <a:bodyPr/>
          <a:lstStyle/>
          <a:p>
            <a:pPr rtl="0">
              <a:buNone/>
            </a:pPr>
            <a:r>
              <a:rPr lang="en-US" altLang="en-IN" sz="2400" dirty="0">
                <a:latin typeface="Times New Roman" panose="02020603050405020304" pitchFamily="18" charset="0"/>
                <a:cs typeface="Times New Roman" panose="02020603050405020304" pitchFamily="18" charset="0"/>
              </a:rPr>
              <a:t>1   </a:t>
            </a:r>
            <a:r>
              <a:rPr lang="en-IN" sz="2400" dirty="0">
                <a:latin typeface="Times New Roman" panose="02020603050405020304" pitchFamily="18" charset="0"/>
                <a:cs typeface="Times New Roman" panose="02020603050405020304" pitchFamily="18" charset="0"/>
              </a:rPr>
              <a:t>INPUT A &amp; B</a:t>
            </a:r>
            <a:endParaRPr lang="en-IN" sz="2400" dirty="0">
              <a:latin typeface="Times New Roman" panose="02020603050405020304" pitchFamily="18" charset="0"/>
              <a:cs typeface="Times New Roman" panose="02020603050405020304" pitchFamily="18" charset="0"/>
            </a:endParaRPr>
          </a:p>
          <a:p>
            <a:pPr rtl="0">
              <a:buNone/>
            </a:pPr>
            <a:r>
              <a:rPr lang="en-IN" sz="2400" dirty="0">
                <a:latin typeface="Times New Roman" panose="02020603050405020304" pitchFamily="18" charset="0"/>
                <a:cs typeface="Times New Roman" panose="02020603050405020304" pitchFamily="18" charset="0"/>
              </a:rPr>
              <a:t>2	C = A + B</a:t>
            </a:r>
            <a:endParaRPr lang="en-IN" sz="2400" dirty="0">
              <a:latin typeface="Times New Roman" panose="02020603050405020304" pitchFamily="18" charset="0"/>
              <a:cs typeface="Times New Roman" panose="02020603050405020304" pitchFamily="18" charset="0"/>
            </a:endParaRPr>
          </a:p>
          <a:p>
            <a:pPr rtl="0">
              <a:buNone/>
            </a:pPr>
            <a:r>
              <a:rPr lang="en-IN" sz="2400" dirty="0">
                <a:latin typeface="Times New Roman" panose="02020603050405020304" pitchFamily="18" charset="0"/>
                <a:cs typeface="Times New Roman" panose="02020603050405020304" pitchFamily="18" charset="0"/>
              </a:rPr>
              <a:t>3	IF C&gt;100</a:t>
            </a:r>
            <a:endParaRPr lang="en-IN" sz="2400" dirty="0">
              <a:latin typeface="Times New Roman" panose="02020603050405020304" pitchFamily="18" charset="0"/>
              <a:cs typeface="Times New Roman" panose="02020603050405020304" pitchFamily="18" charset="0"/>
            </a:endParaRPr>
          </a:p>
          <a:p>
            <a:pPr rtl="0">
              <a:buNone/>
            </a:pPr>
            <a:r>
              <a:rPr lang="en-IN" sz="2400" dirty="0">
                <a:latin typeface="Times New Roman" panose="02020603050405020304" pitchFamily="18" charset="0"/>
                <a:cs typeface="Times New Roman" panose="02020603050405020304" pitchFamily="18" charset="0"/>
              </a:rPr>
              <a:t>4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PRINT “IT’S DONE”</a:t>
            </a:r>
            <a:endParaRPr lang="en-IN" sz="2400" dirty="0">
              <a:latin typeface="Times New Roman" panose="02020603050405020304" pitchFamily="18" charset="0"/>
              <a:cs typeface="Times New Roman" panose="02020603050405020304" pitchFamily="18" charset="0"/>
            </a:endParaRPr>
          </a:p>
          <a:p>
            <a:pPr rtl="0">
              <a:buNone/>
            </a:pPr>
            <a:r>
              <a:rPr lang="en-IN" sz="2400" dirty="0">
                <a:latin typeface="Times New Roman" panose="02020603050405020304" pitchFamily="18" charset="0"/>
                <a:cs typeface="Times New Roman" panose="02020603050405020304" pitchFamily="18" charset="0"/>
              </a:rPr>
              <a:t>5	END IF</a:t>
            </a:r>
            <a:endParaRPr lang="en-IN" sz="2400" dirty="0">
              <a:latin typeface="Times New Roman" panose="02020603050405020304" pitchFamily="18" charset="0"/>
              <a:cs typeface="Times New Roman" panose="02020603050405020304" pitchFamily="18" charset="0"/>
            </a:endParaRPr>
          </a:p>
          <a:p>
            <a:pPr rtl="0">
              <a:buNone/>
            </a:pPr>
            <a:r>
              <a:rPr lang="en-IN" sz="2400" dirty="0">
                <a:latin typeface="Times New Roman" panose="02020603050405020304" pitchFamily="18" charset="0"/>
                <a:cs typeface="Times New Roman" panose="02020603050405020304" pitchFamily="18" charset="0"/>
              </a:rPr>
              <a:t>6	IF A&gt;50</a:t>
            </a:r>
            <a:endParaRPr lang="en-IN" sz="2400" dirty="0">
              <a:latin typeface="Times New Roman" panose="02020603050405020304" pitchFamily="18" charset="0"/>
              <a:cs typeface="Times New Roman" panose="02020603050405020304" pitchFamily="18" charset="0"/>
            </a:endParaRPr>
          </a:p>
          <a:p>
            <a:pPr rtl="0">
              <a:buNone/>
            </a:pPr>
            <a:r>
              <a:rPr lang="en-IN" sz="2400" dirty="0">
                <a:latin typeface="Times New Roman" panose="02020603050405020304" pitchFamily="18" charset="0"/>
                <a:cs typeface="Times New Roman" panose="02020603050405020304" pitchFamily="18" charset="0"/>
              </a:rPr>
              <a:t>7	</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PRINT “IT’S PENDING”</a:t>
            </a:r>
            <a:endParaRPr lang="en-IN" sz="2400" dirty="0">
              <a:latin typeface="Times New Roman" panose="02020603050405020304" pitchFamily="18" charset="0"/>
              <a:cs typeface="Times New Roman" panose="02020603050405020304" pitchFamily="18" charset="0"/>
            </a:endParaRPr>
          </a:p>
          <a:p>
            <a:pPr rtl="0">
              <a:buNone/>
            </a:pPr>
            <a:r>
              <a:rPr lang="en-IN" sz="2400" dirty="0">
                <a:latin typeface="Times New Roman" panose="02020603050405020304" pitchFamily="18" charset="0"/>
                <a:cs typeface="Times New Roman" panose="02020603050405020304" pitchFamily="18" charset="0"/>
              </a:rPr>
              <a:t>8	END IF</a:t>
            </a:r>
            <a:endParaRPr lang="en-IN" sz="2400" dirty="0">
              <a:latin typeface="Times New Roman" panose="02020603050405020304" pitchFamily="18" charset="0"/>
              <a:cs typeface="Times New Roman" panose="02020603050405020304" pitchFamily="18" charset="0"/>
            </a:endParaRPr>
          </a:p>
          <a:p>
            <a:pPr rtl="0">
              <a:buNone/>
            </a:pPr>
            <a:endParaRPr lang="en-IN" sz="2400" dirty="0">
              <a:latin typeface="Times New Roman" panose="02020603050405020304" pitchFamily="18" charset="0"/>
              <a:cs typeface="Times New Roman" panose="02020603050405020304" pitchFamily="18" charset="0"/>
            </a:endParaRPr>
          </a:p>
          <a:p>
            <a:pPr algn="just"/>
            <a:r>
              <a:rPr lang="en-US" altLang="en-IN" sz="2400" dirty="0">
                <a:latin typeface="Times New Roman" panose="02020603050405020304" pitchFamily="18" charset="0"/>
                <a:cs typeface="Times New Roman" panose="02020603050405020304" pitchFamily="18" charset="0"/>
                <a:sym typeface="+mn-ea"/>
              </a:rPr>
              <a:t>T</a:t>
            </a:r>
            <a:r>
              <a:rPr lang="en-IN" sz="2400" dirty="0">
                <a:latin typeface="Times New Roman" panose="02020603050405020304" pitchFamily="18" charset="0"/>
                <a:cs typeface="Times New Roman" panose="02020603050405020304" pitchFamily="18" charset="0"/>
                <a:sym typeface="+mn-ea"/>
              </a:rPr>
              <a:t>here are </a:t>
            </a:r>
            <a:r>
              <a:rPr lang="en-IN" sz="2400" b="1" dirty="0">
                <a:latin typeface="Times New Roman" panose="02020603050405020304" pitchFamily="18" charset="0"/>
                <a:cs typeface="Times New Roman" panose="02020603050405020304" pitchFamily="18" charset="0"/>
                <a:sym typeface="+mn-ea"/>
              </a:rPr>
              <a:t>2 decision statements</a:t>
            </a:r>
            <a:r>
              <a:rPr lang="en-IN" sz="2400" dirty="0">
                <a:latin typeface="Times New Roman" panose="02020603050405020304" pitchFamily="18" charset="0"/>
                <a:cs typeface="Times New Roman" panose="02020603050405020304" pitchFamily="18" charset="0"/>
                <a:sym typeface="+mn-ea"/>
              </a:rPr>
              <a:t>, so for each decision statement we would need t</a:t>
            </a:r>
            <a:r>
              <a:rPr lang="en-US" altLang="en-IN" sz="2400" dirty="0">
                <a:latin typeface="Times New Roman" panose="02020603050405020304" pitchFamily="18" charset="0"/>
                <a:cs typeface="Times New Roman" panose="02020603050405020304" pitchFamily="18" charset="0"/>
                <a:sym typeface="+mn-ea"/>
              </a:rPr>
              <a:t>wo</a:t>
            </a:r>
            <a:r>
              <a:rPr lang="en-IN" sz="2400" dirty="0">
                <a:latin typeface="Times New Roman" panose="02020603050405020304" pitchFamily="18" charset="0"/>
                <a:cs typeface="Times New Roman" panose="02020603050405020304" pitchFamily="18" charset="0"/>
                <a:sym typeface="+mn-ea"/>
              </a:rPr>
              <a:t> branches to test. One for true and other for false condition. </a:t>
            </a:r>
            <a:endParaRPr lang="en-US" altLang="en-IN" sz="2400" dirty="0">
              <a:latin typeface="Times New Roman" panose="02020603050405020304" pitchFamily="18" charset="0"/>
              <a:cs typeface="Times New Roman" panose="02020603050405020304" pitchFamily="18" charset="0"/>
            </a:endParaRPr>
          </a:p>
          <a:p>
            <a:pPr algn="just"/>
            <a:r>
              <a:rPr lang="en-US" altLang="en-IN" sz="2400" dirty="0">
                <a:latin typeface="Times New Roman" panose="02020603050405020304" pitchFamily="18" charset="0"/>
                <a:cs typeface="Times New Roman" panose="02020603050405020304" pitchFamily="18" charset="0"/>
              </a:rPr>
              <a:t>To </a:t>
            </a:r>
            <a:r>
              <a:rPr lang="en-IN" sz="2400" dirty="0">
                <a:latin typeface="Times New Roman" panose="02020603050405020304" pitchFamily="18" charset="0"/>
                <a:cs typeface="Times New Roman" panose="02020603050405020304" pitchFamily="18" charset="0"/>
              </a:rPr>
              <a:t>ensure maximum coverage, w</a:t>
            </a:r>
            <a:r>
              <a:rPr lang="en-US" altLang="en-IN" sz="2400" dirty="0">
                <a:latin typeface="Times New Roman" panose="02020603050405020304" pitchFamily="18" charset="0"/>
                <a:cs typeface="Times New Roman" panose="02020603050405020304" pitchFamily="18" charset="0"/>
              </a:rPr>
              <a:t>e</a:t>
            </a:r>
            <a:r>
              <a:rPr lang="en-IN" sz="2400" dirty="0">
                <a:latin typeface="Times New Roman" panose="02020603050405020304" pitchFamily="18" charset="0"/>
                <a:cs typeface="Times New Roman" panose="02020603050405020304" pitchFamily="18" charset="0"/>
              </a:rPr>
              <a:t> require </a:t>
            </a:r>
            <a:r>
              <a:rPr lang="en-IN" sz="2400" b="1" dirty="0">
                <a:latin typeface="Times New Roman" panose="02020603050405020304" pitchFamily="18" charset="0"/>
                <a:cs typeface="Times New Roman" panose="02020603050405020304" pitchFamily="18" charset="0"/>
              </a:rPr>
              <a:t>4 test cases</a:t>
            </a:r>
            <a:r>
              <a:rPr lang="en-US" altLang="en-IN"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sym typeface="+mn-ea"/>
              </a:rPr>
              <a:t>2 test cases to test the </a:t>
            </a:r>
            <a:r>
              <a:rPr lang="en-IN" sz="2400" b="1" dirty="0">
                <a:latin typeface="Times New Roman" panose="02020603050405020304" pitchFamily="18" charset="0"/>
                <a:cs typeface="Times New Roman" panose="02020603050405020304" pitchFamily="18" charset="0"/>
                <a:sym typeface="+mn-ea"/>
              </a:rPr>
              <a:t>true</a:t>
            </a:r>
            <a:r>
              <a:rPr lang="en-IN" sz="2400" dirty="0">
                <a:latin typeface="Times New Roman" panose="02020603050405020304" pitchFamily="18" charset="0"/>
                <a:cs typeface="Times New Roman" panose="02020603050405020304" pitchFamily="18" charset="0"/>
                <a:sym typeface="+mn-ea"/>
              </a:rPr>
              <a:t> side and 2 test cases to test the </a:t>
            </a:r>
            <a:r>
              <a:rPr lang="en-IN" sz="2400" b="1" dirty="0">
                <a:latin typeface="Times New Roman" panose="02020603050405020304" pitchFamily="18" charset="0"/>
                <a:cs typeface="Times New Roman" panose="02020603050405020304" pitchFamily="18" charset="0"/>
                <a:sym typeface="+mn-ea"/>
              </a:rPr>
              <a:t>false</a:t>
            </a:r>
            <a:r>
              <a:rPr lang="en-IN" sz="2400" dirty="0">
                <a:latin typeface="Times New Roman" panose="02020603050405020304" pitchFamily="18" charset="0"/>
                <a:cs typeface="Times New Roman" panose="02020603050405020304" pitchFamily="18" charset="0"/>
                <a:sym typeface="+mn-ea"/>
              </a:rPr>
              <a:t> side</a:t>
            </a:r>
            <a:r>
              <a:rPr lang="en-US" altLang="en-IN" sz="2400" dirty="0">
                <a:latin typeface="Times New Roman" panose="02020603050405020304" pitchFamily="18" charset="0"/>
                <a:cs typeface="Times New Roman" panose="02020603050405020304" pitchFamily="18" charset="0"/>
                <a:sym typeface="+mn-ea"/>
              </a:rPr>
              <a:t>.</a:t>
            </a:r>
            <a:endParaRPr lang="en-US" altLang="en-IN" sz="2400" dirty="0">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sz="quarter" idx="12"/>
          </p:nvPr>
        </p:nvSpPr>
        <p:spPr/>
        <p:txBody>
          <a:bodyPr/>
          <a:lstStyle/>
          <a:p>
            <a:pPr lvl="0">
              <a:spcBef>
                <a:spcPct val="50000"/>
              </a:spcBef>
            </a:pPr>
            <a:fld id="{9A0DB2DC-4C9A-4742-B13C-FB6460FD3503}" type="slidenum">
              <a:rPr lang="en-US" smtClean="0"/>
            </a:fld>
            <a:endParaRPr lang="en-US"/>
          </a:p>
        </p:txBody>
      </p:sp>
      <p:sp>
        <p:nvSpPr>
          <p:cNvPr id="2" name="Date Placeholder 1"/>
          <p:cNvSpPr>
            <a:spLocks noGrp="1"/>
          </p:cNvSpPr>
          <p:nvPr>
            <p:ph type="dt" sz="half" idx="10"/>
          </p:nvPr>
        </p:nvSpPr>
        <p:spPr/>
        <p:txBody>
          <a:bodyPr/>
          <a:lstStyle/>
          <a:p>
            <a:fld id="{7C881643-F052-4119-8B64-D27FABA5C931}" type="datetime3">
              <a:rPr lang="en-US" smtClean="0"/>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1925"/>
            <a:ext cx="8433435" cy="6124575"/>
          </a:xfrm>
        </p:spPr>
        <p:txBody>
          <a:bodyPr/>
          <a:lstStyle/>
          <a:p>
            <a:r>
              <a:rPr lang="en-IN" sz="2400" b="1" dirty="0">
                <a:solidFill>
                  <a:srgbClr val="FF0000"/>
                </a:solidFill>
                <a:latin typeface="Times New Roman" panose="02020603050405020304" pitchFamily="18" charset="0"/>
                <a:cs typeface="Times New Roman" panose="02020603050405020304" pitchFamily="18" charset="0"/>
              </a:rPr>
              <a:t>Red Line </a:t>
            </a:r>
            <a:r>
              <a:rPr lang="en-IN" sz="2400" dirty="0">
                <a:latin typeface="Times New Roman" panose="02020603050405020304" pitchFamily="18" charset="0"/>
                <a:cs typeface="Times New Roman" panose="02020603050405020304" pitchFamily="18" charset="0"/>
              </a:rPr>
              <a:t>– TestCase_01 = (A=50, B=60)</a:t>
            </a:r>
            <a:endParaRPr lang="en-IN" sz="2400" dirty="0">
              <a:latin typeface="Times New Roman" panose="02020603050405020304" pitchFamily="18" charset="0"/>
              <a:cs typeface="Times New Roman" panose="02020603050405020304" pitchFamily="18" charset="0"/>
            </a:endParaRPr>
          </a:p>
          <a:p>
            <a:r>
              <a:rPr lang="en-IN" sz="2400" b="1" dirty="0">
                <a:solidFill>
                  <a:schemeClr val="accent6"/>
                </a:solidFill>
                <a:latin typeface="Times New Roman" panose="02020603050405020304" pitchFamily="18" charset="0"/>
                <a:cs typeface="Times New Roman" panose="02020603050405020304" pitchFamily="18" charset="0"/>
              </a:rPr>
              <a:t>Blue Line</a:t>
            </a:r>
            <a:r>
              <a:rPr lang="en-IN" sz="2400" dirty="0">
                <a:latin typeface="Times New Roman" panose="02020603050405020304" pitchFamily="18" charset="0"/>
                <a:cs typeface="Times New Roman" panose="02020603050405020304" pitchFamily="18" charset="0"/>
              </a:rPr>
              <a:t> = TestCase_02 = (A=55, B=40)</a:t>
            </a:r>
            <a:endParaRPr lang="en-IN" sz="2400" dirty="0">
              <a:latin typeface="Times New Roman" panose="02020603050405020304" pitchFamily="18" charset="0"/>
              <a:cs typeface="Times New Roman" panose="02020603050405020304" pitchFamily="18" charset="0"/>
            </a:endParaRPr>
          </a:p>
          <a:p>
            <a:r>
              <a:rPr lang="en-IN" sz="2400" b="1" dirty="0">
                <a:solidFill>
                  <a:srgbClr val="FFC000"/>
                </a:solidFill>
                <a:latin typeface="Times New Roman" panose="02020603050405020304" pitchFamily="18" charset="0"/>
                <a:cs typeface="Times New Roman" panose="02020603050405020304" pitchFamily="18" charset="0"/>
              </a:rPr>
              <a:t>Orange Line</a:t>
            </a:r>
            <a:r>
              <a:rPr lang="en-IN" sz="2400" dirty="0">
                <a:latin typeface="Times New Roman" panose="02020603050405020304" pitchFamily="18" charset="0"/>
                <a:cs typeface="Times New Roman" panose="02020603050405020304" pitchFamily="18" charset="0"/>
              </a:rPr>
              <a:t> = TestCase_03 = (A=40, B=65)</a:t>
            </a:r>
            <a:endParaRPr lang="en-IN" sz="2400" dirty="0">
              <a:latin typeface="Times New Roman" panose="02020603050405020304" pitchFamily="18" charset="0"/>
              <a:cs typeface="Times New Roman" panose="02020603050405020304" pitchFamily="18" charset="0"/>
            </a:endParaRPr>
          </a:p>
          <a:p>
            <a:r>
              <a:rPr lang="en-IN" sz="2400" b="1" dirty="0">
                <a:solidFill>
                  <a:srgbClr val="00B050"/>
                </a:solidFill>
                <a:latin typeface="Times New Roman" panose="02020603050405020304" pitchFamily="18" charset="0"/>
                <a:cs typeface="Times New Roman" panose="02020603050405020304" pitchFamily="18" charset="0"/>
              </a:rPr>
              <a:t>Green Line</a:t>
            </a:r>
            <a:r>
              <a:rPr lang="en-IN" sz="2400" dirty="0">
                <a:latin typeface="Times New Roman" panose="02020603050405020304" pitchFamily="18" charset="0"/>
                <a:cs typeface="Times New Roman" panose="02020603050405020304" pitchFamily="18" charset="0"/>
              </a:rPr>
              <a:t> = TestCase_04 = (A=30, B=30)</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lvl="0">
              <a:spcBef>
                <a:spcPct val="50000"/>
              </a:spcBef>
            </a:pPr>
            <a:fld id="{9A0DB2DC-4C9A-4742-B13C-FB6460FD3503}" type="slidenum">
              <a:rPr lang="en-US" smtClean="0"/>
            </a:fld>
            <a:endParaRPr lang="en-US"/>
          </a:p>
        </p:txBody>
      </p:sp>
      <p:pic>
        <p:nvPicPr>
          <p:cNvPr id="90114" name="Picture 2"/>
          <p:cNvPicPr>
            <a:picLocks noChangeAspect="1" noChangeArrowheads="1"/>
          </p:cNvPicPr>
          <p:nvPr/>
        </p:nvPicPr>
        <p:blipFill>
          <a:blip r:embed="rId1"/>
          <a:srcRect/>
          <a:stretch>
            <a:fillRect/>
          </a:stretch>
        </p:blipFill>
        <p:spPr bwMode="auto">
          <a:xfrm>
            <a:off x="456565" y="1947545"/>
            <a:ext cx="8449310" cy="4297045"/>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77BC9480-B95B-4A1B-900D-EE3EE65A57EB}" type="datetime3">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Control Flow Graph</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97255"/>
            <a:ext cx="8229600" cy="5230495"/>
          </a:xfrm>
        </p:spPr>
        <p:txBody>
          <a:bodyPr/>
          <a:lstStyle/>
          <a:p>
            <a:pPr algn="just">
              <a:lnSpc>
                <a:spcPct val="95000"/>
              </a:lnSpc>
              <a:spcBef>
                <a:spcPct val="0"/>
              </a:spcBef>
            </a:pPr>
            <a:r>
              <a:rPr sz="2400" dirty="0">
                <a:latin typeface="Times New Roman" panose="02020603050405020304" pitchFamily="18" charset="0"/>
                <a:cs typeface="Times New Roman" panose="02020603050405020304" pitchFamily="18" charset="0"/>
                <a:sym typeface="+mn-ea"/>
              </a:rPr>
              <a:t>A </a:t>
            </a:r>
            <a:r>
              <a:rPr sz="2400" b="1" dirty="0">
                <a:latin typeface="Times New Roman" panose="02020603050405020304" pitchFamily="18" charset="0"/>
                <a:cs typeface="Times New Roman" panose="02020603050405020304" pitchFamily="18" charset="0"/>
                <a:sym typeface="+mn-ea"/>
              </a:rPr>
              <a:t>control flow graph (CFG)</a:t>
            </a:r>
            <a:r>
              <a:rPr sz="2400" dirty="0">
                <a:latin typeface="Times New Roman" panose="02020603050405020304" pitchFamily="18" charset="0"/>
                <a:cs typeface="Times New Roman" panose="02020603050405020304" pitchFamily="18" charset="0"/>
                <a:sym typeface="+mn-ea"/>
              </a:rPr>
              <a:t> describes the </a:t>
            </a:r>
            <a:r>
              <a:rPr sz="2400" b="1" dirty="0">
                <a:latin typeface="Times New Roman" panose="02020603050405020304" pitchFamily="18" charset="0"/>
                <a:cs typeface="Times New Roman" panose="02020603050405020304" pitchFamily="18" charset="0"/>
                <a:sym typeface="+mn-ea"/>
              </a:rPr>
              <a:t>sequence</a:t>
            </a:r>
            <a:r>
              <a:rPr sz="2400" dirty="0">
                <a:latin typeface="Times New Roman" panose="02020603050405020304" pitchFamily="18" charset="0"/>
                <a:cs typeface="Times New Roman" panose="02020603050405020304" pitchFamily="18" charset="0"/>
                <a:sym typeface="+mn-ea"/>
              </a:rPr>
              <a:t> in which different instructions of a program get </a:t>
            </a:r>
            <a:r>
              <a:rPr sz="2400" b="1" dirty="0">
                <a:latin typeface="Times New Roman" panose="02020603050405020304" pitchFamily="18" charset="0"/>
                <a:cs typeface="Times New Roman" panose="02020603050405020304" pitchFamily="18" charset="0"/>
                <a:sym typeface="+mn-ea"/>
              </a:rPr>
              <a:t>executed</a:t>
            </a:r>
            <a:r>
              <a:rPr sz="2400" dirty="0">
                <a:latin typeface="Times New Roman" panose="02020603050405020304" pitchFamily="18" charset="0"/>
                <a:cs typeface="Times New Roman" panose="02020603050405020304" pitchFamily="18" charset="0"/>
                <a:sym typeface="+mn-ea"/>
              </a:rPr>
              <a:t> </a:t>
            </a:r>
            <a:r>
              <a:rPr lang="en-US" sz="2400" dirty="0">
                <a:latin typeface="Times New Roman" panose="02020603050405020304" pitchFamily="18" charset="0"/>
                <a:cs typeface="Times New Roman" panose="02020603050405020304" pitchFamily="18" charset="0"/>
                <a:sym typeface="+mn-ea"/>
              </a:rPr>
              <a:t>i.e., </a:t>
            </a:r>
            <a:r>
              <a:rPr sz="2400" dirty="0">
                <a:latin typeface="Times New Roman" panose="02020603050405020304" pitchFamily="18" charset="0"/>
                <a:cs typeface="Times New Roman" panose="02020603050405020304" pitchFamily="18" charset="0"/>
                <a:sym typeface="+mn-ea"/>
              </a:rPr>
              <a:t>the way control </a:t>
            </a:r>
            <a:r>
              <a:rPr sz="2400" b="1" dirty="0">
                <a:latin typeface="Times New Roman" panose="02020603050405020304" pitchFamily="18" charset="0"/>
                <a:cs typeface="Times New Roman" panose="02020603050405020304" pitchFamily="18" charset="0"/>
                <a:sym typeface="+mn-ea"/>
              </a:rPr>
              <a:t>flows</a:t>
            </a:r>
            <a:r>
              <a:rPr sz="2400" dirty="0">
                <a:latin typeface="Times New Roman" panose="02020603050405020304" pitchFamily="18" charset="0"/>
                <a:cs typeface="Times New Roman" panose="02020603050405020304" pitchFamily="18" charset="0"/>
                <a:sym typeface="+mn-ea"/>
              </a:rPr>
              <a:t> through the program.</a:t>
            </a:r>
            <a:endParaRPr sz="2400" dirty="0">
              <a:latin typeface="Times New Roman" panose="02020603050405020304" pitchFamily="18" charset="0"/>
              <a:cs typeface="Times New Roman" panose="02020603050405020304" pitchFamily="18" charset="0"/>
              <a:sym typeface="+mn-ea"/>
            </a:endParaRPr>
          </a:p>
          <a:p>
            <a:pPr algn="just">
              <a:lnSpc>
                <a:spcPct val="95000"/>
              </a:lnSpc>
              <a:spcBef>
                <a:spcPct val="0"/>
              </a:spcBef>
            </a:pPr>
            <a:endParaRPr sz="2400" dirty="0">
              <a:latin typeface="Times New Roman" panose="02020603050405020304" pitchFamily="18" charset="0"/>
              <a:cs typeface="Times New Roman" panose="02020603050405020304" pitchFamily="18" charset="0"/>
              <a:sym typeface="+mn-ea"/>
            </a:endParaRPr>
          </a:p>
          <a:p>
            <a:pPr algn="just">
              <a:lnSpc>
                <a:spcPct val="95000"/>
              </a:lnSpc>
              <a:spcBef>
                <a:spcPct val="0"/>
              </a:spcBef>
            </a:pPr>
            <a:r>
              <a:rPr lang="en-US" sz="2400" dirty="0">
                <a:latin typeface="Times New Roman" panose="02020603050405020304" pitchFamily="18" charset="0"/>
                <a:cs typeface="Times New Roman" panose="02020603050405020304" pitchFamily="18" charset="0"/>
                <a:sym typeface="+mn-ea"/>
              </a:rPr>
              <a:t>To draw the control flow graph</a:t>
            </a:r>
            <a:endParaRPr lang="en-US" sz="2400" dirty="0">
              <a:latin typeface="Times New Roman" panose="02020603050405020304" pitchFamily="18" charset="0"/>
              <a:cs typeface="Times New Roman" panose="02020603050405020304" pitchFamily="18" charset="0"/>
              <a:sym typeface="+mn-ea"/>
            </a:endParaRPr>
          </a:p>
          <a:p>
            <a:pPr lvl="2" algn="just">
              <a:spcBef>
                <a:spcPct val="0"/>
              </a:spcBef>
            </a:pPr>
            <a:r>
              <a:rPr lang="en-IN" sz="2400" b="1" dirty="0">
                <a:latin typeface="Times New Roman" panose="02020603050405020304" pitchFamily="18" charset="0"/>
                <a:cs typeface="Times New Roman" panose="02020603050405020304" pitchFamily="18" charset="0"/>
                <a:sym typeface="+mn-ea"/>
              </a:rPr>
              <a:t>Number</a:t>
            </a:r>
            <a:r>
              <a:rPr lang="en-IN" sz="2400" dirty="0">
                <a:latin typeface="Times New Roman" panose="02020603050405020304" pitchFamily="18" charset="0"/>
                <a:cs typeface="Times New Roman" panose="02020603050405020304" pitchFamily="18" charset="0"/>
                <a:sym typeface="+mn-ea"/>
              </a:rPr>
              <a:t> all the statements of a program.</a:t>
            </a:r>
            <a:endParaRPr lang="en-IN" sz="2400" dirty="0">
              <a:latin typeface="Times New Roman" panose="02020603050405020304" pitchFamily="18" charset="0"/>
              <a:cs typeface="Times New Roman" panose="02020603050405020304" pitchFamily="18" charset="0"/>
              <a:sym typeface="+mn-ea"/>
            </a:endParaRPr>
          </a:p>
          <a:p>
            <a:pPr lvl="2" algn="just">
              <a:spcBef>
                <a:spcPct val="0"/>
              </a:spcBef>
            </a:pPr>
            <a:r>
              <a:rPr lang="en-IN" sz="2400" dirty="0">
                <a:latin typeface="Times New Roman" panose="02020603050405020304" pitchFamily="18" charset="0"/>
                <a:cs typeface="Times New Roman" panose="02020603050405020304" pitchFamily="18" charset="0"/>
                <a:sym typeface="+mn-ea"/>
              </a:rPr>
              <a:t>Numbered statements represent </a:t>
            </a:r>
            <a:r>
              <a:rPr lang="en-IN" sz="2400" b="1" dirty="0">
                <a:latin typeface="Times New Roman" panose="02020603050405020304" pitchFamily="18" charset="0"/>
                <a:cs typeface="Times New Roman" panose="02020603050405020304" pitchFamily="18" charset="0"/>
                <a:sym typeface="+mn-ea"/>
              </a:rPr>
              <a:t>nodes</a:t>
            </a:r>
            <a:r>
              <a:rPr lang="en-IN" sz="2400" dirty="0">
                <a:latin typeface="Times New Roman" panose="02020603050405020304" pitchFamily="18" charset="0"/>
                <a:cs typeface="Times New Roman" panose="02020603050405020304" pitchFamily="18" charset="0"/>
                <a:sym typeface="+mn-ea"/>
              </a:rPr>
              <a:t> of the control flow graph</a:t>
            </a:r>
            <a:endParaRPr lang="en-IN" sz="2400" dirty="0">
              <a:latin typeface="Times New Roman" panose="02020603050405020304" pitchFamily="18" charset="0"/>
              <a:cs typeface="Times New Roman" panose="02020603050405020304" pitchFamily="18" charset="0"/>
            </a:endParaRPr>
          </a:p>
          <a:p>
            <a:pPr algn="just">
              <a:lnSpc>
                <a:spcPct val="95000"/>
              </a:lnSpc>
              <a:spcBef>
                <a:spcPct val="0"/>
              </a:spcBef>
            </a:pPr>
            <a:endParaRPr lang="en-IN" sz="2400" dirty="0">
              <a:latin typeface="Times New Roman" panose="02020603050405020304" pitchFamily="18" charset="0"/>
              <a:cs typeface="Times New Roman" panose="02020603050405020304" pitchFamily="18" charset="0"/>
            </a:endParaRPr>
          </a:p>
          <a:p>
            <a:pPr algn="just">
              <a:lnSpc>
                <a:spcPct val="95000"/>
              </a:lnSpc>
              <a:spcBef>
                <a:spcPct val="0"/>
              </a:spcBef>
            </a:pPr>
            <a:r>
              <a:rPr sz="2400" dirty="0">
                <a:latin typeface="Times New Roman" panose="02020603050405020304" pitchFamily="18" charset="0"/>
                <a:cs typeface="Times New Roman" panose="02020603050405020304" pitchFamily="18" charset="0"/>
                <a:sym typeface="+mn-ea"/>
              </a:rPr>
              <a:t>An </a:t>
            </a:r>
            <a:r>
              <a:rPr sz="2400" b="1" dirty="0">
                <a:latin typeface="Times New Roman" panose="02020603050405020304" pitchFamily="18" charset="0"/>
                <a:cs typeface="Times New Roman" panose="02020603050405020304" pitchFamily="18" charset="0"/>
                <a:sym typeface="+mn-ea"/>
              </a:rPr>
              <a:t>edge</a:t>
            </a:r>
            <a:r>
              <a:rPr sz="2400" dirty="0">
                <a:latin typeface="Times New Roman" panose="02020603050405020304" pitchFamily="18" charset="0"/>
                <a:cs typeface="Times New Roman" panose="02020603050405020304" pitchFamily="18" charset="0"/>
                <a:sym typeface="+mn-ea"/>
              </a:rPr>
              <a:t> from one node to another node exists</a:t>
            </a:r>
            <a:r>
              <a:rPr lang="en-US" sz="2400" dirty="0">
                <a:latin typeface="Times New Roman" panose="02020603050405020304" pitchFamily="18" charset="0"/>
                <a:cs typeface="Times New Roman" panose="02020603050405020304" pitchFamily="18" charset="0"/>
                <a:sym typeface="+mn-ea"/>
              </a:rPr>
              <a:t>, </a:t>
            </a:r>
            <a:r>
              <a:rPr sz="2400" dirty="0">
                <a:latin typeface="Times New Roman" panose="02020603050405020304" pitchFamily="18" charset="0"/>
                <a:cs typeface="Times New Roman" panose="02020603050405020304" pitchFamily="18" charset="0"/>
                <a:sym typeface="+mn-ea"/>
              </a:rPr>
              <a:t>if execution of the statement representing the first node can result in </a:t>
            </a:r>
            <a:r>
              <a:rPr sz="2400" b="1" dirty="0">
                <a:latin typeface="Times New Roman" panose="02020603050405020304" pitchFamily="18" charset="0"/>
                <a:cs typeface="Times New Roman" panose="02020603050405020304" pitchFamily="18" charset="0"/>
                <a:sym typeface="+mn-ea"/>
              </a:rPr>
              <a:t>transfer of control</a:t>
            </a:r>
            <a:r>
              <a:rPr sz="2400" dirty="0">
                <a:latin typeface="Times New Roman" panose="02020603050405020304" pitchFamily="18" charset="0"/>
                <a:cs typeface="Times New Roman" panose="02020603050405020304" pitchFamily="18" charset="0"/>
                <a:sym typeface="+mn-ea"/>
              </a:rPr>
              <a:t> to the other node. </a:t>
            </a:r>
            <a:endParaRPr sz="2400" dirty="0">
              <a:latin typeface="Times New Roman" panose="02020603050405020304" pitchFamily="18" charset="0"/>
              <a:cs typeface="Times New Roman" panose="02020603050405020304" pitchFamily="18" charset="0"/>
            </a:endParaRPr>
          </a:p>
          <a:p>
            <a:pPr algn="just">
              <a:lnSpc>
                <a:spcPct val="95000"/>
              </a:lnSpc>
              <a:spcBef>
                <a:spcPct val="0"/>
              </a:spcBef>
            </a:pPr>
            <a:endParaRPr lang="en-IN" sz="2400" dirty="0">
              <a:latin typeface="Times New Roman" panose="02020603050405020304" pitchFamily="18" charset="0"/>
              <a:cs typeface="Times New Roman" panose="02020603050405020304" pitchFamily="18" charset="0"/>
            </a:endParaRPr>
          </a:p>
          <a:p>
            <a:pPr algn="just">
              <a:spcBef>
                <a:spcPct val="0"/>
              </a:spcBef>
            </a:pPr>
            <a:endParaRPr lang="en-US" sz="24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52DF5A87-1D5F-4552-B281-25996B3DEB8C}"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itle 187393"/>
          <p:cNvSpPr>
            <a:spLocks noGrp="1"/>
          </p:cNvSpPr>
          <p:nvPr>
            <p:ph type="title"/>
          </p:nvPr>
        </p:nvSpPr>
        <p:spPr/>
        <p:txBody>
          <a:bodyPr anchor="b"/>
          <a:lstStyle/>
          <a:p>
            <a:r>
              <a:rPr sz="3200" b="1" dirty="0">
                <a:latin typeface="Times New Roman" panose="02020603050405020304" pitchFamily="18" charset="0"/>
                <a:cs typeface="Times New Roman" panose="02020603050405020304" pitchFamily="18" charset="0"/>
              </a:rPr>
              <a:t>How to draw Control flow graph?</a:t>
            </a:r>
            <a:endParaRPr sz="3200" b="1" dirty="0">
              <a:latin typeface="Times New Roman" panose="02020603050405020304" pitchFamily="18" charset="0"/>
              <a:cs typeface="Times New Roman" panose="02020603050405020304" pitchFamily="18" charset="0"/>
            </a:endParaRPr>
          </a:p>
        </p:txBody>
      </p:sp>
      <p:sp>
        <p:nvSpPr>
          <p:cNvPr id="187395" name="Text Placeholder 187394"/>
          <p:cNvSpPr>
            <a:spLocks noGrp="1"/>
          </p:cNvSpPr>
          <p:nvPr>
            <p:ph type="body" idx="1"/>
          </p:nvPr>
        </p:nvSpPr>
        <p:spPr>
          <a:xfrm>
            <a:off x="457200" y="808885"/>
            <a:ext cx="8229600" cy="4953000"/>
          </a:xfrm>
        </p:spPr>
        <p:txBody>
          <a:bodyPr/>
          <a:lstStyle/>
          <a:p>
            <a:r>
              <a:rPr sz="2400" b="1" dirty="0">
                <a:latin typeface="Times New Roman" panose="02020603050405020304" pitchFamily="18" charset="0"/>
                <a:cs typeface="Times New Roman" panose="02020603050405020304" pitchFamily="18" charset="0"/>
              </a:rPr>
              <a:t>Sequence:</a:t>
            </a:r>
            <a:endParaRPr sz="2400" b="1" dirty="0">
              <a:latin typeface="Times New Roman" panose="02020603050405020304" pitchFamily="18" charset="0"/>
              <a:cs typeface="Times New Roman" panose="02020603050405020304" pitchFamily="18" charset="0"/>
            </a:endParaRPr>
          </a:p>
          <a:p>
            <a:pPr lvl="1"/>
            <a:r>
              <a:rPr sz="2400" dirty="0">
                <a:solidFill>
                  <a:srgbClr val="0033CC"/>
                </a:solidFill>
                <a:latin typeface="Times New Roman" panose="02020603050405020304" pitchFamily="18" charset="0"/>
                <a:cs typeface="Times New Roman" panose="02020603050405020304" pitchFamily="18" charset="0"/>
              </a:rPr>
              <a:t>1</a:t>
            </a:r>
            <a:r>
              <a:rPr sz="2400" dirty="0">
                <a:latin typeface="Times New Roman" panose="02020603050405020304" pitchFamily="18" charset="0"/>
                <a:cs typeface="Times New Roman" panose="02020603050405020304" pitchFamily="18" charset="0"/>
              </a:rPr>
              <a:t>  a=5;</a:t>
            </a:r>
            <a:endParaRPr lang="en-US" sz="2400" dirty="0">
              <a:latin typeface="Times New Roman" panose="02020603050405020304" pitchFamily="18" charset="0"/>
              <a:cs typeface="Times New Roman" panose="02020603050405020304" pitchFamily="18" charset="0"/>
            </a:endParaRPr>
          </a:p>
          <a:p>
            <a:pPr lvl="1"/>
            <a:r>
              <a:rPr lang="en-US" sz="2400" dirty="0">
                <a:solidFill>
                  <a:srgbClr val="0033CC"/>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b=a*b-1;</a:t>
            </a:r>
            <a:endParaRPr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Selection:</a:t>
            </a:r>
            <a:endParaRPr lang="en-US" sz="2400" b="1" dirty="0">
              <a:latin typeface="Times New Roman" panose="02020603050405020304" pitchFamily="18" charset="0"/>
              <a:cs typeface="Times New Roman" panose="02020603050405020304" pitchFamily="18" charset="0"/>
            </a:endParaRPr>
          </a:p>
          <a:p>
            <a:pPr lvl="1"/>
            <a:r>
              <a:rPr lang="en-US" sz="2400" dirty="0">
                <a:solidFill>
                  <a:srgbClr val="0033CC"/>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if(a&gt;b) then</a:t>
            </a:r>
            <a:endParaRPr lang="en-US" sz="2400" dirty="0">
              <a:latin typeface="Times New Roman" panose="02020603050405020304" pitchFamily="18" charset="0"/>
              <a:cs typeface="Times New Roman" panose="02020603050405020304" pitchFamily="18" charset="0"/>
            </a:endParaRPr>
          </a:p>
          <a:p>
            <a:pPr lvl="1"/>
            <a:r>
              <a:rPr lang="en-US" sz="2400" dirty="0">
                <a:solidFill>
                  <a:srgbClr val="0033CC"/>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c=3;</a:t>
            </a:r>
            <a:endParaRPr lang="en-US" sz="2400" dirty="0">
              <a:latin typeface="Times New Roman" panose="02020603050405020304" pitchFamily="18" charset="0"/>
              <a:cs typeface="Times New Roman" panose="02020603050405020304" pitchFamily="18" charset="0"/>
            </a:endParaRPr>
          </a:p>
          <a:p>
            <a:pPr lvl="1"/>
            <a:r>
              <a:rPr lang="en-US" sz="2400" dirty="0">
                <a:solidFill>
                  <a:srgbClr val="0033CC"/>
                </a:solidFill>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else   c=5;</a:t>
            </a:r>
            <a:endParaRPr lang="en-US" sz="2400" dirty="0">
              <a:latin typeface="Times New Roman" panose="02020603050405020304" pitchFamily="18" charset="0"/>
              <a:cs typeface="Times New Roman" panose="02020603050405020304" pitchFamily="18" charset="0"/>
            </a:endParaRPr>
          </a:p>
          <a:p>
            <a:pPr lvl="1"/>
            <a:r>
              <a:rPr lang="en-US" sz="2400" dirty="0">
                <a:solidFill>
                  <a:srgbClr val="0033CC"/>
                </a:solidFill>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c=c*c;</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Iteration:</a:t>
            </a:r>
            <a:endParaRPr lang="en-US" sz="2400" b="1" dirty="0">
              <a:latin typeface="Times New Roman" panose="02020603050405020304" pitchFamily="18" charset="0"/>
              <a:cs typeface="Times New Roman" panose="02020603050405020304" pitchFamily="18" charset="0"/>
            </a:endParaRPr>
          </a:p>
          <a:p>
            <a:pPr lvl="1"/>
            <a:r>
              <a:rPr lang="en-US" sz="2400" dirty="0">
                <a:solidFill>
                  <a:srgbClr val="0033CC"/>
                </a:solidFill>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while(a&gt;b){</a:t>
            </a:r>
            <a:endParaRPr lang="en-US" sz="2400" dirty="0">
              <a:latin typeface="Times New Roman" panose="02020603050405020304" pitchFamily="18" charset="0"/>
              <a:cs typeface="Times New Roman" panose="02020603050405020304" pitchFamily="18" charset="0"/>
            </a:endParaRPr>
          </a:p>
          <a:p>
            <a:pPr lvl="1"/>
            <a:r>
              <a:rPr lang="en-US" sz="2400" dirty="0">
                <a:solidFill>
                  <a:srgbClr val="0033CC"/>
                </a:solidFill>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b=b*a;</a:t>
            </a:r>
            <a:endParaRPr lang="en-US" sz="2400" dirty="0">
              <a:latin typeface="Times New Roman" panose="02020603050405020304" pitchFamily="18" charset="0"/>
              <a:cs typeface="Times New Roman" panose="02020603050405020304" pitchFamily="18" charset="0"/>
            </a:endParaRPr>
          </a:p>
          <a:p>
            <a:pPr lvl="1"/>
            <a:r>
              <a:rPr lang="en-US" sz="2400" dirty="0">
                <a:solidFill>
                  <a:srgbClr val="0033CC"/>
                </a:solidFill>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b=b-1;}</a:t>
            </a:r>
            <a:endParaRPr lang="en-US" sz="2400" dirty="0">
              <a:latin typeface="Times New Roman" panose="02020603050405020304" pitchFamily="18" charset="0"/>
              <a:cs typeface="Times New Roman" panose="02020603050405020304" pitchFamily="18" charset="0"/>
            </a:endParaRPr>
          </a:p>
          <a:p>
            <a:pPr lvl="1"/>
            <a:r>
              <a:rPr lang="en-US" sz="2400" dirty="0">
                <a:solidFill>
                  <a:srgbClr val="0033CC"/>
                </a:solidFill>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c=</a:t>
            </a:r>
            <a:r>
              <a:rPr lang="en-US" sz="2400" dirty="0" err="1">
                <a:latin typeface="Times New Roman" panose="02020603050405020304" pitchFamily="18" charset="0"/>
                <a:cs typeface="Times New Roman" panose="02020603050405020304" pitchFamily="18" charset="0"/>
              </a:rPr>
              <a:t>b+d</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p:txBody>
      </p:sp>
      <p:sp>
        <p:nvSpPr>
          <p:cNvPr id="187396" name="Oval 187395"/>
          <p:cNvSpPr/>
          <p:nvPr/>
        </p:nvSpPr>
        <p:spPr>
          <a:xfrm>
            <a:off x="4867326" y="1001713"/>
            <a:ext cx="457200" cy="457200"/>
          </a:xfrm>
          <a:prstGeom prst="ellipse">
            <a:avLst/>
          </a:prstGeom>
          <a:solidFill>
            <a:srgbClr val="FF0000"/>
          </a:solidFill>
          <a:ln w="9525" cap="flat" cmpd="sng">
            <a:solidFill>
              <a:schemeClr val="tx1"/>
            </a:solidFill>
            <a:prstDash val="solid"/>
            <a:headEnd type="none" w="med" len="med"/>
            <a:tailEnd type="none" w="med" len="med"/>
          </a:ln>
        </p:spPr>
        <p:txBody>
          <a:bodyPr wrap="none" anchor="ctr"/>
          <a:lstStyle/>
          <a:p>
            <a:pPr lvl="0" algn="ctr"/>
            <a:r>
              <a:rPr sz="2800" b="1" dirty="0">
                <a:solidFill>
                  <a:srgbClr val="0033CC"/>
                </a:solidFill>
                <a:latin typeface="Times New Roman" panose="02020603050405020304" pitchFamily="18" charset="0"/>
                <a:ea typeface="Times New Roman" panose="02020603050405020304" pitchFamily="18" charset="0"/>
              </a:rPr>
              <a:t>1</a:t>
            </a:r>
            <a:endParaRPr sz="2400" dirty="0">
              <a:solidFill>
                <a:srgbClr val="0033CC"/>
              </a:solidFill>
              <a:latin typeface="Times New Roman" panose="02020603050405020304" pitchFamily="18" charset="0"/>
              <a:ea typeface="Times New Roman" panose="02020603050405020304" pitchFamily="18" charset="0"/>
            </a:endParaRPr>
          </a:p>
        </p:txBody>
      </p:sp>
      <p:sp>
        <p:nvSpPr>
          <p:cNvPr id="187397" name="Oval 187396"/>
          <p:cNvSpPr/>
          <p:nvPr/>
        </p:nvSpPr>
        <p:spPr>
          <a:xfrm>
            <a:off x="4867326" y="1916113"/>
            <a:ext cx="457200" cy="457200"/>
          </a:xfrm>
          <a:prstGeom prst="ellipse">
            <a:avLst/>
          </a:prstGeom>
          <a:solidFill>
            <a:srgbClr val="FF0000"/>
          </a:solidFill>
          <a:ln w="9525" cap="flat" cmpd="sng">
            <a:solidFill>
              <a:schemeClr val="tx1"/>
            </a:solidFill>
            <a:prstDash val="solid"/>
            <a:headEnd type="none" w="med" len="med"/>
            <a:tailEnd type="none" w="med" len="med"/>
          </a:ln>
        </p:spPr>
        <p:txBody>
          <a:bodyPr wrap="none" anchor="ctr"/>
          <a:lstStyle/>
          <a:p>
            <a:pPr lvl="0" algn="ctr"/>
            <a:r>
              <a:rPr sz="2800" b="1">
                <a:solidFill>
                  <a:srgbClr val="0033CC"/>
                </a:solidFill>
                <a:latin typeface="Times New Roman" panose="02020603050405020304" pitchFamily="18" charset="0"/>
                <a:ea typeface="Times New Roman" panose="02020603050405020304" pitchFamily="18" charset="0"/>
              </a:rPr>
              <a:t>2</a:t>
            </a:r>
            <a:endParaRPr sz="2400">
              <a:solidFill>
                <a:srgbClr val="0033CC"/>
              </a:solidFill>
              <a:latin typeface="Times New Roman" panose="02020603050405020304" pitchFamily="18" charset="0"/>
              <a:ea typeface="Times New Roman" panose="02020603050405020304" pitchFamily="18" charset="0"/>
            </a:endParaRPr>
          </a:p>
        </p:txBody>
      </p:sp>
      <p:sp>
        <p:nvSpPr>
          <p:cNvPr id="187398" name="Straight Connector 187397"/>
          <p:cNvSpPr/>
          <p:nvPr/>
        </p:nvSpPr>
        <p:spPr>
          <a:xfrm>
            <a:off x="5095070" y="1458913"/>
            <a:ext cx="0" cy="457200"/>
          </a:xfrm>
          <a:prstGeom prst="line">
            <a:avLst/>
          </a:prstGeom>
          <a:ln w="38100" cap="flat" cmpd="sng">
            <a:solidFill>
              <a:schemeClr val="tx1"/>
            </a:solidFill>
            <a:prstDash val="solid"/>
            <a:headEnd type="none" w="med" len="med"/>
            <a:tailEnd type="triangle" w="med" len="med"/>
          </a:ln>
        </p:spPr>
      </p:sp>
      <p:sp>
        <p:nvSpPr>
          <p:cNvPr id="2" name="Slide Number Placeholder 1"/>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
        <p:nvSpPr>
          <p:cNvPr id="3" name="Date Placeholder 2"/>
          <p:cNvSpPr>
            <a:spLocks noGrp="1"/>
          </p:cNvSpPr>
          <p:nvPr>
            <p:ph type="dt" sz="half" idx="10"/>
          </p:nvPr>
        </p:nvSpPr>
        <p:spPr/>
        <p:txBody>
          <a:bodyPr/>
          <a:lstStyle/>
          <a:p>
            <a:fld id="{7430B91A-9E80-4B35-8C09-1585EF3AD373}" type="datetime3">
              <a:rPr lang="en-US" smtClean="0"/>
            </a:fld>
            <a:endParaRPr lang="en-US"/>
          </a:p>
        </p:txBody>
      </p:sp>
      <p:pic>
        <p:nvPicPr>
          <p:cNvPr id="5" name="Picture 4"/>
          <p:cNvPicPr>
            <a:picLocks noChangeAspect="1"/>
          </p:cNvPicPr>
          <p:nvPr/>
        </p:nvPicPr>
        <p:blipFill>
          <a:blip r:embed="rId1"/>
          <a:stretch>
            <a:fillRect/>
          </a:stretch>
        </p:blipFill>
        <p:spPr>
          <a:xfrm>
            <a:off x="4283963" y="2396519"/>
            <a:ext cx="1990725" cy="1876425"/>
          </a:xfrm>
          <a:prstGeom prst="rect">
            <a:avLst/>
          </a:prstGeom>
        </p:spPr>
      </p:pic>
      <p:pic>
        <p:nvPicPr>
          <p:cNvPr id="7" name="Picture 6"/>
          <p:cNvPicPr>
            <a:picLocks noChangeAspect="1"/>
          </p:cNvPicPr>
          <p:nvPr/>
        </p:nvPicPr>
        <p:blipFill>
          <a:blip r:embed="rId2"/>
          <a:stretch>
            <a:fillRect/>
          </a:stretch>
        </p:blipFill>
        <p:spPr>
          <a:xfrm>
            <a:off x="4572000" y="4228629"/>
            <a:ext cx="2133601" cy="2530376"/>
          </a:xfrm>
          <a:prstGeom prst="rect">
            <a:avLst/>
          </a:prstGeom>
        </p:spPr>
      </p:pic>
      <p:sp>
        <p:nvSpPr>
          <p:cNvPr id="8" name="Arrow: Right 7"/>
          <p:cNvSpPr/>
          <p:nvPr/>
        </p:nvSpPr>
        <p:spPr bwMode="auto">
          <a:xfrm>
            <a:off x="3131839" y="1556792"/>
            <a:ext cx="1152123" cy="359321"/>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9" name="Arrow: Right 8"/>
          <p:cNvSpPr/>
          <p:nvPr/>
        </p:nvSpPr>
        <p:spPr bwMode="auto">
          <a:xfrm>
            <a:off x="3131840" y="3202922"/>
            <a:ext cx="1152123" cy="359321"/>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
        <p:nvSpPr>
          <p:cNvPr id="10" name="Arrow: Right 9"/>
          <p:cNvSpPr/>
          <p:nvPr/>
        </p:nvSpPr>
        <p:spPr bwMode="auto">
          <a:xfrm>
            <a:off x="3131840" y="5380092"/>
            <a:ext cx="1152123" cy="359321"/>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itle 166913"/>
          <p:cNvSpPr>
            <a:spLocks noGrp="1"/>
          </p:cNvSpPr>
          <p:nvPr>
            <p:ph type="title"/>
          </p:nvPr>
        </p:nvSpPr>
        <p:spPr/>
        <p:txBody>
          <a:bodyPr anchor="b"/>
          <a:lstStyle/>
          <a:p>
            <a:r>
              <a:rPr lang="en-US" sz="3200" b="1" dirty="0">
                <a:latin typeface="Times New Roman" panose="02020603050405020304" pitchFamily="18" charset="0"/>
                <a:cs typeface="Times New Roman" panose="02020603050405020304" pitchFamily="18" charset="0"/>
              </a:rPr>
              <a:t>Sample </a:t>
            </a:r>
            <a:r>
              <a:rPr sz="3200" b="1" dirty="0">
                <a:latin typeface="Times New Roman" panose="02020603050405020304" pitchFamily="18" charset="0"/>
                <a:cs typeface="Times New Roman" panose="02020603050405020304" pitchFamily="18" charset="0"/>
              </a:rPr>
              <a:t>Example</a:t>
            </a:r>
            <a:endParaRPr sz="3200" b="1" dirty="0">
              <a:latin typeface="Times New Roman" panose="02020603050405020304" pitchFamily="18" charset="0"/>
              <a:cs typeface="Times New Roman" panose="02020603050405020304" pitchFamily="18" charset="0"/>
            </a:endParaRPr>
          </a:p>
        </p:txBody>
      </p:sp>
      <p:sp>
        <p:nvSpPr>
          <p:cNvPr id="166915" name="Text Placeholder 166914"/>
          <p:cNvSpPr>
            <a:spLocks noGrp="1"/>
          </p:cNvSpPr>
          <p:nvPr>
            <p:ph type="body" idx="1"/>
          </p:nvPr>
        </p:nvSpPr>
        <p:spPr/>
        <p:txBody>
          <a:bodyPr/>
          <a:lstStyle/>
          <a:p>
            <a:pPr>
              <a:lnSpc>
                <a:spcPct val="95000"/>
              </a:lnSpc>
              <a:spcBef>
                <a:spcPct val="5000"/>
              </a:spcBef>
            </a:pPr>
            <a:r>
              <a:rPr sz="2400" dirty="0">
                <a:latin typeface="Times New Roman" panose="02020603050405020304" pitchFamily="18" charset="0"/>
                <a:cs typeface="Times New Roman" panose="02020603050405020304" pitchFamily="18" charset="0"/>
              </a:rPr>
              <a:t>int f1(int x, int y) {                    </a:t>
            </a:r>
            <a:endParaRPr sz="2400" dirty="0">
              <a:latin typeface="Times New Roman" panose="02020603050405020304" pitchFamily="18" charset="0"/>
              <a:cs typeface="Times New Roman" panose="02020603050405020304" pitchFamily="18" charset="0"/>
            </a:endParaRPr>
          </a:p>
          <a:p>
            <a:pPr marL="0" indent="0">
              <a:lnSpc>
                <a:spcPct val="95000"/>
              </a:lnSpc>
              <a:spcBef>
                <a:spcPct val="5000"/>
              </a:spcBef>
              <a:buNone/>
            </a:pPr>
            <a:r>
              <a:rPr sz="2400" dirty="0">
                <a:solidFill>
                  <a:srgbClr val="0033CC"/>
                </a:solidFill>
                <a:latin typeface="Times New Roman" panose="02020603050405020304" pitchFamily="18" charset="0"/>
                <a:cs typeface="Times New Roman" panose="02020603050405020304" pitchFamily="18" charset="0"/>
              </a:rPr>
              <a:t>1</a:t>
            </a:r>
            <a:r>
              <a:rP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while (x != y) {</a:t>
            </a:r>
            <a:endParaRPr sz="2400" dirty="0">
              <a:latin typeface="Times New Roman" panose="02020603050405020304" pitchFamily="18" charset="0"/>
              <a:cs typeface="Times New Roman" panose="02020603050405020304" pitchFamily="18" charset="0"/>
            </a:endParaRPr>
          </a:p>
          <a:p>
            <a:pPr marL="0" indent="0">
              <a:lnSpc>
                <a:spcPct val="95000"/>
              </a:lnSpc>
              <a:spcBef>
                <a:spcPct val="5000"/>
              </a:spcBef>
              <a:buNone/>
            </a:pPr>
            <a:r>
              <a:rPr sz="2400" dirty="0">
                <a:solidFill>
                  <a:srgbClr val="0033CC"/>
                </a:solidFill>
                <a:latin typeface="Times New Roman" panose="02020603050405020304" pitchFamily="18" charset="0"/>
                <a:cs typeface="Times New Roman" panose="02020603050405020304" pitchFamily="18" charset="0"/>
              </a:rPr>
              <a:t>2</a:t>
            </a:r>
            <a:r>
              <a:rP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if (x&gt;y) then </a:t>
            </a:r>
            <a:endParaRPr sz="2400" dirty="0">
              <a:latin typeface="Times New Roman" panose="02020603050405020304" pitchFamily="18" charset="0"/>
              <a:cs typeface="Times New Roman" panose="02020603050405020304" pitchFamily="18" charset="0"/>
            </a:endParaRPr>
          </a:p>
          <a:p>
            <a:pPr marL="0" indent="0">
              <a:lnSpc>
                <a:spcPct val="95000"/>
              </a:lnSpc>
              <a:spcBef>
                <a:spcPct val="5000"/>
              </a:spcBef>
              <a:buNone/>
            </a:pPr>
            <a:r>
              <a:rPr sz="2400" dirty="0">
                <a:solidFill>
                  <a:srgbClr val="0033CC"/>
                </a:solidFill>
                <a:latin typeface="Times New Roman" panose="02020603050405020304" pitchFamily="18" charset="0"/>
                <a:cs typeface="Times New Roman" panose="02020603050405020304" pitchFamily="18" charset="0"/>
              </a:rPr>
              <a:t>3</a:t>
            </a:r>
            <a:r>
              <a:rPr lang="en-US" sz="2400" dirty="0">
                <a:solidFill>
                  <a:srgbClr val="00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         x=x-y;</a:t>
            </a:r>
            <a:endParaRPr sz="2400" dirty="0">
              <a:latin typeface="Times New Roman" panose="02020603050405020304" pitchFamily="18" charset="0"/>
              <a:cs typeface="Times New Roman" panose="02020603050405020304" pitchFamily="18" charset="0"/>
            </a:endParaRPr>
          </a:p>
          <a:p>
            <a:pPr marL="0" indent="0">
              <a:lnSpc>
                <a:spcPct val="95000"/>
              </a:lnSpc>
              <a:spcBef>
                <a:spcPct val="5000"/>
              </a:spcBef>
              <a:buNone/>
            </a:pPr>
            <a:r>
              <a:rPr sz="2400" dirty="0">
                <a:solidFill>
                  <a:srgbClr val="0033CC"/>
                </a:solidFill>
                <a:latin typeface="Times New Roman" panose="02020603050405020304" pitchFamily="18" charset="0"/>
                <a:cs typeface="Times New Roman" panose="02020603050405020304" pitchFamily="18" charset="0"/>
              </a:rPr>
              <a:t>4</a:t>
            </a:r>
            <a:r>
              <a:rPr lang="en-US" sz="2400" dirty="0">
                <a:solidFill>
                  <a:srgbClr val="0033CC"/>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else y=y-x;</a:t>
            </a:r>
            <a:endParaRPr sz="2400" dirty="0">
              <a:latin typeface="Times New Roman" panose="02020603050405020304" pitchFamily="18" charset="0"/>
              <a:cs typeface="Times New Roman" panose="02020603050405020304" pitchFamily="18" charset="0"/>
            </a:endParaRPr>
          </a:p>
          <a:p>
            <a:pPr marL="0" indent="0">
              <a:lnSpc>
                <a:spcPct val="95000"/>
              </a:lnSpc>
              <a:spcBef>
                <a:spcPct val="5000"/>
              </a:spcBef>
              <a:buNone/>
            </a:pPr>
            <a:r>
              <a:rPr sz="2400" dirty="0">
                <a:solidFill>
                  <a:srgbClr val="0033CC"/>
                </a:solidFill>
                <a:latin typeface="Times New Roman" panose="02020603050405020304" pitchFamily="18" charset="0"/>
                <a:cs typeface="Times New Roman" panose="02020603050405020304" pitchFamily="18" charset="0"/>
              </a:rPr>
              <a:t>5</a:t>
            </a:r>
            <a:r>
              <a:rP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0" indent="0">
              <a:lnSpc>
                <a:spcPct val="95000"/>
              </a:lnSpc>
              <a:spcBef>
                <a:spcPct val="5000"/>
              </a:spcBef>
              <a:buNone/>
            </a:pPr>
            <a:r>
              <a:rPr sz="2400" dirty="0">
                <a:solidFill>
                  <a:srgbClr val="0033CC"/>
                </a:solidFill>
                <a:latin typeface="Times New Roman" panose="02020603050405020304" pitchFamily="18" charset="0"/>
                <a:cs typeface="Times New Roman" panose="02020603050405020304" pitchFamily="18" charset="0"/>
              </a:rPr>
              <a:t>6</a:t>
            </a:r>
            <a:r>
              <a:rPr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return x;        }</a:t>
            </a:r>
            <a:endParaRPr sz="2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
        <p:nvSpPr>
          <p:cNvPr id="3" name="Date Placeholder 2"/>
          <p:cNvSpPr>
            <a:spLocks noGrp="1"/>
          </p:cNvSpPr>
          <p:nvPr>
            <p:ph type="dt" sz="half" idx="10"/>
          </p:nvPr>
        </p:nvSpPr>
        <p:spPr/>
        <p:txBody>
          <a:bodyPr/>
          <a:lstStyle/>
          <a:p>
            <a:fld id="{D12052C1-8DF4-4068-81C9-108CA4974E41}" type="datetime3">
              <a:rPr lang="en-US" smtClean="0"/>
            </a:fld>
            <a:endParaRPr lang="en-US"/>
          </a:p>
        </p:txBody>
      </p:sp>
      <p:pic>
        <p:nvPicPr>
          <p:cNvPr id="5" name="Picture 4"/>
          <p:cNvPicPr>
            <a:picLocks noChangeAspect="1"/>
          </p:cNvPicPr>
          <p:nvPr/>
        </p:nvPicPr>
        <p:blipFill>
          <a:blip r:embed="rId1"/>
          <a:stretch>
            <a:fillRect/>
          </a:stretch>
        </p:blipFill>
        <p:spPr>
          <a:xfrm>
            <a:off x="5153025" y="1174750"/>
            <a:ext cx="2800350" cy="3190875"/>
          </a:xfrm>
          <a:prstGeom prst="rect">
            <a:avLst/>
          </a:prstGeom>
        </p:spPr>
      </p:pic>
      <p:sp>
        <p:nvSpPr>
          <p:cNvPr id="6" name="Arrow: Right 5"/>
          <p:cNvSpPr/>
          <p:nvPr/>
        </p:nvSpPr>
        <p:spPr bwMode="auto">
          <a:xfrm>
            <a:off x="3563888" y="2410866"/>
            <a:ext cx="1152123" cy="359321"/>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61441"/>
          <p:cNvSpPr>
            <a:spLocks noGrp="1"/>
          </p:cNvSpPr>
          <p:nvPr>
            <p:ph type="title"/>
          </p:nvPr>
        </p:nvSpPr>
        <p:spPr/>
        <p:txBody>
          <a:bodyPr anchor="b"/>
          <a:lstStyle/>
          <a:p>
            <a:br>
              <a:rPr sz="7200" dirty="0"/>
            </a:br>
            <a:r>
              <a:rPr sz="3200" b="1" dirty="0">
                <a:latin typeface="Times New Roman" panose="02020603050405020304" pitchFamily="18" charset="0"/>
                <a:cs typeface="Times New Roman" panose="02020603050405020304" pitchFamily="18" charset="0"/>
              </a:rPr>
              <a:t>Path</a:t>
            </a:r>
            <a:endParaRPr sz="3200" b="1" dirty="0">
              <a:latin typeface="Times New Roman" panose="02020603050405020304" pitchFamily="18" charset="0"/>
              <a:cs typeface="Times New Roman" panose="02020603050405020304" pitchFamily="18" charset="0"/>
            </a:endParaRPr>
          </a:p>
        </p:txBody>
      </p:sp>
      <p:sp>
        <p:nvSpPr>
          <p:cNvPr id="61443" name="Text Placeholder 61442"/>
          <p:cNvSpPr>
            <a:spLocks noGrp="1"/>
          </p:cNvSpPr>
          <p:nvPr>
            <p:ph type="body" idx="1"/>
          </p:nvPr>
        </p:nvSpPr>
        <p:spPr>
          <a:xfrm>
            <a:off x="457200" y="869315"/>
            <a:ext cx="8178800" cy="5188585"/>
          </a:xfrm>
        </p:spPr>
        <p:txBody>
          <a:bodyPr/>
          <a:lstStyle/>
          <a:p>
            <a:pPr algn="just"/>
            <a:r>
              <a:rPr sz="2400" dirty="0">
                <a:latin typeface="Times New Roman" panose="02020603050405020304" pitchFamily="18" charset="0"/>
                <a:cs typeface="Times New Roman" panose="02020603050405020304" pitchFamily="18" charset="0"/>
              </a:rPr>
              <a:t>A path through a program:</a:t>
            </a:r>
            <a:endParaRPr sz="2400" dirty="0">
              <a:latin typeface="Times New Roman" panose="02020603050405020304" pitchFamily="18" charset="0"/>
              <a:cs typeface="Times New Roman" panose="02020603050405020304" pitchFamily="18" charset="0"/>
            </a:endParaRPr>
          </a:p>
          <a:p>
            <a:pPr lvl="1" algn="just"/>
            <a:r>
              <a:rPr sz="2400" dirty="0">
                <a:solidFill>
                  <a:srgbClr val="003366"/>
                </a:solidFill>
                <a:latin typeface="Times New Roman" panose="02020603050405020304" pitchFamily="18" charset="0"/>
                <a:cs typeface="Times New Roman" panose="02020603050405020304" pitchFamily="18" charset="0"/>
                <a:sym typeface="+mn-ea"/>
              </a:rPr>
              <a:t>a </a:t>
            </a:r>
            <a:r>
              <a:rPr sz="2400" b="1" dirty="0">
                <a:solidFill>
                  <a:srgbClr val="003366"/>
                </a:solidFill>
                <a:latin typeface="Times New Roman" panose="02020603050405020304" pitchFamily="18" charset="0"/>
                <a:cs typeface="Times New Roman" panose="02020603050405020304" pitchFamily="18" charset="0"/>
                <a:sym typeface="+mn-ea"/>
              </a:rPr>
              <a:t>node and edge sequence</a:t>
            </a:r>
            <a:r>
              <a:rPr sz="2400" dirty="0">
                <a:solidFill>
                  <a:srgbClr val="003366"/>
                </a:solidFill>
                <a:latin typeface="Times New Roman" panose="02020603050405020304" pitchFamily="18" charset="0"/>
                <a:cs typeface="Times New Roman" panose="02020603050405020304" pitchFamily="18" charset="0"/>
                <a:sym typeface="+mn-ea"/>
              </a:rPr>
              <a:t> from the starting node to a terminal node of the control flow graph.</a:t>
            </a:r>
            <a:endParaRPr sz="2400" dirty="0">
              <a:solidFill>
                <a:srgbClr val="003366"/>
              </a:solidFill>
              <a:latin typeface="Times New Roman" panose="02020603050405020304" pitchFamily="18" charset="0"/>
              <a:cs typeface="Times New Roman" panose="02020603050405020304" pitchFamily="18" charset="0"/>
            </a:endParaRPr>
          </a:p>
          <a:p>
            <a:pPr lvl="1" algn="just"/>
            <a:r>
              <a:rPr sz="2400" dirty="0">
                <a:latin typeface="Times New Roman" panose="02020603050405020304" pitchFamily="18" charset="0"/>
                <a:cs typeface="Times New Roman" panose="02020603050405020304" pitchFamily="18" charset="0"/>
                <a:sym typeface="+mn-ea"/>
              </a:rPr>
              <a:t>There may be </a:t>
            </a:r>
            <a:r>
              <a:rPr sz="2400" b="1" dirty="0">
                <a:latin typeface="Times New Roman" panose="02020603050405020304" pitchFamily="18" charset="0"/>
                <a:cs typeface="Times New Roman" panose="02020603050405020304" pitchFamily="18" charset="0"/>
                <a:sym typeface="+mn-ea"/>
              </a:rPr>
              <a:t>several terminal nodes</a:t>
            </a:r>
            <a:r>
              <a:rPr sz="2400" dirty="0">
                <a:latin typeface="Times New Roman" panose="02020603050405020304" pitchFamily="18" charset="0"/>
                <a:cs typeface="Times New Roman" panose="02020603050405020304" pitchFamily="18" charset="0"/>
                <a:sym typeface="+mn-ea"/>
              </a:rPr>
              <a:t> for  program.</a:t>
            </a:r>
            <a:endParaRPr sz="2400" dirty="0">
              <a:latin typeface="Times New Roman" panose="02020603050405020304" pitchFamily="18" charset="0"/>
              <a:cs typeface="Times New Roman" panose="02020603050405020304" pitchFamily="18" charset="0"/>
            </a:endParaRPr>
          </a:p>
          <a:p>
            <a:pPr algn="just"/>
            <a:r>
              <a:rPr sz="2400" b="1" dirty="0">
                <a:latin typeface="Times New Roman" panose="02020603050405020304" pitchFamily="18" charset="0"/>
                <a:cs typeface="Times New Roman" panose="02020603050405020304" pitchFamily="18" charset="0"/>
                <a:sym typeface="+mn-ea"/>
              </a:rPr>
              <a:t>Independent path</a:t>
            </a:r>
            <a:endParaRPr sz="2400" b="1" dirty="0">
              <a:latin typeface="Times New Roman" panose="02020603050405020304" pitchFamily="18" charset="0"/>
              <a:cs typeface="Times New Roman" panose="02020603050405020304" pitchFamily="18" charset="0"/>
              <a:sym typeface="+mn-ea"/>
            </a:endParaRPr>
          </a:p>
          <a:p>
            <a:pPr lvl="1" algn="just"/>
            <a:r>
              <a:rPr sz="2400" dirty="0">
                <a:latin typeface="Times New Roman" panose="02020603050405020304" pitchFamily="18" charset="0"/>
                <a:cs typeface="Times New Roman" panose="02020603050405020304" pitchFamily="18" charset="0"/>
                <a:sym typeface="+mn-ea"/>
              </a:rPr>
              <a:t>Any path through the program:</a:t>
            </a:r>
            <a:endParaRPr sz="2400" dirty="0">
              <a:latin typeface="Times New Roman" panose="02020603050405020304" pitchFamily="18" charset="0"/>
              <a:cs typeface="Times New Roman" panose="02020603050405020304" pitchFamily="18" charset="0"/>
            </a:endParaRPr>
          </a:p>
          <a:p>
            <a:pPr lvl="2" algn="just"/>
            <a:r>
              <a:rPr sz="2400" dirty="0">
                <a:solidFill>
                  <a:srgbClr val="0000CC"/>
                </a:solidFill>
                <a:latin typeface="Times New Roman" panose="02020603050405020304" pitchFamily="18" charset="0"/>
                <a:cs typeface="Times New Roman" panose="02020603050405020304" pitchFamily="18" charset="0"/>
                <a:sym typeface="+mn-ea"/>
              </a:rPr>
              <a:t>introducing at least </a:t>
            </a:r>
            <a:r>
              <a:rPr sz="2400" b="1" dirty="0">
                <a:solidFill>
                  <a:srgbClr val="0000CC"/>
                </a:solidFill>
                <a:latin typeface="Times New Roman" panose="02020603050405020304" pitchFamily="18" charset="0"/>
                <a:cs typeface="Times New Roman" panose="02020603050405020304" pitchFamily="18" charset="0"/>
                <a:sym typeface="+mn-ea"/>
              </a:rPr>
              <a:t>one new node</a:t>
            </a:r>
            <a:r>
              <a:rPr sz="2400" dirty="0">
                <a:solidFill>
                  <a:srgbClr val="0000CC"/>
                </a:solidFill>
                <a:latin typeface="Times New Roman" panose="02020603050405020304" pitchFamily="18" charset="0"/>
                <a:cs typeface="Times New Roman" panose="02020603050405020304" pitchFamily="18" charset="0"/>
                <a:sym typeface="+mn-ea"/>
              </a:rPr>
              <a:t> that is not included in any other independent paths.</a:t>
            </a:r>
            <a:r>
              <a:rPr sz="2400" dirty="0">
                <a:latin typeface="Times New Roman" panose="02020603050405020304" pitchFamily="18" charset="0"/>
                <a:cs typeface="Times New Roman" panose="02020603050405020304" pitchFamily="18" charset="0"/>
                <a:sym typeface="+mn-ea"/>
              </a:rPr>
              <a:t>  </a:t>
            </a:r>
            <a:endParaRPr lang="en-IN" sz="2400" dirty="0">
              <a:latin typeface="Times New Roman" panose="02020603050405020304" pitchFamily="18" charset="0"/>
              <a:cs typeface="Times New Roman" panose="02020603050405020304" pitchFamily="18" charset="0"/>
            </a:endParaRPr>
          </a:p>
          <a:p>
            <a:pPr lvl="1" algn="just"/>
            <a:r>
              <a:rPr lang="en-IN" sz="2400" dirty="0">
                <a:latin typeface="Times New Roman" panose="02020603050405020304" pitchFamily="18" charset="0"/>
                <a:cs typeface="Times New Roman" panose="02020603050405020304" pitchFamily="18" charset="0"/>
                <a:sym typeface="+mn-ea"/>
              </a:rPr>
              <a:t>It is straight forward to identify linearly independent paths of simple programs.</a:t>
            </a:r>
            <a:endParaRPr lang="en-IN" sz="2400" dirty="0">
              <a:latin typeface="Times New Roman" panose="02020603050405020304" pitchFamily="18" charset="0"/>
              <a:cs typeface="Times New Roman" panose="02020603050405020304" pitchFamily="18" charset="0"/>
            </a:endParaRPr>
          </a:p>
          <a:p>
            <a:pPr lvl="1" algn="just"/>
            <a:r>
              <a:rPr lang="en-IN" sz="2400" dirty="0">
                <a:latin typeface="Times New Roman" panose="02020603050405020304" pitchFamily="18" charset="0"/>
                <a:cs typeface="Times New Roman" panose="02020603050405020304" pitchFamily="18" charset="0"/>
                <a:sym typeface="+mn-ea"/>
              </a:rPr>
              <a:t>For complicated programs</a:t>
            </a:r>
            <a:r>
              <a:rPr lang="en-US" altLang="en-IN" sz="2400" dirty="0">
                <a:latin typeface="Times New Roman" panose="02020603050405020304" pitchFamily="18" charset="0"/>
                <a:cs typeface="Times New Roman" panose="02020603050405020304" pitchFamily="18" charset="0"/>
                <a:sym typeface="+mn-ea"/>
              </a:rPr>
              <a:t>, </a:t>
            </a:r>
            <a:r>
              <a:rPr lang="en-IN" sz="2400" dirty="0">
                <a:latin typeface="Times New Roman" panose="02020603050405020304" pitchFamily="18" charset="0"/>
                <a:cs typeface="Times New Roman" panose="02020603050405020304" pitchFamily="18" charset="0"/>
                <a:sym typeface="+mn-ea"/>
              </a:rPr>
              <a:t>it is not so easy to determine the number of independent paths. </a:t>
            </a:r>
            <a:endParaRPr sz="2400" b="1" dirty="0">
              <a:latin typeface="Times New Roman" panose="02020603050405020304" pitchFamily="18" charset="0"/>
              <a:cs typeface="Times New Roman" panose="02020603050405020304" pitchFamily="18" charset="0"/>
            </a:endParaRPr>
          </a:p>
          <a:p>
            <a:pPr algn="just"/>
            <a:endParaRPr sz="2400" dirty="0">
              <a:latin typeface="Times New Roman" panose="02020603050405020304" pitchFamily="18" charset="0"/>
              <a:cs typeface="Times New Roman" panose="02020603050405020304" pitchFamily="18" charset="0"/>
            </a:endParaRPr>
          </a:p>
          <a:p>
            <a:pPr lvl="1" algn="just"/>
            <a:endParaRPr sz="2400" dirty="0"/>
          </a:p>
        </p:txBody>
      </p:sp>
      <p:sp>
        <p:nvSpPr>
          <p:cNvPr id="2" name="Slide Number Placeholder 1"/>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
        <p:nvSpPr>
          <p:cNvPr id="3" name="Date Placeholder 2"/>
          <p:cNvSpPr>
            <a:spLocks noGrp="1"/>
          </p:cNvSpPr>
          <p:nvPr>
            <p:ph type="dt" sz="half" idx="10"/>
          </p:nvPr>
        </p:nvSpPr>
        <p:spPr/>
        <p:txBody>
          <a:bodyPr/>
          <a:lstStyle/>
          <a:p>
            <a:fld id="{2392F583-A85E-424D-81F6-96109A54E8E5}" type="datetime3">
              <a:rPr lang="en-US" smtClean="0"/>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13665"/>
          <p:cNvSpPr>
            <a:spLocks noGrp="1"/>
          </p:cNvSpPr>
          <p:nvPr>
            <p:ph type="title"/>
          </p:nvPr>
        </p:nvSpPr>
        <p:spPr>
          <a:xfrm>
            <a:off x="406400" y="381000"/>
            <a:ext cx="7772400" cy="619108"/>
          </a:xfrm>
        </p:spPr>
        <p:txBody>
          <a:bodyPr anchor="b"/>
          <a:lstStyle/>
          <a:p>
            <a:r>
              <a:rPr sz="3200" b="1" dirty="0">
                <a:latin typeface="Times New Roman" panose="02020603050405020304" pitchFamily="18" charset="0"/>
                <a:cs typeface="Times New Roman" panose="02020603050405020304" pitchFamily="18" charset="0"/>
              </a:rPr>
              <a:t>McCabe's cyclomatic </a:t>
            </a:r>
            <a:r>
              <a:rPr lang="en-US" sz="3200" b="1" dirty="0">
                <a:latin typeface="Times New Roman" panose="02020603050405020304" pitchFamily="18" charset="0"/>
                <a:cs typeface="Times New Roman" panose="02020603050405020304" pitchFamily="18" charset="0"/>
              </a:rPr>
              <a:t>complexity </a:t>
            </a:r>
            <a:r>
              <a:rPr sz="3200" b="1" dirty="0">
                <a:latin typeface="Times New Roman" panose="02020603050405020304" pitchFamily="18" charset="0"/>
                <a:cs typeface="Times New Roman" panose="02020603050405020304" pitchFamily="18" charset="0"/>
              </a:rPr>
              <a:t>metric</a:t>
            </a:r>
            <a:r>
              <a:rPr sz="3600" dirty="0">
                <a:latin typeface="Times New Roman" panose="02020603050405020304" pitchFamily="18" charset="0"/>
                <a:cs typeface="Times New Roman" panose="02020603050405020304" pitchFamily="18" charset="0"/>
              </a:rPr>
              <a:t> </a:t>
            </a:r>
            <a:endParaRPr sz="3600" dirty="0">
              <a:latin typeface="Times New Roman" panose="02020603050405020304" pitchFamily="18" charset="0"/>
              <a:cs typeface="Times New Roman" panose="02020603050405020304" pitchFamily="18" charset="0"/>
            </a:endParaRPr>
          </a:p>
        </p:txBody>
      </p:sp>
      <p:sp>
        <p:nvSpPr>
          <p:cNvPr id="113667" name="Text Placeholder 113666"/>
          <p:cNvSpPr>
            <a:spLocks noGrp="1"/>
          </p:cNvSpPr>
          <p:nvPr>
            <p:ph type="body" idx="1"/>
          </p:nvPr>
        </p:nvSpPr>
        <p:spPr>
          <a:xfrm>
            <a:off x="457200" y="1214422"/>
            <a:ext cx="8401080" cy="4843478"/>
          </a:xfrm>
        </p:spPr>
        <p:txBody>
          <a:bodyPr/>
          <a:lstStyle/>
          <a:p>
            <a:pPr>
              <a:lnSpc>
                <a:spcPct val="95000"/>
              </a:lnSpc>
              <a:spcBef>
                <a:spcPct val="5000"/>
              </a:spcBef>
            </a:pPr>
            <a:r>
              <a:rPr sz="2400" dirty="0">
                <a:latin typeface="Times New Roman" panose="02020603050405020304" pitchFamily="18" charset="0"/>
                <a:cs typeface="Times New Roman" panose="02020603050405020304" pitchFamily="18" charset="0"/>
              </a:rPr>
              <a:t>An upper bound</a:t>
            </a:r>
            <a:r>
              <a:rPr lang="en-US"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for the number of linearly independent paths of a program </a:t>
            </a:r>
            <a:endParaRPr sz="2400" dirty="0">
              <a:latin typeface="Times New Roman" panose="02020603050405020304" pitchFamily="18" charset="0"/>
              <a:cs typeface="Times New Roman" panose="02020603050405020304" pitchFamily="18" charset="0"/>
            </a:endParaRPr>
          </a:p>
          <a:p>
            <a:pPr>
              <a:lnSpc>
                <a:spcPct val="95000"/>
              </a:lnSpc>
              <a:spcBef>
                <a:spcPct val="5000"/>
              </a:spcBef>
            </a:pPr>
            <a:endParaRPr lang="en-IN" sz="2400" dirty="0">
              <a:latin typeface="Times New Roman" panose="02020603050405020304" pitchFamily="18" charset="0"/>
              <a:cs typeface="Times New Roman" panose="02020603050405020304" pitchFamily="18" charset="0"/>
            </a:endParaRPr>
          </a:p>
          <a:p>
            <a:pPr>
              <a:lnSpc>
                <a:spcPct val="95000"/>
              </a:lnSpc>
              <a:spcBef>
                <a:spcPct val="5000"/>
              </a:spcBef>
            </a:pPr>
            <a:r>
              <a:rPr sz="2400" dirty="0">
                <a:latin typeface="Times New Roman" panose="02020603050405020304" pitchFamily="18" charset="0"/>
                <a:cs typeface="Times New Roman" panose="02020603050405020304" pitchFamily="18" charset="0"/>
              </a:rPr>
              <a:t>Provides a practical way of determining</a:t>
            </a:r>
            <a:r>
              <a:rPr lang="en-US" sz="240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 </a:t>
            </a:r>
            <a:r>
              <a:rPr sz="2400" b="1" dirty="0">
                <a:latin typeface="Times New Roman" panose="02020603050405020304" pitchFamily="18" charset="0"/>
                <a:cs typeface="Times New Roman" panose="02020603050405020304" pitchFamily="18" charset="0"/>
              </a:rPr>
              <a:t>maximum number of linearly independent paths</a:t>
            </a:r>
            <a:r>
              <a:rPr sz="2400" dirty="0">
                <a:latin typeface="Times New Roman" panose="02020603050405020304" pitchFamily="18" charset="0"/>
                <a:cs typeface="Times New Roman" panose="02020603050405020304" pitchFamily="18" charset="0"/>
              </a:rPr>
              <a:t> in a program.</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Given a control flow graph G, </a:t>
            </a:r>
            <a:r>
              <a:rPr lang="en-IN" sz="2400" dirty="0" err="1">
                <a:latin typeface="Times New Roman" panose="02020603050405020304" pitchFamily="18" charset="0"/>
                <a:cs typeface="Times New Roman" panose="02020603050405020304" pitchFamily="18" charset="0"/>
              </a:rPr>
              <a:t>cyclomatic</a:t>
            </a:r>
            <a:r>
              <a:rPr lang="en-IN" sz="2400" dirty="0">
                <a:latin typeface="Times New Roman" panose="02020603050405020304" pitchFamily="18" charset="0"/>
                <a:cs typeface="Times New Roman" panose="02020603050405020304" pitchFamily="18" charset="0"/>
              </a:rPr>
              <a:t> complexity V(G): </a:t>
            </a:r>
            <a:endParaRPr lang="en-IN" sz="2400" dirty="0">
              <a:latin typeface="Times New Roman" panose="02020603050405020304" pitchFamily="18" charset="0"/>
              <a:cs typeface="Times New Roman" panose="02020603050405020304" pitchFamily="18" charset="0"/>
            </a:endParaRPr>
          </a:p>
          <a:p>
            <a:pPr lvl="1"/>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V(G)= E-N+2</a:t>
            </a:r>
            <a:endParaRPr lang="en-IN" sz="2400" b="1" dirty="0">
              <a:latin typeface="Times New Roman" panose="02020603050405020304" pitchFamily="18" charset="0"/>
              <a:cs typeface="Times New Roman" panose="02020603050405020304" pitchFamily="18" charset="0"/>
            </a:endParaRPr>
          </a:p>
          <a:p>
            <a:pPr lvl="2"/>
            <a:r>
              <a:rPr lang="en-IN" sz="2400" dirty="0">
                <a:latin typeface="Times New Roman" panose="02020603050405020304" pitchFamily="18" charset="0"/>
                <a:cs typeface="Times New Roman" panose="02020603050405020304" pitchFamily="18" charset="0"/>
              </a:rPr>
              <a:t>N is the number of  </a:t>
            </a:r>
            <a:r>
              <a:rPr lang="en-IN" sz="2400" b="1" dirty="0">
                <a:latin typeface="Times New Roman" panose="02020603050405020304" pitchFamily="18" charset="0"/>
                <a:cs typeface="Times New Roman" panose="02020603050405020304" pitchFamily="18" charset="0"/>
              </a:rPr>
              <a:t>nodes</a:t>
            </a:r>
            <a:r>
              <a:rPr lang="en-IN" sz="2400" dirty="0">
                <a:latin typeface="Times New Roman" panose="02020603050405020304" pitchFamily="18" charset="0"/>
                <a:cs typeface="Times New Roman" panose="02020603050405020304" pitchFamily="18" charset="0"/>
              </a:rPr>
              <a:t> in G</a:t>
            </a:r>
            <a:endParaRPr lang="en-IN" sz="2400" dirty="0">
              <a:latin typeface="Times New Roman" panose="02020603050405020304" pitchFamily="18" charset="0"/>
              <a:cs typeface="Times New Roman" panose="02020603050405020304" pitchFamily="18" charset="0"/>
            </a:endParaRPr>
          </a:p>
          <a:p>
            <a:pPr lvl="2"/>
            <a:r>
              <a:rPr lang="en-IN" sz="2400" dirty="0">
                <a:latin typeface="Times New Roman" panose="02020603050405020304" pitchFamily="18" charset="0"/>
                <a:cs typeface="Times New Roman" panose="02020603050405020304" pitchFamily="18" charset="0"/>
              </a:rPr>
              <a:t>E is the number of </a:t>
            </a:r>
            <a:r>
              <a:rPr lang="en-IN" sz="2400" b="1" dirty="0">
                <a:latin typeface="Times New Roman" panose="02020603050405020304" pitchFamily="18" charset="0"/>
                <a:cs typeface="Times New Roman" panose="02020603050405020304" pitchFamily="18" charset="0"/>
              </a:rPr>
              <a:t>edges</a:t>
            </a:r>
            <a:r>
              <a:rPr lang="en-IN" sz="2400" dirty="0">
                <a:latin typeface="Times New Roman" panose="02020603050405020304" pitchFamily="18" charset="0"/>
                <a:cs typeface="Times New Roman" panose="02020603050405020304" pitchFamily="18" charset="0"/>
              </a:rPr>
              <a:t> in G</a:t>
            </a:r>
            <a:endParaRPr lang="en-IN" sz="2400" dirty="0">
              <a:latin typeface="Times New Roman" panose="02020603050405020304" pitchFamily="18" charset="0"/>
              <a:cs typeface="Times New Roman" panose="02020603050405020304" pitchFamily="18" charset="0"/>
            </a:endParaRPr>
          </a:p>
          <a:p>
            <a:pPr lvl="1">
              <a:lnSpc>
                <a:spcPct val="95000"/>
              </a:lnSpc>
              <a:spcBef>
                <a:spcPct val="5000"/>
              </a:spcBef>
            </a:pPr>
            <a:endParaRPr sz="2400" dirty="0"/>
          </a:p>
        </p:txBody>
      </p:sp>
      <p:sp>
        <p:nvSpPr>
          <p:cNvPr id="2" name="Slide Number Placeholder 1"/>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
        <p:nvSpPr>
          <p:cNvPr id="3" name="Date Placeholder 2"/>
          <p:cNvSpPr>
            <a:spLocks noGrp="1"/>
          </p:cNvSpPr>
          <p:nvPr>
            <p:ph type="dt" sz="half" idx="10"/>
          </p:nvPr>
        </p:nvSpPr>
        <p:spPr/>
        <p:txBody>
          <a:bodyPr/>
          <a:lstStyle/>
          <a:p>
            <a:fld id="{D83DEAD6-1A56-4C9C-832C-58B94F9F20CC}" type="datetime3">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itle 179201"/>
          <p:cNvSpPr>
            <a:spLocks noGrp="1"/>
          </p:cNvSpPr>
          <p:nvPr>
            <p:ph type="title"/>
          </p:nvPr>
        </p:nvSpPr>
        <p:spPr>
          <a:xfrm>
            <a:off x="406400" y="381000"/>
            <a:ext cx="7772400" cy="646430"/>
          </a:xfrm>
        </p:spPr>
        <p:txBody>
          <a:bodyPr anchor="b"/>
          <a:lstStyle/>
          <a:p>
            <a:r>
              <a:rPr sz="3200" b="1" dirty="0">
                <a:latin typeface="Times New Roman" panose="02020603050405020304" pitchFamily="18" charset="0"/>
                <a:cs typeface="Times New Roman" panose="02020603050405020304" pitchFamily="18" charset="0"/>
              </a:rPr>
              <a:t>Example</a:t>
            </a:r>
            <a:r>
              <a:rPr lang="en-US" sz="3200" b="1" dirty="0">
                <a:latin typeface="Times New Roman" panose="02020603050405020304" pitchFamily="18" charset="0"/>
                <a:cs typeface="Times New Roman" panose="02020603050405020304" pitchFamily="18" charset="0"/>
              </a:rPr>
              <a:t>:</a:t>
            </a:r>
            <a:r>
              <a:rPr sz="3200" b="1" dirty="0">
                <a:latin typeface="Times New Roman" panose="02020603050405020304" pitchFamily="18" charset="0"/>
                <a:cs typeface="Times New Roman" panose="02020603050405020304" pitchFamily="18" charset="0"/>
              </a:rPr>
              <a:t> Control Flow Graph </a:t>
            </a:r>
            <a:endParaRPr sz="3200" b="1" dirty="0">
              <a:latin typeface="Times New Roman" panose="02020603050405020304" pitchFamily="18" charset="0"/>
              <a:cs typeface="Times New Roman" panose="02020603050405020304" pitchFamily="18" charset="0"/>
            </a:endParaRPr>
          </a:p>
        </p:txBody>
      </p:sp>
      <p:sp>
        <p:nvSpPr>
          <p:cNvPr id="179203" name="Oval 179202"/>
          <p:cNvSpPr/>
          <p:nvPr/>
        </p:nvSpPr>
        <p:spPr>
          <a:xfrm>
            <a:off x="3352800" y="1676400"/>
            <a:ext cx="457200" cy="457200"/>
          </a:xfrm>
          <a:prstGeom prst="ellipse">
            <a:avLst/>
          </a:prstGeom>
          <a:solidFill>
            <a:srgbClr val="FF0000"/>
          </a:solidFill>
          <a:ln w="9525" cap="flat" cmpd="sng">
            <a:solidFill>
              <a:schemeClr val="tx1"/>
            </a:solidFill>
            <a:prstDash val="solid"/>
            <a:headEnd type="none" w="med" len="med"/>
            <a:tailEnd type="none" w="med" len="med"/>
          </a:ln>
        </p:spPr>
        <p:txBody>
          <a:bodyPr wrap="none" anchor="ctr"/>
          <a:lstStyle/>
          <a:p>
            <a:pPr lvl="0" algn="ctr"/>
            <a:r>
              <a:rPr sz="2800" b="1">
                <a:solidFill>
                  <a:srgbClr val="0033CC"/>
                </a:solidFill>
                <a:latin typeface="Times New Roman" panose="02020603050405020304" pitchFamily="18" charset="0"/>
                <a:ea typeface="Times New Roman" panose="02020603050405020304" pitchFamily="18" charset="0"/>
              </a:rPr>
              <a:t>1</a:t>
            </a:r>
            <a:endParaRPr sz="2400">
              <a:solidFill>
                <a:srgbClr val="0033CC"/>
              </a:solidFill>
              <a:latin typeface="Times New Roman" panose="02020603050405020304" pitchFamily="18" charset="0"/>
              <a:ea typeface="Times New Roman" panose="02020603050405020304" pitchFamily="18" charset="0"/>
            </a:endParaRPr>
          </a:p>
        </p:txBody>
      </p:sp>
      <p:sp>
        <p:nvSpPr>
          <p:cNvPr id="179204" name="Oval 179203"/>
          <p:cNvSpPr/>
          <p:nvPr/>
        </p:nvSpPr>
        <p:spPr>
          <a:xfrm>
            <a:off x="3352800" y="2362200"/>
            <a:ext cx="457200" cy="457200"/>
          </a:xfrm>
          <a:prstGeom prst="ellipse">
            <a:avLst/>
          </a:prstGeom>
          <a:solidFill>
            <a:srgbClr val="FF0000"/>
          </a:solidFill>
          <a:ln w="9525" cap="flat" cmpd="sng">
            <a:solidFill>
              <a:schemeClr val="tx1"/>
            </a:solidFill>
            <a:prstDash val="solid"/>
            <a:headEnd type="none" w="med" len="med"/>
            <a:tailEnd type="none" w="med" len="med"/>
          </a:ln>
        </p:spPr>
        <p:txBody>
          <a:bodyPr wrap="none" anchor="ctr"/>
          <a:lstStyle/>
          <a:p>
            <a:pPr lvl="0" algn="ctr"/>
            <a:r>
              <a:rPr sz="2800" b="1">
                <a:solidFill>
                  <a:srgbClr val="0033CC"/>
                </a:solidFill>
                <a:latin typeface="Times New Roman" panose="02020603050405020304" pitchFamily="18" charset="0"/>
                <a:ea typeface="Times New Roman" panose="02020603050405020304" pitchFamily="18" charset="0"/>
              </a:rPr>
              <a:t>2</a:t>
            </a:r>
            <a:endParaRPr sz="2400">
              <a:solidFill>
                <a:srgbClr val="0033CC"/>
              </a:solidFill>
              <a:latin typeface="Times New Roman" panose="02020603050405020304" pitchFamily="18" charset="0"/>
              <a:ea typeface="Times New Roman" panose="02020603050405020304" pitchFamily="18" charset="0"/>
            </a:endParaRPr>
          </a:p>
        </p:txBody>
      </p:sp>
      <p:sp>
        <p:nvSpPr>
          <p:cNvPr id="179205" name="Oval 179204"/>
          <p:cNvSpPr/>
          <p:nvPr/>
        </p:nvSpPr>
        <p:spPr>
          <a:xfrm>
            <a:off x="2743200" y="3048000"/>
            <a:ext cx="457200" cy="457200"/>
          </a:xfrm>
          <a:prstGeom prst="ellipse">
            <a:avLst/>
          </a:prstGeom>
          <a:solidFill>
            <a:srgbClr val="FF0000"/>
          </a:solidFill>
          <a:ln w="9525" cap="flat" cmpd="sng">
            <a:solidFill>
              <a:schemeClr val="tx1"/>
            </a:solidFill>
            <a:prstDash val="solid"/>
            <a:headEnd type="none" w="med" len="med"/>
            <a:tailEnd type="none" w="med" len="med"/>
          </a:ln>
        </p:spPr>
        <p:txBody>
          <a:bodyPr wrap="none" anchor="ctr"/>
          <a:lstStyle/>
          <a:p>
            <a:pPr lvl="0" algn="ctr"/>
            <a:r>
              <a:rPr sz="2800" b="1">
                <a:solidFill>
                  <a:srgbClr val="0033CC"/>
                </a:solidFill>
                <a:latin typeface="Times New Roman" panose="02020603050405020304" pitchFamily="18" charset="0"/>
                <a:ea typeface="Times New Roman" panose="02020603050405020304" pitchFamily="18" charset="0"/>
              </a:rPr>
              <a:t>3</a:t>
            </a:r>
            <a:endParaRPr sz="2400">
              <a:solidFill>
                <a:srgbClr val="0033CC"/>
              </a:solidFill>
              <a:latin typeface="Times New Roman" panose="02020603050405020304" pitchFamily="18" charset="0"/>
              <a:ea typeface="Times New Roman" panose="02020603050405020304" pitchFamily="18" charset="0"/>
            </a:endParaRPr>
          </a:p>
        </p:txBody>
      </p:sp>
      <p:sp>
        <p:nvSpPr>
          <p:cNvPr id="179206" name="Oval 179205"/>
          <p:cNvSpPr/>
          <p:nvPr/>
        </p:nvSpPr>
        <p:spPr>
          <a:xfrm>
            <a:off x="3886200" y="3048000"/>
            <a:ext cx="457200" cy="457200"/>
          </a:xfrm>
          <a:prstGeom prst="ellipse">
            <a:avLst/>
          </a:prstGeom>
          <a:solidFill>
            <a:srgbClr val="FF0000"/>
          </a:solidFill>
          <a:ln w="9525" cap="flat" cmpd="sng">
            <a:solidFill>
              <a:schemeClr val="tx1"/>
            </a:solidFill>
            <a:prstDash val="solid"/>
            <a:headEnd type="none" w="med" len="med"/>
            <a:tailEnd type="none" w="med" len="med"/>
          </a:ln>
        </p:spPr>
        <p:txBody>
          <a:bodyPr wrap="none" anchor="ctr"/>
          <a:lstStyle/>
          <a:p>
            <a:pPr lvl="0" algn="ctr"/>
            <a:r>
              <a:rPr sz="2800" b="1">
                <a:solidFill>
                  <a:srgbClr val="0033CC"/>
                </a:solidFill>
                <a:latin typeface="Times New Roman" panose="02020603050405020304" pitchFamily="18" charset="0"/>
                <a:ea typeface="Times New Roman" panose="02020603050405020304" pitchFamily="18" charset="0"/>
              </a:rPr>
              <a:t>4</a:t>
            </a:r>
            <a:endParaRPr sz="2400">
              <a:solidFill>
                <a:srgbClr val="0033CC"/>
              </a:solidFill>
              <a:latin typeface="Times New Roman" panose="02020603050405020304" pitchFamily="18" charset="0"/>
              <a:ea typeface="Times New Roman" panose="02020603050405020304" pitchFamily="18" charset="0"/>
            </a:endParaRPr>
          </a:p>
        </p:txBody>
      </p:sp>
      <p:sp>
        <p:nvSpPr>
          <p:cNvPr id="179207" name="Oval 179206"/>
          <p:cNvSpPr/>
          <p:nvPr/>
        </p:nvSpPr>
        <p:spPr>
          <a:xfrm>
            <a:off x="3352800" y="3657600"/>
            <a:ext cx="457200" cy="457200"/>
          </a:xfrm>
          <a:prstGeom prst="ellipse">
            <a:avLst/>
          </a:prstGeom>
          <a:solidFill>
            <a:srgbClr val="FF0000"/>
          </a:solidFill>
          <a:ln w="9525" cap="flat" cmpd="sng">
            <a:solidFill>
              <a:schemeClr val="tx1"/>
            </a:solidFill>
            <a:prstDash val="solid"/>
            <a:headEnd type="none" w="med" len="med"/>
            <a:tailEnd type="none" w="med" len="med"/>
          </a:ln>
        </p:spPr>
        <p:txBody>
          <a:bodyPr wrap="none" anchor="ctr"/>
          <a:lstStyle/>
          <a:p>
            <a:pPr lvl="0" algn="ctr"/>
            <a:r>
              <a:rPr sz="2800" b="1">
                <a:solidFill>
                  <a:srgbClr val="0033CC"/>
                </a:solidFill>
                <a:latin typeface="Times New Roman" panose="02020603050405020304" pitchFamily="18" charset="0"/>
                <a:ea typeface="Times New Roman" panose="02020603050405020304" pitchFamily="18" charset="0"/>
              </a:rPr>
              <a:t>5</a:t>
            </a:r>
            <a:endParaRPr sz="2400">
              <a:solidFill>
                <a:srgbClr val="0033CC"/>
              </a:solidFill>
              <a:latin typeface="Times New Roman" panose="02020603050405020304" pitchFamily="18" charset="0"/>
              <a:ea typeface="Times New Roman" panose="02020603050405020304" pitchFamily="18" charset="0"/>
            </a:endParaRPr>
          </a:p>
        </p:txBody>
      </p:sp>
      <p:sp>
        <p:nvSpPr>
          <p:cNvPr id="179208" name="Oval 179207"/>
          <p:cNvSpPr/>
          <p:nvPr/>
        </p:nvSpPr>
        <p:spPr>
          <a:xfrm>
            <a:off x="3352800" y="4343400"/>
            <a:ext cx="457200" cy="457200"/>
          </a:xfrm>
          <a:prstGeom prst="ellipse">
            <a:avLst/>
          </a:prstGeom>
          <a:solidFill>
            <a:srgbClr val="FF0000"/>
          </a:solidFill>
          <a:ln w="9525" cap="flat" cmpd="sng">
            <a:solidFill>
              <a:schemeClr val="tx1"/>
            </a:solidFill>
            <a:prstDash val="solid"/>
            <a:headEnd type="none" w="med" len="med"/>
            <a:tailEnd type="none" w="med" len="med"/>
          </a:ln>
        </p:spPr>
        <p:txBody>
          <a:bodyPr wrap="none" anchor="ctr"/>
          <a:lstStyle/>
          <a:p>
            <a:pPr lvl="0" algn="ctr"/>
            <a:r>
              <a:rPr sz="2800" b="1">
                <a:solidFill>
                  <a:srgbClr val="0033CC"/>
                </a:solidFill>
                <a:latin typeface="Times New Roman" panose="02020603050405020304" pitchFamily="18" charset="0"/>
                <a:ea typeface="Times New Roman" panose="02020603050405020304" pitchFamily="18" charset="0"/>
              </a:rPr>
              <a:t>6</a:t>
            </a:r>
            <a:endParaRPr sz="2400">
              <a:solidFill>
                <a:srgbClr val="0033CC"/>
              </a:solidFill>
              <a:latin typeface="Times New Roman" panose="02020603050405020304" pitchFamily="18" charset="0"/>
              <a:ea typeface="Times New Roman" panose="02020603050405020304" pitchFamily="18" charset="0"/>
            </a:endParaRPr>
          </a:p>
        </p:txBody>
      </p:sp>
      <p:sp>
        <p:nvSpPr>
          <p:cNvPr id="179209" name="Straight Connector 179208"/>
          <p:cNvSpPr/>
          <p:nvPr/>
        </p:nvSpPr>
        <p:spPr>
          <a:xfrm>
            <a:off x="3581400" y="2057400"/>
            <a:ext cx="0" cy="304800"/>
          </a:xfrm>
          <a:prstGeom prst="line">
            <a:avLst/>
          </a:prstGeom>
          <a:ln w="38100" cap="flat" cmpd="sng">
            <a:solidFill>
              <a:schemeClr val="tx1"/>
            </a:solidFill>
            <a:prstDash val="solid"/>
            <a:headEnd type="none" w="med" len="med"/>
            <a:tailEnd type="triangle" w="med" len="med"/>
          </a:ln>
        </p:spPr>
      </p:sp>
      <p:sp>
        <p:nvSpPr>
          <p:cNvPr id="179210" name="Straight Connector 179209"/>
          <p:cNvSpPr/>
          <p:nvPr/>
        </p:nvSpPr>
        <p:spPr>
          <a:xfrm flipH="1">
            <a:off x="3124200" y="2743200"/>
            <a:ext cx="304800" cy="381000"/>
          </a:xfrm>
          <a:prstGeom prst="line">
            <a:avLst/>
          </a:prstGeom>
          <a:ln w="38100" cap="flat" cmpd="sng">
            <a:solidFill>
              <a:schemeClr val="tx1"/>
            </a:solidFill>
            <a:prstDash val="solid"/>
            <a:headEnd type="none" w="med" len="med"/>
            <a:tailEnd type="triangle" w="med" len="med"/>
          </a:ln>
        </p:spPr>
      </p:sp>
      <p:sp>
        <p:nvSpPr>
          <p:cNvPr id="179211" name="Straight Connector 179210"/>
          <p:cNvSpPr/>
          <p:nvPr/>
        </p:nvSpPr>
        <p:spPr>
          <a:xfrm>
            <a:off x="3733800" y="2743200"/>
            <a:ext cx="304800" cy="304800"/>
          </a:xfrm>
          <a:prstGeom prst="line">
            <a:avLst/>
          </a:prstGeom>
          <a:ln w="38100" cap="flat" cmpd="sng">
            <a:solidFill>
              <a:schemeClr val="tx1"/>
            </a:solidFill>
            <a:prstDash val="solid"/>
            <a:headEnd type="none" w="med" len="med"/>
            <a:tailEnd type="triangle" w="med" len="med"/>
          </a:ln>
        </p:spPr>
      </p:sp>
      <p:sp>
        <p:nvSpPr>
          <p:cNvPr id="179212" name="Straight Connector 179211"/>
          <p:cNvSpPr/>
          <p:nvPr/>
        </p:nvSpPr>
        <p:spPr>
          <a:xfrm>
            <a:off x="3048000" y="3505200"/>
            <a:ext cx="304800" cy="304800"/>
          </a:xfrm>
          <a:prstGeom prst="line">
            <a:avLst/>
          </a:prstGeom>
          <a:ln w="38100" cap="flat" cmpd="sng">
            <a:solidFill>
              <a:schemeClr val="tx1"/>
            </a:solidFill>
            <a:prstDash val="solid"/>
            <a:headEnd type="none" w="med" len="med"/>
            <a:tailEnd type="triangle" w="med" len="med"/>
          </a:ln>
        </p:spPr>
      </p:sp>
      <p:sp>
        <p:nvSpPr>
          <p:cNvPr id="179213" name="Straight Connector 179212"/>
          <p:cNvSpPr/>
          <p:nvPr/>
        </p:nvSpPr>
        <p:spPr>
          <a:xfrm flipH="1">
            <a:off x="3810000" y="3505200"/>
            <a:ext cx="304800" cy="381000"/>
          </a:xfrm>
          <a:prstGeom prst="line">
            <a:avLst/>
          </a:prstGeom>
          <a:ln w="38100" cap="flat" cmpd="sng">
            <a:solidFill>
              <a:schemeClr val="tx1"/>
            </a:solidFill>
            <a:prstDash val="solid"/>
            <a:headEnd type="none" w="med" len="med"/>
            <a:tailEnd type="triangle" w="med" len="med"/>
          </a:ln>
        </p:spPr>
      </p:sp>
      <p:sp>
        <p:nvSpPr>
          <p:cNvPr id="179214" name="Straight Connector 179213"/>
          <p:cNvSpPr/>
          <p:nvPr/>
        </p:nvSpPr>
        <p:spPr>
          <a:xfrm flipH="1">
            <a:off x="2362200" y="3962400"/>
            <a:ext cx="990600" cy="0"/>
          </a:xfrm>
          <a:prstGeom prst="line">
            <a:avLst/>
          </a:prstGeom>
          <a:ln w="38100" cap="flat" cmpd="sng">
            <a:solidFill>
              <a:schemeClr val="tx1"/>
            </a:solidFill>
            <a:prstDash val="solid"/>
            <a:headEnd type="none" w="med" len="med"/>
            <a:tailEnd type="triangle" w="med" len="med"/>
          </a:ln>
        </p:spPr>
      </p:sp>
      <p:sp>
        <p:nvSpPr>
          <p:cNvPr id="179215" name="Straight Connector 179214"/>
          <p:cNvSpPr/>
          <p:nvPr/>
        </p:nvSpPr>
        <p:spPr>
          <a:xfrm flipV="1">
            <a:off x="2362200" y="1905000"/>
            <a:ext cx="0" cy="2057400"/>
          </a:xfrm>
          <a:prstGeom prst="line">
            <a:avLst/>
          </a:prstGeom>
          <a:ln w="38100" cap="flat" cmpd="sng">
            <a:solidFill>
              <a:schemeClr val="tx1"/>
            </a:solidFill>
            <a:prstDash val="solid"/>
            <a:headEnd type="none" w="med" len="med"/>
            <a:tailEnd type="triangle" w="med" len="med"/>
          </a:ln>
        </p:spPr>
      </p:sp>
      <p:sp>
        <p:nvSpPr>
          <p:cNvPr id="179216" name="Straight Connector 179215"/>
          <p:cNvSpPr/>
          <p:nvPr/>
        </p:nvSpPr>
        <p:spPr>
          <a:xfrm>
            <a:off x="2362200" y="1905000"/>
            <a:ext cx="990600" cy="0"/>
          </a:xfrm>
          <a:prstGeom prst="line">
            <a:avLst/>
          </a:prstGeom>
          <a:ln w="38100" cap="flat" cmpd="sng">
            <a:solidFill>
              <a:schemeClr val="tx1"/>
            </a:solidFill>
            <a:prstDash val="solid"/>
            <a:headEnd type="none" w="med" len="med"/>
            <a:tailEnd type="triangle" w="med" len="med"/>
          </a:ln>
        </p:spPr>
      </p:sp>
      <p:sp>
        <p:nvSpPr>
          <p:cNvPr id="179217" name="Freeform 179216"/>
          <p:cNvSpPr/>
          <p:nvPr/>
        </p:nvSpPr>
        <p:spPr>
          <a:xfrm>
            <a:off x="3810000" y="1752600"/>
            <a:ext cx="1130300" cy="2743200"/>
          </a:xfrm>
          <a:custGeom>
            <a:avLst/>
            <a:gdLst/>
            <a:ahLst/>
            <a:cxnLst/>
            <a:rect l="0" t="0" r="0" b="0"/>
            <a:pathLst>
              <a:path w="712" h="1296">
                <a:moveTo>
                  <a:pt x="0" y="96"/>
                </a:moveTo>
                <a:cubicBezTo>
                  <a:pt x="212" y="48"/>
                  <a:pt x="424" y="0"/>
                  <a:pt x="528" y="144"/>
                </a:cubicBezTo>
                <a:cubicBezTo>
                  <a:pt x="632" y="288"/>
                  <a:pt x="712" y="768"/>
                  <a:pt x="624" y="960"/>
                </a:cubicBezTo>
                <a:cubicBezTo>
                  <a:pt x="536" y="1152"/>
                  <a:pt x="268" y="1224"/>
                  <a:pt x="0" y="1296"/>
                </a:cubicBezTo>
              </a:path>
            </a:pathLst>
          </a:custGeom>
          <a:noFill/>
          <a:ln w="38100" cap="flat" cmpd="sng">
            <a:solidFill>
              <a:schemeClr val="tx1"/>
            </a:solidFill>
            <a:prstDash val="solid"/>
            <a:headEnd type="none" w="med" len="med"/>
            <a:tailEnd type="triangle" w="med" len="med"/>
          </a:ln>
        </p:spPr>
        <p:txBody>
          <a:bodyPr/>
          <a:lstStyle/>
          <a:p>
            <a:endParaRPr lang="en-US"/>
          </a:p>
        </p:txBody>
      </p:sp>
      <p:sp>
        <p:nvSpPr>
          <p:cNvPr id="2" name="Slide Number Placeholder 1"/>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
        <p:nvSpPr>
          <p:cNvPr id="19" name="Rectangle 18"/>
          <p:cNvSpPr/>
          <p:nvPr/>
        </p:nvSpPr>
        <p:spPr>
          <a:xfrm>
            <a:off x="785786" y="5000636"/>
            <a:ext cx="7929618" cy="460375"/>
          </a:xfrm>
          <a:prstGeom prst="rect">
            <a:avLst/>
          </a:prstGeom>
        </p:spPr>
        <p:txBody>
          <a:bodyPr wrap="square">
            <a:spAutoFit/>
          </a:bodyPr>
          <a:lstStyle/>
          <a:p>
            <a:r>
              <a:rPr lang="en-IN" b="1" dirty="0">
                <a:latin typeface="Times New Roman" panose="02020603050405020304" pitchFamily="18" charset="0"/>
                <a:cs typeface="Times New Roman" panose="02020603050405020304" pitchFamily="18" charset="0"/>
              </a:rPr>
              <a:t>Cyclomatic complexity = </a:t>
            </a:r>
            <a:r>
              <a:rPr lang="en-US" b="1" dirty="0">
                <a:latin typeface="Times New Roman" panose="02020603050405020304" pitchFamily="18" charset="0"/>
                <a:cs typeface="Times New Roman" panose="02020603050405020304" pitchFamily="18" charset="0"/>
              </a:rPr>
              <a:t>7</a:t>
            </a:r>
            <a:r>
              <a:rPr lang="en-IN" b="1" dirty="0">
                <a:latin typeface="Times New Roman" panose="02020603050405020304" pitchFamily="18" charset="0"/>
                <a:cs typeface="Times New Roman" panose="02020603050405020304" pitchFamily="18" charset="0"/>
              </a:rPr>
              <a:t>-</a:t>
            </a:r>
            <a:r>
              <a:rPr lang="en-US" altLang="en-IN"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6 </a:t>
            </a:r>
            <a:r>
              <a:rPr lang="en-IN" b="1" dirty="0">
                <a:latin typeface="Times New Roman" panose="02020603050405020304" pitchFamily="18" charset="0"/>
                <a:cs typeface="Times New Roman" panose="02020603050405020304" pitchFamily="18" charset="0"/>
              </a:rPr>
              <a:t>+</a:t>
            </a:r>
            <a:r>
              <a:rPr lang="en-US" altLang="en-IN"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2 = 3.</a:t>
            </a:r>
            <a:endParaRPr lang="en-IN" b="1"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068D8CB4-5F1F-4535-908D-EAF09CB2ABE4}" type="datetime3">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15713"/>
          <p:cNvSpPr>
            <a:spLocks noGrp="1"/>
          </p:cNvSpPr>
          <p:nvPr>
            <p:ph type="title"/>
          </p:nvPr>
        </p:nvSpPr>
        <p:spPr>
          <a:xfrm>
            <a:off x="406400" y="228600"/>
            <a:ext cx="7772400" cy="700070"/>
          </a:xfrm>
        </p:spPr>
        <p:txBody>
          <a:bodyPr anchor="b"/>
          <a:lstStyle/>
          <a:p>
            <a:r>
              <a:rPr sz="3200" b="1" dirty="0">
                <a:latin typeface="Times New Roman" panose="02020603050405020304" pitchFamily="18" charset="0"/>
                <a:cs typeface="Times New Roman" panose="02020603050405020304" pitchFamily="18" charset="0"/>
              </a:rPr>
              <a:t>Cyclomatic complexity</a:t>
            </a:r>
            <a:endParaRPr sz="3200" b="1" dirty="0">
              <a:latin typeface="Times New Roman" panose="02020603050405020304" pitchFamily="18" charset="0"/>
              <a:cs typeface="Times New Roman" panose="02020603050405020304" pitchFamily="18" charset="0"/>
            </a:endParaRPr>
          </a:p>
        </p:txBody>
      </p:sp>
      <p:sp>
        <p:nvSpPr>
          <p:cNvPr id="115715" name="Text Placeholder 115714"/>
          <p:cNvSpPr>
            <a:spLocks noGrp="1"/>
          </p:cNvSpPr>
          <p:nvPr>
            <p:ph type="body" idx="1"/>
          </p:nvPr>
        </p:nvSpPr>
        <p:spPr>
          <a:xfrm>
            <a:off x="457200" y="1142984"/>
            <a:ext cx="8178800" cy="4914916"/>
          </a:xfrm>
        </p:spPr>
        <p:txBody>
          <a:bodyPr/>
          <a:lstStyle/>
          <a:p>
            <a:pPr algn="just"/>
            <a:r>
              <a:rPr sz="2400" dirty="0">
                <a:latin typeface="Times New Roman" panose="02020603050405020304" pitchFamily="18" charset="0"/>
                <a:cs typeface="Times New Roman" panose="02020603050405020304" pitchFamily="18" charset="0"/>
              </a:rPr>
              <a:t>Another way of computing cyclomatic complexity: </a:t>
            </a:r>
            <a:endParaRPr sz="2400" dirty="0">
              <a:latin typeface="Times New Roman" panose="02020603050405020304" pitchFamily="18" charset="0"/>
              <a:cs typeface="Times New Roman" panose="02020603050405020304" pitchFamily="18" charset="0"/>
            </a:endParaRPr>
          </a:p>
          <a:p>
            <a:pPr lvl="1" algn="just"/>
            <a:r>
              <a:rPr sz="2400" b="1" dirty="0">
                <a:latin typeface="Times New Roman" panose="02020603050405020304" pitchFamily="18" charset="0"/>
                <a:cs typeface="Times New Roman" panose="02020603050405020304" pitchFamily="18" charset="0"/>
              </a:rPr>
              <a:t>inspect</a:t>
            </a:r>
            <a:r>
              <a:rPr sz="2400" dirty="0">
                <a:latin typeface="Times New Roman" panose="02020603050405020304" pitchFamily="18" charset="0"/>
                <a:cs typeface="Times New Roman" panose="02020603050405020304" pitchFamily="18" charset="0"/>
              </a:rPr>
              <a:t> control flow graph</a:t>
            </a:r>
            <a:endParaRPr sz="2400" dirty="0">
              <a:latin typeface="Times New Roman" panose="02020603050405020304" pitchFamily="18" charset="0"/>
              <a:cs typeface="Times New Roman" panose="02020603050405020304" pitchFamily="18" charset="0"/>
            </a:endParaRPr>
          </a:p>
          <a:p>
            <a:pPr lvl="1" algn="just"/>
            <a:r>
              <a:rPr sz="2400" dirty="0">
                <a:latin typeface="Times New Roman" panose="02020603050405020304" pitchFamily="18" charset="0"/>
                <a:cs typeface="Times New Roman" panose="02020603050405020304" pitchFamily="18" charset="0"/>
              </a:rPr>
              <a:t>determine </a:t>
            </a:r>
            <a:r>
              <a:rPr sz="2400" b="1" dirty="0">
                <a:latin typeface="Times New Roman" panose="02020603050405020304" pitchFamily="18" charset="0"/>
                <a:cs typeface="Times New Roman" panose="02020603050405020304" pitchFamily="18" charset="0"/>
              </a:rPr>
              <a:t>number of bounded areas</a:t>
            </a:r>
            <a:r>
              <a:rPr sz="2400" dirty="0">
                <a:latin typeface="Times New Roman" panose="02020603050405020304" pitchFamily="18" charset="0"/>
                <a:cs typeface="Times New Roman" panose="02020603050405020304" pitchFamily="18" charset="0"/>
              </a:rPr>
              <a:t> in the graph</a:t>
            </a:r>
            <a:endParaRPr lang="en-IN" sz="2400" dirty="0">
              <a:latin typeface="Times New Roman" panose="02020603050405020304" pitchFamily="18" charset="0"/>
              <a:cs typeface="Times New Roman" panose="02020603050405020304" pitchFamily="18" charset="0"/>
            </a:endParaRPr>
          </a:p>
          <a:p>
            <a:pPr lvl="2" algn="just"/>
            <a:r>
              <a:rPr lang="en-IN" sz="2400" b="1" dirty="0">
                <a:latin typeface="Times New Roman" panose="02020603050405020304" pitchFamily="18" charset="0"/>
                <a:cs typeface="Times New Roman" panose="02020603050405020304" pitchFamily="18" charset="0"/>
              </a:rPr>
              <a:t>bounded area: </a:t>
            </a:r>
            <a:r>
              <a:rPr lang="en-IN" sz="2400" dirty="0">
                <a:latin typeface="Times New Roman" panose="02020603050405020304" pitchFamily="18" charset="0"/>
                <a:cs typeface="Times New Roman" panose="02020603050405020304" pitchFamily="18" charset="0"/>
              </a:rPr>
              <a:t>Any  region enclosed by a nodes and edge sequence. </a:t>
            </a:r>
            <a:endParaRPr lang="en-IN" sz="2400" dirty="0">
              <a:latin typeface="Times New Roman" panose="02020603050405020304" pitchFamily="18" charset="0"/>
              <a:cs typeface="Times New Roman" panose="02020603050405020304" pitchFamily="18" charset="0"/>
            </a:endParaRPr>
          </a:p>
          <a:p>
            <a:pPr lvl="1" algn="just"/>
            <a:endParaRPr sz="2400" dirty="0">
              <a:latin typeface="Times New Roman" panose="02020603050405020304" pitchFamily="18" charset="0"/>
              <a:cs typeface="Times New Roman" panose="02020603050405020304" pitchFamily="18" charset="0"/>
            </a:endParaRPr>
          </a:p>
          <a:p>
            <a:pPr algn="just"/>
            <a:r>
              <a:rPr sz="2400" b="1" dirty="0">
                <a:latin typeface="Times New Roman" panose="02020603050405020304" pitchFamily="18" charset="0"/>
                <a:cs typeface="Times New Roman" panose="02020603050405020304" pitchFamily="18" charset="0"/>
              </a:rPr>
              <a:t>V(G) = Total number of bounded areas + 1</a:t>
            </a:r>
            <a:endParaRPr sz="2400" dirty="0">
              <a:latin typeface="Times New Roman" panose="02020603050405020304" pitchFamily="18" charset="0"/>
              <a:cs typeface="Times New Roman" panose="02020603050405020304" pitchFamily="18" charset="0"/>
            </a:endParaRPr>
          </a:p>
          <a:p>
            <a:pPr algn="just"/>
            <a:endParaRPr sz="2400" dirty="0">
              <a:latin typeface="Times New Roman" panose="02020603050405020304" pitchFamily="18" charset="0"/>
              <a:cs typeface="Times New Roman" panose="02020603050405020304" pitchFamily="18" charset="0"/>
              <a:sym typeface="+mn-ea"/>
            </a:endParaRPr>
          </a:p>
          <a:p>
            <a:pPr algn="just"/>
            <a:r>
              <a:rPr sz="2400" dirty="0">
                <a:latin typeface="Times New Roman" panose="02020603050405020304" pitchFamily="18" charset="0"/>
                <a:cs typeface="Times New Roman" panose="02020603050405020304" pitchFamily="18" charset="0"/>
                <a:sym typeface="+mn-ea"/>
              </a:rPr>
              <a:t>From a visual examination of the CFG:</a:t>
            </a:r>
            <a:endParaRPr sz="2400" dirty="0">
              <a:latin typeface="Times New Roman" panose="02020603050405020304" pitchFamily="18" charset="0"/>
              <a:cs typeface="Times New Roman" panose="02020603050405020304" pitchFamily="18" charset="0"/>
              <a:sym typeface="+mn-ea"/>
            </a:endParaRPr>
          </a:p>
          <a:p>
            <a:pPr lvl="1" algn="just"/>
            <a:r>
              <a:rPr sz="2400" dirty="0">
                <a:latin typeface="Times New Roman" panose="02020603050405020304" pitchFamily="18" charset="0"/>
                <a:cs typeface="Times New Roman" panose="02020603050405020304" pitchFamily="18" charset="0"/>
                <a:sym typeface="+mn-ea"/>
              </a:rPr>
              <a:t>the number of bounded areas is 2. </a:t>
            </a:r>
            <a:endParaRPr sz="2400" dirty="0">
              <a:latin typeface="Times New Roman" panose="02020603050405020304" pitchFamily="18" charset="0"/>
              <a:cs typeface="Times New Roman" panose="02020603050405020304" pitchFamily="18" charset="0"/>
              <a:sym typeface="+mn-ea"/>
            </a:endParaRPr>
          </a:p>
          <a:p>
            <a:pPr lvl="1" algn="just"/>
            <a:r>
              <a:rPr sz="2400" b="1" dirty="0">
                <a:latin typeface="Times New Roman" panose="02020603050405020304" pitchFamily="18" charset="0"/>
                <a:cs typeface="Times New Roman" panose="02020603050405020304" pitchFamily="18" charset="0"/>
                <a:sym typeface="+mn-ea"/>
              </a:rPr>
              <a:t>cyclomatic complexity = 2+1=3.</a:t>
            </a:r>
            <a:endParaRPr sz="2400" b="1" dirty="0">
              <a:latin typeface="Times New Roman" panose="02020603050405020304" pitchFamily="18" charset="0"/>
              <a:cs typeface="Times New Roman" panose="02020603050405020304" pitchFamily="18" charset="0"/>
              <a:sym typeface="+mn-ea"/>
            </a:endParaRPr>
          </a:p>
          <a:p>
            <a:endParaRPr lang="en-IN" sz="2800" dirty="0">
              <a:latin typeface="Times New Roman" panose="02020603050405020304" pitchFamily="18" charset="0"/>
              <a:cs typeface="Times New Roman" panose="02020603050405020304" pitchFamily="18" charset="0"/>
            </a:endParaRPr>
          </a:p>
          <a:p>
            <a:endParaRPr sz="2800" dirty="0"/>
          </a:p>
        </p:txBody>
      </p:sp>
      <p:sp>
        <p:nvSpPr>
          <p:cNvPr id="2" name="Slide Number Placeholder 1"/>
          <p:cNvSpPr>
            <a:spLocks noGrp="1"/>
          </p:cNvSpPr>
          <p:nvPr>
            <p:ph type="sldNum" sz="quarter" idx="12"/>
          </p:nvPr>
        </p:nvSpPr>
        <p:spPr/>
        <p:txBody>
          <a:bodyPr/>
          <a:lstStyle/>
          <a:p>
            <a:pPr lvl="0">
              <a:spcBef>
                <a:spcPct val="50000"/>
              </a:spcBef>
            </a:pPr>
            <a:fld id="{9A0DB2DC-4C9A-4742-B13C-FB6460FD3503}" type="slidenum">
              <a:rPr lang="en-US"/>
            </a:fld>
            <a:endParaRPr lang="en-US"/>
          </a:p>
        </p:txBody>
      </p:sp>
      <p:sp>
        <p:nvSpPr>
          <p:cNvPr id="3" name="Date Placeholder 2"/>
          <p:cNvSpPr>
            <a:spLocks noGrp="1"/>
          </p:cNvSpPr>
          <p:nvPr>
            <p:ph type="dt" sz="half" idx="10"/>
          </p:nvPr>
        </p:nvSpPr>
        <p:spPr/>
        <p:txBody>
          <a:bodyPr/>
          <a:lstStyle/>
          <a:p>
            <a:fld id="{CD16ADA2-0339-4B2E-9332-4D21B0040F4D}" type="datetime3">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73430"/>
            <a:ext cx="8229600" cy="5354320"/>
          </a:xfrm>
        </p:spPr>
        <p:txBody>
          <a:bodyPr/>
          <a:lstStyle/>
          <a:p>
            <a:pPr algn="just"/>
            <a:r>
              <a:rPr lang="en-US" sz="2400" dirty="0">
                <a:latin typeface="Times New Roman" panose="02020603050405020304" pitchFamily="18" charset="0"/>
                <a:cs typeface="Times New Roman" panose="02020603050405020304" pitchFamily="18" charset="0"/>
              </a:rPr>
              <a:t>Coding and Testing is one of the important phases of SDLC.</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Once the design phase is completed successfully, the coding phase can be started.</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coding, all the individual modules are </a:t>
            </a:r>
            <a:r>
              <a:rPr lang="en-US" sz="2400" b="1" dirty="0">
                <a:latin typeface="Times New Roman" panose="02020603050405020304" pitchFamily="18" charset="0"/>
                <a:cs typeface="Times New Roman" panose="02020603050405020304" pitchFamily="18" charset="0"/>
              </a:rPr>
              <a:t>coded</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unit tested</a:t>
            </a:r>
            <a:r>
              <a:rPr lang="en-US" sz="2400" dirty="0">
                <a:latin typeface="Times New Roman" panose="02020603050405020304" pitchFamily="18" charset="0"/>
                <a:cs typeface="Times New Roman" panose="02020603050405020304" pitchFamily="18" charset="0"/>
              </a:rPr>
              <a:t> in isolation.</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sym typeface="+mn-ea"/>
              </a:rPr>
              <a:t>Testing</a:t>
            </a:r>
            <a:r>
              <a:rPr lang="en-US" sz="2400" dirty="0">
                <a:latin typeface="Times New Roman" panose="02020603050405020304" pitchFamily="18" charset="0"/>
                <a:cs typeface="Times New Roman" panose="02020603050405020304" pitchFamily="18" charset="0"/>
                <a:sym typeface="+mn-ea"/>
              </a:rPr>
              <a:t> is an important phase in software development, and it needs maximum effort. That's why, largest manpower is deployed during testing.</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Over the years, the general perception of testing as “monkeys typing random data and trying the system to crash” has changed. </a:t>
            </a:r>
            <a:endParaRPr lang="en-US" sz="2400" dirty="0">
              <a:latin typeface="Times New Roman" panose="02020603050405020304" pitchFamily="18" charset="0"/>
              <a:cs typeface="Times New Roman" panose="02020603050405020304" pitchFamily="18" charset="0"/>
              <a:sym typeface="+mn-ea"/>
            </a:endParaRPr>
          </a:p>
          <a:p>
            <a:pPr algn="just"/>
            <a:r>
              <a:rPr lang="en-US" sz="2400" dirty="0">
                <a:latin typeface="Times New Roman" panose="02020603050405020304" pitchFamily="18" charset="0"/>
                <a:cs typeface="Times New Roman" panose="02020603050405020304" pitchFamily="18" charset="0"/>
                <a:sym typeface="+mn-ea"/>
              </a:rPr>
              <a:t>Now, testers are viewed as masters of specialized concepts, techniques and tools.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E817317-0ADD-4431-AE20-71733DB776FC}"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Debugging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87981"/>
            <a:ext cx="8229600" cy="5220335"/>
          </a:xfrm>
        </p:spPr>
        <p:txBody>
          <a:bodyPr/>
          <a:lstStyle/>
          <a:p>
            <a:pPr algn="just"/>
            <a:r>
              <a:rPr lang="en-US" sz="2400" dirty="0">
                <a:latin typeface="Times New Roman" panose="02020603050405020304" pitchFamily="18" charset="0"/>
                <a:cs typeface="Times New Roman" panose="02020603050405020304" pitchFamily="18" charset="0"/>
              </a:rPr>
              <a:t>It is the process of first </a:t>
            </a:r>
            <a:r>
              <a:rPr lang="en-US" sz="2400" b="1" dirty="0">
                <a:latin typeface="Times New Roman" panose="02020603050405020304" pitchFamily="18" charset="0"/>
                <a:cs typeface="Times New Roman" panose="02020603050405020304" pitchFamily="18" charset="0"/>
              </a:rPr>
              <a:t>locating</a:t>
            </a:r>
            <a:r>
              <a:rPr lang="en-US" sz="2400" dirty="0">
                <a:latin typeface="Times New Roman" panose="02020603050405020304" pitchFamily="18" charset="0"/>
                <a:cs typeface="Times New Roman" panose="02020603050405020304" pitchFamily="18" charset="0"/>
              </a:rPr>
              <a:t> the precise program statements that are </a:t>
            </a:r>
            <a:r>
              <a:rPr lang="en-US" sz="2400" b="1" dirty="0">
                <a:latin typeface="Times New Roman" panose="02020603050405020304" pitchFamily="18" charset="0"/>
                <a:cs typeface="Times New Roman" panose="02020603050405020304" pitchFamily="18" charset="0"/>
              </a:rPr>
              <a:t>responsible for errors</a:t>
            </a:r>
            <a:r>
              <a:rPr lang="en-US" sz="2400" dirty="0">
                <a:latin typeface="Times New Roman" panose="02020603050405020304" pitchFamily="18" charset="0"/>
                <a:cs typeface="Times New Roman" panose="02020603050405020304" pitchFamily="18" charset="0"/>
              </a:rPr>
              <a:t> and then </a:t>
            </a:r>
            <a:r>
              <a:rPr lang="en-US" sz="2400" b="1" dirty="0">
                <a:latin typeface="Times New Roman" panose="02020603050405020304" pitchFamily="18" charset="0"/>
                <a:cs typeface="Times New Roman" panose="02020603050405020304" pitchFamily="18" charset="0"/>
              </a:rPr>
              <a:t>fix</a:t>
            </a:r>
            <a:r>
              <a:rPr lang="en-US" sz="2400" dirty="0">
                <a:latin typeface="Times New Roman" panose="02020603050405020304" pitchFamily="18" charset="0"/>
                <a:cs typeface="Times New Roman" panose="02020603050405020304" pitchFamily="18" charset="0"/>
              </a:rPr>
              <a:t> them (error correction).</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requires a thorough understanding of the program.</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Sometimes the debugging may require full redesign of the system.</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One must be aware of the possibility that an error correction may introduce </a:t>
            </a:r>
            <a:r>
              <a:rPr lang="en-US" sz="2400" b="1" dirty="0">
                <a:latin typeface="Times New Roman" panose="02020603050405020304" pitchFamily="18" charset="0"/>
                <a:cs typeface="Times New Roman" panose="02020603050405020304" pitchFamily="18" charset="0"/>
              </a:rPr>
              <a:t>new errors</a:t>
            </a:r>
            <a:r>
              <a:rPr lang="en-US" sz="2400" dirty="0">
                <a:latin typeface="Times New Roman" panose="02020603050405020304" pitchFamily="18" charset="0"/>
                <a:cs typeface="Times New Roman" panose="02020603050405020304" pitchFamily="18" charset="0"/>
              </a:rPr>
              <a:t>. Therefore, after every round of error fixing, </a:t>
            </a:r>
            <a:r>
              <a:rPr lang="en-US" sz="2400" b="1" dirty="0">
                <a:latin typeface="Times New Roman" panose="02020603050405020304" pitchFamily="18" charset="0"/>
                <a:cs typeface="Times New Roman" panose="02020603050405020304" pitchFamily="18" charset="0"/>
              </a:rPr>
              <a:t>regression testing</a:t>
            </a:r>
            <a:r>
              <a:rPr lang="en-US" sz="2400" dirty="0">
                <a:latin typeface="Times New Roman" panose="02020603050405020304" pitchFamily="18" charset="0"/>
                <a:cs typeface="Times New Roman" panose="02020603050405020304" pitchFamily="18" charset="0"/>
              </a:rPr>
              <a:t> must be carried out.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Following are some of the widely used debugging approaches</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Brute force method</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Backtracking</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Cause elimination method</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Program slicing</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6751025-054E-4902-8591-38793B328241}"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Debugging Approaches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46785"/>
            <a:ext cx="8229600" cy="5180965"/>
          </a:xfrm>
        </p:spPr>
        <p:txBody>
          <a:bodyPr/>
          <a:lstStyle/>
          <a:p>
            <a:pPr algn="just"/>
            <a:r>
              <a:rPr lang="en-US" sz="2800" b="1" dirty="0">
                <a:latin typeface="Times New Roman" panose="02020603050405020304" pitchFamily="18" charset="0"/>
                <a:cs typeface="Times New Roman" panose="02020603050405020304" pitchFamily="18" charset="0"/>
              </a:rPr>
              <a:t>Brute force method:</a:t>
            </a: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lvl="1" algn="just"/>
            <a:r>
              <a:rPr lang="en-US" sz="2450" dirty="0">
                <a:latin typeface="Times New Roman" panose="02020603050405020304" pitchFamily="18" charset="0"/>
                <a:cs typeface="Times New Roman" panose="02020603050405020304" pitchFamily="18" charset="0"/>
              </a:rPr>
              <a:t>The most common but </a:t>
            </a:r>
            <a:r>
              <a:rPr lang="en-US" sz="2450" b="1" dirty="0">
                <a:latin typeface="Times New Roman" panose="02020603050405020304" pitchFamily="18" charset="0"/>
                <a:cs typeface="Times New Roman" panose="02020603050405020304" pitchFamily="18" charset="0"/>
              </a:rPr>
              <a:t>least efficient</a:t>
            </a:r>
            <a:r>
              <a:rPr lang="en-US" sz="2450" dirty="0">
                <a:latin typeface="Times New Roman" panose="02020603050405020304" pitchFamily="18" charset="0"/>
                <a:cs typeface="Times New Roman" panose="02020603050405020304" pitchFamily="18" charset="0"/>
              </a:rPr>
              <a:t> method. </a:t>
            </a:r>
            <a:endParaRPr lang="en-US" sz="2450" dirty="0">
              <a:latin typeface="Times New Roman" panose="02020603050405020304" pitchFamily="18" charset="0"/>
              <a:cs typeface="Times New Roman" panose="02020603050405020304" pitchFamily="18" charset="0"/>
            </a:endParaRPr>
          </a:p>
          <a:p>
            <a:pPr lvl="1" algn="just"/>
            <a:r>
              <a:rPr lang="en-US" sz="2450" dirty="0">
                <a:latin typeface="Times New Roman" panose="02020603050405020304" pitchFamily="18" charset="0"/>
                <a:cs typeface="Times New Roman" panose="02020603050405020304" pitchFamily="18" charset="0"/>
              </a:rPr>
              <a:t>Here, the program is loaded with print statements to print the intermediate values that may identify the statement in error. </a:t>
            </a:r>
            <a:endParaRPr lang="en-US" sz="2450" dirty="0">
              <a:latin typeface="Times New Roman" panose="02020603050405020304" pitchFamily="18" charset="0"/>
              <a:cs typeface="Times New Roman" panose="02020603050405020304" pitchFamily="18" charset="0"/>
            </a:endParaRPr>
          </a:p>
          <a:p>
            <a:pPr lvl="1" algn="just"/>
            <a:r>
              <a:rPr lang="en-US" sz="2450" dirty="0">
                <a:latin typeface="Times New Roman" panose="02020603050405020304" pitchFamily="18" charset="0"/>
                <a:cs typeface="Times New Roman" panose="02020603050405020304" pitchFamily="18" charset="0"/>
              </a:rPr>
              <a:t>Source code debugger makes the method more systematic.</a:t>
            </a:r>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Backtracking:</a:t>
            </a:r>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a:p>
            <a:pPr lvl="1" algn="just"/>
            <a:r>
              <a:rPr lang="en-US" sz="2450" dirty="0">
                <a:latin typeface="Times New Roman" panose="02020603050405020304" pitchFamily="18" charset="0"/>
                <a:cs typeface="Times New Roman" panose="02020603050405020304" pitchFamily="18" charset="0"/>
              </a:rPr>
              <a:t>In this approach, beginning from the statement where the symptom is observed, the source code is traced in </a:t>
            </a:r>
            <a:r>
              <a:rPr lang="en-US" sz="2450" b="1" dirty="0">
                <a:latin typeface="Times New Roman" panose="02020603050405020304" pitchFamily="18" charset="0"/>
                <a:cs typeface="Times New Roman" panose="02020603050405020304" pitchFamily="18" charset="0"/>
              </a:rPr>
              <a:t>backward direction</a:t>
            </a:r>
            <a:r>
              <a:rPr lang="en-US" sz="2450" dirty="0">
                <a:latin typeface="Times New Roman" panose="02020603050405020304" pitchFamily="18" charset="0"/>
                <a:cs typeface="Times New Roman" panose="02020603050405020304" pitchFamily="18" charset="0"/>
              </a:rPr>
              <a:t> until the error is </a:t>
            </a:r>
            <a:r>
              <a:rPr lang="en-US" sz="2450" b="1" dirty="0">
                <a:latin typeface="Times New Roman" panose="02020603050405020304" pitchFamily="18" charset="0"/>
                <a:cs typeface="Times New Roman" panose="02020603050405020304" pitchFamily="18" charset="0"/>
              </a:rPr>
              <a:t>discovered</a:t>
            </a:r>
            <a:r>
              <a:rPr lang="en-US" sz="2450" dirty="0">
                <a:latin typeface="Times New Roman" panose="02020603050405020304" pitchFamily="18" charset="0"/>
                <a:cs typeface="Times New Roman" panose="02020603050405020304" pitchFamily="18" charset="0"/>
              </a:rPr>
              <a:t>. </a:t>
            </a:r>
            <a:endParaRPr lang="en-US" sz="2450" dirty="0">
              <a:latin typeface="Times New Roman" panose="02020603050405020304" pitchFamily="18" charset="0"/>
              <a:cs typeface="Times New Roman" panose="02020603050405020304" pitchFamily="18" charset="0"/>
            </a:endParaRPr>
          </a:p>
          <a:p>
            <a:pPr lvl="1" algn="just"/>
            <a:r>
              <a:rPr lang="en-US" sz="2450" dirty="0">
                <a:latin typeface="Times New Roman" panose="02020603050405020304" pitchFamily="18" charset="0"/>
                <a:cs typeface="Times New Roman" panose="02020603050405020304" pitchFamily="18" charset="0"/>
              </a:rPr>
              <a:t>Again, this approach is not very efficient if backtracking happens </a:t>
            </a:r>
            <a:r>
              <a:rPr lang="en-US" sz="2450" b="1" dirty="0">
                <a:solidFill>
                  <a:srgbClr val="FF0000"/>
                </a:solidFill>
                <a:latin typeface="Times New Roman" panose="02020603050405020304" pitchFamily="18" charset="0"/>
                <a:cs typeface="Times New Roman" panose="02020603050405020304" pitchFamily="18" charset="0"/>
              </a:rPr>
              <a:t>deeper</a:t>
            </a:r>
            <a:r>
              <a:rPr lang="en-US" sz="2450" dirty="0">
                <a:latin typeface="Times New Roman" panose="02020603050405020304" pitchFamily="18" charset="0"/>
                <a:cs typeface="Times New Roman" panose="02020603050405020304" pitchFamily="18" charset="0"/>
              </a:rPr>
              <a:t>.</a:t>
            </a:r>
            <a:endParaRPr lang="en-US" sz="245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331E8AC-1697-4A13-A1F9-CBC64AE7BCF8}"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0250"/>
            <a:ext cx="8229600" cy="523875"/>
          </a:xfrm>
        </p:spPr>
        <p:txBody>
          <a:bodyPr/>
          <a:lstStyle/>
          <a:p>
            <a:r>
              <a:rPr lang="en-US" sz="3200" b="1" dirty="0">
                <a:latin typeface="Times New Roman" panose="02020603050405020304" pitchFamily="18" charset="0"/>
                <a:cs typeface="Times New Roman" panose="02020603050405020304" pitchFamily="18" charset="0"/>
                <a:sym typeface="+mn-ea"/>
              </a:rPr>
              <a:t>Debugging Approaches</a:t>
            </a:r>
            <a:br>
              <a:rPr lang="en-US" b="1" dirty="0"/>
            </a:br>
            <a:endParaRPr lang="en-US" dirty="0"/>
          </a:p>
        </p:txBody>
      </p:sp>
      <p:sp>
        <p:nvSpPr>
          <p:cNvPr id="3" name="Content Placeholder 2"/>
          <p:cNvSpPr>
            <a:spLocks noGrp="1"/>
          </p:cNvSpPr>
          <p:nvPr>
            <p:ph idx="1"/>
          </p:nvPr>
        </p:nvSpPr>
        <p:spPr>
          <a:xfrm>
            <a:off x="457200" y="1196752"/>
            <a:ext cx="8229600" cy="4930998"/>
          </a:xfrm>
        </p:spPr>
        <p:txBody>
          <a:bodyPr/>
          <a:lstStyle/>
          <a:p>
            <a:pPr algn="just"/>
            <a:r>
              <a:rPr lang="en-US" sz="2400" b="1" dirty="0">
                <a:latin typeface="Times New Roman" panose="02020603050405020304" pitchFamily="18" charset="0"/>
                <a:cs typeface="Times New Roman" panose="02020603050405020304" pitchFamily="18" charset="0"/>
              </a:rPr>
              <a:t>Cause Elimination Method:</a:t>
            </a:r>
            <a:endParaRPr lang="en-US" sz="2400" b="1"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Here, a </a:t>
            </a:r>
            <a:r>
              <a:rPr lang="en-US" sz="2400" b="1" dirty="0">
                <a:latin typeface="Times New Roman" panose="02020603050405020304" pitchFamily="18" charset="0"/>
                <a:cs typeface="Times New Roman" panose="02020603050405020304" pitchFamily="18" charset="0"/>
              </a:rPr>
              <a:t>list of causes</a:t>
            </a:r>
            <a:r>
              <a:rPr lang="en-US" sz="2400" dirty="0">
                <a:latin typeface="Times New Roman" panose="02020603050405020304" pitchFamily="18" charset="0"/>
                <a:cs typeface="Times New Roman" panose="02020603050405020304" pitchFamily="18" charset="0"/>
              </a:rPr>
              <a:t> that could possibly have contributed to the error, is developed and tests are conducted to </a:t>
            </a:r>
            <a:r>
              <a:rPr lang="en-US" sz="2400" b="1" dirty="0">
                <a:latin typeface="Times New Roman" panose="02020603050405020304" pitchFamily="18" charset="0"/>
                <a:cs typeface="Times New Roman" panose="02020603050405020304" pitchFamily="18" charset="0"/>
              </a:rPr>
              <a:t>eliminate</a:t>
            </a:r>
            <a:r>
              <a:rPr lang="en-US" sz="2400" dirty="0">
                <a:latin typeface="Times New Roman" panose="02020603050405020304" pitchFamily="18" charset="0"/>
                <a:cs typeface="Times New Roman" panose="02020603050405020304" pitchFamily="18" charset="0"/>
              </a:rPr>
              <a:t> such causes.</a:t>
            </a:r>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Program Slicing:</a:t>
            </a:r>
            <a:endParaRPr lang="en-US" sz="2400" b="1"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This is like backtracking.</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the search space in backtracking can be </a:t>
            </a:r>
            <a:r>
              <a:rPr lang="en-US" sz="2400" b="1" dirty="0">
                <a:latin typeface="Times New Roman" panose="02020603050405020304" pitchFamily="18" charset="0"/>
                <a:cs typeface="Times New Roman" panose="02020603050405020304" pitchFamily="18" charset="0"/>
              </a:rPr>
              <a:t>reduced</a:t>
            </a:r>
            <a:r>
              <a:rPr lang="en-US" sz="2400" dirty="0">
                <a:latin typeface="Times New Roman" panose="02020603050405020304" pitchFamily="18" charset="0"/>
                <a:cs typeface="Times New Roman" panose="02020603050405020304" pitchFamily="18" charset="0"/>
              </a:rPr>
              <a:t> by defining slices.</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A slice for a variable at a particular statement is the set of source lines preceding this statement that can influence the value of that variable.</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C37F867-96C0-4601-8459-9F1CE9561003}"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Integration Testing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73430"/>
            <a:ext cx="8229600" cy="5354320"/>
          </a:xfrm>
        </p:spPr>
        <p:txBody>
          <a:bodyPr/>
          <a:lstStyle/>
          <a:p>
            <a:pPr algn="just"/>
            <a:r>
              <a:rPr lang="en-US" sz="2400" dirty="0">
                <a:latin typeface="Times New Roman" panose="02020603050405020304" pitchFamily="18" charset="0"/>
                <a:cs typeface="Times New Roman" panose="02020603050405020304" pitchFamily="18" charset="0"/>
              </a:rPr>
              <a:t>Integrating testing takes place only</a:t>
            </a:r>
            <a:r>
              <a:rPr lang="en-US" sz="2400" b="1" dirty="0">
                <a:latin typeface="Times New Roman" panose="02020603050405020304" pitchFamily="18" charset="0"/>
                <a:cs typeface="Times New Roman" panose="02020603050405020304" pitchFamily="18" charset="0"/>
              </a:rPr>
              <a:t> after </a:t>
            </a:r>
            <a:r>
              <a:rPr lang="en-US" sz="2400" dirty="0">
                <a:latin typeface="Times New Roman" panose="02020603050405020304" pitchFamily="18" charset="0"/>
                <a:cs typeface="Times New Roman" panose="02020603050405020304" pitchFamily="18" charset="0"/>
              </a:rPr>
              <a:t>successful completion of unit testing of all individual modules.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objective of the integration testing is to check whether the different modules of a program </a:t>
            </a:r>
            <a:r>
              <a:rPr lang="en-US" sz="2400" b="1" dirty="0">
                <a:latin typeface="Times New Roman" panose="02020603050405020304" pitchFamily="18" charset="0"/>
                <a:cs typeface="Times New Roman" panose="02020603050405020304" pitchFamily="18" charset="0"/>
              </a:rPr>
              <a:t>interface</a:t>
            </a:r>
            <a:r>
              <a:rPr lang="en-US" sz="2400" dirty="0">
                <a:latin typeface="Times New Roman" panose="02020603050405020304" pitchFamily="18" charset="0"/>
                <a:cs typeface="Times New Roman" panose="02020603050405020304" pitchFamily="18" charset="0"/>
              </a:rPr>
              <a:t> with each other properly.</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During this process, the modules are </a:t>
            </a:r>
            <a:r>
              <a:rPr lang="en-US" sz="2400" b="1" dirty="0">
                <a:latin typeface="Times New Roman" panose="02020603050405020304" pitchFamily="18" charset="0"/>
                <a:cs typeface="Times New Roman" panose="02020603050405020304" pitchFamily="18" charset="0"/>
              </a:rPr>
              <a:t>integrated together</a:t>
            </a:r>
            <a:r>
              <a:rPr lang="en-US" sz="2400" dirty="0">
                <a:latin typeface="Times New Roman" panose="02020603050405020304" pitchFamily="18" charset="0"/>
                <a:cs typeface="Times New Roman" panose="02020603050405020304" pitchFamily="18" charset="0"/>
              </a:rPr>
              <a:t> in a planned manner using an integration plan. The plan specifies the steps and the order in which the modules are integrated to realize the full system.</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After, every integration the integrated system is </a:t>
            </a:r>
            <a:r>
              <a:rPr lang="en-US" sz="2400" b="1" dirty="0">
                <a:latin typeface="Times New Roman" panose="02020603050405020304" pitchFamily="18" charset="0"/>
                <a:cs typeface="Times New Roman" panose="02020603050405020304" pitchFamily="18" charset="0"/>
              </a:rPr>
              <a:t>tested</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800" dirty="0"/>
          </a:p>
        </p:txBody>
      </p:sp>
      <p:sp>
        <p:nvSpPr>
          <p:cNvPr id="4" name="Date Placeholder 3"/>
          <p:cNvSpPr>
            <a:spLocks noGrp="1"/>
          </p:cNvSpPr>
          <p:nvPr>
            <p:ph type="dt" sz="half" idx="10"/>
          </p:nvPr>
        </p:nvSpPr>
        <p:spPr/>
        <p:txBody>
          <a:bodyPr/>
          <a:lstStyle/>
          <a:p>
            <a:fld id="{C0135A2B-D038-4CC4-A9A2-263DD37E5FBE}"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Integration Testing Approaches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73113"/>
            <a:ext cx="8229600" cy="5201285"/>
          </a:xfrm>
        </p:spPr>
        <p:txBody>
          <a:bodyPr/>
          <a:lstStyle/>
          <a:p>
            <a:pPr algn="just"/>
            <a:r>
              <a:rPr lang="en-US" sz="2400" b="1" dirty="0">
                <a:latin typeface="Times New Roman" panose="02020603050405020304" pitchFamily="18" charset="0"/>
                <a:cs typeface="Times New Roman" panose="02020603050405020304" pitchFamily="18" charset="0"/>
              </a:rPr>
              <a:t>Big-bang integration</a:t>
            </a:r>
            <a:endParaRPr lang="en-US" sz="2400" b="1"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All the modules are integrated in </a:t>
            </a:r>
            <a:r>
              <a:rPr lang="en-US" sz="2200" b="1" dirty="0">
                <a:latin typeface="Times New Roman" panose="02020603050405020304" pitchFamily="18" charset="0"/>
                <a:cs typeface="Times New Roman" panose="02020603050405020304" pitchFamily="18" charset="0"/>
              </a:rPr>
              <a:t>one step</a:t>
            </a:r>
            <a:r>
              <a:rPr lang="en-US" sz="2200" dirty="0">
                <a:latin typeface="Times New Roman" panose="02020603050405020304" pitchFamily="18" charset="0"/>
                <a:cs typeface="Times New Roman" panose="02020603050405020304" pitchFamily="18" charset="0"/>
              </a:rPr>
              <a:t> and then the integrated system is tested.</a:t>
            </a:r>
            <a:endParaRPr lang="en-US" sz="2200" dirty="0">
              <a:latin typeface="Times New Roman" panose="02020603050405020304" pitchFamily="18" charset="0"/>
              <a:cs typeface="Times New Roman" panose="02020603050405020304" pitchFamily="18" charset="0"/>
            </a:endParaRPr>
          </a:p>
          <a:p>
            <a:pPr lvl="1" algn="just"/>
            <a:r>
              <a:rPr lang="en-US" sz="2200" b="1" dirty="0">
                <a:latin typeface="Times New Roman" panose="02020603050405020304" pitchFamily="18" charset="0"/>
                <a:cs typeface="Times New Roman" panose="02020603050405020304" pitchFamily="18" charset="0"/>
              </a:rPr>
              <a:t>Simple to use</a:t>
            </a:r>
            <a:r>
              <a:rPr lang="en-US" sz="2200" dirty="0">
                <a:latin typeface="Times New Roman" panose="02020603050405020304" pitchFamily="18" charset="0"/>
                <a:cs typeface="Times New Roman" panose="02020603050405020304" pitchFamily="18" charset="0"/>
              </a:rPr>
              <a:t> but suitable for only </a:t>
            </a:r>
            <a:r>
              <a:rPr lang="en-US" sz="2200" b="1" dirty="0">
                <a:latin typeface="Times New Roman" panose="02020603050405020304" pitchFamily="18" charset="0"/>
                <a:cs typeface="Times New Roman" panose="02020603050405020304" pitchFamily="18" charset="0"/>
              </a:rPr>
              <a:t>small</a:t>
            </a:r>
            <a:r>
              <a:rPr lang="en-US" sz="2200" dirty="0">
                <a:latin typeface="Times New Roman" panose="02020603050405020304" pitchFamily="18" charset="0"/>
                <a:cs typeface="Times New Roman" panose="02020603050405020304" pitchFamily="18" charset="0"/>
              </a:rPr>
              <a:t> systems.</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Error detection and debugging is very </a:t>
            </a:r>
            <a:r>
              <a:rPr lang="en-US" sz="2200" b="1" dirty="0">
                <a:latin typeface="Times New Roman" panose="02020603050405020304" pitchFamily="18" charset="0"/>
                <a:cs typeface="Times New Roman" panose="02020603050405020304" pitchFamily="18" charset="0"/>
              </a:rPr>
              <a:t>difficult</a:t>
            </a:r>
            <a:r>
              <a:rPr lang="en-US" sz="2200" dirty="0">
                <a:latin typeface="Times New Roman" panose="02020603050405020304" pitchFamily="18" charset="0"/>
                <a:cs typeface="Times New Roman" panose="02020603050405020304" pitchFamily="18" charset="0"/>
              </a:rPr>
              <a:t> as well as </a:t>
            </a:r>
            <a:r>
              <a:rPr lang="en-US" sz="2200" b="1" dirty="0">
                <a:latin typeface="Times New Roman" panose="02020603050405020304" pitchFamily="18" charset="0"/>
                <a:cs typeface="Times New Roman" panose="02020603050405020304" pitchFamily="18" charset="0"/>
              </a:rPr>
              <a:t>expensive</a:t>
            </a: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Top-down integration</a:t>
            </a:r>
            <a:endParaRPr lang="en-US" sz="2400" b="1"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Starts with the </a:t>
            </a:r>
            <a:r>
              <a:rPr lang="en-US" sz="2200" b="1" dirty="0">
                <a:latin typeface="Times New Roman" panose="02020603050405020304" pitchFamily="18" charset="0"/>
                <a:cs typeface="Times New Roman" panose="02020603050405020304" pitchFamily="18" charset="0"/>
              </a:rPr>
              <a:t>top routine</a:t>
            </a:r>
            <a:r>
              <a:rPr lang="en-US" sz="2200" dirty="0">
                <a:latin typeface="Times New Roman" panose="02020603050405020304" pitchFamily="18" charset="0"/>
                <a:cs typeface="Times New Roman" panose="02020603050405020304" pitchFamily="18" charset="0"/>
              </a:rPr>
              <a:t> to be tested, followed by the immediate sub-routine and so on.</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This approach requires the use of </a:t>
            </a:r>
            <a:r>
              <a:rPr lang="en-US" sz="2200" b="1" dirty="0">
                <a:latin typeface="Times New Roman" panose="02020603050405020304" pitchFamily="18" charset="0"/>
                <a:cs typeface="Times New Roman" panose="02020603050405020304" pitchFamily="18" charset="0"/>
              </a:rPr>
              <a:t>program stubs </a:t>
            </a:r>
            <a:r>
              <a:rPr lang="en-US" sz="2200" dirty="0">
                <a:latin typeface="Times New Roman" panose="02020603050405020304" pitchFamily="18" charset="0"/>
                <a:cs typeface="Times New Roman" panose="02020603050405020304" pitchFamily="18" charset="0"/>
              </a:rPr>
              <a:t>to simulate the effect of lower-level routines that are known as routines under test.</a:t>
            </a:r>
            <a:endParaRPr lang="en-US" sz="2200" dirty="0">
              <a:latin typeface="Times New Roman" panose="02020603050405020304" pitchFamily="18" charset="0"/>
              <a:cs typeface="Times New Roman" panose="02020603050405020304" pitchFamily="18" charset="0"/>
            </a:endParaRPr>
          </a:p>
          <a:p>
            <a:pPr lvl="1" algn="just"/>
            <a:r>
              <a:rPr lang="en-US" sz="2200" b="1" dirty="0">
                <a:latin typeface="Times New Roman" panose="02020603050405020304" pitchFamily="18" charset="0"/>
                <a:cs typeface="Times New Roman" panose="02020603050405020304" pitchFamily="18" charset="0"/>
              </a:rPr>
              <a:t>Stubs</a:t>
            </a:r>
            <a:r>
              <a:rPr lang="en-US" sz="2200" dirty="0">
                <a:latin typeface="Times New Roman" panose="02020603050405020304" pitchFamily="18" charset="0"/>
                <a:cs typeface="Times New Roman" panose="02020603050405020304" pitchFamily="18" charset="0"/>
              </a:rPr>
              <a:t> are developed by software developers to use them in place of </a:t>
            </a:r>
            <a:r>
              <a:rPr lang="en-US" sz="2200" b="1" dirty="0">
                <a:latin typeface="Times New Roman" panose="02020603050405020304" pitchFamily="18" charset="0"/>
                <a:cs typeface="Times New Roman" panose="02020603050405020304" pitchFamily="18" charset="0"/>
              </a:rPr>
              <a:t>modules</a:t>
            </a:r>
            <a:r>
              <a:rPr lang="en-US" sz="2200" dirty="0">
                <a:latin typeface="Times New Roman" panose="02020603050405020304" pitchFamily="18" charset="0"/>
                <a:cs typeface="Times New Roman" panose="02020603050405020304" pitchFamily="18" charset="0"/>
              </a:rPr>
              <a:t>, if the respective modules </a:t>
            </a:r>
            <a:r>
              <a:rPr lang="en-US" sz="2200" b="1" dirty="0">
                <a:latin typeface="Times New Roman" panose="02020603050405020304" pitchFamily="18" charset="0"/>
                <a:cs typeface="Times New Roman" panose="02020603050405020304" pitchFamily="18" charset="0"/>
              </a:rPr>
              <a:t>aren’t developed</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missing</a:t>
            </a:r>
            <a:r>
              <a:rPr lang="en-US" sz="2200" dirty="0">
                <a:latin typeface="Times New Roman" panose="02020603050405020304" pitchFamily="18" charset="0"/>
                <a:cs typeface="Times New Roman" panose="02020603050405020304" pitchFamily="18" charset="0"/>
              </a:rPr>
              <a:t> in developing stage, or are </a:t>
            </a:r>
            <a:r>
              <a:rPr lang="en-US" sz="2200" b="1" dirty="0">
                <a:latin typeface="Times New Roman" panose="02020603050405020304" pitchFamily="18" charset="0"/>
                <a:cs typeface="Times New Roman" panose="02020603050405020304" pitchFamily="18" charset="0"/>
              </a:rPr>
              <a:t>unavailable</a:t>
            </a:r>
            <a:r>
              <a:rPr lang="en-US" sz="2200" dirty="0">
                <a:latin typeface="Times New Roman" panose="02020603050405020304" pitchFamily="18" charset="0"/>
                <a:cs typeface="Times New Roman" panose="02020603050405020304" pitchFamily="18" charset="0"/>
              </a:rPr>
              <a:t> currently while Top-down testing of modules.</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p>
        </p:txBody>
      </p:sp>
      <p:sp>
        <p:nvSpPr>
          <p:cNvPr id="4" name="Date Placeholder 3"/>
          <p:cNvSpPr>
            <a:spLocks noGrp="1"/>
          </p:cNvSpPr>
          <p:nvPr>
            <p:ph type="dt" sz="half" idx="10"/>
          </p:nvPr>
        </p:nvSpPr>
        <p:spPr/>
        <p:txBody>
          <a:bodyPr/>
          <a:lstStyle/>
          <a:p>
            <a:fld id="{05330917-7380-41CA-93E9-570942C97DEF}" type="datetime3">
              <a:rPr lang="en-US" smtClean="0"/>
            </a:fld>
            <a:endParaRPr lang="en-US" dirty="0"/>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188595"/>
            <a:ext cx="8229600" cy="593090"/>
          </a:xfrm>
        </p:spPr>
        <p:txBody>
          <a:bodyPr/>
          <a:lstStyle/>
          <a:p>
            <a:r>
              <a:rPr lang="en-US" sz="3200" b="1" dirty="0">
                <a:latin typeface="Times New Roman" panose="02020603050405020304" pitchFamily="18" charset="0"/>
                <a:cs typeface="Times New Roman" panose="02020603050405020304" pitchFamily="18" charset="0"/>
                <a:sym typeface="+mn-ea"/>
              </a:rPr>
              <a:t>Integration Testing Approaches</a:t>
            </a:r>
            <a:br>
              <a:rPr lang="en-US" sz="3200" b="1" dirty="0"/>
            </a:br>
            <a:endParaRPr lang="en-US" sz="3200" dirty="0"/>
          </a:p>
        </p:txBody>
      </p:sp>
      <p:sp>
        <p:nvSpPr>
          <p:cNvPr id="3" name="Content Placeholder 2"/>
          <p:cNvSpPr>
            <a:spLocks noGrp="1"/>
          </p:cNvSpPr>
          <p:nvPr>
            <p:ph idx="1"/>
          </p:nvPr>
        </p:nvSpPr>
        <p:spPr>
          <a:xfrm>
            <a:off x="457200" y="570230"/>
            <a:ext cx="8229600" cy="5557520"/>
          </a:xfrm>
        </p:spPr>
        <p:txBody>
          <a:bodyPr/>
          <a:lstStyle/>
          <a:p>
            <a:r>
              <a:rPr lang="en-US" sz="2400" b="1" dirty="0">
                <a:latin typeface="Times New Roman" panose="02020603050405020304" pitchFamily="18" charset="0"/>
                <a:cs typeface="Times New Roman" panose="02020603050405020304" pitchFamily="18" charset="0"/>
              </a:rPr>
              <a:t>Bottom-up integration</a:t>
            </a:r>
            <a:endParaRPr lang="en-US" sz="24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In this approach, first the </a:t>
            </a:r>
            <a:r>
              <a:rPr lang="en-US" sz="2200" b="1" dirty="0">
                <a:latin typeface="Times New Roman" panose="02020603050405020304" pitchFamily="18" charset="0"/>
                <a:cs typeface="Times New Roman" panose="02020603050405020304" pitchFamily="18" charset="0"/>
              </a:rPr>
              <a:t>modules for the sub systems</a:t>
            </a:r>
            <a:r>
              <a:rPr lang="en-US" sz="2200" dirty="0">
                <a:latin typeface="Times New Roman" panose="02020603050405020304" pitchFamily="18" charset="0"/>
                <a:cs typeface="Times New Roman" panose="02020603050405020304" pitchFamily="18" charset="0"/>
              </a:rPr>
              <a:t> are </a:t>
            </a:r>
            <a:r>
              <a:rPr lang="en-US" sz="2200" b="1" dirty="0">
                <a:latin typeface="Times New Roman" panose="02020603050405020304" pitchFamily="18" charset="0"/>
                <a:cs typeface="Times New Roman" panose="02020603050405020304" pitchFamily="18" charset="0"/>
              </a:rPr>
              <a:t>integrated </a:t>
            </a:r>
            <a:r>
              <a:rPr lang="en-US" sz="2200" dirty="0">
                <a:latin typeface="Times New Roman" panose="02020603050405020304" pitchFamily="18" charset="0"/>
                <a:cs typeface="Times New Roman" panose="02020603050405020304" pitchFamily="18" charset="0"/>
              </a:rPr>
              <a:t>and tested to check whether the interfaces among various modules making up the subsystem work fine.</a:t>
            </a:r>
            <a:endParaRPr lang="en-US" sz="2200" dirty="0">
              <a:latin typeface="Times New Roman" panose="02020603050405020304" pitchFamily="18" charset="0"/>
              <a:cs typeface="Times New Roman" panose="02020603050405020304" pitchFamily="18" charset="0"/>
            </a:endParaRPr>
          </a:p>
          <a:p>
            <a:pPr lvl="1"/>
            <a:r>
              <a:rPr lang="en-US" sz="2200" b="1" dirty="0">
                <a:latin typeface="Times New Roman" panose="02020603050405020304" pitchFamily="18" charset="0"/>
                <a:cs typeface="Times New Roman" panose="02020603050405020304" pitchFamily="18" charset="0"/>
              </a:rPr>
              <a:t>Drivers</a:t>
            </a:r>
            <a:r>
              <a:rPr lang="en-US" sz="2200" dirty="0">
                <a:latin typeface="Times New Roman" panose="02020603050405020304" pitchFamily="18" charset="0"/>
                <a:cs typeface="Times New Roman" panose="02020603050405020304" pitchFamily="18" charset="0"/>
              </a:rPr>
              <a:t> are used in bottom-up integration testing and are also more complex than stubs. They are used when some modules are missing and unavailable at time of testing of a specific module because of some unavoidable reasons, to act in absence of required module. Lower-level subsystems are successively combined to form higher level subsystems. </a:t>
            </a:r>
            <a:endParaRPr lang="en-US" sz="2200" dirty="0">
              <a:latin typeface="Times New Roman" panose="02020603050405020304" pitchFamily="18" charset="0"/>
              <a:cs typeface="Times New Roman" panose="02020603050405020304" pitchFamily="18" charset="0"/>
            </a:endParaRPr>
          </a:p>
          <a:p>
            <a:pPr lvl="1"/>
            <a:r>
              <a:rPr lang="en-US" sz="2200" b="1" dirty="0">
                <a:latin typeface="Times New Roman" panose="02020603050405020304" pitchFamily="18" charset="0"/>
                <a:cs typeface="Times New Roman" panose="02020603050405020304" pitchFamily="18" charset="0"/>
              </a:rPr>
              <a:t>Advantage:</a:t>
            </a:r>
            <a:r>
              <a:rPr lang="en-US" sz="2200" dirty="0">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a:p>
            <a:pPr lvl="2"/>
            <a:r>
              <a:rPr lang="en-US" sz="2200" dirty="0">
                <a:latin typeface="Times New Roman" panose="02020603050405020304" pitchFamily="18" charset="0"/>
                <a:cs typeface="Times New Roman" panose="02020603050405020304" pitchFamily="18" charset="0"/>
              </a:rPr>
              <a:t>several disjoint subsystems can be tested simultaneously.</a:t>
            </a:r>
            <a:endParaRPr lang="en-US" sz="2200" dirty="0">
              <a:latin typeface="Times New Roman" panose="02020603050405020304" pitchFamily="18" charset="0"/>
              <a:cs typeface="Times New Roman" panose="02020603050405020304" pitchFamily="18" charset="0"/>
            </a:endParaRPr>
          </a:p>
          <a:p>
            <a:pPr lvl="2"/>
            <a:r>
              <a:rPr lang="en-US" sz="2200" dirty="0">
                <a:latin typeface="Times New Roman" panose="02020603050405020304" pitchFamily="18" charset="0"/>
                <a:cs typeface="Times New Roman" panose="02020603050405020304" pitchFamily="18" charset="0"/>
              </a:rPr>
              <a:t>Lower-level modules are tested thoroughly as they are exercised in each integration step. It increases the reliability of the system. </a:t>
            </a: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Limitation:</a:t>
            </a:r>
            <a:r>
              <a:rPr lang="en-US" sz="2200" dirty="0">
                <a:latin typeface="Times New Roman" panose="02020603050405020304" pitchFamily="18" charset="0"/>
                <a:cs typeface="Times New Roman" panose="02020603050405020304" pitchFamily="18" charset="0"/>
              </a:rPr>
              <a:t> Difficult to implement if the system contains large number of subsystems.</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6EFE6CF-568E-40A1-82D8-E162CC04CA47}"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830"/>
            <a:ext cx="8229600" cy="643890"/>
          </a:xfrm>
        </p:spPr>
        <p:txBody>
          <a:bodyPr/>
          <a:lstStyle/>
          <a:p>
            <a:r>
              <a:rPr lang="en-US" sz="3200" b="1" dirty="0">
                <a:latin typeface="Times New Roman" panose="02020603050405020304" pitchFamily="18" charset="0"/>
                <a:cs typeface="Times New Roman" panose="02020603050405020304" pitchFamily="18" charset="0"/>
                <a:sym typeface="+mn-ea"/>
              </a:rPr>
              <a:t>Integration Testing Approaches</a:t>
            </a:r>
            <a:br>
              <a:rPr lang="en-US" b="1" dirty="0"/>
            </a:br>
            <a:endParaRPr lang="en-US" dirty="0"/>
          </a:p>
        </p:txBody>
      </p:sp>
      <p:sp>
        <p:nvSpPr>
          <p:cNvPr id="3" name="Content Placeholder 2"/>
          <p:cNvSpPr>
            <a:spLocks noGrp="1"/>
          </p:cNvSpPr>
          <p:nvPr>
            <p:ph idx="1"/>
          </p:nvPr>
        </p:nvSpPr>
        <p:spPr>
          <a:xfrm>
            <a:off x="457200" y="987425"/>
            <a:ext cx="8229600" cy="5140325"/>
          </a:xfrm>
        </p:spPr>
        <p:txBody>
          <a:bodyPr/>
          <a:lstStyle/>
          <a:p>
            <a:pPr algn="just"/>
            <a:r>
              <a:rPr lang="en-US" sz="2800" b="1" dirty="0">
                <a:latin typeface="Times New Roman" panose="02020603050405020304" pitchFamily="18" charset="0"/>
                <a:cs typeface="Times New Roman" panose="02020603050405020304" pitchFamily="18" charset="0"/>
              </a:rPr>
              <a:t>Mixed or sandwiched integration</a:t>
            </a:r>
            <a:endParaRPr lang="en-US" sz="2800" b="1"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It follows a combination of top down and bottom-up approaches.</a:t>
            </a:r>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It overcomes the limitations of top down and bottom-up approaches.</a:t>
            </a:r>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Here, a module is ready for integration testing as and when the module is available after unit testing.</a:t>
            </a:r>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One of the most used integration testing approach. </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A162039-77E0-4047-9A78-B10B552C6F70}"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Smoke Testing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57580"/>
            <a:ext cx="8229600" cy="5170170"/>
          </a:xfrm>
        </p:spPr>
        <p:txBody>
          <a:bodyPr/>
          <a:lstStyle/>
          <a:p>
            <a:pPr algn="just"/>
            <a:r>
              <a:rPr lang="en-US" sz="2400" dirty="0">
                <a:latin typeface="Times New Roman" panose="02020603050405020304" pitchFamily="18" charset="0"/>
                <a:cs typeface="Times New Roman" panose="02020603050405020304" pitchFamily="18" charset="0"/>
              </a:rPr>
              <a:t>Smoke testing is done before a fully integrated system is accepted for system testing.</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is done to check whether at least the </a:t>
            </a:r>
            <a:r>
              <a:rPr lang="en-US" sz="2400" b="1" dirty="0">
                <a:latin typeface="Times New Roman" panose="02020603050405020304" pitchFamily="18" charset="0"/>
                <a:cs typeface="Times New Roman" panose="02020603050405020304" pitchFamily="18" charset="0"/>
              </a:rPr>
              <a:t>main functionalities</a:t>
            </a:r>
            <a:r>
              <a:rPr lang="en-US" sz="2400" dirty="0">
                <a:latin typeface="Times New Roman" panose="02020603050405020304" pitchFamily="18" charset="0"/>
                <a:cs typeface="Times New Roman" panose="02020603050405020304" pitchFamily="18" charset="0"/>
              </a:rPr>
              <a:t> of the software are working properly. </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Unless the software is stable and at least the main functionalities are working satisfactorily, system testing is not undertaken.</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E2B0CB6-2F27-4C34-AA27-CDC3B34BDC3B}"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System Testing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87730"/>
            <a:ext cx="8229600" cy="5240020"/>
          </a:xfrm>
        </p:spPr>
        <p:txBody>
          <a:bodyPr/>
          <a:lstStyle/>
          <a:p>
            <a:pPr algn="just"/>
            <a:r>
              <a:rPr lang="en-US" sz="2400" dirty="0">
                <a:latin typeface="Times New Roman" panose="02020603050405020304" pitchFamily="18" charset="0"/>
                <a:cs typeface="Times New Roman" panose="02020603050405020304" pitchFamily="18" charset="0"/>
              </a:rPr>
              <a:t>It is designed to validate a fully developed system to assure that the system meets its requirement as recorded in SRS.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Here, the test cases are designed solely based on the SRS document.</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Unlike other testing methods, the procedure for system testing is same for both function oriented and object-oriented systems.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system testing test cases can be classified into functionality and performance test case.</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DB2416A-A8AE-46E0-AE96-D1BF6DBE8010}"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Types of System Testing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77570"/>
            <a:ext cx="8229600" cy="5250180"/>
          </a:xfrm>
        </p:spPr>
        <p:txBody>
          <a:bodyPr/>
          <a:lstStyle/>
          <a:p>
            <a:pPr algn="just"/>
            <a:r>
              <a:rPr lang="en-US" sz="2400" b="1" dirty="0">
                <a:latin typeface="Times New Roman" panose="02020603050405020304" pitchFamily="18" charset="0"/>
                <a:cs typeface="Times New Roman" panose="02020603050405020304" pitchFamily="18" charset="0"/>
              </a:rPr>
              <a:t>Alpha Testing</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The system testing is carried out by the developers at their site.</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Beta Testing</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Once alpha testing is complete, the system is tested by a set of friendly customers, not from the team but from the same organization, who behave like actual customers.</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These dummy customers use the system for a specific period and give their feedback.</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Based on this feedback, the decision to deliver the product to client, is made.</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Acceptance Testing: </a:t>
            </a:r>
            <a:r>
              <a:rPr lang="en-US" sz="2400" dirty="0">
                <a:latin typeface="Times New Roman" panose="02020603050405020304" pitchFamily="18" charset="0"/>
                <a:cs typeface="Times New Roman" panose="02020603050405020304" pitchFamily="18" charset="0"/>
              </a:rPr>
              <a:t>This is done by the actual client at their site to determine whether to accept the delivery of the system.</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7DB7E48-2120-4C7A-B1DA-2FFE29D3F38A}"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Introduction (contd..)</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77570"/>
            <a:ext cx="8229600" cy="5250180"/>
          </a:xfrm>
        </p:spPr>
        <p:txBody>
          <a:bodyPr/>
          <a:lstStyle/>
          <a:p>
            <a:pPr algn="just"/>
            <a:r>
              <a:rPr lang="en-US" sz="2400" dirty="0">
                <a:latin typeface="Times New Roman" panose="02020603050405020304" pitchFamily="18" charset="0"/>
                <a:cs typeface="Times New Roman" panose="02020603050405020304" pitchFamily="18" charset="0"/>
              </a:rPr>
              <a:t>Integration and testing of modules are carried out according to an </a:t>
            </a:r>
            <a:r>
              <a:rPr lang="en-US" sz="2400" b="1" dirty="0">
                <a:latin typeface="Times New Roman" panose="02020603050405020304" pitchFamily="18" charset="0"/>
                <a:cs typeface="Times New Roman" panose="02020603050405020304" pitchFamily="18" charset="0"/>
              </a:rPr>
              <a:t>“Integration Plan”</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During system testing, the product is tested against its requirements as recorded in the SRS.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After successful completion of unit testing, the modules are integrated together, and the integrated modules is tested again. This is known as </a:t>
            </a:r>
            <a:r>
              <a:rPr lang="en-US" sz="2400" b="1" dirty="0">
                <a:latin typeface="Times New Roman" panose="02020603050405020304" pitchFamily="18" charset="0"/>
                <a:cs typeface="Times New Roman" panose="02020603050405020304" pitchFamily="18" charset="0"/>
                <a:sym typeface="+mn-ea"/>
              </a:rPr>
              <a:t>Integration Testing</a:t>
            </a:r>
            <a:r>
              <a:rPr lang="en-US" sz="2400" dirty="0">
                <a:latin typeface="Times New Roman" panose="02020603050405020304" pitchFamily="18" charset="0"/>
                <a:cs typeface="Times New Roman" panose="02020603050405020304" pitchFamily="18" charset="0"/>
                <a:sym typeface="+mn-ea"/>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Finally, the completely integrated system goes through </a:t>
            </a:r>
            <a:r>
              <a:rPr lang="en-US" sz="2400" b="1" dirty="0">
                <a:latin typeface="Times New Roman" panose="02020603050405020304" pitchFamily="18" charset="0"/>
                <a:cs typeface="Times New Roman" panose="02020603050405020304" pitchFamily="18" charset="0"/>
                <a:sym typeface="+mn-ea"/>
              </a:rPr>
              <a:t>System Testing</a:t>
            </a:r>
            <a:r>
              <a:rPr lang="en-US" sz="2400" dirty="0">
                <a:latin typeface="Times New Roman" panose="02020603050405020304" pitchFamily="18" charset="0"/>
                <a:cs typeface="Times New Roman" panose="02020603050405020304" pitchFamily="18" charset="0"/>
                <a:sym typeface="+mn-ea"/>
              </a:rPr>
              <a:t> which comprises of Alpha testing, Beta testing and Acceptance testing.</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Apart from all this, some </a:t>
            </a:r>
            <a:r>
              <a:rPr lang="en-US" sz="2400" b="1" dirty="0">
                <a:latin typeface="Times New Roman" panose="02020603050405020304" pitchFamily="18" charset="0"/>
                <a:cs typeface="Times New Roman" panose="02020603050405020304" pitchFamily="18" charset="0"/>
                <a:sym typeface="+mn-ea"/>
              </a:rPr>
              <a:t>“Performance Testing” </a:t>
            </a:r>
            <a:r>
              <a:rPr lang="en-US" sz="2400" dirty="0">
                <a:latin typeface="Times New Roman" panose="02020603050405020304" pitchFamily="18" charset="0"/>
                <a:cs typeface="Times New Roman" panose="02020603050405020304" pitchFamily="18" charset="0"/>
                <a:sym typeface="+mn-ea"/>
              </a:rPr>
              <a:t>is also performed on the system.</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E42550C-5A5D-4112-B1E2-DE0AA7FF6925}"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44450"/>
            <a:ext cx="8229600" cy="582613"/>
          </a:xfrm>
        </p:spPr>
        <p:txBody>
          <a:bodyPr/>
          <a:lstStyle/>
          <a:p>
            <a:r>
              <a:rPr lang="en-US" sz="3200" b="1" dirty="0">
                <a:latin typeface="Times New Roman" panose="02020603050405020304" pitchFamily="18" charset="0"/>
                <a:cs typeface="Times New Roman" panose="02020603050405020304" pitchFamily="18" charset="0"/>
              </a:rPr>
              <a:t>Performance Testing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628015"/>
            <a:ext cx="8229600" cy="5499735"/>
          </a:xfrm>
        </p:spPr>
        <p:txBody>
          <a:bodyPr/>
          <a:lstStyle/>
          <a:p>
            <a:pPr algn="just"/>
            <a:r>
              <a:rPr lang="en-US" sz="2200" dirty="0">
                <a:latin typeface="Times New Roman" panose="02020603050405020304" pitchFamily="18" charset="0"/>
                <a:cs typeface="Times New Roman" panose="02020603050405020304" pitchFamily="18" charset="0"/>
              </a:rPr>
              <a:t>Performance testing is carried out to check whether the system meets the nonfunctional requirements as identified in the SRS document.</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These tests are considered as black box tests.</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Following are some performance tests: </a:t>
            </a:r>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sym typeface="+mn-ea"/>
              </a:rPr>
              <a:t>Stress Testing</a:t>
            </a:r>
            <a:endParaRPr lang="en-US" sz="2200" b="1"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sym typeface="+mn-ea"/>
              </a:rPr>
              <a:t>Also known as </a:t>
            </a:r>
            <a:r>
              <a:rPr lang="en-US" sz="2200" b="1" dirty="0">
                <a:latin typeface="Times New Roman" panose="02020603050405020304" pitchFamily="18" charset="0"/>
                <a:cs typeface="Times New Roman" panose="02020603050405020304" pitchFamily="18" charset="0"/>
                <a:sym typeface="+mn-ea"/>
              </a:rPr>
              <a:t>Endurance Testing</a:t>
            </a:r>
            <a:endParaRPr lang="en-US" sz="2200" b="1"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sym typeface="+mn-ea"/>
              </a:rPr>
              <a:t>Evaluates the system performance when the system is under </a:t>
            </a:r>
            <a:r>
              <a:rPr lang="en-US" sz="2200" b="1" dirty="0">
                <a:latin typeface="Times New Roman" panose="02020603050405020304" pitchFamily="18" charset="0"/>
                <a:cs typeface="Times New Roman" panose="02020603050405020304" pitchFamily="18" charset="0"/>
                <a:sym typeface="+mn-ea"/>
              </a:rPr>
              <a:t>maximum stress for short duration.</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sym typeface="+mn-ea"/>
              </a:rPr>
              <a:t>It uses a range of abnormal or even illegal input conditions to stress the capability of the system.</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sym typeface="+mn-ea"/>
              </a:rPr>
              <a:t>The input data volume, input data rate, processing time, memory utilization, etc., are tested beyond the designed capacity.</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sym typeface="+mn-ea"/>
              </a:rPr>
              <a:t>It is important for the system which mostly operate below their maximum capacity in normal circumstances but may be severely stressed at peak demand hours. </a:t>
            </a:r>
            <a:endParaRPr lang="en-US" sz="2200" dirty="0">
              <a:latin typeface="Times New Roman" panose="02020603050405020304" pitchFamily="18" charset="0"/>
              <a:cs typeface="Times New Roman" panose="02020603050405020304" pitchFamily="18" charset="0"/>
            </a:endParaRPr>
          </a:p>
          <a:p>
            <a:pPr lvl="1" algn="just"/>
            <a:endParaRPr lang="en-US" sz="2200" dirty="0"/>
          </a:p>
        </p:txBody>
      </p:sp>
      <p:sp>
        <p:nvSpPr>
          <p:cNvPr id="4" name="Date Placeholder 3"/>
          <p:cNvSpPr>
            <a:spLocks noGrp="1"/>
          </p:cNvSpPr>
          <p:nvPr>
            <p:ph type="dt" sz="half" idx="10"/>
          </p:nvPr>
        </p:nvSpPr>
        <p:spPr/>
        <p:txBody>
          <a:bodyPr/>
          <a:lstStyle/>
          <a:p>
            <a:fld id="{594F9FCC-79E9-49DE-8099-C54363F39207}"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Performance Testing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46796"/>
            <a:ext cx="8229600" cy="5240020"/>
          </a:xfrm>
        </p:spPr>
        <p:txBody>
          <a:bodyPr/>
          <a:lstStyle/>
          <a:p>
            <a:pPr algn="just"/>
            <a:r>
              <a:rPr lang="en-US" sz="2400" b="1" dirty="0">
                <a:latin typeface="Times New Roman" panose="02020603050405020304" pitchFamily="18" charset="0"/>
                <a:cs typeface="Times New Roman" panose="02020603050405020304" pitchFamily="18" charset="0"/>
              </a:rPr>
              <a:t>Volume Testing:</a:t>
            </a:r>
            <a:r>
              <a:rPr lang="en-US" sz="2400" dirty="0">
                <a:latin typeface="Times New Roman" panose="02020603050405020304" pitchFamily="18" charset="0"/>
                <a:cs typeface="Times New Roman" panose="02020603050405020304" pitchFamily="18" charset="0"/>
              </a:rPr>
              <a:t> This is done to check whether the data structures have been designed to successfully to handle extra ordinary situations.</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Configuration Testing:</a:t>
            </a:r>
            <a:r>
              <a:rPr lang="en-US" sz="2400" dirty="0">
                <a:latin typeface="Times New Roman" panose="02020603050405020304" pitchFamily="18" charset="0"/>
                <a:cs typeface="Times New Roman" panose="02020603050405020304" pitchFamily="18" charset="0"/>
              </a:rPr>
              <a:t> It is performed to check the system behavior in the different hardware and software configurations as specified in the SRS.</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Compatibility Testing:</a:t>
            </a:r>
            <a:r>
              <a:rPr lang="en-US" sz="2400" dirty="0">
                <a:latin typeface="Times New Roman" panose="02020603050405020304" pitchFamily="18" charset="0"/>
                <a:cs typeface="Times New Roman" panose="02020603050405020304" pitchFamily="18" charset="0"/>
              </a:rPr>
              <a:t> To check the compatibility of the developed system when it is interfaced with other systems.</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Regression Testing: </a:t>
            </a:r>
            <a:r>
              <a:rPr lang="en-US" sz="2400" dirty="0">
                <a:latin typeface="Times New Roman" panose="02020603050405020304" pitchFamily="18" charset="0"/>
                <a:cs typeface="Times New Roman" panose="02020603050405020304" pitchFamily="18" charset="0"/>
              </a:rPr>
              <a:t>It is required when the system being tested is an upgradation of an already existing system.</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Regression testing checks the system behavior for an upgraded version to determine if it correctly performs all functionalities of the previous version, along with the added functionality.</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DB0D347-222E-485C-8337-39A05F1F8F57}"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592" y="136525"/>
            <a:ext cx="8229600" cy="483235"/>
          </a:xfrm>
        </p:spPr>
        <p:txBody>
          <a:bodyPr/>
          <a:lstStyle/>
          <a:p>
            <a:br>
              <a:rPr lang="en-US" b="1" dirty="0">
                <a:sym typeface="+mn-ea"/>
              </a:rPr>
            </a:br>
            <a:r>
              <a:rPr lang="en-US" sz="3200" b="1" dirty="0">
                <a:latin typeface="Times New Roman" panose="02020603050405020304" pitchFamily="18" charset="0"/>
                <a:cs typeface="Times New Roman" panose="02020603050405020304" pitchFamily="18" charset="0"/>
                <a:sym typeface="+mn-ea"/>
              </a:rPr>
              <a:t>Performance Testing</a:t>
            </a:r>
            <a:br>
              <a:rPr lang="en-US" b="1" dirty="0"/>
            </a:br>
            <a:endParaRPr lang="en-US" dirty="0"/>
          </a:p>
        </p:txBody>
      </p:sp>
      <p:sp>
        <p:nvSpPr>
          <p:cNvPr id="3" name="Content Placeholder 2"/>
          <p:cNvSpPr>
            <a:spLocks noGrp="1"/>
          </p:cNvSpPr>
          <p:nvPr>
            <p:ph idx="1"/>
          </p:nvPr>
        </p:nvSpPr>
        <p:spPr>
          <a:xfrm>
            <a:off x="468808" y="619760"/>
            <a:ext cx="8229600" cy="5270500"/>
          </a:xfrm>
        </p:spPr>
        <p:txBody>
          <a:bodyPr/>
          <a:lstStyle/>
          <a:p>
            <a:pPr algn="just"/>
            <a:r>
              <a:rPr lang="en-US" sz="2300" b="1" dirty="0">
                <a:latin typeface="Times New Roman" panose="02020603050405020304" pitchFamily="18" charset="0"/>
                <a:cs typeface="Times New Roman" panose="02020603050405020304" pitchFamily="18" charset="0"/>
              </a:rPr>
              <a:t>Recovery Testing: </a:t>
            </a:r>
            <a:r>
              <a:rPr lang="en-US" sz="2300" dirty="0">
                <a:latin typeface="Times New Roman" panose="02020603050405020304" pitchFamily="18" charset="0"/>
                <a:cs typeface="Times New Roman" panose="02020603050405020304" pitchFamily="18" charset="0"/>
              </a:rPr>
              <a:t>It tests the response of the system to the presence of faults, or loss of power, devices, services, data, etc. The system is subjected to the above issues, and it is checked, if the system recovers satisfactorily.</a:t>
            </a:r>
            <a:endParaRPr lang="en-US" sz="2300" dirty="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Maintenance Testing:</a:t>
            </a:r>
            <a:r>
              <a:rPr lang="en-US" sz="2300" dirty="0">
                <a:latin typeface="Times New Roman" panose="02020603050405020304" pitchFamily="18" charset="0"/>
                <a:cs typeface="Times New Roman" panose="02020603050405020304" pitchFamily="18" charset="0"/>
              </a:rPr>
              <a:t> This addresses testing the diagnostic programs and other procedures that are required to help the maintenance of the system.</a:t>
            </a:r>
            <a:endParaRPr lang="en-US" sz="2300" dirty="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Documentation Testing:</a:t>
            </a:r>
            <a:r>
              <a:rPr lang="en-US" sz="2300" dirty="0">
                <a:latin typeface="Times New Roman" panose="02020603050405020304" pitchFamily="18" charset="0"/>
                <a:cs typeface="Times New Roman" panose="02020603050405020304" pitchFamily="18" charset="0"/>
              </a:rPr>
              <a:t> It checks whether the required user manuals, maintenance manuals, and technical manuals exist and are consistent.</a:t>
            </a:r>
            <a:endParaRPr lang="en-US" sz="2300" dirty="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Usability Testing: </a:t>
            </a:r>
            <a:r>
              <a:rPr lang="en-US" sz="2300" dirty="0">
                <a:latin typeface="Times New Roman" panose="02020603050405020304" pitchFamily="18" charset="0"/>
                <a:cs typeface="Times New Roman" panose="02020603050405020304" pitchFamily="18" charset="0"/>
              </a:rPr>
              <a:t>It deals with the user interface issues like display screens, messages, report formats, etc., in order to assure good experience to the users.</a:t>
            </a:r>
            <a:endParaRPr lang="en-US" sz="2300" dirty="0">
              <a:latin typeface="Times New Roman" panose="02020603050405020304" pitchFamily="18" charset="0"/>
              <a:cs typeface="Times New Roman" panose="02020603050405020304" pitchFamily="18" charset="0"/>
            </a:endParaRPr>
          </a:p>
          <a:p>
            <a:pPr algn="just"/>
            <a:r>
              <a:rPr lang="en-US" sz="2300" b="1" dirty="0">
                <a:latin typeface="Times New Roman" panose="02020603050405020304" pitchFamily="18" charset="0"/>
                <a:cs typeface="Times New Roman" panose="02020603050405020304" pitchFamily="18" charset="0"/>
              </a:rPr>
              <a:t>Security Testing:</a:t>
            </a:r>
            <a:r>
              <a:rPr lang="en-US" sz="2300" dirty="0">
                <a:latin typeface="Times New Roman" panose="02020603050405020304" pitchFamily="18" charset="0"/>
                <a:cs typeface="Times New Roman" panose="02020603050405020304" pitchFamily="18" charset="0"/>
              </a:rPr>
              <a:t> It is important for the systems that handle confidential data. It checks whether the system is full proof from security attacks. </a:t>
            </a:r>
            <a:endParaRPr lang="en-US" sz="23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914A6CE-409A-404E-BE78-127710EFDA10}"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Automated Testing</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72795"/>
            <a:ext cx="8229600" cy="5354955"/>
          </a:xfrm>
        </p:spPr>
        <p:txBody>
          <a:bodyPr/>
          <a:p>
            <a:pPr algn="just"/>
            <a:r>
              <a:rPr lang="en-US" sz="2400">
                <a:latin typeface="Times New Roman" panose="02020603050405020304" pitchFamily="18" charset="0"/>
                <a:cs typeface="Times New Roman" panose="02020603050405020304" pitchFamily="18" charset="0"/>
              </a:rPr>
              <a:t>Automated Testing is a technique where the Tester writes scripts on their own and uses suitable Software or Automation Tool to test the software.</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It allows for executing repetitive tasks without the intervention of a Manual Tester.</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Advantages</a:t>
            </a:r>
            <a:r>
              <a:rPr lang="en-US" sz="2400">
                <a:latin typeface="Times New Roman" panose="02020603050405020304" pitchFamily="18" charset="0"/>
                <a:cs typeface="Times New Roman" panose="02020603050405020304" pitchFamily="18" charset="0"/>
              </a:rPr>
              <a:t> of automated testing is as below:</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sym typeface="+mn-ea"/>
              </a:rPr>
              <a:t>Simplifies Test Case Execution</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sym typeface="+mn-ea"/>
              </a:rPr>
              <a:t>Improves Reliability of Tests</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sym typeface="+mn-ea"/>
              </a:rPr>
              <a:t>Increases amount of test coverage</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sym typeface="+mn-ea"/>
              </a:rPr>
              <a:t>Minimizing Human Interaction</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sym typeface="+mn-ea"/>
              </a:rPr>
              <a:t>Faster than manual testing</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Limitation:</a:t>
            </a:r>
            <a:r>
              <a:rPr lang="en-US" sz="2400">
                <a:latin typeface="Times New Roman" panose="02020603050405020304" pitchFamily="18" charset="0"/>
                <a:cs typeface="Times New Roman" panose="02020603050405020304" pitchFamily="18" charset="0"/>
              </a:rPr>
              <a:t> Exploratory testing is not possible using automated testing.</a:t>
            </a:r>
            <a:endParaRPr lang="en-US" sz="2400">
              <a:latin typeface="Times New Roman" panose="02020603050405020304" pitchFamily="18" charset="0"/>
              <a:cs typeface="Times New Roman" panose="02020603050405020304" pitchFamily="18" charset="0"/>
            </a:endParaRPr>
          </a:p>
          <a:p>
            <a:pPr lvl="1" algn="just"/>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1293E18D-B908-4497-BB05-4FB8C500FBC5}" type="datetime3">
              <a:rPr lang="en-US" smtClean="0"/>
            </a:fld>
            <a:endParaRPr lang="en-US"/>
          </a:p>
        </p:txBody>
      </p:sp>
      <p:sp>
        <p:nvSpPr>
          <p:cNvPr id="5" name="Slide Number Placeholder 4"/>
          <p:cNvSpPr>
            <a:spLocks noGrp="1"/>
          </p:cNvSpPr>
          <p:nvPr>
            <p:ph type="sldNum" sz="quarter" idx="12"/>
          </p:nvPr>
        </p:nvSpPr>
        <p:spPr/>
        <p:txBody>
          <a:bodyPr/>
          <a:p>
            <a:fld id="{91C07206-9D75-4F59-B9C1-355A1D615A28}" type="slidenum">
              <a:rPr lang="en-US"/>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Formal Modeling in Software Testing</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72795"/>
            <a:ext cx="8229600" cy="5354955"/>
          </a:xfrm>
        </p:spPr>
        <p:txBody>
          <a:bodyPr/>
          <a:p>
            <a:pPr algn="just"/>
            <a:r>
              <a:rPr lang="en-US" sz="2400">
                <a:latin typeface="Times New Roman" panose="02020603050405020304" pitchFamily="18" charset="0"/>
                <a:cs typeface="Times New Roman" panose="02020603050405020304" pitchFamily="18" charset="0"/>
              </a:rPr>
              <a:t>Formal modeling in software testing is a process that uses </a:t>
            </a:r>
            <a:r>
              <a:rPr lang="en-US" sz="2400" b="1">
                <a:latin typeface="Times New Roman" panose="02020603050405020304" pitchFamily="18" charset="0"/>
                <a:cs typeface="Times New Roman" panose="02020603050405020304" pitchFamily="18" charset="0"/>
              </a:rPr>
              <a:t>mathematical methods</a:t>
            </a:r>
            <a:r>
              <a:rPr lang="en-US" sz="2400">
                <a:latin typeface="Times New Roman" panose="02020603050405020304" pitchFamily="18" charset="0"/>
                <a:cs typeface="Times New Roman" panose="02020603050405020304" pitchFamily="18" charset="0"/>
              </a:rPr>
              <a:t> to describe and validate changes in a system.</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It is a software engineering approach that uses mathematical methods to develop complex software systems.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It involves using a formal specification language to define each characteristic of the system. </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Benefits:</a:t>
            </a:r>
            <a:endParaRPr lang="en-US" sz="2400" b="1">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sym typeface="+mn-ea"/>
              </a:rPr>
              <a:t>It can help uncover problems early in the design stage, and can promote problem-free software. </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sym typeface="+mn-ea"/>
              </a:rPr>
              <a:t>It can also help with visualization and validation.</a:t>
            </a:r>
            <a:endParaRPr lang="en-US" sz="2400" b="1">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Weaknesses:</a:t>
            </a:r>
            <a:r>
              <a:rPr lang="en-US" sz="2400">
                <a:latin typeface="Times New Roman" panose="02020603050405020304" pitchFamily="18" charset="0"/>
                <a:cs typeface="Times New Roman" panose="02020603050405020304" pitchFamily="18" charset="0"/>
              </a:rPr>
              <a:t> Expensive, limited use of computational model, Usability.</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1293E18D-B908-4497-BB05-4FB8C500FBC5}" type="datetime3">
              <a:rPr lang="en-US" smtClean="0"/>
            </a:fld>
            <a:endParaRPr lang="en-US"/>
          </a:p>
        </p:txBody>
      </p:sp>
      <p:sp>
        <p:nvSpPr>
          <p:cNvPr id="5" name="Slide Number Placeholder 4"/>
          <p:cNvSpPr>
            <a:spLocks noGrp="1"/>
          </p:cNvSpPr>
          <p:nvPr>
            <p:ph type="sldNum" sz="quarter" idx="12"/>
          </p:nvPr>
        </p:nvSpPr>
        <p:spPr/>
        <p:txBody>
          <a:bodyPr/>
          <a:p>
            <a:fld id="{91C07206-9D75-4F59-B9C1-355A1D615A28}" type="slidenum">
              <a:rPr lang="en-US"/>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Formal Methods Techniques</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72795"/>
            <a:ext cx="8229600" cy="5354955"/>
          </a:xfrm>
        </p:spPr>
        <p:txBody>
          <a:bodyPr/>
          <a:p>
            <a:r>
              <a:rPr sz="2400">
                <a:latin typeface="Times New Roman" panose="02020603050405020304" pitchFamily="18" charset="0"/>
                <a:cs typeface="Times New Roman" panose="02020603050405020304" pitchFamily="18" charset="0"/>
                <a:sym typeface="+mn-ea"/>
              </a:rPr>
              <a:t>Formal specification techniques:</a:t>
            </a:r>
            <a:endParaRPr sz="2400">
              <a:latin typeface="Times New Roman" panose="02020603050405020304" pitchFamily="18" charset="0"/>
              <a:cs typeface="Times New Roman" panose="02020603050405020304" pitchFamily="18" charset="0"/>
            </a:endParaRPr>
          </a:p>
          <a:p>
            <a:pPr lvl="1"/>
            <a:r>
              <a:rPr lang="en-US" sz="2400" b="1">
                <a:latin typeface="Times New Roman" panose="02020603050405020304" pitchFamily="18" charset="0"/>
                <a:cs typeface="Times New Roman" panose="02020603050405020304" pitchFamily="18" charset="0"/>
                <a:sym typeface="+mn-ea"/>
              </a:rPr>
              <a:t>M</a:t>
            </a:r>
            <a:r>
              <a:rPr sz="2400" b="1">
                <a:latin typeface="Times New Roman" panose="02020603050405020304" pitchFamily="18" charset="0"/>
                <a:cs typeface="Times New Roman" panose="02020603050405020304" pitchFamily="18" charset="0"/>
                <a:sym typeface="+mn-ea"/>
              </a:rPr>
              <a:t>odel-oriented</a:t>
            </a:r>
            <a:endParaRPr sz="2400" b="1">
              <a:latin typeface="Times New Roman" panose="02020603050405020304" pitchFamily="18" charset="0"/>
              <a:cs typeface="Times New Roman" panose="02020603050405020304" pitchFamily="18" charset="0"/>
              <a:sym typeface="+mn-ea"/>
            </a:endParaRPr>
          </a:p>
          <a:p>
            <a:pPr lvl="2"/>
            <a:r>
              <a:rPr lang="en-US" sz="2400">
                <a:latin typeface="Times New Roman" panose="02020603050405020304" pitchFamily="18" charset="0"/>
                <a:cs typeface="Times New Roman" panose="02020603050405020304" pitchFamily="18" charset="0"/>
                <a:sym typeface="+mn-ea"/>
              </a:rPr>
              <a:t>Axiomatic</a:t>
            </a:r>
            <a:endParaRPr lang="en-US" sz="2400">
              <a:latin typeface="Times New Roman" panose="02020603050405020304" pitchFamily="18" charset="0"/>
              <a:cs typeface="Times New Roman" panose="02020603050405020304" pitchFamily="18" charset="0"/>
              <a:sym typeface="+mn-ea"/>
            </a:endParaRPr>
          </a:p>
          <a:p>
            <a:pPr lvl="2"/>
            <a:r>
              <a:rPr lang="en-US" sz="2400">
                <a:latin typeface="Times New Roman" panose="02020603050405020304" pitchFamily="18" charset="0"/>
                <a:cs typeface="Times New Roman" panose="02020603050405020304" pitchFamily="18" charset="0"/>
                <a:sym typeface="+mn-ea"/>
              </a:rPr>
              <a:t>Algebraic</a:t>
            </a:r>
            <a:endParaRPr sz="2400">
              <a:latin typeface="Times New Roman" panose="02020603050405020304" pitchFamily="18" charset="0"/>
              <a:cs typeface="Times New Roman" panose="02020603050405020304" pitchFamily="18" charset="0"/>
            </a:endParaRPr>
          </a:p>
          <a:p>
            <a:pPr lvl="1"/>
            <a:r>
              <a:rPr lang="en-US" sz="2400" b="1">
                <a:latin typeface="Times New Roman" panose="02020603050405020304" pitchFamily="18" charset="0"/>
                <a:cs typeface="Times New Roman" panose="02020603050405020304" pitchFamily="18" charset="0"/>
                <a:sym typeface="+mn-ea"/>
              </a:rPr>
              <a:t>P</a:t>
            </a:r>
            <a:r>
              <a:rPr sz="2400" b="1">
                <a:latin typeface="Times New Roman" panose="02020603050405020304" pitchFamily="18" charset="0"/>
                <a:cs typeface="Times New Roman" panose="02020603050405020304" pitchFamily="18" charset="0"/>
                <a:sym typeface="+mn-ea"/>
              </a:rPr>
              <a:t>roperty-oriented</a:t>
            </a:r>
            <a:endParaRPr sz="2400">
              <a:latin typeface="Times New Roman" panose="02020603050405020304" pitchFamily="18" charset="0"/>
              <a:cs typeface="Times New Roman" panose="02020603050405020304" pitchFamily="18" charset="0"/>
              <a:sym typeface="+mn-ea"/>
            </a:endParaRPr>
          </a:p>
          <a:p>
            <a:pPr lvl="2"/>
            <a:r>
              <a:rPr lang="en-US" sz="2400">
                <a:latin typeface="Times New Roman" panose="02020603050405020304" pitchFamily="18" charset="0"/>
                <a:cs typeface="Times New Roman" panose="02020603050405020304" pitchFamily="18" charset="0"/>
                <a:sym typeface="+mn-ea"/>
              </a:rPr>
              <a:t>Larch</a:t>
            </a:r>
            <a:endParaRPr lang="en-US" sz="2400">
              <a:latin typeface="Times New Roman" panose="02020603050405020304" pitchFamily="18" charset="0"/>
              <a:cs typeface="Times New Roman" panose="02020603050405020304" pitchFamily="18" charset="0"/>
              <a:sym typeface="+mn-ea"/>
            </a:endParaRPr>
          </a:p>
          <a:p>
            <a:pPr lvl="2"/>
            <a:r>
              <a:rPr lang="en-US" sz="2400">
                <a:latin typeface="Times New Roman" panose="02020603050405020304" pitchFamily="18" charset="0"/>
                <a:cs typeface="Times New Roman" panose="02020603050405020304" pitchFamily="18" charset="0"/>
                <a:sym typeface="+mn-ea"/>
              </a:rPr>
              <a:t>SML</a:t>
            </a:r>
            <a:endParaRPr lang="en-US" sz="2400">
              <a:latin typeface="Times New Roman" panose="02020603050405020304" pitchFamily="18" charset="0"/>
              <a:cs typeface="Times New Roman" panose="02020603050405020304" pitchFamily="18" charset="0"/>
              <a:sym typeface="+mn-ea"/>
            </a:endParaRPr>
          </a:p>
          <a:p>
            <a:pPr lvl="2"/>
            <a:r>
              <a:rPr lang="en-US" sz="2400">
                <a:latin typeface="Times New Roman" panose="02020603050405020304" pitchFamily="18" charset="0"/>
                <a:cs typeface="Times New Roman" panose="02020603050405020304" pitchFamily="18" charset="0"/>
                <a:sym typeface="+mn-ea"/>
              </a:rPr>
              <a:t>HOL</a:t>
            </a:r>
            <a:endParaRPr lang="en-US" sz="2400">
              <a:latin typeface="Times New Roman" panose="02020603050405020304" pitchFamily="18" charset="0"/>
              <a:cs typeface="Times New Roman" panose="02020603050405020304" pitchFamily="18" charset="0"/>
              <a:sym typeface="+mn-ea"/>
            </a:endParaRPr>
          </a:p>
          <a:p>
            <a:pPr lvl="2"/>
            <a:r>
              <a:rPr lang="en-US" sz="2400">
                <a:latin typeface="Times New Roman" panose="02020603050405020304" pitchFamily="18" charset="0"/>
                <a:cs typeface="Times New Roman" panose="02020603050405020304" pitchFamily="18" charset="0"/>
              </a:rPr>
              <a:t>Petri Nets</a:t>
            </a:r>
            <a:endParaRPr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1293E18D-B908-4497-BB05-4FB8C500FBC5}" type="datetime3">
              <a:rPr lang="en-US" smtClean="0"/>
            </a:fld>
            <a:endParaRPr lang="en-US"/>
          </a:p>
        </p:txBody>
      </p:sp>
      <p:sp>
        <p:nvSpPr>
          <p:cNvPr id="5" name="Slide Number Placeholder 4"/>
          <p:cNvSpPr>
            <a:spLocks noGrp="1"/>
          </p:cNvSpPr>
          <p:nvPr>
            <p:ph type="sldNum" sz="quarter" idx="12"/>
          </p:nvPr>
        </p:nvSpPr>
        <p:spPr/>
        <p:txBody>
          <a:bodyPr/>
          <a:p>
            <a:fld id="{91C07206-9D75-4F59-B9C1-355A1D615A28}" type="slidenum">
              <a:rPr lang="en-US"/>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Model Oriented Formal Methods</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72795"/>
            <a:ext cx="8229600" cy="5354955"/>
          </a:xfrm>
        </p:spPr>
        <p:txBody>
          <a:bodyPr/>
          <a:p>
            <a:pPr algn="just"/>
            <a:r>
              <a:rPr lang="en-US" sz="2400" b="1">
                <a:latin typeface="Times New Roman" panose="02020603050405020304" pitchFamily="18" charset="0"/>
                <a:cs typeface="Times New Roman" panose="02020603050405020304" pitchFamily="18" charset="0"/>
              </a:rPr>
              <a:t>Axiomatic Specificaton:</a:t>
            </a: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rPr>
              <a:t>In </a:t>
            </a:r>
            <a:r>
              <a:rPr lang="en-US" sz="2400" b="1">
                <a:latin typeface="Times New Roman" panose="02020603050405020304" pitchFamily="18" charset="0"/>
                <a:cs typeface="Times New Roman" panose="02020603050405020304" pitchFamily="18" charset="0"/>
              </a:rPr>
              <a:t>axiomatic specification</a:t>
            </a:r>
            <a:r>
              <a:rPr lang="en-US" sz="2400">
                <a:latin typeface="Times New Roman" panose="02020603050405020304" pitchFamily="18" charset="0"/>
                <a:cs typeface="Times New Roman" panose="02020603050405020304" pitchFamily="18" charset="0"/>
              </a:rPr>
              <a:t> of a system, the </a:t>
            </a:r>
            <a:r>
              <a:rPr lang="en-US" sz="2400" b="1">
                <a:latin typeface="Times New Roman" panose="02020603050405020304" pitchFamily="18" charset="0"/>
                <a:cs typeface="Times New Roman" panose="02020603050405020304" pitchFamily="18" charset="0"/>
              </a:rPr>
              <a:t>first order logic</a:t>
            </a:r>
            <a:r>
              <a:rPr lang="en-US" sz="2400">
                <a:latin typeface="Times New Roman" panose="02020603050405020304" pitchFamily="18" charset="0"/>
                <a:cs typeface="Times New Roman" panose="02020603050405020304" pitchFamily="18" charset="0"/>
              </a:rPr>
              <a:t> is used to write the </a:t>
            </a:r>
            <a:r>
              <a:rPr lang="en-US" sz="2400" b="1">
                <a:latin typeface="Times New Roman" panose="02020603050405020304" pitchFamily="18" charset="0"/>
                <a:cs typeface="Times New Roman" panose="02020603050405020304" pitchFamily="18" charset="0"/>
              </a:rPr>
              <a:t>pre and post</a:t>
            </a:r>
            <a:r>
              <a:rPr lang="en-US" sz="2400">
                <a:latin typeface="Times New Roman" panose="02020603050405020304" pitchFamily="18" charset="0"/>
                <a:cs typeface="Times New Roman" panose="02020603050405020304" pitchFamily="18" charset="0"/>
              </a:rPr>
              <a:t> condition in order to specify the </a:t>
            </a:r>
            <a:r>
              <a:rPr lang="en-US" sz="2400" b="1">
                <a:latin typeface="Times New Roman" panose="02020603050405020304" pitchFamily="18" charset="0"/>
                <a:cs typeface="Times New Roman" panose="02020603050405020304" pitchFamily="18" charset="0"/>
              </a:rPr>
              <a:t>opertions of the system</a:t>
            </a:r>
            <a:r>
              <a:rPr lang="en-US" sz="2400">
                <a:latin typeface="Times New Roman" panose="02020603050405020304" pitchFamily="18" charset="0"/>
                <a:cs typeface="Times New Roman" panose="02020603050405020304" pitchFamily="18" charset="0"/>
              </a:rPr>
              <a:t> in the form of </a:t>
            </a:r>
            <a:r>
              <a:rPr lang="en-US" sz="2400" b="1">
                <a:latin typeface="Times New Roman" panose="02020603050405020304" pitchFamily="18" charset="0"/>
                <a:cs typeface="Times New Roman" panose="02020603050405020304" pitchFamily="18" charset="0"/>
              </a:rPr>
              <a:t>axioms</a:t>
            </a: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rPr>
              <a:t>The </a:t>
            </a:r>
            <a:r>
              <a:rPr lang="en-US" sz="2400" b="1">
                <a:latin typeface="Times New Roman" panose="02020603050405020304" pitchFamily="18" charset="0"/>
                <a:cs typeface="Times New Roman" panose="02020603050405020304" pitchFamily="18" charset="0"/>
              </a:rPr>
              <a:t>pre-conditions</a:t>
            </a:r>
            <a:r>
              <a:rPr lang="en-US" sz="2400">
                <a:latin typeface="Times New Roman" panose="02020603050405020304" pitchFamily="18" charset="0"/>
                <a:cs typeface="Times New Roman" panose="02020603050405020304" pitchFamily="18" charset="0"/>
              </a:rPr>
              <a:t> basically capture the conditions that must be satisfied </a:t>
            </a:r>
            <a:r>
              <a:rPr lang="en-US" sz="2400" b="1">
                <a:latin typeface="Times New Roman" panose="02020603050405020304" pitchFamily="18" charset="0"/>
                <a:cs typeface="Times New Roman" panose="02020603050405020304" pitchFamily="18" charset="0"/>
              </a:rPr>
              <a:t>before an operation</a:t>
            </a:r>
            <a:r>
              <a:rPr lang="en-US" sz="2400">
                <a:latin typeface="Times New Roman" panose="02020603050405020304" pitchFamily="18" charset="0"/>
                <a:cs typeface="Times New Roman" panose="02020603050405020304" pitchFamily="18" charset="0"/>
              </a:rPr>
              <a:t> can be successfully involved. </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rPr>
              <a:t>Whereas, the </a:t>
            </a:r>
            <a:r>
              <a:rPr lang="en-US" sz="2400" b="1">
                <a:latin typeface="Times New Roman" panose="02020603050405020304" pitchFamily="18" charset="0"/>
                <a:cs typeface="Times New Roman" panose="02020603050405020304" pitchFamily="18" charset="0"/>
              </a:rPr>
              <a:t>post-conditions</a:t>
            </a:r>
            <a:r>
              <a:rPr lang="en-US" sz="2400">
                <a:latin typeface="Times New Roman" panose="02020603050405020304" pitchFamily="18" charset="0"/>
                <a:cs typeface="Times New Roman" panose="02020603050405020304" pitchFamily="18" charset="0"/>
              </a:rPr>
              <a:t> are the condition that must be satisfied when a function to be considered to </a:t>
            </a:r>
            <a:r>
              <a:rPr lang="en-US" sz="2400" b="1">
                <a:latin typeface="Times New Roman" panose="02020603050405020304" pitchFamily="18" charset="0"/>
                <a:cs typeface="Times New Roman" panose="02020603050405020304" pitchFamily="18" charset="0"/>
              </a:rPr>
              <a:t>have executed successfully. </a:t>
            </a:r>
            <a:endParaRPr lang="en-US" sz="2400" b="1">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rPr>
              <a:t>Thus, the </a:t>
            </a:r>
            <a:r>
              <a:rPr lang="en-US" sz="2400" b="1">
                <a:latin typeface="Times New Roman" panose="02020603050405020304" pitchFamily="18" charset="0"/>
                <a:cs typeface="Times New Roman" panose="02020603050405020304" pitchFamily="18" charset="0"/>
              </a:rPr>
              <a:t>post condition</a:t>
            </a:r>
            <a:r>
              <a:rPr lang="en-US" sz="2400">
                <a:latin typeface="Times New Roman" panose="02020603050405020304" pitchFamily="18" charset="0"/>
                <a:cs typeface="Times New Roman" panose="02020603050405020304" pitchFamily="18" charset="0"/>
              </a:rPr>
              <a:t> essentially </a:t>
            </a:r>
            <a:r>
              <a:rPr lang="en-US" sz="2400" b="1">
                <a:latin typeface="Times New Roman" panose="02020603050405020304" pitchFamily="18" charset="0"/>
                <a:cs typeface="Times New Roman" panose="02020603050405020304" pitchFamily="18" charset="0"/>
              </a:rPr>
              <a:t>check the constraints</a:t>
            </a:r>
            <a:r>
              <a:rPr lang="en-US" sz="2400">
                <a:latin typeface="Times New Roman" panose="02020603050405020304" pitchFamily="18" charset="0"/>
                <a:cs typeface="Times New Roman" panose="02020603050405020304" pitchFamily="18" charset="0"/>
              </a:rPr>
              <a:t> on the result produced for the function execution to be considered </a:t>
            </a:r>
            <a:r>
              <a:rPr lang="en-US" sz="2400" b="1">
                <a:latin typeface="Times New Roman" panose="02020603050405020304" pitchFamily="18" charset="0"/>
                <a:cs typeface="Times New Roman" panose="02020603050405020304" pitchFamily="18" charset="0"/>
              </a:rPr>
              <a:t>successful</a:t>
            </a:r>
            <a:r>
              <a:rPr lang="en-US" sz="240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1293E18D-B908-4497-BB05-4FB8C500FBC5}" type="datetime3">
              <a:rPr lang="en-US" smtClean="0"/>
            </a:fld>
            <a:endParaRPr lang="en-US"/>
          </a:p>
        </p:txBody>
      </p:sp>
      <p:sp>
        <p:nvSpPr>
          <p:cNvPr id="5" name="Slide Number Placeholder 4"/>
          <p:cNvSpPr>
            <a:spLocks noGrp="1"/>
          </p:cNvSpPr>
          <p:nvPr>
            <p:ph type="sldNum" sz="quarter" idx="12"/>
          </p:nvPr>
        </p:nvSpPr>
        <p:spPr/>
        <p:txBody>
          <a:bodyPr/>
          <a:p>
            <a:fld id="{91C07206-9D75-4F59-B9C1-355A1D615A28}" type="slidenum">
              <a:rPr lang="en-US"/>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74065"/>
            <a:ext cx="8229600" cy="5353685"/>
          </a:xfrm>
        </p:spPr>
        <p:txBody>
          <a:bodyPr/>
          <a:p>
            <a:pPr algn="just"/>
            <a:r>
              <a:rPr lang="en-US" sz="2400" b="1">
                <a:latin typeface="Times New Roman" panose="02020603050405020304" pitchFamily="18" charset="0"/>
                <a:cs typeface="Times New Roman" panose="02020603050405020304" pitchFamily="18" charset="0"/>
              </a:rPr>
              <a:t>Algebraic Specification:</a:t>
            </a:r>
            <a:r>
              <a:rPr lang="en-US" sz="2400">
                <a:latin typeface="Times New Roman" panose="02020603050405020304" pitchFamily="18" charset="0"/>
                <a:cs typeface="Times New Roman" panose="02020603050405020304" pitchFamily="18" charset="0"/>
              </a:rPr>
              <a:t> In the algebraic specification technique </a:t>
            </a:r>
            <a:r>
              <a:rPr lang="en-US" sz="2400" b="1">
                <a:latin typeface="Times New Roman" panose="02020603050405020304" pitchFamily="18" charset="0"/>
                <a:cs typeface="Times New Roman" panose="02020603050405020304" pitchFamily="18" charset="0"/>
              </a:rPr>
              <a:t>an object class or type</a:t>
            </a:r>
            <a:r>
              <a:rPr lang="en-US" sz="2400">
                <a:latin typeface="Times New Roman" panose="02020603050405020304" pitchFamily="18" charset="0"/>
                <a:cs typeface="Times New Roman" panose="02020603050405020304" pitchFamily="18" charset="0"/>
              </a:rPr>
              <a:t> is specified in terms of relationship existing between the </a:t>
            </a:r>
            <a:r>
              <a:rPr lang="en-US" sz="2400" b="1">
                <a:latin typeface="Times New Roman" panose="02020603050405020304" pitchFamily="18" charset="0"/>
                <a:cs typeface="Times New Roman" panose="02020603050405020304" pitchFamily="18" charset="0"/>
              </a:rPr>
              <a:t>operations defined on that type.</a:t>
            </a:r>
            <a:endParaRPr lang="en-US" sz="2400" b="1">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Essentially, algebraic specification define a system as a </a:t>
            </a:r>
            <a:r>
              <a:rPr lang="en-US" sz="2400" b="1">
                <a:latin typeface="Times New Roman" panose="02020603050405020304" pitchFamily="18" charset="0"/>
                <a:cs typeface="Times New Roman" panose="02020603050405020304" pitchFamily="18" charset="0"/>
              </a:rPr>
              <a:t>heterogenous algebra</a:t>
            </a:r>
            <a:r>
              <a:rPr lang="en-US" sz="2400">
                <a:latin typeface="Times New Roman" panose="02020603050405020304" pitchFamily="18" charset="0"/>
                <a:cs typeface="Times New Roman" panose="02020603050405020304" pitchFamily="18" charset="0"/>
              </a:rPr>
              <a:t>. A heterogenous algebra is a collection of different sets on which several </a:t>
            </a:r>
            <a:r>
              <a:rPr lang="en-US" sz="2400" b="1">
                <a:latin typeface="Times New Roman" panose="02020603050405020304" pitchFamily="18" charset="0"/>
                <a:cs typeface="Times New Roman" panose="02020603050405020304" pitchFamily="18" charset="0"/>
              </a:rPr>
              <a:t>operationals are defined</a:t>
            </a:r>
            <a:r>
              <a:rPr lang="en-US" sz="240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Traditional algebras are homogeneous. A </a:t>
            </a:r>
            <a:r>
              <a:rPr lang="en-US" sz="2400" b="1">
                <a:latin typeface="Times New Roman" panose="02020603050405020304" pitchFamily="18" charset="0"/>
                <a:cs typeface="Times New Roman" panose="02020603050405020304" pitchFamily="18" charset="0"/>
              </a:rPr>
              <a:t>homogeneous algebra</a:t>
            </a:r>
            <a:r>
              <a:rPr lang="en-US" sz="2400">
                <a:latin typeface="Times New Roman" panose="02020603050405020304" pitchFamily="18" charset="0"/>
                <a:cs typeface="Times New Roman" panose="02020603050405020304" pitchFamily="18" charset="0"/>
              </a:rPr>
              <a:t> consists of a </a:t>
            </a:r>
            <a:r>
              <a:rPr lang="en-US" sz="2400" b="1">
                <a:latin typeface="Times New Roman" panose="02020603050405020304" pitchFamily="18" charset="0"/>
                <a:cs typeface="Times New Roman" panose="02020603050405020304" pitchFamily="18" charset="0"/>
              </a:rPr>
              <a:t>single set and several operations (+, –, *, /). </a:t>
            </a:r>
            <a:endParaRPr lang="en-US" sz="2400" b="1">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Each set of symbols in the algebra is called a </a:t>
            </a:r>
            <a:r>
              <a:rPr lang="en-US" sz="2400" b="1">
                <a:latin typeface="Times New Roman" panose="02020603050405020304" pitchFamily="18" charset="0"/>
                <a:cs typeface="Times New Roman" panose="02020603050405020304" pitchFamily="18" charset="0"/>
              </a:rPr>
              <a:t>sort of the algebra.</a:t>
            </a:r>
            <a:endParaRPr lang="en-US" sz="2400" b="1">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An algeraic specification is divided into four sections: </a:t>
            </a:r>
            <a:r>
              <a:rPr lang="en-US" sz="2400" b="1">
                <a:latin typeface="Times New Roman" panose="02020603050405020304" pitchFamily="18" charset="0"/>
                <a:cs typeface="Times New Roman" panose="02020603050405020304" pitchFamily="18" charset="0"/>
              </a:rPr>
              <a:t>Type, exception, signature, and rewrite rules.</a:t>
            </a:r>
            <a:endParaRPr lang="en-US" sz="2400" b="1">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1293E18D-B908-4497-BB05-4FB8C500FBC5}" type="datetime3">
              <a:rPr lang="en-US" smtClean="0"/>
            </a:fld>
            <a:endParaRPr lang="en-US"/>
          </a:p>
        </p:txBody>
      </p:sp>
      <p:sp>
        <p:nvSpPr>
          <p:cNvPr id="5" name="Slide Number Placeholder 4"/>
          <p:cNvSpPr>
            <a:spLocks noGrp="1"/>
          </p:cNvSpPr>
          <p:nvPr>
            <p:ph type="sldNum" sz="quarter" idx="12"/>
          </p:nvPr>
        </p:nvSpPr>
        <p:spPr/>
        <p:txBody>
          <a:bodyPr/>
          <a:p>
            <a:fld id="{91C07206-9D75-4F59-B9C1-355A1D615A28}" type="slidenum">
              <a:rPr lang="en-US"/>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73660"/>
            <a:ext cx="8229600" cy="582613"/>
          </a:xfrm>
        </p:spPr>
        <p:txBody>
          <a:bodyPr/>
          <a:p>
            <a:r>
              <a:rPr lang="en-US" sz="3200" b="1">
                <a:latin typeface="Times New Roman" panose="02020603050405020304" pitchFamily="18" charset="0"/>
                <a:cs typeface="Times New Roman" panose="02020603050405020304" pitchFamily="18" charset="0"/>
              </a:rPr>
              <a:t>Property-based Formal Methods</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657225"/>
            <a:ext cx="8229600" cy="5470525"/>
          </a:xfrm>
        </p:spPr>
        <p:txBody>
          <a:bodyPr/>
          <a:p>
            <a:pPr algn="just"/>
            <a:r>
              <a:rPr lang="en-US" sz="2200" b="1">
                <a:latin typeface="Times New Roman" panose="02020603050405020304" pitchFamily="18" charset="0"/>
                <a:cs typeface="Times New Roman" panose="02020603050405020304" pitchFamily="18" charset="0"/>
              </a:rPr>
              <a:t>Larch:</a:t>
            </a:r>
            <a:r>
              <a:rPr lang="en-US" sz="2200">
                <a:latin typeface="Times New Roman" panose="02020603050405020304" pitchFamily="18" charset="0"/>
                <a:cs typeface="Times New Roman" panose="02020603050405020304" pitchFamily="18" charset="0"/>
              </a:rPr>
              <a:t>Unlike most formal systems, LARCH provides </a:t>
            </a:r>
            <a:r>
              <a:rPr lang="en-US" sz="2200" b="1">
                <a:latin typeface="Times New Roman" panose="02020603050405020304" pitchFamily="18" charset="0"/>
                <a:cs typeface="Times New Roman" panose="02020603050405020304" pitchFamily="18" charset="0"/>
              </a:rPr>
              <a:t>two levels of specification</a:t>
            </a:r>
            <a:r>
              <a:rPr lang="en-US" sz="2200">
                <a:latin typeface="Times New Roman" panose="02020603050405020304" pitchFamily="18" charset="0"/>
                <a:cs typeface="Times New Roman" panose="02020603050405020304" pitchFamily="18" charset="0"/>
              </a:rPr>
              <a:t>. A general high-level modeling language, and a collection of implementation dialects designed to work with specific programming languages.</a:t>
            </a:r>
            <a:endParaRPr lang="en-US" sz="2200">
              <a:latin typeface="Times New Roman" panose="02020603050405020304" pitchFamily="18" charset="0"/>
              <a:cs typeface="Times New Roman" panose="02020603050405020304" pitchFamily="18" charset="0"/>
            </a:endParaRPr>
          </a:p>
          <a:p>
            <a:pPr algn="just"/>
            <a:r>
              <a:rPr lang="en-US" sz="2200" b="1">
                <a:latin typeface="Times New Roman" panose="02020603050405020304" pitchFamily="18" charset="0"/>
                <a:cs typeface="Times New Roman" panose="02020603050405020304" pitchFamily="18" charset="0"/>
              </a:rPr>
              <a:t>Standard Meta-Language (SML): </a:t>
            </a:r>
            <a:r>
              <a:rPr lang="en-US" sz="2200">
                <a:latin typeface="Times New Roman" panose="02020603050405020304" pitchFamily="18" charset="0"/>
                <a:cs typeface="Times New Roman" panose="02020603050405020304" pitchFamily="18" charset="0"/>
              </a:rPr>
              <a:t>A strongly typed functional programming language originally designed for exploring ideas in type theory. SML has become the formal methods workhorse because of its strong typing and probability features.</a:t>
            </a:r>
            <a:endParaRPr lang="en-US" sz="2200">
              <a:latin typeface="Times New Roman" panose="02020603050405020304" pitchFamily="18" charset="0"/>
              <a:cs typeface="Times New Roman" panose="02020603050405020304" pitchFamily="18" charset="0"/>
            </a:endParaRPr>
          </a:p>
          <a:p>
            <a:pPr algn="just"/>
            <a:r>
              <a:rPr lang="en-US" sz="2200" b="1">
                <a:latin typeface="Times New Roman" panose="02020603050405020304" pitchFamily="18" charset="0"/>
                <a:cs typeface="Times New Roman" panose="02020603050405020304" pitchFamily="18" charset="0"/>
                <a:sym typeface="+mn-ea"/>
              </a:rPr>
              <a:t>Higher Order Logic (</a:t>
            </a:r>
            <a:r>
              <a:rPr lang="en-US" sz="2200" b="1">
                <a:latin typeface="Times New Roman" panose="02020603050405020304" pitchFamily="18" charset="0"/>
                <a:cs typeface="Times New Roman" panose="02020603050405020304" pitchFamily="18" charset="0"/>
              </a:rPr>
              <a:t>HOL): </a:t>
            </a:r>
            <a:r>
              <a:rPr lang="en-US" sz="2200">
                <a:latin typeface="Times New Roman" panose="02020603050405020304" pitchFamily="18" charset="0"/>
                <a:cs typeface="Times New Roman" panose="02020603050405020304" pitchFamily="18" charset="0"/>
              </a:rPr>
              <a:t>It</a:t>
            </a:r>
            <a:r>
              <a:rPr lang="en-US" sz="2200" b="1">
                <a:latin typeface="Times New Roman" panose="02020603050405020304" pitchFamily="18" charset="0"/>
                <a:cs typeface="Times New Roman" panose="02020603050405020304" pitchFamily="18" charset="0"/>
              </a:rPr>
              <a:t> </a:t>
            </a:r>
            <a:r>
              <a:rPr lang="en-US" sz="2200">
                <a:latin typeface="Times New Roman" panose="02020603050405020304" pitchFamily="18" charset="0"/>
                <a:cs typeface="Times New Roman" panose="02020603050405020304" pitchFamily="18" charset="0"/>
              </a:rPr>
              <a:t>is an automated theorem proving system. It proves simple theorems and assists in proving more complicated statements, but is still dependent on interaction with a trained operator. HOL has been extensively used for hardware verification, the VIPER chip being a good example.</a:t>
            </a:r>
            <a:endParaRPr lang="en-US" sz="2200">
              <a:latin typeface="Times New Roman" panose="02020603050405020304" pitchFamily="18" charset="0"/>
              <a:cs typeface="Times New Roman" panose="02020603050405020304" pitchFamily="18" charset="0"/>
            </a:endParaRPr>
          </a:p>
          <a:p>
            <a:pPr algn="just"/>
            <a:r>
              <a:rPr lang="en-US" sz="2200" b="1">
                <a:latin typeface="Times New Roman" panose="02020603050405020304" pitchFamily="18" charset="0"/>
                <a:cs typeface="Times New Roman" panose="02020603050405020304" pitchFamily="18" charset="0"/>
              </a:rPr>
              <a:t>Petri Nets:</a:t>
            </a:r>
            <a:r>
              <a:rPr lang="en-US" sz="2200">
                <a:latin typeface="Times New Roman" panose="02020603050405020304" pitchFamily="18" charset="0"/>
                <a:cs typeface="Times New Roman" panose="02020603050405020304" pitchFamily="18" charset="0"/>
              </a:rPr>
              <a:t>Petri Nets are a good example of a very </a:t>
            </a:r>
            <a:r>
              <a:rPr lang="en-US" sz="2200" b="1">
                <a:latin typeface="Times New Roman" panose="02020603050405020304" pitchFamily="18" charset="0"/>
                <a:cs typeface="Times New Roman" panose="02020603050405020304" pitchFamily="18" charset="0"/>
              </a:rPr>
              <a:t>'light' formal specification.</a:t>
            </a:r>
            <a:r>
              <a:rPr lang="en-US" sz="2200">
                <a:latin typeface="Times New Roman" panose="02020603050405020304" pitchFamily="18" charset="0"/>
                <a:cs typeface="Times New Roman" panose="02020603050405020304" pitchFamily="18" charset="0"/>
              </a:rPr>
              <a:t> Originally designed for modeling communications, Petri Nets are a graphically simple model for asynchronous processes.</a:t>
            </a:r>
            <a:endParaRPr lang="en-US" sz="2200">
              <a:latin typeface="Times New Roman" panose="02020603050405020304" pitchFamily="18" charset="0"/>
              <a:cs typeface="Times New Roman" panose="02020603050405020304" pitchFamily="18" charset="0"/>
            </a:endParaRPr>
          </a:p>
          <a:p>
            <a:pPr algn="just"/>
            <a:endParaRPr lang="en-US" sz="220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p>
            <a:fld id="{1293E18D-B908-4497-BB05-4FB8C500FBC5}" type="datetime3">
              <a:rPr lang="en-US" smtClean="0"/>
            </a:fld>
            <a:endParaRPr lang="en-US"/>
          </a:p>
        </p:txBody>
      </p:sp>
      <p:sp>
        <p:nvSpPr>
          <p:cNvPr id="5" name="Slide Number Placeholder 4"/>
          <p:cNvSpPr>
            <a:spLocks noGrp="1"/>
          </p:cNvSpPr>
          <p:nvPr>
            <p:ph type="sldNum" sz="quarter" idx="12"/>
          </p:nvPr>
        </p:nvSpPr>
        <p:spPr/>
        <p:txBody>
          <a:bodyPr/>
          <a:p>
            <a:fld id="{91C07206-9D75-4F59-B9C1-355A1D615A28}"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Coding</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24279"/>
            <a:ext cx="8229600" cy="5354320"/>
          </a:xfrm>
        </p:spPr>
        <p:txBody>
          <a:bodyPr/>
          <a:lstStyle/>
          <a:p>
            <a:pPr algn="just"/>
            <a:r>
              <a:rPr lang="en-US" sz="2400" dirty="0">
                <a:latin typeface="Times New Roman" panose="02020603050405020304" pitchFamily="18" charset="0"/>
                <a:cs typeface="Times New Roman" panose="02020603050405020304" pitchFamily="18" charset="0"/>
              </a:rPr>
              <a:t>The entry criteria for coding phase is the successfully developed and reviewed design document.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sole aim of the coding phase is to transform the design of a system into code using a high level language, and then to unit test this code.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well defined and standard style of coding, referred to as </a:t>
            </a:r>
            <a:r>
              <a:rPr lang="en-US" sz="2400" b="1" dirty="0">
                <a:latin typeface="Times New Roman" panose="02020603050405020304" pitchFamily="18" charset="0"/>
                <a:cs typeface="Times New Roman" panose="02020603050405020304" pitchFamily="18" charset="0"/>
              </a:rPr>
              <a:t>“Coding Standard”</a:t>
            </a:r>
            <a:r>
              <a:rPr lang="en-US" sz="2400" dirty="0">
                <a:latin typeface="Times New Roman" panose="02020603050405020304" pitchFamily="18" charset="0"/>
                <a:cs typeface="Times New Roman" panose="02020603050405020304" pitchFamily="18" charset="0"/>
              </a:rPr>
              <a:t>, is usually opted by the software developers.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coding standard gives the uniform appearance to code, written by different engineers. Additionally, it facilitates good programming practices like code reuse etc.</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328577C-F728-4DB5-9AEC-0ACD01C96813}"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Coding Standard and Guidelines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133" y="825182"/>
            <a:ext cx="8229600" cy="5207635"/>
          </a:xfrm>
        </p:spPr>
        <p:txBody>
          <a:bodyPr/>
          <a:lstStyle/>
          <a:p>
            <a:pPr algn="just"/>
            <a:r>
              <a:rPr lang="en-US" sz="2400" dirty="0">
                <a:latin typeface="Times New Roman" panose="02020603050405020304" pitchFamily="18" charset="0"/>
                <a:cs typeface="Times New Roman" panose="02020603050405020304" pitchFamily="18" charset="0"/>
              </a:rPr>
              <a:t>Besides the coding standard, several </a:t>
            </a:r>
            <a:r>
              <a:rPr lang="en-US" sz="2400" b="1" dirty="0">
                <a:latin typeface="Times New Roman" panose="02020603050405020304" pitchFamily="18" charset="0"/>
                <a:cs typeface="Times New Roman" panose="02020603050405020304" pitchFamily="18" charset="0"/>
              </a:rPr>
              <a:t>“Coding Guidelines” </a:t>
            </a:r>
            <a:r>
              <a:rPr lang="en-US" sz="2400" dirty="0">
                <a:latin typeface="Times New Roman" panose="02020603050405020304" pitchFamily="18" charset="0"/>
                <a:cs typeface="Times New Roman" panose="02020603050405020304" pitchFamily="18" charset="0"/>
              </a:rPr>
              <a:t>are also prescribed by the software companies.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is mandatory for the developers to follow the </a:t>
            </a:r>
            <a:r>
              <a:rPr lang="en-US" sz="2400" b="1" dirty="0">
                <a:latin typeface="Times New Roman" panose="02020603050405020304" pitchFamily="18" charset="0"/>
                <a:cs typeface="Times New Roman" panose="02020603050405020304" pitchFamily="18" charset="0"/>
              </a:rPr>
              <a:t>coding standards</a:t>
            </a:r>
            <a:r>
              <a:rPr lang="en-US" sz="2400" dirty="0">
                <a:latin typeface="Times New Roman" panose="02020603050405020304" pitchFamily="18" charset="0"/>
                <a:cs typeface="Times New Roman" panose="02020603050405020304" pitchFamily="18" charset="0"/>
              </a:rPr>
              <a:t>. The extent up to which the coding standard has been followed, is verified during </a:t>
            </a:r>
            <a:r>
              <a:rPr lang="en-US" sz="2400" b="1" dirty="0">
                <a:latin typeface="Times New Roman" panose="02020603050405020304" pitchFamily="18" charset="0"/>
                <a:cs typeface="Times New Roman" panose="02020603050405020304" pitchFamily="18" charset="0"/>
              </a:rPr>
              <a:t>code inspection</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case of any violation, the said code is not accepted during code review and the same is again reworked by the concerned developer.</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On the other hand, </a:t>
            </a:r>
            <a:r>
              <a:rPr lang="en-US" sz="2400" b="1" dirty="0">
                <a:latin typeface="Times New Roman" panose="02020603050405020304" pitchFamily="18" charset="0"/>
                <a:cs typeface="Times New Roman" panose="02020603050405020304" pitchFamily="18" charset="0"/>
              </a:rPr>
              <a:t>coding guidelines</a:t>
            </a:r>
            <a:r>
              <a:rPr lang="en-US" sz="2400" dirty="0">
                <a:latin typeface="Times New Roman" panose="02020603050405020304" pitchFamily="18" charset="0"/>
                <a:cs typeface="Times New Roman" panose="02020603050405020304" pitchFamily="18" charset="0"/>
              </a:rPr>
              <a:t> provide some general suggestion regarding the coding style to be followed but leave the actual implementation to the individuals.</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Once coding is completed, a </a:t>
            </a:r>
            <a:r>
              <a:rPr lang="en-US" sz="2400" b="1" dirty="0">
                <a:latin typeface="Times New Roman" panose="02020603050405020304" pitchFamily="18" charset="0"/>
                <a:cs typeface="Times New Roman" panose="02020603050405020304" pitchFamily="18" charset="0"/>
              </a:rPr>
              <a:t>code review</a:t>
            </a:r>
            <a:r>
              <a:rPr lang="en-US" sz="2400" dirty="0">
                <a:latin typeface="Times New Roman" panose="02020603050405020304" pitchFamily="18" charset="0"/>
                <a:cs typeface="Times New Roman" panose="02020603050405020304" pitchFamily="18" charset="0"/>
              </a:rPr>
              <a:t> is carried out to check the compliance to the coding standard as well as to detect as many errors as possible, before testing.</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6D1E345-4FDC-4402-8B03-6E711EBDCC70}"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
            <a:ext cx="8229600" cy="812165"/>
          </a:xfrm>
        </p:spPr>
        <p:txBody>
          <a:bodyPr/>
          <a:lstStyle/>
          <a:p>
            <a:r>
              <a:rPr lang="en-US" sz="3200" b="1" dirty="0">
                <a:latin typeface="Times New Roman" panose="02020603050405020304" pitchFamily="18" charset="0"/>
                <a:cs typeface="Times New Roman" panose="02020603050405020304" pitchFamily="18" charset="0"/>
              </a:rPr>
              <a:t>Representative coding standard and Guidelines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06830"/>
            <a:ext cx="8229600" cy="4820920"/>
          </a:xfrm>
        </p:spPr>
        <p:txBody>
          <a:bodyPr/>
          <a:lstStyle/>
          <a:p>
            <a:r>
              <a:rPr lang="en-US" sz="2400" b="1" dirty="0">
                <a:latin typeface="Times New Roman" panose="02020603050405020304" pitchFamily="18" charset="0"/>
                <a:cs typeface="Times New Roman" panose="02020603050405020304" pitchFamily="18" charset="0"/>
              </a:rPr>
              <a:t>Representative coding standard</a:t>
            </a:r>
            <a:endParaRPr lang="en-US" sz="2400" b="1" dirty="0">
              <a:latin typeface="Times New Roman" panose="02020603050405020304" pitchFamily="18" charset="0"/>
              <a:cs typeface="Times New Roman" panose="02020603050405020304" pitchFamily="18" charset="0"/>
            </a:endParaRPr>
          </a:p>
          <a:p>
            <a:pPr lvl="1"/>
            <a:r>
              <a:rPr lang="en-US" sz="2300" dirty="0">
                <a:latin typeface="Times New Roman" panose="02020603050405020304" pitchFamily="18" charset="0"/>
                <a:cs typeface="Times New Roman" panose="02020603050405020304" pitchFamily="18" charset="0"/>
              </a:rPr>
              <a:t>Rules for limiting the use of global.</a:t>
            </a:r>
            <a:endParaRPr lang="en-US" sz="2300" dirty="0">
              <a:latin typeface="Times New Roman" panose="02020603050405020304" pitchFamily="18" charset="0"/>
              <a:cs typeface="Times New Roman" panose="02020603050405020304" pitchFamily="18" charset="0"/>
            </a:endParaRPr>
          </a:p>
          <a:p>
            <a:pPr lvl="1"/>
            <a:r>
              <a:rPr lang="en-US" sz="2300" dirty="0">
                <a:latin typeface="Times New Roman" panose="02020603050405020304" pitchFamily="18" charset="0"/>
                <a:cs typeface="Times New Roman" panose="02020603050405020304" pitchFamily="18" charset="0"/>
              </a:rPr>
              <a:t>Standard header for different modules.</a:t>
            </a:r>
            <a:endParaRPr lang="en-US" sz="2300" dirty="0">
              <a:latin typeface="Times New Roman" panose="02020603050405020304" pitchFamily="18" charset="0"/>
              <a:cs typeface="Times New Roman" panose="02020603050405020304" pitchFamily="18" charset="0"/>
            </a:endParaRPr>
          </a:p>
          <a:p>
            <a:pPr lvl="1"/>
            <a:r>
              <a:rPr lang="en-US" sz="2300" dirty="0">
                <a:latin typeface="Times New Roman" panose="02020603050405020304" pitchFamily="18" charset="0"/>
                <a:cs typeface="Times New Roman" panose="02020603050405020304" pitchFamily="18" charset="0"/>
              </a:rPr>
              <a:t>Naming conventions for variables, constants and identifiers.</a:t>
            </a:r>
            <a:endParaRPr lang="en-US" sz="2300" dirty="0">
              <a:latin typeface="Times New Roman" panose="02020603050405020304" pitchFamily="18" charset="0"/>
              <a:cs typeface="Times New Roman" panose="02020603050405020304" pitchFamily="18" charset="0"/>
            </a:endParaRPr>
          </a:p>
          <a:p>
            <a:pPr lvl="1"/>
            <a:r>
              <a:rPr lang="en-US" sz="2300" dirty="0">
                <a:latin typeface="Times New Roman" panose="02020603050405020304" pitchFamily="18" charset="0"/>
                <a:cs typeface="Times New Roman" panose="02020603050405020304" pitchFamily="18" charset="0"/>
              </a:rPr>
              <a:t>Conventions regarding error return values and exception handling mechanism</a:t>
            </a:r>
            <a:endParaRPr lang="en-US" sz="23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Representative coding guidelines</a:t>
            </a:r>
            <a:endParaRPr lang="en-US" sz="2400" dirty="0">
              <a:latin typeface="Times New Roman" panose="02020603050405020304" pitchFamily="18" charset="0"/>
              <a:cs typeface="Times New Roman" panose="02020603050405020304" pitchFamily="18" charset="0"/>
            </a:endParaRPr>
          </a:p>
          <a:p>
            <a:pPr lvl="1"/>
            <a:r>
              <a:rPr lang="en-US" sz="2300" dirty="0">
                <a:latin typeface="Times New Roman" panose="02020603050405020304" pitchFamily="18" charset="0"/>
                <a:cs typeface="Times New Roman" panose="02020603050405020304" pitchFamily="18" charset="0"/>
              </a:rPr>
              <a:t>Avoid using a coding style that is too difficult to understand.</a:t>
            </a:r>
            <a:endParaRPr lang="en-US" sz="2300" dirty="0">
              <a:latin typeface="Times New Roman" panose="02020603050405020304" pitchFamily="18" charset="0"/>
              <a:cs typeface="Times New Roman" panose="02020603050405020304" pitchFamily="18" charset="0"/>
            </a:endParaRPr>
          </a:p>
          <a:p>
            <a:pPr lvl="1"/>
            <a:r>
              <a:rPr lang="en-US" sz="2300" dirty="0">
                <a:latin typeface="Times New Roman" panose="02020603050405020304" pitchFamily="18" charset="0"/>
                <a:cs typeface="Times New Roman" panose="02020603050405020304" pitchFamily="18" charset="0"/>
              </a:rPr>
              <a:t>Avoid using an identifier for multiple purpose as it hampers the efficiency of the program severely.</a:t>
            </a:r>
            <a:endParaRPr lang="en-US" sz="2300" dirty="0">
              <a:latin typeface="Times New Roman" panose="02020603050405020304" pitchFamily="18" charset="0"/>
              <a:cs typeface="Times New Roman" panose="02020603050405020304" pitchFamily="18" charset="0"/>
            </a:endParaRPr>
          </a:p>
          <a:p>
            <a:pPr lvl="1"/>
            <a:r>
              <a:rPr lang="en-US" sz="2300" dirty="0">
                <a:latin typeface="Times New Roman" panose="02020603050405020304" pitchFamily="18" charset="0"/>
                <a:cs typeface="Times New Roman" panose="02020603050405020304" pitchFamily="18" charset="0"/>
              </a:rPr>
              <a:t>Code should be well documented and not be very lengthy.</a:t>
            </a:r>
            <a:endParaRPr lang="en-US" sz="2300" dirty="0">
              <a:latin typeface="Times New Roman" panose="02020603050405020304" pitchFamily="18" charset="0"/>
              <a:cs typeface="Times New Roman" panose="02020603050405020304" pitchFamily="18" charset="0"/>
            </a:endParaRPr>
          </a:p>
          <a:p>
            <a:pPr marL="457200" lvl="1" indent="0">
              <a:buNone/>
            </a:pPr>
            <a:endParaRPr lang="en-US" sz="2400" dirty="0"/>
          </a:p>
          <a:p>
            <a:endParaRPr lang="en-US" sz="2400" dirty="0"/>
          </a:p>
        </p:txBody>
      </p:sp>
      <p:sp>
        <p:nvSpPr>
          <p:cNvPr id="4" name="Date Placeholder 3"/>
          <p:cNvSpPr>
            <a:spLocks noGrp="1"/>
          </p:cNvSpPr>
          <p:nvPr>
            <p:ph type="dt" sz="half" idx="10"/>
          </p:nvPr>
        </p:nvSpPr>
        <p:spPr/>
        <p:txBody>
          <a:bodyPr/>
          <a:lstStyle/>
          <a:p>
            <a:fld id="{78377011-6A8B-4298-9342-D6B36C32576F}"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612775"/>
          </a:xfrm>
        </p:spPr>
        <p:txBody>
          <a:bodyPr/>
          <a:lstStyle/>
          <a:p>
            <a:r>
              <a:rPr lang="en-US" sz="3200" b="1" dirty="0">
                <a:latin typeface="Times New Roman" panose="02020603050405020304" pitchFamily="18" charset="0"/>
                <a:cs typeface="Times New Roman" panose="02020603050405020304" pitchFamily="18" charset="0"/>
              </a:rPr>
              <a:t>Code Review</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81439"/>
            <a:ext cx="8229600" cy="5516880"/>
          </a:xfrm>
        </p:spPr>
        <p:txBody>
          <a:bodyPr/>
          <a:lstStyle/>
          <a:p>
            <a:pPr algn="just"/>
            <a:r>
              <a:rPr lang="en-US" sz="2400" dirty="0">
                <a:latin typeface="Times New Roman" panose="02020603050405020304" pitchFamily="18" charset="0"/>
                <a:cs typeface="Times New Roman" panose="02020603050405020304" pitchFamily="18" charset="0"/>
              </a:rPr>
              <a:t>Code review is an effective mechanism to </a:t>
            </a:r>
            <a:r>
              <a:rPr lang="en-US" sz="2400" b="1" dirty="0">
                <a:latin typeface="Times New Roman" panose="02020603050405020304" pitchFamily="18" charset="0"/>
                <a:cs typeface="Times New Roman" panose="02020603050405020304" pitchFamily="18" charset="0"/>
              </a:rPr>
              <a:t>remove defects</a:t>
            </a:r>
            <a:r>
              <a:rPr lang="en-US" sz="2400" dirty="0">
                <a:latin typeface="Times New Roman" panose="02020603050405020304" pitchFamily="18" charset="0"/>
                <a:cs typeface="Times New Roman" panose="02020603050405020304" pitchFamily="18" charset="0"/>
              </a:rPr>
              <a:t> from the source code.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sym typeface="+mn-ea"/>
              </a:rPr>
              <a:t>Code review is a cost-effective strategy for eliminating coding errors and for producing high quality code.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is carried out only after successful compilation of a module.</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Code review is aimed at detecting </a:t>
            </a:r>
            <a:r>
              <a:rPr lang="en-US" sz="2400" b="1" dirty="0">
                <a:latin typeface="Times New Roman" panose="02020603050405020304" pitchFamily="18" charset="0"/>
                <a:cs typeface="Times New Roman" panose="02020603050405020304" pitchFamily="18" charset="0"/>
              </a:rPr>
              <a:t>logical, algorithmic, and other programming errors.</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Code review can be performed in following two ways:</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Code Inspection</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Code Walkthrough</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F8F274A-9169-479F-A850-CFD1641EE86D}" type="datetime3">
              <a:rPr lang="en-US" smtClean="0"/>
            </a:fld>
            <a:endParaRPr lang="en-US"/>
          </a:p>
        </p:txBody>
      </p:sp>
      <p:sp>
        <p:nvSpPr>
          <p:cNvPr id="5" name="Slide Number Placeholder 4"/>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0</TotalTime>
  <Words>28559</Words>
  <Application>WPS Presentation</Application>
  <PresentationFormat>On-screen Show (4:3)</PresentationFormat>
  <Paragraphs>888</Paragraphs>
  <Slides>58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58</vt:i4>
      </vt:variant>
    </vt:vector>
  </HeadingPairs>
  <TitlesOfParts>
    <vt:vector size="65" baseType="lpstr">
      <vt:lpstr>Arial</vt:lpstr>
      <vt:lpstr>SimSun</vt:lpstr>
      <vt:lpstr>Wingdings</vt:lpstr>
      <vt:lpstr>Arial Black</vt:lpstr>
      <vt:lpstr>Times New Roman</vt:lpstr>
      <vt:lpstr>Arial Unicode MS</vt:lpstr>
      <vt:lpstr>Blue Waves</vt:lpstr>
      <vt:lpstr>Learning Resource  On   Software Engineering</vt:lpstr>
      <vt:lpstr>Chapter Outcomes:</vt:lpstr>
      <vt:lpstr>Organization of the Chapter</vt:lpstr>
      <vt:lpstr>Introduction</vt:lpstr>
      <vt:lpstr>Introduction (contd..)</vt:lpstr>
      <vt:lpstr>Coding</vt:lpstr>
      <vt:lpstr>Coding Standard and Guidelines</vt:lpstr>
      <vt:lpstr>Representative coding standard and Guidelines</vt:lpstr>
      <vt:lpstr>Code Review</vt:lpstr>
      <vt:lpstr>Code Inspection</vt:lpstr>
      <vt:lpstr>Code Walkthrough</vt:lpstr>
      <vt:lpstr>Clean Room Testing</vt:lpstr>
      <vt:lpstr>Software Documentation</vt:lpstr>
      <vt:lpstr>contd..</vt:lpstr>
      <vt:lpstr>Testing</vt:lpstr>
      <vt:lpstr>Terminology in Testing</vt:lpstr>
      <vt:lpstr>Verification vs Validation</vt:lpstr>
      <vt:lpstr>Testing Activities</vt:lpstr>
      <vt:lpstr>Design of Test Cases</vt:lpstr>
      <vt:lpstr>contd..</vt:lpstr>
      <vt:lpstr>Approach for Test cases design</vt:lpstr>
      <vt:lpstr>Black Box Testing</vt:lpstr>
      <vt:lpstr>Equivalence Class Partitioning</vt:lpstr>
      <vt:lpstr>Boundary Value Analysis</vt:lpstr>
      <vt:lpstr>White Box Testing</vt:lpstr>
      <vt:lpstr>Statement Coverage</vt:lpstr>
      <vt:lpstr>Branch Coverage</vt:lpstr>
      <vt:lpstr>Example</vt:lpstr>
      <vt:lpstr>So now the pseudo code becomes:</vt:lpstr>
      <vt:lpstr>Path Coverage</vt:lpstr>
      <vt:lpstr>PowerPoint 演示文稿</vt:lpstr>
      <vt:lpstr>PowerPoint 演示文稿</vt:lpstr>
      <vt:lpstr>Control Flow Graph</vt:lpstr>
      <vt:lpstr>How to draw Control flow graph?</vt:lpstr>
      <vt:lpstr>Sample Example</vt:lpstr>
      <vt:lpstr> Path</vt:lpstr>
      <vt:lpstr>McCabe's cyclomatic complexity metric </vt:lpstr>
      <vt:lpstr>Example: Control Flow Graph </vt:lpstr>
      <vt:lpstr>Cyclomatic complexity</vt:lpstr>
      <vt:lpstr>Debugging</vt:lpstr>
      <vt:lpstr>Debugging Approaches</vt:lpstr>
      <vt:lpstr>Debugging Approaches </vt:lpstr>
      <vt:lpstr>Integration Testing</vt:lpstr>
      <vt:lpstr>Integration Testing Approaches</vt:lpstr>
      <vt:lpstr>Integration Testing Approaches </vt:lpstr>
      <vt:lpstr>Integration Testing Approaches </vt:lpstr>
      <vt:lpstr>Smoke Testing</vt:lpstr>
      <vt:lpstr>System Testing</vt:lpstr>
      <vt:lpstr>Types of System Testing</vt:lpstr>
      <vt:lpstr>Performance Testing</vt:lpstr>
      <vt:lpstr>Performance Testing</vt:lpstr>
      <vt:lpstr> Performance Testing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\section{Structured Design}
{\em The aim of structured design</dc:title>
  <dc:creator>rajib</dc:creator>
  <cp:lastModifiedBy>Kunal Anand</cp:lastModifiedBy>
  <cp:revision>57</cp:revision>
  <cp:lastPrinted>2001-01-24T07:00:00Z</cp:lastPrinted>
  <dcterms:created xsi:type="dcterms:W3CDTF">1999-03-28T05:04:00Z</dcterms:created>
  <dcterms:modified xsi:type="dcterms:W3CDTF">2024-10-28T08:42:30Z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1033-12.2.0.18607</vt:lpwstr>
  </property>
  <property fmtid="{D5CDD505-2E9C-101B-9397-08002B2CF9AE}" pid="3" name="ICV">
    <vt:lpwstr>1F19FE99EEA44918ABBEA74A1B8D26BA_12</vt:lpwstr>
  </property>
</Properties>
</file>