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5"/>
  </p:notesMasterIdLst>
  <p:sldIdLst>
    <p:sldId id="460" r:id="rId3"/>
    <p:sldId id="803" r:id="rId4"/>
    <p:sldId id="546" r:id="rId6"/>
    <p:sldId id="766" r:id="rId7"/>
    <p:sldId id="767" r:id="rId8"/>
    <p:sldId id="768" r:id="rId9"/>
    <p:sldId id="769" r:id="rId10"/>
    <p:sldId id="771" r:id="rId11"/>
    <p:sldId id="772" r:id="rId12"/>
    <p:sldId id="774" r:id="rId13"/>
    <p:sldId id="775" r:id="rId14"/>
    <p:sldId id="776" r:id="rId15"/>
    <p:sldId id="777" r:id="rId16"/>
    <p:sldId id="779" r:id="rId17"/>
    <p:sldId id="787" r:id="rId18"/>
    <p:sldId id="788" r:id="rId19"/>
    <p:sldId id="789" r:id="rId20"/>
    <p:sldId id="790" r:id="rId21"/>
    <p:sldId id="791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801" r:id="rId30"/>
    <p:sldId id="800" r:id="rId3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224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4913" y="685800"/>
            <a:ext cx="4446587" cy="333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2083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4" name="Text Box 120833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88B1E1D-7A87-47C2-80E7-382436E59842}" type="datetime3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2D1C45A-9DFE-46E3-AEB9-3B7C75A334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4793-A054-49D5-87D9-46F97DBF73B1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3892-80AC-48A1-A9F6-40B6F291507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9B2-74CC-4535-9171-5E5CE111E8BB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1DE1-865C-4AAB-AF13-D7A24812CD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6EDEB9-2F2A-454B-B863-90484618926D}" type="datetime3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3E10-6915-4E01-A931-057B4980A531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3C28-D950-4B48-A18F-47AAF6683C89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DE0B-49A5-4027-8A54-7BFC38FE7BE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60A-C022-44C9-976D-FBEEADE766ED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9C4F-024F-4BEC-B834-896658103D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F3D6-A00B-467C-A512-7F9FB166463E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2C8-5E40-4D57-9506-810282BF14F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D30-69FC-4101-9854-0F4ED067801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9CC-5EFB-4CDA-9C09-605AB8AF38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465-23AC-411A-9F31-EAEB73599B86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EBBA-755D-44C6-955E-7D05817780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8DFF-FF82-49F1-BEBC-025B4821D02E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761-F910-4947-883C-05586815E5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ECF0-1A56-4480-A39F-42F1F87BE1CC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E6BE-FCDF-4200-9F43-5B3832E7B7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7700AA5-3219-4B5B-8CF9-68C39862BCE3}" type="datetime3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29FFC9E-7BE8-4281-8C9E-C9B507601DD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 Black" panose="020B0A040201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en-US" altLang="x-none" sz="1400" dirty="0">
                <a:solidFill>
                  <a:srgbClr val="FFFF99"/>
                </a:solidFill>
                <a:latin typeface="Times New Roman" panose="02020603050405020304" pitchFamily="18" charset="0"/>
              </a:rPr>
            </a:fld>
            <a:endParaRPr lang="en-US" altLang="x-none" sz="1400" dirty="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2098675"/>
          </a:xfrm>
        </p:spPr>
        <p:txBody>
          <a:bodyPr vert="horz" wrap="square" lIns="92075" tIns="46038" rIns="92075" bIns="46038" anchor="ctr"/>
          <a:lstStyle/>
          <a:p>
            <a:pPr algn="ctr" fontAlgn="base"/>
            <a:r>
              <a:rPr lang="en-US" sz="32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Resource</a:t>
            </a:r>
            <a:br>
              <a:rPr lang="en-US" sz="32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sz="32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2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2298700"/>
            <a:ext cx="8229600" cy="3829050"/>
          </a:xfrm>
        </p:spPr>
        <p:txBody>
          <a:bodyPr vert="horz" wrap="square" lIns="92075" tIns="46038" rIns="92075" bIns="46038" anchor="t"/>
          <a:lstStyle/>
          <a:p>
            <a:pPr fontAlgn="base">
              <a:buNone/>
            </a:pPr>
            <a:endParaRPr sz="3600" strike="noStrike" noProof="1"/>
          </a:p>
          <a:p>
            <a:pPr fontAlgn="base">
              <a:buNone/>
            </a:pPr>
            <a:endParaRPr sz="3600" strike="noStrike" noProof="1"/>
          </a:p>
          <a:p>
            <a:pPr algn="ctr" fontAlgn="base">
              <a:buNone/>
            </a:pPr>
            <a:r>
              <a:rPr sz="28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en-US" sz="28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sz="28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buNone/>
            </a:pPr>
            <a:r>
              <a:rPr lang="en-US" sz="2800" b="1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Reliability and Quality Management</a:t>
            </a:r>
            <a:endParaRPr lang="en-US" sz="28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buNone/>
            </a:pPr>
            <a:endParaRPr lang="en-US" sz="28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Prepared By:</a:t>
            </a:r>
            <a:endParaRPr 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Kunal Anand, Asst. Professor</a:t>
            </a:r>
            <a:endParaRPr 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SCE, KIIT, DU, Bhubaneswar-24</a:t>
            </a:r>
            <a:endParaRPr 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buNone/>
            </a:pPr>
            <a:endParaRPr lang="en-US" sz="28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base">
              <a:buNone/>
            </a:pPr>
            <a:endParaRPr lang="en-US" sz="28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300"/>
            <a:ext cx="8229600" cy="72263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Reliability Metrics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255"/>
            <a:ext cx="8229600" cy="5230495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failure on demand i.e., POFOD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likelihood of the system failing when a service request is made.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POFOD of 0.001 means 1 out of every 1000 service requests would result in a failure.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measure of how likely will the system be available for users over a given period.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important for such systems which are always expected to be in service and with significant repair time. e.g., Telecommunication system, OS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948-9565-4471-AA53-7B8D804D375C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15"/>
            <a:ext cx="8229600" cy="48514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classes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6890"/>
            <a:ext cx="8229600" cy="6057265"/>
          </a:xfrm>
        </p:spPr>
        <p:txBody>
          <a:bodyPr/>
          <a:lstStyle/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reliability metrics we discussed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centred around the probability of system failures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.They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take no account of the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consequences of failures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i.e.;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severity of failures may be very different.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accurately estimate reliability of a software product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necessary to classify different types of failures.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Transient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failures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occur only for certain inputs.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Permanent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failure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occur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all input values.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Recoverable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failure,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 system  recovers with or without operator intervention.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Unrecoverable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failures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system may have to be restarted.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Cosmetic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failures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just cause minor irritations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They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 not lead to incorrect results. 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000" dirty="0">
              <a:solidFill>
                <a:schemeClr val="tx1"/>
              </a:solidFill>
              <a:sym typeface="+mn-ea"/>
            </a:endParaRPr>
          </a:p>
          <a:p>
            <a:pPr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F8A6-B892-44C5-82A5-4FDB0B0BD7E7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Growth Modelling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2613"/>
            <a:ext cx="8229600" cy="5171440"/>
          </a:xfrm>
        </p:spPr>
        <p:txBody>
          <a:bodyPr/>
          <a:lstStyle/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reliability growth model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mathematical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model of how software reliability grows as errors are detected and repaired. 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reliability growth model can be used to predict when (or if at all) a particular level of  reliability is likely to be attained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i.e., how long to test the system?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two main types of uncertainty in modelling reliability growth which render any reliability measurement inaccurate: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1 uncertainty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our lack of knowledge about how the system will be used, i.e., its operational profile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2 uncertainty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reflects our lack of knowledge about the effect of fault removal. 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i.e.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we fix a fault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are not sure if the corrections are complete and successful, and no other faults are introduced</a:t>
            </a:r>
            <a:r>
              <a:rPr lang="en-US" altLang="en-GB" sz="2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 if the faults are fixed properly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do not know how much will be the improvement to inter-failure time.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endParaRPr lang="en-GB" sz="2000" dirty="0">
              <a:solidFill>
                <a:schemeClr val="tx1"/>
              </a:solidFill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endParaRPr lang="en-GB" sz="2000" dirty="0">
              <a:solidFill>
                <a:schemeClr val="tx1"/>
              </a:solidFill>
            </a:endParaRPr>
          </a:p>
          <a:p>
            <a:pPr algn="just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327-E4D0-4295-8BE0-79989BCA389B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100"/>
            <a:ext cx="8229600" cy="45466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Reliability Growth Modelling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191125"/>
          </a:xfrm>
        </p:spPr>
        <p:txBody>
          <a:bodyPr/>
          <a:lstStyle/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Function Model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a basic assumption that the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reliability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increases by a constant amount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each time an error is  detected and repaired.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ROCOF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US" alt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alt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time</a:t>
            </a:r>
            <a:endParaRPr lang="en-US" alt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Assumes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errors contribute equally to reliability growth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Unrealistic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already know that different errors contribute differently to reliability growth</a:t>
            </a:r>
            <a:r>
              <a:rPr lang="en-GB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GB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charset="0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8130" name="Straight Connector 48129"/>
          <p:cNvSpPr/>
          <p:nvPr/>
        </p:nvSpPr>
        <p:spPr>
          <a:xfrm>
            <a:off x="2579370" y="2628900"/>
            <a:ext cx="635" cy="2279015"/>
          </a:xfrm>
          <a:prstGeom prst="line">
            <a:avLst/>
          </a:prstGeom>
          <a:ln w="38160" cap="flat" cmpd="sng">
            <a:solidFill>
              <a:srgbClr val="336600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48131" name="Straight Connector 48130"/>
          <p:cNvSpPr/>
          <p:nvPr/>
        </p:nvSpPr>
        <p:spPr>
          <a:xfrm>
            <a:off x="1790700" y="4667568"/>
            <a:ext cx="5562600" cy="0"/>
          </a:xfrm>
          <a:prstGeom prst="line">
            <a:avLst/>
          </a:prstGeom>
          <a:ln w="38160" cap="flat" cmpd="sng">
            <a:solidFill>
              <a:srgbClr val="3366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8132" name="Straight Connector 48131"/>
          <p:cNvSpPr/>
          <p:nvPr/>
        </p:nvSpPr>
        <p:spPr>
          <a:xfrm>
            <a:off x="2578735" y="3011170"/>
            <a:ext cx="876935" cy="635"/>
          </a:xfrm>
          <a:prstGeom prst="line">
            <a:avLst/>
          </a:prstGeom>
          <a:ln w="5724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Straight Connector 3"/>
          <p:cNvSpPr/>
          <p:nvPr/>
        </p:nvSpPr>
        <p:spPr>
          <a:xfrm>
            <a:off x="3455035" y="3011805"/>
            <a:ext cx="635" cy="427355"/>
          </a:xfrm>
          <a:prstGeom prst="line">
            <a:avLst/>
          </a:prstGeom>
          <a:ln w="5724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Straight Connector 4"/>
          <p:cNvSpPr/>
          <p:nvPr/>
        </p:nvSpPr>
        <p:spPr>
          <a:xfrm>
            <a:off x="3456305" y="3438843"/>
            <a:ext cx="609600" cy="0"/>
          </a:xfrm>
          <a:prstGeom prst="line">
            <a:avLst/>
          </a:prstGeom>
          <a:ln w="5724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Straight Connector 5"/>
          <p:cNvSpPr/>
          <p:nvPr/>
        </p:nvSpPr>
        <p:spPr>
          <a:xfrm flipV="1">
            <a:off x="4065905" y="3439160"/>
            <a:ext cx="635" cy="426720"/>
          </a:xfrm>
          <a:prstGeom prst="line">
            <a:avLst/>
          </a:prstGeom>
          <a:ln w="5724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Straight Connector 6"/>
          <p:cNvSpPr/>
          <p:nvPr/>
        </p:nvSpPr>
        <p:spPr>
          <a:xfrm>
            <a:off x="4066540" y="3865563"/>
            <a:ext cx="609600" cy="0"/>
          </a:xfrm>
          <a:prstGeom prst="line">
            <a:avLst/>
          </a:prstGeom>
          <a:ln w="5724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Straight Connector 7"/>
          <p:cNvSpPr/>
          <p:nvPr/>
        </p:nvSpPr>
        <p:spPr>
          <a:xfrm>
            <a:off x="4676140" y="3865880"/>
            <a:ext cx="635" cy="427355"/>
          </a:xfrm>
          <a:prstGeom prst="line">
            <a:avLst/>
          </a:prstGeom>
          <a:ln w="5724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88C7-EF6F-4B7C-B745-0C885FD7141D}" type="datetime3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50176"/>
          <p:cNvSpPr>
            <a:spLocks noGrp="1"/>
          </p:cNvSpPr>
          <p:nvPr>
            <p:ph type="title"/>
          </p:nvPr>
        </p:nvSpPr>
        <p:spPr>
          <a:xfrm>
            <a:off x="546100" y="42545"/>
            <a:ext cx="8396605" cy="476251"/>
          </a:xfrm>
        </p:spPr>
        <p:txBody>
          <a:bodyPr wrap="square" lIns="18000" tIns="46800" rIns="18000" bIns="46800" anchor="ctr"/>
          <a:lstStyle/>
          <a:p>
            <a:pPr defTabSz="0">
              <a:spcBef>
                <a:spcPts val="540"/>
              </a:spcBef>
              <a:tabLst>
                <a:tab pos="863600" algn="l"/>
                <a:tab pos="1729105" algn="l"/>
                <a:tab pos="2592705" algn="l"/>
                <a:tab pos="3456305" algn="l"/>
                <a:tab pos="4319905" algn="l"/>
                <a:tab pos="5184775" algn="l"/>
                <a:tab pos="6048375" algn="l"/>
                <a:tab pos="6911975" algn="l"/>
                <a:tab pos="7775575" algn="l"/>
              </a:tabLst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8" name="Text Placeholder 50177"/>
          <p:cNvSpPr>
            <a:spLocks noGrp="1"/>
          </p:cNvSpPr>
          <p:nvPr>
            <p:ph type="body" idx="1"/>
          </p:nvPr>
        </p:nvSpPr>
        <p:spPr>
          <a:xfrm>
            <a:off x="457200" y="518797"/>
            <a:ext cx="8177530" cy="5404484"/>
          </a:xfrm>
        </p:spPr>
        <p:txBody>
          <a:bodyPr wrap="square" lIns="18000" tIns="46800" rIns="18000" bIns="46800" anchor="t"/>
          <a:lstStyle/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Jelinski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Moranda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 an error is repaired reliability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increase by a constant amount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improvement due to fixing of an error assumed to be proportional to the number of errors present in the system at that time.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Realistic for many applications, </a:t>
            </a: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still suffers from several shortcomings. 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Littlewood and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Verall’s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allows for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reliability growth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reflect the fact that when a repair is carried out, it may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additional errors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models the fact that as errors are repaired the average improvement in reliability per repair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universally applicable reliability growth model. Reliability growth is not independent of application. Take the model which most suitable fits the data.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391400" algn="l"/>
                <a:tab pos="7962900" algn="l"/>
              </a:tabLst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669F-FE1D-452D-A256-7B1CEB1B32E5}" type="datetime3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6785"/>
            <a:ext cx="8229600" cy="5180965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product is defined in terms of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“fitness of purpose”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i.e. A good quality product does what exactly user wants.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software product, the term quality refers to a product that 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correct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hardware, the software products are used for longer duration as it keeps on changing to accommodate the new requirements.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06D7-6D72-4B7A-A962-DE82FAEBC4A2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Factors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795"/>
            <a:ext cx="8229600" cy="5354955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view of a quality associates with several quality factors for a software product.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product is correct only if it meets all the requirements specified in the SRS.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must be able to work in different hardware and operating system environments.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product is of good quality if all associated users can easily invoke the functionalities.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quality software product must have the reusability attribute which makes the components of the product reusable in another scenario.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quality software product must be easy to maintain i.e., the error detection and correction could be done at ease.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01C-0639-4BC6-9125-7645B1EC5A77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392"/>
            <a:ext cx="8229600" cy="5657215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management system, simply known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used by the organizations to ensure that the products they develop, have the desired quality.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system usually involves following activities: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Auditing of projects to check if the procedures are being followed.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Collect, process and analyze metrics to check if the quality goals are being achieved.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quality system to make it more effective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standards, procedures, and guidelines.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reports for the top management summarizing the effectiveness of quality system in the organization.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Opting for “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quality management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focuses on continuous process improvement rather than just quality control and quality assurance.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3B4E-385F-4B6D-872A-FFC2CA5352A8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Metrics vs Process Metrics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measure the characteristics of a product being developed. Ex: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and function point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measure size, metrics for effort, time, and cost estimation,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measure how a process is performing. Ex: Review effectiveness, average error detection, average error correction, productivity,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02BD-EA71-412E-87DE-C9EBC99957F9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685"/>
            <a:ext cx="8229600" cy="5092065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Standards Organization, aka ISO, is a consortium of 63 countries established to formulate and foster the standardization.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published its 9000 series of standards in 1987.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a reference between independent parties. It specifies the guidelines for maintaining a quality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mainly address operational and organizational aspects.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5A2-D15A-40BF-98FE-5CA4864B9B8A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fld id="{DD747FBE-64B0-4EF2-9A5B-B313740A95A0}" type="slidenum">
              <a:rPr lang="en-US" altLang="en-US" sz="1400" smtClean="0">
                <a:solidFill>
                  <a:schemeClr val="tx1"/>
                </a:solidFill>
              </a:rPr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60350"/>
            <a:ext cx="7771130" cy="572770"/>
          </a:xfrm>
        </p:spPr>
        <p:txBody>
          <a:bodyPr lIns="18000" tIns="46800" rIns="18000" bIns="46800"/>
          <a:lstStyle/>
          <a:p>
            <a:pPr eaLnBrk="1" hangingPunct="1">
              <a:spcBef>
                <a:spcPts val="1000"/>
              </a:spcBef>
            </a:pPr>
            <a:r>
              <a:rPr lang="en-GB" altLang="zh-CN" sz="3200" b="1">
                <a:latin typeface="Times New Roman" panose="02020603050405020304" pitchFamily="18" charset="0"/>
              </a:rPr>
              <a:t>Chapter Outcomes:</a:t>
            </a:r>
            <a:endParaRPr lang="en-GB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Grp="1"/>
          </p:cNvSpPr>
          <p:nvPr>
            <p:ph idx="1"/>
          </p:nvPr>
        </p:nvSpPr>
        <p:spPr>
          <a:xfrm>
            <a:off x="467360" y="841375"/>
            <a:ext cx="7999095" cy="5335905"/>
          </a:xfrm>
        </p:spPr>
        <p:txBody>
          <a:bodyPr lIns="18000" tIns="46800" rIns="18000" bIns="46800"/>
          <a:lstStyle/>
          <a:p>
            <a:pPr marL="0" indent="0" algn="just" eaLnBrk="1" hangingPunct="1">
              <a:spcBef>
                <a:spcPts val="625"/>
              </a:spcBef>
              <a:buNone/>
              <a:defRPr/>
            </a:pPr>
            <a:r>
              <a:rPr lang="en-GB" altLang="zh-CN" sz="2200" noProof="1">
                <a:latin typeface="Times New Roman" panose="02020603050405020304" pitchFamily="18" charset="0"/>
              </a:rPr>
              <a:t>After completing this chapter successfully, the students will be able to:</a:t>
            </a:r>
            <a:endParaRPr lang="en-GB" altLang="zh-CN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Explain the significance of reliability in software product.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Define software reliability.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Compare and contrast hardware and software reliability.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Describe different software reliability metrics.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Identify different types of failures.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Exaplain reliability growth modeling.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Define software quality.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List different quality factors.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Distinguish between product metrics and process metrics.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Illustrate ISO 9000 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Describe SEI CMM levels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r>
              <a:rPr lang="en-US" altLang="en-GB" sz="2200" noProof="1">
                <a:latin typeface="Times New Roman" panose="02020603050405020304" pitchFamily="18" charset="0"/>
              </a:rPr>
              <a:t>Compare and contrast ISO 9000 and SEI CMM</a:t>
            </a: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marL="457200" lvl="1" indent="0" algn="just">
              <a:spcBef>
                <a:spcPts val="625"/>
              </a:spcBef>
              <a:buNone/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lvl="1" algn="just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25"/>
              </a:spcBef>
              <a:defRPr/>
            </a:pPr>
            <a:endParaRPr lang="en-US" altLang="en-GB" sz="2200" noProof="1"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C47163-851D-4436-BE2B-866036C3E308}" type="datetime1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581"/>
            <a:ext cx="8229600" cy="5191125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applies to the organizations engaged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development, production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servicing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most of the software industries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series is applied to those organizations which do not design products but are only engaged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Mostly manufacturing companies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applied to the organizations that are engaged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testing of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0522-A2AD-4D27-81E2-1798BD7A45B1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ISO 9000 for software industry?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296"/>
            <a:ext cx="8229600" cy="5135880"/>
          </a:xfrm>
        </p:spPr>
        <p:txBody>
          <a:bodyPr/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 is a generic standards that is applicable to a large section of industries.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ISO 9000 clauses are in generic terms which makes it difficult to apply in software industries due to several issues in software products.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ISO 9000 released a specific version, known as ISO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9000-3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1991 to categorically specify the standards for IT industry.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benefits of being an ISO 9000 certified company: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customer confidence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to software reusability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Systematic, efficient and cost-effective development process.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the weakness of the organizations.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basic framework for the development of an optimal process and total quality management.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3D5-4068-4F51-A68F-97CEA92F2149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ISO 9000 certification???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730"/>
            <a:ext cx="8229600" cy="580517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organization, willing to get ISO 9000 certification, applies to ISO 9000 registrar for registration.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ISO 9000 registration process consists of following stages: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assessment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review and audit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audit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surveillance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1CBD-8A29-471D-A3C1-5CACC9249146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 for ISO 9000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581"/>
            <a:ext cx="8229600" cy="5191125"/>
          </a:xfrm>
        </p:spPr>
        <p:txBody>
          <a:bodyPr/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mandates that a certified organization can use the certificate for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advertisements only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can't use the certificate to advertise their products.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ISO only certifies the production process, not the products.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ISO 9000 certification is offered by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(Bureau of Indian Standards),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STQC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(Standardization, Testing, and Quality control) and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(Indian registrar quality systems).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of ISO 9000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guarantee a high-quality product as it only certifies the process.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certification process is not full-proof, and no international accreditation agency exists.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does not automatically lead to total quality management.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A19-AB2A-4A92-9875-88047B1E0586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 CMM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465"/>
            <a:ext cx="8229600" cy="5201285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 Capability Maturity Model, SEI CMM, was proposed by software engineering institute of the Carnegie Melon University, USA.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originally developed to assist the US dept.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software acquisition.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Gradually, many commercial organizations began to adopt CMM as a framework for their own internal improvement.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CMM is a reference model for inducting the software process maturity into different levels.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CMM is used in two ways: Capability evaluation and software process assessment.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C903-38E9-45B8-A447-06C05124AF82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 CMM Levels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530"/>
            <a:ext cx="8229600" cy="522986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 CMM classifies the software companies into following maturity levels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(Initial)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or no defined and followed process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follow their own process which results in chaotic development efforts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projects depend on individual effort and heroics. The successors face great difficulty in case if any individual leaves the company.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products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(Repeatable)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project management practices are established.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process discipline is in place to repeat the earlier success on projects with similar applications.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sz="2400" dirty="0"/>
          </a:p>
          <a:p>
            <a:pPr lvl="1"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5E2-C1D2-4430-A7F0-10CFF9F6373B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 CMM Levels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2613"/>
            <a:ext cx="8229600" cy="5260975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(Defined)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process for both management and development activities are defined and documented.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 understanding of activities, role, and responsibilities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ISO 9000 aims at achieving this level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 (Managed)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is on software metrics like product metrics and process metrics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process and product quality are measured to meet the specified quality requirements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5 (optimizing)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product metrics are collected and analyzed for continuous process management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 from past projects are incorporated into the process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process improvement is the prime focus here.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E9AF-FC5A-4A1E-8F57-C097396E494B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Process Area (KPA) in CMM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465"/>
            <a:ext cx="8229600" cy="5201285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Process Areas,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KPA, of a level indicate the areas that an organization at the lower maturity level needs to focus to reach this level.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KPAs provide  a way for an organization to gradually improve its  quality of over several stages.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KPAs for each stage has been carefully designed such that one stage enhances the capability already built up.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focus on some higher level KPAs without achieving the lower level KPAs would be counterproductive.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C903-38E9-45B8-A447-06C05124AF82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 vs SEI CMM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730"/>
            <a:ext cx="8229600" cy="524002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certification can be quoted in official documents whereas SEI CMM assessment is purely for internal purpose.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certification is a generic standard. On the other hand, SEI CMM specifically applies to software companies.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 aims at SEI CMM level 3. SEI CMM does not require any ISO criteria.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does not provide specific information for further improvement, whereas SEI CMM provides a list of key process areas for improvement.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D7FF-E87F-4F72-921E-C335B55A80EF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US" alt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this Chapter</a:t>
            </a:r>
            <a:endParaRPr lang="en-US" alt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115" y="1556385"/>
            <a:ext cx="7771130" cy="3588385"/>
          </a:xfrm>
          <a:solidFill>
            <a:srgbClr val="F1F7E9"/>
          </a:solidFill>
        </p:spPr>
        <p:txBody>
          <a:bodyPr lIns="18000" tIns="46800" rIns="18000" bIns="46800"/>
          <a:lstStyle/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</a:t>
            </a:r>
            <a:r>
              <a:rPr lang="en-US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eliability</a:t>
            </a:r>
            <a:endParaRPr lang="en-US" alt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Metrics of software products</a:t>
            </a:r>
            <a:endParaRPr lang="en-US" alt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Growth </a:t>
            </a:r>
            <a:r>
              <a:rPr lang="en-US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odeling</a:t>
            </a:r>
            <a:endParaRPr lang="en-GB" sz="183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</a:t>
            </a:r>
            <a:r>
              <a:rPr lang="en-US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uality</a:t>
            </a:r>
            <a:endParaRPr lang="en-US" alt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Systems</a:t>
            </a:r>
            <a:endParaRPr lang="en-US" alt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 9000</a:t>
            </a:r>
            <a:endParaRPr lang="en-GB" sz="24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 CMM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B0D4-1F98-42C6-BDF5-57FB0DE793B6}" type="datetime3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Reliability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465"/>
            <a:ext cx="8229600" cy="5201285"/>
          </a:xfrm>
        </p:spPr>
        <p:txBody>
          <a:bodyPr/>
          <a:lstStyle/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Reliability of a software product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concern for most users especially industry users as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important attribute determining the quality of the product.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Users not only want highly reliable products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also, they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want quantitative estimation of reliability before making buying decision.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difficult to measure reliability of a software product as the measure is an observer dependent entity. Also, several factors contributing into reliability making its measurement more difficult.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0">
              <a:spcBef>
                <a:spcPts val="100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3BA-FFA9-4640-BAC1-F532FC3B9B48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Reliability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940"/>
            <a:ext cx="8229600" cy="521081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Formally, software reliability can be defined as the probability of the product working correctly over a given period.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Intuitively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software product having many defects is unreliable. It is also clear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reliability of a system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generally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improves if the number of defects is reduced.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reliability of a product depends not only on the number of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latent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errors but also on the exact location of the errors.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Again, reliability also depends on the fact that how the product is used.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D3ED-1733-4484-9FD7-FF31CE263CA0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90-10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085"/>
            <a:ext cx="8229600" cy="4939665"/>
          </a:xfrm>
        </p:spPr>
        <p:txBody>
          <a:bodyPr/>
          <a:lstStyle/>
          <a:p>
            <a:pPr algn="just" defTabSz="0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 from analysis of behaviour of many programs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indicate that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90% of the total execution time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spent in executing only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10% of the instructions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program. 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 defTabSz="0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most used 10% instructions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called the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the program. Least used 90% statements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called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non-core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are executed only during 10% of the total execution time.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 defTabSz="0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charset="0"/>
              <a:buNone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defTabSz="0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may not be very surprising then 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removing 60% defects from least used parts would lead to only about 3% improvement to product reliability.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0">
              <a:lnSpc>
                <a:spcPct val="76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charset="0"/>
              <a:buChar char="Ø"/>
              <a:tabLst>
                <a:tab pos="478155" algn="l"/>
                <a:tab pos="1343025" algn="l"/>
                <a:tab pos="2206625" algn="l"/>
                <a:tab pos="3070225" algn="l"/>
                <a:tab pos="3933825" algn="l"/>
                <a:tab pos="4799330" algn="l"/>
                <a:tab pos="5662930" algn="l"/>
                <a:tab pos="6526530" algn="l"/>
                <a:tab pos="7239000" algn="l"/>
              </a:tabLst>
            </a:pPr>
            <a:endParaRPr lang="en-GB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0ABA-5EE2-4CF8-9226-07C003CFAA40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86"/>
            <a:ext cx="8229600" cy="61341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Reliability vs Software Reliability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770"/>
            <a:ext cx="8229600" cy="5067300"/>
          </a:xfrm>
        </p:spPr>
        <p:txBody>
          <a:bodyPr/>
          <a:lstStyle/>
          <a:p>
            <a:pPr algn="just"/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hardware and software products are different in nature.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failures mostly happen due to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 and tear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components. The faulty components must be repaired or replaced to maintain the reliability of the product. On the other hand, the software failures are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</a:t>
            </a: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nature i.e., the software will continue to fail till the error is tracked down and rectified.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a hardware is repaired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its reliability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maintained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whereas 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hen software is repaired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its reliability may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increase or decrease</a:t>
            </a: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or remain same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GB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B9D9-8D63-4009-9EB5-4F5F444D05FF}" type="datetime3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Reliability Metrics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465"/>
            <a:ext cx="8229600" cy="5201285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issue must be clearly mentioned in the SRS document.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purpose, some metrics are used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quantitavely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reliability of a software product.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six reliability metrics can be used for the above said purpose: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occurrence of failure (ROCOF)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to failure (MTTF)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to repair (MTTR)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between failures (MTBF)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failure on demand (POFOD)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F5C-82DB-4F6F-951B-7DC900C285FB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115"/>
            <a:ext cx="8229600" cy="58261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Metrics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685"/>
            <a:ext cx="8229600" cy="5140960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occurrence of failure i.e., ROCOF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measures the frequency of occurrence of unexpected behavior of the system.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obtained by observing the behavior of the system over a specified period and then calculating the total no. of failures during this interval.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to failure i.e., MTTF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average time between two successive failures, observed over many failures.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to repair i.e., MTTR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average time required to track the errors causing the failure and then to fix them.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between failures i.e., MTBF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expected time duration between two successive failures. It can be obtained by combining the metrics MTTF and MTTR.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MTBF of 300 hrs. indicates that once a failure occurs, the next failure is expected at least after 300 hrs..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BCA7-77BE-4303-BE3D-DEE9C173EF75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7206-9D75-4F59-B9C1-355A1D615A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0</TotalTime>
  <Words>14817</Words>
  <Application>WPS Presentation</Application>
  <PresentationFormat>On-screen Show (4:3)</PresentationFormat>
  <Paragraphs>432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Arial Black</vt:lpstr>
      <vt:lpstr>Times New Roman</vt:lpstr>
      <vt:lpstr>Wingdings</vt:lpstr>
      <vt:lpstr>Arial Unicode MS</vt:lpstr>
      <vt:lpstr>Blue Waves</vt:lpstr>
      <vt:lpstr>Learning Resource  On   Software Engineering</vt:lpstr>
      <vt:lpstr>Chapter Outcomes:</vt:lpstr>
      <vt:lpstr>Organization of this Chapter</vt:lpstr>
      <vt:lpstr>Introduction to Software Reliability</vt:lpstr>
      <vt:lpstr>Software Reliability</vt:lpstr>
      <vt:lpstr>The 90-10 Rule</vt:lpstr>
      <vt:lpstr>Hardware Reliability vs Software Reliability</vt:lpstr>
      <vt:lpstr>Software Reliability Metrics</vt:lpstr>
      <vt:lpstr>Reliability Metrics</vt:lpstr>
      <vt:lpstr>Reliability Metrics </vt:lpstr>
      <vt:lpstr>Failure classes</vt:lpstr>
      <vt:lpstr>Reliability Growth Modelling</vt:lpstr>
      <vt:lpstr>Reliability Growth Modelling </vt:lpstr>
      <vt:lpstr>Contd..</vt:lpstr>
      <vt:lpstr>Software Quality</vt:lpstr>
      <vt:lpstr>Quality Factors</vt:lpstr>
      <vt:lpstr>Quality Management System</vt:lpstr>
      <vt:lpstr>Product Metrics vs Process Metrics</vt:lpstr>
      <vt:lpstr>ISO 9000</vt:lpstr>
      <vt:lpstr>ISO 9000</vt:lpstr>
      <vt:lpstr>Why ISO 9000 for software industry?</vt:lpstr>
      <vt:lpstr>How to get ISO 9000 certification???</vt:lpstr>
      <vt:lpstr>Important point for ISO 9000</vt:lpstr>
      <vt:lpstr>SEI CMM</vt:lpstr>
      <vt:lpstr>SEI CMM Levels</vt:lpstr>
      <vt:lpstr>SEI CMM Levels</vt:lpstr>
      <vt:lpstr>Key Process Area (KPA) in CMM</vt:lpstr>
      <vt:lpstr>ISO 9000 vs SEI CMM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\section{Structured Design}
{\em The aim of structured design</dc:title>
  <dc:creator>rajib</dc:creator>
  <cp:lastModifiedBy>KIIT0001</cp:lastModifiedBy>
  <cp:revision>46</cp:revision>
  <cp:lastPrinted>2001-01-24T07:00:00Z</cp:lastPrinted>
  <dcterms:created xsi:type="dcterms:W3CDTF">1999-03-28T05:04:00Z</dcterms:created>
  <dcterms:modified xsi:type="dcterms:W3CDTF">2023-11-17T05:29:08Z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1033-12.2.0.13306</vt:lpwstr>
  </property>
  <property fmtid="{D5CDD505-2E9C-101B-9397-08002B2CF9AE}" pid="3" name="ICV">
    <vt:lpwstr>00BC9D1FFB1B4325A0921C5290607C42_12</vt:lpwstr>
  </property>
</Properties>
</file>