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0"/>
  </p:notesMasterIdLst>
  <p:sldIdLst>
    <p:sldId id="408" r:id="rId5"/>
    <p:sldId id="403" r:id="rId6"/>
    <p:sldId id="402" r:id="rId7"/>
    <p:sldId id="404" r:id="rId8"/>
    <p:sldId id="397" r:id="rId9"/>
    <p:sldId id="411" r:id="rId10"/>
    <p:sldId id="412" r:id="rId11"/>
    <p:sldId id="413" r:id="rId12"/>
    <p:sldId id="414" r:id="rId13"/>
    <p:sldId id="415" r:id="rId14"/>
    <p:sldId id="416" r:id="rId15"/>
    <p:sldId id="417" r:id="rId16"/>
    <p:sldId id="410" r:id="rId17"/>
    <p:sldId id="407" r:id="rId18"/>
    <p:sldId id="4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80" d="100"/>
          <a:sy n="80" d="100"/>
        </p:scale>
        <p:origin x="58" y="125"/>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5 oldest users</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From users table we can see that the created at column is showing date and year so I used ORDER BY(cause its default is in ascending order)and LIMIT .</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Users who never posted</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dirty="0"/>
            <a:t>LEFT JOIN users and photos table </a:t>
          </a:r>
        </a:p>
        <a:p>
          <a:r>
            <a:rPr lang="en-US" sz="1200" dirty="0"/>
            <a:t>WHERE photos.id IS NULL (it will show users who never posted) </a:t>
          </a:r>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Winner</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dirty="0"/>
            <a:t>COUNT function for total(likes), INNER JOIN on likes &amp; photos table &amp; users and photos table, GROUP BY and ORDER BY DESC(for maximum likes) and LIMIT 1(winner must be one).</a:t>
          </a: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5 hashtags</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dirty="0"/>
            <a:t>JOIN tags and photos tags table, GROUP BY, ORDER BY and LIMIT 5.</a:t>
          </a:r>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AD Campaign</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DAYNAME, COUNT, GROUP BY, ORDER BY </a:t>
          </a:r>
        </a:p>
        <a:p>
          <a:r>
            <a:rPr lang="en-US" sz="1200" dirty="0"/>
            <a:t>LIMIT 7( for whole week and to check which day most users register)</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110000" custScaleY="14267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10000" custScaleY="11000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10000" custScaleY="110000" custLinFactNeighborX="0" custLinFactNeighborY="1358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5"/>
      <dgm:spPr/>
    </dgm:pt>
    <dgm:pt modelId="{49B749E6-BF6B-43D3-BC78-61C4A55E8F98}" type="pres">
      <dgm:prSet presAssocID="{06FDC3BC-D033-45AB-9EB6-A7C45BCB6B38}"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5" custScaleX="110000" custScaleY="149777">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5"/>
      <dgm:spPr/>
    </dgm:pt>
    <dgm:pt modelId="{DE3E8A8B-9693-4833-9262-AF7EC983C5C1}" type="pres">
      <dgm:prSet presAssocID="{9EDAF963-6421-41D1-B581-2F79B34A655B}"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5" custLinFactNeighborX="-316" custLinFactNeighborY="13228">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5">
        <dgm:presLayoutVars>
          <dgm:chMax val="1"/>
          <dgm:chPref val="1"/>
          <dgm:bulletEnabled val="1"/>
        </dgm:presLayoutVars>
      </dgm:prSet>
      <dgm:spPr/>
    </dgm:pt>
    <dgm:pt modelId="{A722EF93-B85C-4140-B98F-F5D492BD70D3}" type="pres">
      <dgm:prSet presAssocID="{9EDAF963-6421-41D1-B581-2F79B34A655B}"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679674" y="921526"/>
          <a:ext cx="0" cy="92703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58503" y="126521"/>
          <a:ext cx="3242340" cy="1097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46147" rIns="145578" bIns="46147" numCol="1" spcCol="1270" anchor="ctr" anchorCtr="0">
          <a:noAutofit/>
        </a:bodyPr>
        <a:lstStyle/>
        <a:p>
          <a:pPr marL="0" lvl="0" indent="0" algn="l" defTabSz="533400">
            <a:lnSpc>
              <a:spcPct val="90000"/>
            </a:lnSpc>
            <a:spcBef>
              <a:spcPct val="0"/>
            </a:spcBef>
            <a:spcAft>
              <a:spcPct val="35000"/>
            </a:spcAft>
            <a:buNone/>
          </a:pPr>
          <a:r>
            <a:rPr lang="en-US" sz="1200" b="0" i="0" u="none" kern="1200" dirty="0"/>
            <a:t>From users table we can see that the created at column is showing date and year so I used ORDER BY(cause its default is in ascending order)and LIMIT .</a:t>
          </a:r>
          <a:endParaRPr lang="en-US" sz="1200" kern="1200" dirty="0"/>
        </a:p>
      </dsp:txBody>
      <dsp:txXfrm>
        <a:off x="58503" y="126521"/>
        <a:ext cx="3242340" cy="1097799"/>
      </dsp:txXfrm>
    </dsp:sp>
    <dsp:sp modelId="{5C96A5F5-16B2-4AEA-9591-B66C220F4A65}">
      <dsp:nvSpPr>
        <dsp:cNvPr id="0" name=""/>
        <dsp:cNvSpPr/>
      </dsp:nvSpPr>
      <dsp:spPr>
        <a:xfrm>
          <a:off x="339863"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5 oldest users</a:t>
          </a:r>
        </a:p>
      </dsp:txBody>
      <dsp:txXfrm>
        <a:off x="339863" y="1836462"/>
        <a:ext cx="2679620" cy="386443"/>
      </dsp:txXfrm>
    </dsp:sp>
    <dsp:sp modelId="{B3AC6DBE-85B6-4AF3-BADF-7E1E82B735CC}">
      <dsp:nvSpPr>
        <dsp:cNvPr id="0" name=""/>
        <dsp:cNvSpPr/>
      </dsp:nvSpPr>
      <dsp:spPr>
        <a:xfrm>
          <a:off x="1632651" y="1648939"/>
          <a:ext cx="94046" cy="12197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354437"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733266" y="2326837"/>
          <a:ext cx="3242340" cy="72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9417" rIns="145578" bIns="39417" numCol="1" spcCol="1270" anchor="ctr" anchorCtr="0">
          <a:noAutofit/>
        </a:bodyPr>
        <a:lstStyle/>
        <a:p>
          <a:pPr marL="0" lvl="0" indent="0" algn="l" defTabSz="533400">
            <a:lnSpc>
              <a:spcPct val="90000"/>
            </a:lnSpc>
            <a:spcBef>
              <a:spcPct val="0"/>
            </a:spcBef>
            <a:spcAft>
              <a:spcPct val="35000"/>
            </a:spcAft>
            <a:buNone/>
          </a:pPr>
          <a:r>
            <a:rPr lang="en-US" sz="1200" kern="1200" dirty="0"/>
            <a:t>LEFT JOIN users and photos table </a:t>
          </a:r>
        </a:p>
        <a:p>
          <a:pPr marL="0" lvl="0" indent="0" algn="l" defTabSz="533400">
            <a:lnSpc>
              <a:spcPct val="90000"/>
            </a:lnSpc>
            <a:spcBef>
              <a:spcPct val="0"/>
            </a:spcBef>
            <a:spcAft>
              <a:spcPct val="35000"/>
            </a:spcAft>
            <a:buNone/>
          </a:pPr>
          <a:r>
            <a:rPr lang="en-US" sz="1200" kern="1200" dirty="0"/>
            <a:t>WHERE photos.id IS NULL (it will show users who never posted) </a:t>
          </a:r>
        </a:p>
      </dsp:txBody>
      <dsp:txXfrm>
        <a:off x="1733266" y="2326837"/>
        <a:ext cx="3242340" cy="722978"/>
      </dsp:txXfrm>
    </dsp:sp>
    <dsp:sp modelId="{730471FC-8FAF-49B2-8F42-63D391F759BE}">
      <dsp:nvSpPr>
        <dsp:cNvPr id="0" name=""/>
        <dsp:cNvSpPr/>
      </dsp:nvSpPr>
      <dsp:spPr>
        <a:xfrm>
          <a:off x="2014626" y="1196949"/>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Users who never posted</a:t>
          </a:r>
        </a:p>
      </dsp:txBody>
      <dsp:txXfrm>
        <a:off x="2014626" y="1196949"/>
        <a:ext cx="2679620" cy="386443"/>
      </dsp:txXfrm>
    </dsp:sp>
    <dsp:sp modelId="{F34C40A7-6131-4EF1-9887-E7EEA86D1562}">
      <dsp:nvSpPr>
        <dsp:cNvPr id="0" name=""/>
        <dsp:cNvSpPr/>
      </dsp:nvSpPr>
      <dsp:spPr>
        <a:xfrm>
          <a:off x="3307414"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029199" y="1158293"/>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08029" y="180855"/>
          <a:ext cx="3242340" cy="105801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57683" rIns="145578" bIns="57683" numCol="1" spcCol="1270" anchor="ctr" anchorCtr="0">
          <a:noAutofit/>
        </a:bodyPr>
        <a:lstStyle/>
        <a:p>
          <a:pPr marL="0" lvl="0" indent="0" algn="l" defTabSz="533400">
            <a:lnSpc>
              <a:spcPct val="90000"/>
            </a:lnSpc>
            <a:spcBef>
              <a:spcPct val="0"/>
            </a:spcBef>
            <a:spcAft>
              <a:spcPct val="35000"/>
            </a:spcAft>
            <a:buNone/>
          </a:pPr>
          <a:r>
            <a:rPr lang="en-US" sz="1200" kern="1200" dirty="0"/>
            <a:t>COUNT function for total(likes), INNER JOIN on likes &amp; photos table &amp; users and photos table, GROUP BY and ORDER BY DESC(for maximum likes) and LIMIT 1(winner must be one).</a:t>
          </a:r>
        </a:p>
      </dsp:txBody>
      <dsp:txXfrm>
        <a:off x="3408029" y="180855"/>
        <a:ext cx="3242340" cy="1058017"/>
      </dsp:txXfrm>
    </dsp:sp>
    <dsp:sp modelId="{7605329C-2B32-4CD7-9B69-1B3DAB88562E}">
      <dsp:nvSpPr>
        <dsp:cNvPr id="0" name=""/>
        <dsp:cNvSpPr/>
      </dsp:nvSpPr>
      <dsp:spPr>
        <a:xfrm>
          <a:off x="3689389"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Winner</a:t>
          </a:r>
        </a:p>
      </dsp:txBody>
      <dsp:txXfrm>
        <a:off x="3689389" y="1836462"/>
        <a:ext cx="2679620" cy="386443"/>
      </dsp:txXfrm>
    </dsp:sp>
    <dsp:sp modelId="{79B0CEDC-0005-4ACE-AB25-DB9533DC85C2}">
      <dsp:nvSpPr>
        <dsp:cNvPr id="0" name=""/>
        <dsp:cNvSpPr/>
      </dsp:nvSpPr>
      <dsp:spPr>
        <a:xfrm>
          <a:off x="4982176" y="1793531"/>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6703962" y="1548209"/>
          <a:ext cx="0" cy="97320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5082792" y="2232028"/>
          <a:ext cx="3242340" cy="76832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30764" rIns="145578" bIns="30764" numCol="1" spcCol="1270" anchor="ctr" anchorCtr="0">
          <a:noAutofit/>
        </a:bodyPr>
        <a:lstStyle/>
        <a:p>
          <a:pPr marL="0" lvl="0" indent="0" algn="l" defTabSz="533400">
            <a:lnSpc>
              <a:spcPct val="90000"/>
            </a:lnSpc>
            <a:spcBef>
              <a:spcPct val="0"/>
            </a:spcBef>
            <a:spcAft>
              <a:spcPct val="35000"/>
            </a:spcAft>
            <a:buNone/>
          </a:pPr>
          <a:r>
            <a:rPr lang="en-US" sz="1200" kern="1200" dirty="0"/>
            <a:t>JOIN tags and photos tags table, GROUP BY, ORDER BY and LIMIT 5.</a:t>
          </a:r>
        </a:p>
      </dsp:txBody>
      <dsp:txXfrm>
        <a:off x="5082792" y="2232028"/>
        <a:ext cx="3242340" cy="768323"/>
      </dsp:txXfrm>
    </dsp:sp>
    <dsp:sp modelId="{4C592FDC-E0AC-4F61-ACEF-1C00BD20E463}">
      <dsp:nvSpPr>
        <dsp:cNvPr id="0" name=""/>
        <dsp:cNvSpPr/>
      </dsp:nvSpPr>
      <dsp:spPr>
        <a:xfrm>
          <a:off x="5364152" y="1196949"/>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5 hashtags</a:t>
          </a:r>
        </a:p>
      </dsp:txBody>
      <dsp:txXfrm>
        <a:off x="5364152" y="1196949"/>
        <a:ext cx="2679620" cy="386443"/>
      </dsp:txXfrm>
    </dsp:sp>
    <dsp:sp modelId="{3FE75B81-9D06-4F9F-BD87-C2A832B06693}">
      <dsp:nvSpPr>
        <dsp:cNvPr id="0" name=""/>
        <dsp:cNvSpPr/>
      </dsp:nvSpPr>
      <dsp:spPr>
        <a:xfrm>
          <a:off x="6656939" y="1645901"/>
          <a:ext cx="94046" cy="12805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8369411" y="1200109"/>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6895620" y="142092"/>
          <a:ext cx="2947582" cy="105801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578" tIns="63452" rIns="145578" bIns="63452" numCol="1" spcCol="1270" anchor="ctr" anchorCtr="0">
          <a:noAutofit/>
        </a:bodyPr>
        <a:lstStyle/>
        <a:p>
          <a:pPr marL="0" lvl="0" indent="0" algn="l" defTabSz="533400">
            <a:lnSpc>
              <a:spcPct val="90000"/>
            </a:lnSpc>
            <a:spcBef>
              <a:spcPct val="0"/>
            </a:spcBef>
            <a:spcAft>
              <a:spcPct val="35000"/>
            </a:spcAft>
            <a:buNone/>
          </a:pPr>
          <a:r>
            <a:rPr lang="en-US" sz="1200" kern="1200" dirty="0"/>
            <a:t>DAYNAME, COUNT, GROUP BY, ORDER BY </a:t>
          </a:r>
        </a:p>
        <a:p>
          <a:pPr marL="0" lvl="0" indent="0" algn="l" defTabSz="533400">
            <a:lnSpc>
              <a:spcPct val="90000"/>
            </a:lnSpc>
            <a:spcBef>
              <a:spcPct val="0"/>
            </a:spcBef>
            <a:spcAft>
              <a:spcPct val="35000"/>
            </a:spcAft>
            <a:buNone/>
          </a:pPr>
          <a:r>
            <a:rPr lang="en-US" sz="1200" kern="1200" dirty="0"/>
            <a:t>LIMIT 7( for whole week and to check which day most users register)</a:t>
          </a:r>
        </a:p>
      </dsp:txBody>
      <dsp:txXfrm>
        <a:off x="6895620" y="142092"/>
        <a:ext cx="2947582" cy="1058017"/>
      </dsp:txXfrm>
    </dsp:sp>
    <dsp:sp modelId="{85B18390-D674-4D1A-A88C-77F65C5E0FA0}">
      <dsp:nvSpPr>
        <dsp:cNvPr id="0" name=""/>
        <dsp:cNvSpPr/>
      </dsp:nvSpPr>
      <dsp:spPr>
        <a:xfrm>
          <a:off x="7038915" y="1836462"/>
          <a:ext cx="2679620"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AD Campaign</a:t>
          </a:r>
        </a:p>
      </dsp:txBody>
      <dsp:txXfrm>
        <a:off x="7038915" y="1836462"/>
        <a:ext cx="2679620" cy="386443"/>
      </dsp:txXfrm>
    </dsp:sp>
    <dsp:sp modelId="{7C951B90-1017-4E6B-808F-061A18AC976C}">
      <dsp:nvSpPr>
        <dsp:cNvPr id="0" name=""/>
        <dsp:cNvSpPr/>
      </dsp:nvSpPr>
      <dsp:spPr>
        <a:xfrm>
          <a:off x="8326663" y="1807134"/>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3/7/2023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solidFill>
                  <a:schemeClr val="accent4">
                    <a:lumMod val="75000"/>
                  </a:schemeClr>
                </a:solidFill>
              </a:rPr>
              <a:t>Project Description</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r>
              <a:rPr lang="en-US" dirty="0"/>
              <a:t>This project is about generating insights from the raw database of Instagram users, using SQL functions and queries solving the asked questions and gaining knowledge on SQL. This project aims to understand the database and explore it. User analytics means to track users engagement then launch new features and take beneficial business decisions for that app.</a:t>
            </a:r>
            <a:r>
              <a:rPr lang="en-US" sz="1800" dirty="0"/>
              <a:t> </a:t>
            </a:r>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Instagram User Analytics – Ayushi Dadhich</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a:t>
            </a:fld>
            <a:endParaRPr lang="en-US" dirty="0"/>
          </a:p>
        </p:txBody>
      </p:sp>
      <p:pic>
        <p:nvPicPr>
          <p:cNvPr id="20" name="Picture Placeholder 19" descr="Graphical user interface, website&#10;&#10;Description automatically generated">
            <a:extLst>
              <a:ext uri="{FF2B5EF4-FFF2-40B4-BE49-F238E27FC236}">
                <a16:creationId xmlns:a16="http://schemas.microsoft.com/office/drawing/2014/main" id="{339C5852-E8B9-F902-CA53-45D8F5D96431}"/>
              </a:ext>
            </a:extLst>
          </p:cNvPr>
          <p:cNvPicPr>
            <a:picLocks noGrp="1" noChangeAspect="1"/>
          </p:cNvPicPr>
          <p:nvPr>
            <p:ph type="pic" sz="quarter" idx="14"/>
          </p:nvPr>
        </p:nvPicPr>
        <p:blipFill>
          <a:blip r:embed="rId2"/>
          <a:srcRect t="7883" b="7883"/>
          <a:stretch>
            <a:fillRect/>
          </a:stretch>
        </p:blipFill>
        <p:spPr/>
      </p:pic>
      <p:pic>
        <p:nvPicPr>
          <p:cNvPr id="18" name="Picture Placeholder 17">
            <a:extLst>
              <a:ext uri="{FF2B5EF4-FFF2-40B4-BE49-F238E27FC236}">
                <a16:creationId xmlns:a16="http://schemas.microsoft.com/office/drawing/2014/main" id="{1EB3557C-84EF-CF32-B169-D8DF0A22E2D7}"/>
              </a:ext>
            </a:extLst>
          </p:cNvPr>
          <p:cNvPicPr>
            <a:picLocks noGrp="1" noChangeAspect="1"/>
          </p:cNvPicPr>
          <p:nvPr>
            <p:ph type="pic" sz="quarter" idx="13"/>
          </p:nvPr>
        </p:nvPicPr>
        <p:blipFill>
          <a:blip r:embed="rId3"/>
          <a:srcRect l="1528" r="1528"/>
          <a:stretch>
            <a:fillRect/>
          </a:stretch>
        </p:blipFill>
        <p:spPr>
          <a:xfrm>
            <a:off x="-19050" y="-152400"/>
            <a:ext cx="6105525" cy="4191000"/>
          </a:xfrm>
        </p:spPr>
      </p:pic>
    </p:spTree>
    <p:extLst>
      <p:ext uri="{BB962C8B-B14F-4D97-AF65-F5344CB8AC3E}">
        <p14:creationId xmlns:p14="http://schemas.microsoft.com/office/powerpoint/2010/main" val="395842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lstStyle/>
          <a:p>
            <a:r>
              <a:rPr lang="en-US" dirty="0"/>
              <a:t>Insights</a:t>
            </a:r>
          </a:p>
        </p:txBody>
      </p:sp>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Investor metrics</a:t>
            </a:r>
          </a:p>
        </p:txBody>
      </p:sp>
      <p:pic>
        <p:nvPicPr>
          <p:cNvPr id="13" name="Picture Placeholder 12" descr="Graphical user interface, application&#10;&#10;Description automatically generated">
            <a:extLst>
              <a:ext uri="{FF2B5EF4-FFF2-40B4-BE49-F238E27FC236}">
                <a16:creationId xmlns:a16="http://schemas.microsoft.com/office/drawing/2014/main" id="{E0E1CEEA-2778-97C7-DA04-8B451918421C}"/>
              </a:ext>
            </a:extLst>
          </p:cNvPr>
          <p:cNvPicPr>
            <a:picLocks noGrp="1" noChangeAspect="1"/>
          </p:cNvPicPr>
          <p:nvPr>
            <p:ph type="pic" sz="quarter" idx="14"/>
          </p:nvPr>
        </p:nvPicPr>
        <p:blipFill>
          <a:blip r:embed="rId2"/>
          <a:srcRect l="13988" r="13988"/>
          <a:stretch>
            <a:fillRect/>
          </a:stretch>
        </p:blipFill>
        <p:spPr/>
      </p:pic>
      <p:pic>
        <p:nvPicPr>
          <p:cNvPr id="17" name="Picture Placeholder 16" descr="Chart, surface chart&#10;&#10;Description automatically generated">
            <a:extLst>
              <a:ext uri="{FF2B5EF4-FFF2-40B4-BE49-F238E27FC236}">
                <a16:creationId xmlns:a16="http://schemas.microsoft.com/office/drawing/2014/main" id="{F3607F09-EB94-969C-B996-1232D8FC9997}"/>
              </a:ext>
            </a:extLst>
          </p:cNvPr>
          <p:cNvPicPr>
            <a:picLocks noGrp="1" noChangeAspect="1"/>
          </p:cNvPicPr>
          <p:nvPr>
            <p:ph type="pic" sz="quarter" idx="13"/>
          </p:nvPr>
        </p:nvPicPr>
        <p:blipFill>
          <a:blip r:embed="rId3"/>
          <a:srcRect l="9247" r="9247"/>
          <a:stretch>
            <a:fillRect/>
          </a:stretch>
        </p:blipFill>
        <p:spPr/>
      </p:pic>
    </p:spTree>
    <p:extLst>
      <p:ext uri="{BB962C8B-B14F-4D97-AF65-F5344CB8AC3E}">
        <p14:creationId xmlns:p14="http://schemas.microsoft.com/office/powerpoint/2010/main" val="331334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 User Engagement</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11</a:t>
            </a:fld>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A994E87F-43BD-1220-D251-9D9DEA7D1286}"/>
              </a:ext>
            </a:extLst>
          </p:cNvPr>
          <p:cNvPicPr>
            <a:picLocks noGrp="1" noChangeAspect="1"/>
          </p:cNvPicPr>
          <p:nvPr>
            <p:ph idx="1"/>
          </p:nvPr>
        </p:nvPicPr>
        <p:blipFill>
          <a:blip r:embed="rId2"/>
          <a:stretch>
            <a:fillRect/>
          </a:stretch>
        </p:blipFill>
        <p:spPr>
          <a:xfrm>
            <a:off x="1082351" y="1596815"/>
            <a:ext cx="9237305" cy="4575385"/>
          </a:xfrm>
        </p:spPr>
      </p:pic>
    </p:spTree>
    <p:extLst>
      <p:ext uri="{BB962C8B-B14F-4D97-AF65-F5344CB8AC3E}">
        <p14:creationId xmlns:p14="http://schemas.microsoft.com/office/powerpoint/2010/main" val="407138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 Bots &amp; Fake Accounts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95E411CE-9B9F-85C5-E44D-A7DB8AE5431D}"/>
              </a:ext>
            </a:extLst>
          </p:cNvPr>
          <p:cNvPicPr>
            <a:picLocks noGrp="1" noChangeAspect="1"/>
          </p:cNvPicPr>
          <p:nvPr>
            <p:ph idx="1"/>
          </p:nvPr>
        </p:nvPicPr>
        <p:blipFill>
          <a:blip r:embed="rId2"/>
          <a:stretch>
            <a:fillRect/>
          </a:stretch>
        </p:blipFill>
        <p:spPr>
          <a:xfrm>
            <a:off x="1240971" y="1436914"/>
            <a:ext cx="9116007" cy="4660642"/>
          </a:xfrm>
        </p:spPr>
      </p:pic>
    </p:spTree>
    <p:extLst>
      <p:ext uri="{BB962C8B-B14F-4D97-AF65-F5344CB8AC3E}">
        <p14:creationId xmlns:p14="http://schemas.microsoft.com/office/powerpoint/2010/main" val="339112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Insights </a:t>
            </a:r>
            <a:endParaRPr lang="en-US" sz="2000" i="0" dirty="0"/>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45465078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7/3/2023</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Instagram User Analytics - Ayushi Dadhich</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13</a:t>
            </a:fld>
            <a:endParaRPr lang="en-US" dirty="0"/>
          </a:p>
        </p:txBody>
      </p:sp>
    </p:spTree>
    <p:extLst>
      <p:ext uri="{BB962C8B-B14F-4D97-AF65-F5344CB8AC3E}">
        <p14:creationId xmlns:p14="http://schemas.microsoft.com/office/powerpoint/2010/main" val="97015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normAutofit/>
          </a:bodyPr>
          <a:lstStyle/>
          <a:p>
            <a:r>
              <a:rPr lang="en-US" sz="3200" dirty="0"/>
              <a:t>Result </a:t>
            </a:r>
          </a:p>
        </p:txBody>
      </p:sp>
      <p:sp>
        <p:nvSpPr>
          <p:cNvPr id="3" name="Text Placeholder 2">
            <a:extLst>
              <a:ext uri="{FF2B5EF4-FFF2-40B4-BE49-F238E27FC236}">
                <a16:creationId xmlns:a16="http://schemas.microsoft.com/office/drawing/2014/main" id="{90C0EF52-4912-4B03-AC36-1F323C916D80}"/>
              </a:ext>
            </a:extLst>
          </p:cNvPr>
          <p:cNvSpPr>
            <a:spLocks noGrp="1"/>
          </p:cNvSpPr>
          <p:nvPr>
            <p:ph type="body" idx="1"/>
          </p:nvPr>
        </p:nvSpPr>
        <p:spPr/>
        <p:txBody>
          <a:bodyPr/>
          <a:lstStyle/>
          <a:p>
            <a:r>
              <a:rPr lang="en-US" dirty="0"/>
              <a:t>Project</a:t>
            </a:r>
          </a:p>
        </p:txBody>
      </p:sp>
      <p:sp>
        <p:nvSpPr>
          <p:cNvPr id="4" name="Content Placeholder 3">
            <a:extLst>
              <a:ext uri="{FF2B5EF4-FFF2-40B4-BE49-F238E27FC236}">
                <a16:creationId xmlns:a16="http://schemas.microsoft.com/office/drawing/2014/main" id="{B32D0151-A8F0-46E3-8A2B-11A93ECEEC14}"/>
              </a:ext>
            </a:extLst>
          </p:cNvPr>
          <p:cNvSpPr>
            <a:spLocks noGrp="1"/>
          </p:cNvSpPr>
          <p:nvPr>
            <p:ph sz="half" idx="2"/>
          </p:nvPr>
        </p:nvSpPr>
        <p:spPr/>
        <p:txBody>
          <a:bodyPr>
            <a:normAutofit/>
          </a:bodyPr>
          <a:lstStyle/>
          <a:p>
            <a:r>
              <a:rPr lang="en-US" sz="1800" dirty="0"/>
              <a:t>Downloaded MySQL workbench successfully. </a:t>
            </a:r>
          </a:p>
          <a:p>
            <a:r>
              <a:rPr lang="en-US" dirty="0"/>
              <a:t>Took notes from the course content and tried to figure out the tasks given</a:t>
            </a:r>
            <a:r>
              <a:rPr lang="en-US" sz="1800" dirty="0"/>
              <a:t>. </a:t>
            </a:r>
          </a:p>
          <a:p>
            <a:r>
              <a:rPr lang="en-US" sz="1800" dirty="0"/>
              <a:t>Wr</a:t>
            </a:r>
            <a:r>
              <a:rPr lang="en-US" dirty="0"/>
              <a:t>ote queries accordingly and took the screenshots</a:t>
            </a:r>
            <a:r>
              <a:rPr lang="en-US" sz="1800" dirty="0"/>
              <a:t>. </a:t>
            </a:r>
          </a:p>
          <a:p>
            <a:endParaRPr lang="en-US" dirty="0"/>
          </a:p>
        </p:txBody>
      </p:sp>
      <p:sp>
        <p:nvSpPr>
          <p:cNvPr id="5" name="Text Placeholder 4">
            <a:extLst>
              <a:ext uri="{FF2B5EF4-FFF2-40B4-BE49-F238E27FC236}">
                <a16:creationId xmlns:a16="http://schemas.microsoft.com/office/drawing/2014/main" id="{DCFF16C4-EADF-47AC-B546-9BB6B594D0FA}"/>
              </a:ext>
            </a:extLst>
          </p:cNvPr>
          <p:cNvSpPr>
            <a:spLocks noGrp="1"/>
          </p:cNvSpPr>
          <p:nvPr>
            <p:ph type="body" sz="quarter" idx="3"/>
          </p:nvPr>
        </p:nvSpPr>
        <p:spPr/>
        <p:txBody>
          <a:bodyPr/>
          <a:lstStyle/>
          <a:p>
            <a:r>
              <a:rPr lang="en-US" dirty="0"/>
              <a:t>Investor Metrics</a:t>
            </a:r>
          </a:p>
        </p:txBody>
      </p:sp>
      <p:sp>
        <p:nvSpPr>
          <p:cNvPr id="6" name="Content Placeholder 5">
            <a:extLst>
              <a:ext uri="{FF2B5EF4-FFF2-40B4-BE49-F238E27FC236}">
                <a16:creationId xmlns:a16="http://schemas.microsoft.com/office/drawing/2014/main" id="{D5218CF3-AC6F-43C5-8862-AA88D121070B}"/>
              </a:ext>
            </a:extLst>
          </p:cNvPr>
          <p:cNvSpPr>
            <a:spLocks noGrp="1"/>
          </p:cNvSpPr>
          <p:nvPr>
            <p:ph sz="quarter" idx="4"/>
          </p:nvPr>
        </p:nvSpPr>
        <p:spPr/>
        <p:txBody>
          <a:bodyPr>
            <a:normAutofit/>
          </a:bodyPr>
          <a:lstStyle/>
          <a:p>
            <a:r>
              <a:rPr lang="en-US" dirty="0"/>
              <a:t>Two tasks were given – average of total number of photos/users and bots and fake accounts</a:t>
            </a:r>
            <a:endParaRPr lang="en-US" sz="1800" dirty="0"/>
          </a:p>
          <a:p>
            <a:r>
              <a:rPr lang="en-US" dirty="0"/>
              <a:t>Used SQL keywords, wrote queries for particular task and got the desired output</a:t>
            </a:r>
            <a:r>
              <a:rPr lang="en-US" sz="1800" dirty="0"/>
              <a:t>. </a:t>
            </a:r>
          </a:p>
          <a:p>
            <a:endParaRPr lang="en-US" dirty="0"/>
          </a:p>
        </p:txBody>
      </p:sp>
      <p:sp>
        <p:nvSpPr>
          <p:cNvPr id="7" name="Text Placeholder 6">
            <a:extLst>
              <a:ext uri="{FF2B5EF4-FFF2-40B4-BE49-F238E27FC236}">
                <a16:creationId xmlns:a16="http://schemas.microsoft.com/office/drawing/2014/main" id="{BC351E8A-820B-4A5A-8704-9D121A96F332}"/>
              </a:ext>
            </a:extLst>
          </p:cNvPr>
          <p:cNvSpPr>
            <a:spLocks noGrp="1"/>
          </p:cNvSpPr>
          <p:nvPr>
            <p:ph type="body" sz="quarter" idx="13"/>
          </p:nvPr>
        </p:nvSpPr>
        <p:spPr/>
        <p:txBody>
          <a:bodyPr/>
          <a:lstStyle/>
          <a:p>
            <a:r>
              <a:rPr lang="en-US" dirty="0"/>
              <a:t>Marketing</a:t>
            </a:r>
          </a:p>
        </p:txBody>
      </p:sp>
      <p:sp>
        <p:nvSpPr>
          <p:cNvPr id="8" name="Content Placeholder 7">
            <a:extLst>
              <a:ext uri="{FF2B5EF4-FFF2-40B4-BE49-F238E27FC236}">
                <a16:creationId xmlns:a16="http://schemas.microsoft.com/office/drawing/2014/main" id="{7E8C2F85-AB4A-4E27-8962-15AB4A9225EB}"/>
              </a:ext>
            </a:extLst>
          </p:cNvPr>
          <p:cNvSpPr>
            <a:spLocks noGrp="1"/>
          </p:cNvSpPr>
          <p:nvPr>
            <p:ph sz="quarter" idx="14"/>
          </p:nvPr>
        </p:nvSpPr>
        <p:spPr/>
        <p:txBody>
          <a:bodyPr/>
          <a:lstStyle/>
          <a:p>
            <a:r>
              <a:rPr lang="en-US" sz="1800" dirty="0"/>
              <a:t>Completed all the 5 tasks given. </a:t>
            </a:r>
          </a:p>
          <a:p>
            <a:r>
              <a:rPr lang="en-US" sz="1800" dirty="0"/>
              <a:t>Gained knowledge of SQL functions and joins. </a:t>
            </a:r>
          </a:p>
          <a:p>
            <a:r>
              <a:rPr lang="en-US" dirty="0"/>
              <a:t>Learnt about COUNT(aggregate function) GROUP BY clause use aggregate functions.</a:t>
            </a:r>
          </a:p>
          <a:p>
            <a:pPr marL="0" indent="0">
              <a:buNone/>
            </a:pPr>
            <a:endParaRPr lang="en-US" dirty="0"/>
          </a:p>
        </p:txBody>
      </p:sp>
      <p:sp>
        <p:nvSpPr>
          <p:cNvPr id="9" name="Date Placeholder 8">
            <a:extLst>
              <a:ext uri="{FF2B5EF4-FFF2-40B4-BE49-F238E27FC236}">
                <a16:creationId xmlns:a16="http://schemas.microsoft.com/office/drawing/2014/main" id="{B08B8075-F79F-470A-9ADE-E8B26A795607}"/>
              </a:ext>
            </a:extLst>
          </p:cNvPr>
          <p:cNvSpPr>
            <a:spLocks noGrp="1"/>
          </p:cNvSpPr>
          <p:nvPr>
            <p:ph type="dt" sz="half" idx="10"/>
          </p:nvPr>
        </p:nvSpPr>
        <p:spPr/>
        <p:txBody>
          <a:bodyPr/>
          <a:lstStyle/>
          <a:p>
            <a:r>
              <a:rPr lang="en-US" dirty="0"/>
              <a:t>7/3/2023</a:t>
            </a:r>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Instagram User Analytics – Ayushi Dadhich</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124150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lstStyle/>
          <a:p>
            <a:r>
              <a:rPr lang="en-US" dirty="0"/>
              <a:t>The way to get started is to quit talking and begin doing.</a:t>
            </a:r>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p:txBody>
          <a:bodyPr/>
          <a:lstStyle/>
          <a:p>
            <a:r>
              <a:rPr lang="en-US" dirty="0">
                <a:solidFill>
                  <a:srgbClr val="FFFFFF"/>
                </a:solidFill>
              </a:rPr>
              <a:t>Thank You !</a:t>
            </a:r>
            <a:endParaRPr lang="en-US" cap="none" dirty="0">
              <a:solidFill>
                <a:srgbClr val="FFFFFF"/>
              </a:solidFill>
              <a:latin typeface="+mj-lt"/>
            </a:endParaRP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7/3/2023</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Instagram User Analytics – Ayushi Dadhich</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t>Approach</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p:txBody>
          <a:bodyPr>
            <a:normAutofit lnSpcReduction="10000"/>
          </a:bodyPr>
          <a:lstStyle/>
          <a:p>
            <a:endParaRPr lang="en-US" dirty="0"/>
          </a:p>
          <a:p>
            <a:r>
              <a:rPr lang="en-US" dirty="0"/>
              <a:t>1. Read SQL installation resources given in the dataset</a:t>
            </a:r>
          </a:p>
          <a:p>
            <a:r>
              <a:rPr lang="en-US" dirty="0"/>
              <a:t>2. Installed Mysql workbench </a:t>
            </a:r>
          </a:p>
          <a:p>
            <a:r>
              <a:rPr lang="en-US" dirty="0"/>
              <a:t>3. Created the database ig_clone</a:t>
            </a:r>
          </a:p>
          <a:p>
            <a:r>
              <a:rPr lang="en-US" dirty="0"/>
              <a:t>4. Used SQL knowledge to run queries to get desired output </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Instagram User Analytics – Ayushi Dadhich</a:t>
            </a:r>
          </a:p>
        </p:txBody>
      </p:sp>
      <p:pic>
        <p:nvPicPr>
          <p:cNvPr id="7" name="Picture Placeholder 6">
            <a:extLst>
              <a:ext uri="{FF2B5EF4-FFF2-40B4-BE49-F238E27FC236}">
                <a16:creationId xmlns:a16="http://schemas.microsoft.com/office/drawing/2014/main" id="{6B54AAB0-95BE-E582-362E-6040EA60311A}"/>
              </a:ext>
            </a:extLst>
          </p:cNvPr>
          <p:cNvPicPr>
            <a:picLocks noGrp="1" noChangeAspect="1"/>
          </p:cNvPicPr>
          <p:nvPr>
            <p:ph type="pic" sz="quarter" idx="16"/>
          </p:nvPr>
        </p:nvPicPr>
        <p:blipFill rotWithShape="1">
          <a:blip r:embed="rId2"/>
          <a:srcRect l="7829" r="7829"/>
          <a:stretch/>
        </p:blipFill>
        <p:spPr>
          <a:xfrm>
            <a:off x="4753874" y="39945"/>
            <a:ext cx="4228635" cy="3694372"/>
          </a:xfrm>
        </p:spPr>
      </p:pic>
      <p:pic>
        <p:nvPicPr>
          <p:cNvPr id="1032" name="Picture 8" descr="Top MySQL Workbench Alternatives - Ubiq BI">
            <a:extLst>
              <a:ext uri="{FF2B5EF4-FFF2-40B4-BE49-F238E27FC236}">
                <a16:creationId xmlns:a16="http://schemas.microsoft.com/office/drawing/2014/main" id="{40C3BDBC-94EC-B1BE-D150-931A29E27D3D}"/>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1989" r="2198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1" name="Picture Placeholder 20">
            <a:extLst>
              <a:ext uri="{FF2B5EF4-FFF2-40B4-BE49-F238E27FC236}">
                <a16:creationId xmlns:a16="http://schemas.microsoft.com/office/drawing/2014/main" id="{EB1C96DE-EEFD-5672-E0BD-92F3F2881AB2}"/>
              </a:ext>
            </a:extLst>
          </p:cNvPr>
          <p:cNvPicPr>
            <a:picLocks noGrp="1" noChangeAspect="1"/>
          </p:cNvPicPr>
          <p:nvPr>
            <p:ph type="pic" sz="quarter" idx="15"/>
          </p:nvPr>
        </p:nvPicPr>
        <p:blipFill rotWithShape="1">
          <a:blip r:embed="rId4"/>
          <a:srcRect l="934" r="934"/>
          <a:stretch/>
        </p:blipFill>
        <p:spPr/>
      </p:pic>
      <p:pic>
        <p:nvPicPr>
          <p:cNvPr id="27" name="Picture Placeholder 26">
            <a:extLst>
              <a:ext uri="{FF2B5EF4-FFF2-40B4-BE49-F238E27FC236}">
                <a16:creationId xmlns:a16="http://schemas.microsoft.com/office/drawing/2014/main" id="{DFD751E7-7FB9-F22D-9F8F-3DA17136D1BC}"/>
              </a:ext>
            </a:extLst>
          </p:cNvPr>
          <p:cNvPicPr>
            <a:picLocks noGrp="1" noChangeAspect="1"/>
          </p:cNvPicPr>
          <p:nvPr>
            <p:ph type="pic" sz="quarter" idx="14"/>
          </p:nvPr>
        </p:nvPicPr>
        <p:blipFill rotWithShape="1">
          <a:blip r:embed="rId5"/>
          <a:srcRect l="6622" r="6622"/>
          <a:stretch/>
        </p:blipFill>
        <p:spPr>
          <a:xfrm>
            <a:off x="9054588" y="3734317"/>
            <a:ext cx="3108325" cy="3054350"/>
          </a:xfrm>
        </p:spPr>
      </p:pic>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Tech Stack Used</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Downloaded MySQL Workbench </a:t>
            </a:r>
          </a:p>
          <a:p>
            <a:r>
              <a:rPr lang="en-US" sz="1800" dirty="0"/>
              <a:t>Version 8.0.32</a:t>
            </a:r>
          </a:p>
          <a:p>
            <a:r>
              <a:rPr lang="en-US" dirty="0"/>
              <a:t>Purpose : It is a free, open source Relational Database Management System(RDBMS) that uses Structured Query Language(SQL)</a:t>
            </a:r>
            <a:endParaRPr lang="en-US" sz="1800" dirty="0"/>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79173CB6-0FEC-C24E-AE7A-99B67FD4FA29}"/>
              </a:ext>
            </a:extLst>
          </p:cNvPr>
          <p:cNvPicPr>
            <a:picLocks noGrp="1" noChangeAspect="1"/>
          </p:cNvPicPr>
          <p:nvPr>
            <p:ph type="pic" sz="quarter" idx="13"/>
          </p:nvPr>
        </p:nvPicPr>
        <p:blipFill rotWithShape="1">
          <a:blip r:embed="rId2"/>
          <a:srcRect l="10822" r="7600" b="-1"/>
          <a:stretch/>
        </p:blipFill>
        <p:spPr>
          <a:xfrm>
            <a:off x="20" y="10"/>
            <a:ext cx="6105116" cy="4190990"/>
          </a:xfrm>
          <a:noFill/>
        </p:spPr>
      </p:pic>
      <p:pic>
        <p:nvPicPr>
          <p:cNvPr id="3074" name="Picture 2" descr="How to Review Your Instagram Insights — Serve Me the Sky Digital">
            <a:extLst>
              <a:ext uri="{FF2B5EF4-FFF2-40B4-BE49-F238E27FC236}">
                <a16:creationId xmlns:a16="http://schemas.microsoft.com/office/drawing/2014/main" id="{3109D065-A91E-278A-D114-0DB6B6176AF8}"/>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t="31953" r="-2" b="9089"/>
          <a:stretch/>
        </p:blipFill>
        <p:spPr bwMode="auto">
          <a:xfrm>
            <a:off x="462420" y="4304418"/>
            <a:ext cx="5414116" cy="255358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a:xfrm>
            <a:off x="6739128" y="365760"/>
            <a:ext cx="4617720" cy="2578608"/>
          </a:xfrm>
        </p:spPr>
        <p:txBody>
          <a:bodyPr anchor="b">
            <a:normAutofit/>
          </a:bodyPr>
          <a:lstStyle/>
          <a:p>
            <a:r>
              <a:rPr lang="en-US" dirty="0"/>
              <a:t>Insights</a:t>
            </a:r>
          </a:p>
        </p:txBody>
      </p:sp>
      <p:sp>
        <p:nvSpPr>
          <p:cNvPr id="5" name="Subtitle 4">
            <a:extLst>
              <a:ext uri="{FF2B5EF4-FFF2-40B4-BE49-F238E27FC236}">
                <a16:creationId xmlns:a16="http://schemas.microsoft.com/office/drawing/2014/main" id="{6237BABF-398B-4F17-B288-42D7047C2B6E}"/>
              </a:ext>
            </a:extLst>
          </p:cNvPr>
          <p:cNvSpPr>
            <a:spLocks noGrp="1"/>
          </p:cNvSpPr>
          <p:nvPr>
            <p:ph idx="1"/>
          </p:nvPr>
        </p:nvSpPr>
        <p:spPr>
          <a:xfrm>
            <a:off x="6739128" y="3127248"/>
            <a:ext cx="4617720" cy="3054096"/>
          </a:xfrm>
        </p:spPr>
        <p:txBody>
          <a:bodyPr>
            <a:normAutofit/>
          </a:bodyPr>
          <a:lstStyle/>
          <a:p>
            <a:r>
              <a:rPr lang="en-US" dirty="0"/>
              <a:t>MARKETING</a:t>
            </a:r>
          </a:p>
        </p:txBody>
      </p:sp>
      <p:sp>
        <p:nvSpPr>
          <p:cNvPr id="3079" name="Footer Placeholder 5">
            <a:extLst>
              <a:ext uri="{FF2B5EF4-FFF2-40B4-BE49-F238E27FC236}">
                <a16:creationId xmlns:a16="http://schemas.microsoft.com/office/drawing/2014/main" id="{F93422D0-56CB-CBDE-A140-3773EB0916A5}"/>
              </a:ext>
            </a:extLst>
          </p:cNvPr>
          <p:cNvSpPr>
            <a:spLocks noGrp="1"/>
          </p:cNvSpPr>
          <p:nvPr>
            <p:ph type="ftr" sz="quarter" idx="11"/>
          </p:nvPr>
        </p:nvSpPr>
        <p:spPr>
          <a:xfrm>
            <a:off x="6739128" y="6356350"/>
            <a:ext cx="4114800" cy="365125"/>
          </a:xfrm>
        </p:spPr>
        <p:txBody>
          <a:bodyPr/>
          <a:lstStyle/>
          <a:p>
            <a:pPr algn="l">
              <a:spcAft>
                <a:spcPts val="600"/>
              </a:spcAft>
            </a:pPr>
            <a:r>
              <a:rPr lang="en-US" dirty="0"/>
              <a:t>Instagram User Analytics – Ayushi Dadhich</a:t>
            </a:r>
          </a:p>
        </p:txBody>
      </p:sp>
      <p:sp>
        <p:nvSpPr>
          <p:cNvPr id="3081" name="Slide Number Placeholder 6">
            <a:extLst>
              <a:ext uri="{FF2B5EF4-FFF2-40B4-BE49-F238E27FC236}">
                <a16:creationId xmlns:a16="http://schemas.microsoft.com/office/drawing/2014/main" id="{EC2077EE-E69C-84AA-0EC0-524003C794D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4</a:t>
            </a:fld>
            <a:endParaRPr lang="en-US" dirty="0"/>
          </a:p>
        </p:txBody>
      </p:sp>
    </p:spTree>
    <p:extLst>
      <p:ext uri="{BB962C8B-B14F-4D97-AF65-F5344CB8AC3E}">
        <p14:creationId xmlns:p14="http://schemas.microsoft.com/office/powerpoint/2010/main" val="163372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Rewarding Most Loyal Users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5</a:t>
            </a:fld>
            <a:endParaRPr lang="en-US"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BE70817D-4304-D310-193D-3B787A320316}"/>
              </a:ext>
            </a:extLst>
          </p:cNvPr>
          <p:cNvPicPr>
            <a:picLocks noGrp="1" noChangeAspect="1"/>
          </p:cNvPicPr>
          <p:nvPr>
            <p:ph idx="1"/>
          </p:nvPr>
        </p:nvPicPr>
        <p:blipFill>
          <a:blip r:embed="rId2"/>
          <a:stretch>
            <a:fillRect/>
          </a:stretch>
        </p:blipFill>
        <p:spPr>
          <a:xfrm>
            <a:off x="1676400" y="1753692"/>
            <a:ext cx="8545231" cy="4539654"/>
          </a:xfrm>
        </p:spPr>
      </p:pic>
    </p:spTree>
    <p:extLst>
      <p:ext uri="{BB962C8B-B14F-4D97-AF65-F5344CB8AC3E}">
        <p14:creationId xmlns:p14="http://schemas.microsoft.com/office/powerpoint/2010/main" val="149710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Remind inactive users to start posting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6</a:t>
            </a:fld>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64EBB9A8-1766-8BD6-A262-D919790F1E7D}"/>
              </a:ext>
            </a:extLst>
          </p:cNvPr>
          <p:cNvPicPr>
            <a:picLocks noGrp="1" noChangeAspect="1"/>
          </p:cNvPicPr>
          <p:nvPr>
            <p:ph idx="1"/>
          </p:nvPr>
        </p:nvPicPr>
        <p:blipFill>
          <a:blip r:embed="rId2"/>
          <a:stretch>
            <a:fillRect/>
          </a:stretch>
        </p:blipFill>
        <p:spPr>
          <a:xfrm>
            <a:off x="1571626" y="1688207"/>
            <a:ext cx="9077324" cy="4483993"/>
          </a:xfrm>
        </p:spPr>
      </p:pic>
    </p:spTree>
    <p:extLst>
      <p:ext uri="{BB962C8B-B14F-4D97-AF65-F5344CB8AC3E}">
        <p14:creationId xmlns:p14="http://schemas.microsoft.com/office/powerpoint/2010/main" val="340931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Declaring Contest Winner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7</a:t>
            </a:fld>
            <a:endParaRPr lang="en-US"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AAD8106D-C9C7-A27C-8FC1-F82E30B4F808}"/>
              </a:ext>
            </a:extLst>
          </p:cNvPr>
          <p:cNvPicPr>
            <a:picLocks noGrp="1" noChangeAspect="1"/>
          </p:cNvPicPr>
          <p:nvPr>
            <p:ph idx="1"/>
          </p:nvPr>
        </p:nvPicPr>
        <p:blipFill>
          <a:blip r:embed="rId2"/>
          <a:stretch>
            <a:fillRect/>
          </a:stretch>
        </p:blipFill>
        <p:spPr>
          <a:xfrm>
            <a:off x="1232452" y="1508023"/>
            <a:ext cx="9511748" cy="4664178"/>
          </a:xfrm>
        </p:spPr>
      </p:pic>
    </p:spTree>
    <p:extLst>
      <p:ext uri="{BB962C8B-B14F-4D97-AF65-F5344CB8AC3E}">
        <p14:creationId xmlns:p14="http://schemas.microsoft.com/office/powerpoint/2010/main" val="150373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Hashtag Researching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A344402-10D9-6EA3-E095-9F8FACD6E139}"/>
              </a:ext>
            </a:extLst>
          </p:cNvPr>
          <p:cNvPicPr>
            <a:picLocks noGrp="1" noChangeAspect="1"/>
          </p:cNvPicPr>
          <p:nvPr>
            <p:ph idx="1"/>
          </p:nvPr>
        </p:nvPicPr>
        <p:blipFill>
          <a:blip r:embed="rId2"/>
          <a:stretch>
            <a:fillRect/>
          </a:stretch>
        </p:blipFill>
        <p:spPr>
          <a:xfrm>
            <a:off x="1644893" y="1627049"/>
            <a:ext cx="9139063" cy="4729301"/>
          </a:xfrm>
        </p:spPr>
      </p:pic>
    </p:spTree>
    <p:extLst>
      <p:ext uri="{BB962C8B-B14F-4D97-AF65-F5344CB8AC3E}">
        <p14:creationId xmlns:p14="http://schemas.microsoft.com/office/powerpoint/2010/main" val="396274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normAutofit/>
          </a:bodyPr>
          <a:lstStyle/>
          <a:p>
            <a:r>
              <a:rPr lang="en-US" sz="3200" dirty="0"/>
              <a:t>Launch Ad Campaign</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7/3/2023</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Instagram User Analytics – Ayushi Dadhich</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9</a:t>
            </a:fld>
            <a:endParaRPr lang="en-US"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707B3CFC-4FF8-A179-7B70-0606109DBC28}"/>
              </a:ext>
            </a:extLst>
          </p:cNvPr>
          <p:cNvPicPr>
            <a:picLocks noGrp="1" noChangeAspect="1"/>
          </p:cNvPicPr>
          <p:nvPr>
            <p:ph idx="1"/>
          </p:nvPr>
        </p:nvPicPr>
        <p:blipFill>
          <a:blip r:embed="rId2"/>
          <a:stretch>
            <a:fillRect/>
          </a:stretch>
        </p:blipFill>
        <p:spPr>
          <a:xfrm>
            <a:off x="1457325" y="1365271"/>
            <a:ext cx="9694379" cy="4806929"/>
          </a:xfrm>
        </p:spPr>
      </p:pic>
    </p:spTree>
    <p:extLst>
      <p:ext uri="{BB962C8B-B14F-4D97-AF65-F5344CB8AC3E}">
        <p14:creationId xmlns:p14="http://schemas.microsoft.com/office/powerpoint/2010/main" val="1770947280"/>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{B9ADEC58-1A4B-4591-B897-459CD33E865E}tf89080264_win32</Template>
  <TotalTime>104</TotalTime>
  <Words>527</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Elephant</vt:lpstr>
      <vt:lpstr>Brush</vt:lpstr>
      <vt:lpstr>Project Description</vt:lpstr>
      <vt:lpstr>Approach</vt:lpstr>
      <vt:lpstr>Tech Stack Used</vt:lpstr>
      <vt:lpstr>Insights</vt:lpstr>
      <vt:lpstr>Rewarding Most Loyal Users</vt:lpstr>
      <vt:lpstr>Remind inactive users to start posting</vt:lpstr>
      <vt:lpstr>Declaring Contest Winner</vt:lpstr>
      <vt:lpstr>Hashtag Researching</vt:lpstr>
      <vt:lpstr>Launch Ad Campaign</vt:lpstr>
      <vt:lpstr>Insights</vt:lpstr>
      <vt:lpstr> User Engagement</vt:lpstr>
      <vt:lpstr> Bots &amp; Fake Accounts</vt:lpstr>
      <vt:lpstr>Insights </vt:lpstr>
      <vt:lpstr>Result </vt:lpstr>
      <vt:lpstr>The way to get started is to quit talking and begin doing.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ayushi dadhich</dc:creator>
  <cp:lastModifiedBy>ayushi dadhich</cp:lastModifiedBy>
  <cp:revision>1</cp:revision>
  <dcterms:created xsi:type="dcterms:W3CDTF">2023-03-07T15:34:40Z</dcterms:created>
  <dcterms:modified xsi:type="dcterms:W3CDTF">2023-03-07T17:19:20Z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