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E545-395A-7C73-5FFE-A8EA34D5B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E7DD15-9603-CB86-A890-517E6D3D40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72E1C8-8D25-2996-6D53-E26014A7E25D}"/>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FE97C622-4C87-F2BB-1BC6-229DF6475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93788-1EF4-8AE2-4310-D4592305E982}"/>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214949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8E93-7B4A-8B5B-6312-3DFFBE05F1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C7780F-A8C4-B587-0D30-24DD451753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5016F-9D6F-F2EA-3C61-26BC05600D46}"/>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74CF7332-5DD8-7C1C-9B06-4EBF9BE4CA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983DAB-BFB5-766F-D4CB-189D4D32CC88}"/>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2475092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D72DC3-8956-9C43-A4A1-7DA6938FF3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238525-A154-0CDC-49CE-D13C68032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F5F30A-27C0-AC1C-86D0-944BCAA0A5A6}"/>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2FF50B26-81C9-FAFE-CF08-0403A5C0D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984AB-22D4-5DA5-7E0F-9E60704D7438}"/>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558250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39A5-C0A6-5F3A-6D3A-172028F869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7B6F5E-7FDA-13B7-2F9A-08A204878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15A9A-745C-EC3C-ECEE-351EC572643C}"/>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0E053C1B-8B55-29C1-8E2C-C8230AB830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55712-E11B-62DA-8215-26C1D25818B4}"/>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375220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BF54-7854-19D0-32FA-A1E90D9FA2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8EA81B-EFF1-E13A-4D98-520FBAC7C9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6EFC8-AF22-1E84-2F4D-B1093FEF4C76}"/>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F1020DD6-A07E-0E14-600F-2750E4E21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A9970C-72F5-D819-9E59-72CA6745C8BB}"/>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355338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29B2-72A2-FB56-D7A8-4B5A09E4B0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0491DA-94B9-62E2-2E88-B8EA6E0BA8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B025CF-0A9E-2329-6D89-B8BF75483B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FD9284-5359-F8A6-4F51-B336D014B007}"/>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6" name="Footer Placeholder 5">
            <a:extLst>
              <a:ext uri="{FF2B5EF4-FFF2-40B4-BE49-F238E27FC236}">
                <a16:creationId xmlns:a16="http://schemas.microsoft.com/office/drawing/2014/main" id="{B448BE89-4073-64AF-3870-AF2789D98A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8FB11D-9B88-EB05-64FC-78203B852D8C}"/>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35092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8E2B-B112-3F49-07FF-63F6A0EC3B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AC63CF-0277-1FE5-589E-E58BCED8B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4C3593-3985-C2CE-ABC5-B266BBA521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FB3584-1EAD-4C69-9151-536E5EE9C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F6363F-D63A-301F-DAAE-8883D9BF0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9122B-E9EC-E129-F18A-3A3D74C38FB8}"/>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8" name="Footer Placeholder 7">
            <a:extLst>
              <a:ext uri="{FF2B5EF4-FFF2-40B4-BE49-F238E27FC236}">
                <a16:creationId xmlns:a16="http://schemas.microsoft.com/office/drawing/2014/main" id="{88AB2F6C-7A7A-2760-D01E-4A1FDFC53F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EB748A-CFC7-8765-DFE7-2980CA71B220}"/>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3837109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2593-E18C-72A8-8E85-935052246F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4F9BB8-CB65-5238-A06F-723A98ECB7DB}"/>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4" name="Footer Placeholder 3">
            <a:extLst>
              <a:ext uri="{FF2B5EF4-FFF2-40B4-BE49-F238E27FC236}">
                <a16:creationId xmlns:a16="http://schemas.microsoft.com/office/drawing/2014/main" id="{7CCF876F-B277-929E-E453-D1535CD2B0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9A9D8B-C2B5-0952-9973-471B08A1037C}"/>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25346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1DFF31-FA6B-094B-3461-9A3DFCFED689}"/>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3" name="Footer Placeholder 2">
            <a:extLst>
              <a:ext uri="{FF2B5EF4-FFF2-40B4-BE49-F238E27FC236}">
                <a16:creationId xmlns:a16="http://schemas.microsoft.com/office/drawing/2014/main" id="{42666061-9A61-BFBD-28D1-F4959FFE9D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8CB2D-048A-89F6-C2E0-5F476B62B018}"/>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235135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2AD31-6E7C-1AA1-380C-EF8D79BD0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F3483F-9D88-BD3E-BCF6-84902CAF0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C710F1-9436-1E6C-DAB8-41A431842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0D35F3-81E5-0BE6-F135-C688995F1E7D}"/>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6" name="Footer Placeholder 5">
            <a:extLst>
              <a:ext uri="{FF2B5EF4-FFF2-40B4-BE49-F238E27FC236}">
                <a16:creationId xmlns:a16="http://schemas.microsoft.com/office/drawing/2014/main" id="{371322D0-0073-E797-4D2D-44DD68EC8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8E2C46-F8E9-60F3-AF11-9B04EAA215AC}"/>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244385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A16D-54E7-B016-EAA9-C72201F11F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452E0B-470A-51D7-A32F-EEFC9BE4E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49EA84-8089-5CCD-8E3D-CA5D707D2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A78D5-5595-44E6-87B4-CB8313F47C1D}"/>
              </a:ext>
            </a:extLst>
          </p:cNvPr>
          <p:cNvSpPr>
            <a:spLocks noGrp="1"/>
          </p:cNvSpPr>
          <p:nvPr>
            <p:ph type="dt" sz="half" idx="10"/>
          </p:nvPr>
        </p:nvSpPr>
        <p:spPr/>
        <p:txBody>
          <a:bodyPr/>
          <a:lstStyle/>
          <a:p>
            <a:fld id="{6E55722F-E383-46FF-B6BC-6A4AD41B5557}" type="datetimeFigureOut">
              <a:rPr lang="en-IN" smtClean="0"/>
              <a:t>02-03-2025</a:t>
            </a:fld>
            <a:endParaRPr lang="en-IN"/>
          </a:p>
        </p:txBody>
      </p:sp>
      <p:sp>
        <p:nvSpPr>
          <p:cNvPr id="6" name="Footer Placeholder 5">
            <a:extLst>
              <a:ext uri="{FF2B5EF4-FFF2-40B4-BE49-F238E27FC236}">
                <a16:creationId xmlns:a16="http://schemas.microsoft.com/office/drawing/2014/main" id="{76F2B9C0-2F0C-7C3F-4D5E-2D3739FC4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C621B-71DC-897D-72E2-1D3CF8D5D7E7}"/>
              </a:ext>
            </a:extLst>
          </p:cNvPr>
          <p:cNvSpPr>
            <a:spLocks noGrp="1"/>
          </p:cNvSpPr>
          <p:nvPr>
            <p:ph type="sldNum" sz="quarter" idx="12"/>
          </p:nvPr>
        </p:nvSpPr>
        <p:spPr/>
        <p:txBody>
          <a:bodyPr/>
          <a:lstStyle/>
          <a:p>
            <a:fld id="{02ABCBE3-6E62-41F0-ADD2-1ED762CDA7BC}" type="slidenum">
              <a:rPr lang="en-IN" smtClean="0"/>
              <a:t>‹#›</a:t>
            </a:fld>
            <a:endParaRPr lang="en-IN"/>
          </a:p>
        </p:txBody>
      </p:sp>
    </p:spTree>
    <p:extLst>
      <p:ext uri="{BB962C8B-B14F-4D97-AF65-F5344CB8AC3E}">
        <p14:creationId xmlns:p14="http://schemas.microsoft.com/office/powerpoint/2010/main" val="15032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721F0-6489-5019-8EAB-9608B8B26C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3AF33-BEF9-FAC9-B22F-9CBD032F6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A23D1F-3944-D40E-7E5E-D18D3A3DB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722F-E383-46FF-B6BC-6A4AD41B5557}" type="datetimeFigureOut">
              <a:rPr lang="en-IN" smtClean="0"/>
              <a:t>02-03-2025</a:t>
            </a:fld>
            <a:endParaRPr lang="en-IN"/>
          </a:p>
        </p:txBody>
      </p:sp>
      <p:sp>
        <p:nvSpPr>
          <p:cNvPr id="5" name="Footer Placeholder 4">
            <a:extLst>
              <a:ext uri="{FF2B5EF4-FFF2-40B4-BE49-F238E27FC236}">
                <a16:creationId xmlns:a16="http://schemas.microsoft.com/office/drawing/2014/main" id="{FD4DC55C-525F-BD48-0594-57C868038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ED2069-7D2D-D3B5-2E8A-B63C0CD65E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BCBE3-6E62-41F0-ADD2-1ED762CDA7BC}" type="slidenum">
              <a:rPr lang="en-IN" smtClean="0"/>
              <a:t>‹#›</a:t>
            </a:fld>
            <a:endParaRPr lang="en-IN"/>
          </a:p>
        </p:txBody>
      </p:sp>
    </p:spTree>
    <p:extLst>
      <p:ext uri="{BB962C8B-B14F-4D97-AF65-F5344CB8AC3E}">
        <p14:creationId xmlns:p14="http://schemas.microsoft.com/office/powerpoint/2010/main" val="374582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aippt.com/" TargetMode="External"/><Relationship Id="rId2" Type="http://schemas.openxmlformats.org/officeDocument/2006/relationships/hyperlink" Target="https://arxiv.org/abs/2005.14165" TargetMode="External"/><Relationship Id="rId1" Type="http://schemas.openxmlformats.org/officeDocument/2006/relationships/slideLayout" Target="../slideLayouts/slideLayout9.xml"/><Relationship Id="rId6" Type="http://schemas.openxmlformats.org/officeDocument/2006/relationships/image" Target="../media/image6.jpg"/><Relationship Id="rId5" Type="http://schemas.openxmlformats.org/officeDocument/2006/relationships/hyperlink" Target="https://flutterflow.io/docs" TargetMode="External"/><Relationship Id="rId4" Type="http://schemas.openxmlformats.org/officeDocument/2006/relationships/hyperlink" Target="https://unsplas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70FAB3-0339-54AB-9B01-5138F002AD9B}"/>
              </a:ext>
            </a:extLst>
          </p:cNvPr>
          <p:cNvSpPr>
            <a:spLocks noGrp="1"/>
          </p:cNvSpPr>
          <p:nvPr>
            <p:ph type="title"/>
          </p:nvPr>
        </p:nvSpPr>
        <p:spPr>
          <a:xfrm>
            <a:off x="6868055" y="0"/>
            <a:ext cx="3932237" cy="1905000"/>
          </a:xfrm>
        </p:spPr>
        <p:txBody>
          <a:bodyPr>
            <a:normAutofit/>
          </a:bodyPr>
          <a:lstStyle/>
          <a:p>
            <a:r>
              <a:rPr lang="en-US" sz="7200" dirty="0">
                <a:solidFill>
                  <a:srgbClr val="FFFF00"/>
                </a:solidFill>
                <a:latin typeface="Impact" panose="020B0806030902050204" pitchFamily="34" charset="0"/>
              </a:rPr>
              <a:t>2025</a:t>
            </a:r>
            <a:endParaRPr lang="en-IN" sz="7200" dirty="0">
              <a:solidFill>
                <a:srgbClr val="FFFF00"/>
              </a:solidFill>
              <a:latin typeface="Impact" panose="020B0806030902050204" pitchFamily="34" charset="0"/>
            </a:endParaRPr>
          </a:p>
        </p:txBody>
      </p:sp>
      <p:pic>
        <p:nvPicPr>
          <p:cNvPr id="8" name="Picture Placeholder 7">
            <a:extLst>
              <a:ext uri="{FF2B5EF4-FFF2-40B4-BE49-F238E27FC236}">
                <a16:creationId xmlns:a16="http://schemas.microsoft.com/office/drawing/2014/main" id="{CBA571DB-6E23-E41A-B217-B871BF9EBD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4282" t="945" r="-8201" b="760"/>
          <a:stretch/>
        </p:blipFill>
        <p:spPr>
          <a:xfrm>
            <a:off x="1329266" y="1075267"/>
            <a:ext cx="5141383" cy="4790546"/>
          </a:xfrm>
        </p:spPr>
      </p:pic>
      <p:sp>
        <p:nvSpPr>
          <p:cNvPr id="6" name="Text Placeholder 5">
            <a:extLst>
              <a:ext uri="{FF2B5EF4-FFF2-40B4-BE49-F238E27FC236}">
                <a16:creationId xmlns:a16="http://schemas.microsoft.com/office/drawing/2014/main" id="{775E90D4-CA40-4FDE-F5D2-136C9F8906A1}"/>
              </a:ext>
            </a:extLst>
          </p:cNvPr>
          <p:cNvSpPr>
            <a:spLocks noGrp="1"/>
          </p:cNvSpPr>
          <p:nvPr>
            <p:ph type="body" sz="half" idx="2"/>
          </p:nvPr>
        </p:nvSpPr>
        <p:spPr>
          <a:xfrm>
            <a:off x="6868055" y="2116667"/>
            <a:ext cx="4985278" cy="3606800"/>
          </a:xfrm>
        </p:spPr>
        <p:txBody>
          <a:bodyPr>
            <a:normAutofit/>
          </a:bodyPr>
          <a:lstStyle/>
          <a:p>
            <a:r>
              <a:rPr lang="en-US" sz="3200" dirty="0">
                <a:solidFill>
                  <a:schemeClr val="bg2"/>
                </a:solidFill>
                <a:latin typeface="Bell MT" panose="02020503060305020303" pitchFamily="18" charset="0"/>
              </a:rPr>
              <a:t>UNLOCKING THE FUTURE WITH </a:t>
            </a:r>
            <a:r>
              <a:rPr lang="en-US" sz="3200" dirty="0">
                <a:solidFill>
                  <a:srgbClr val="FFFF00"/>
                </a:solidFill>
                <a:latin typeface="Bell MT" panose="02020503060305020303" pitchFamily="18" charset="0"/>
              </a:rPr>
              <a:t>EDU-AI : THE FUTURE IS NOW</a:t>
            </a:r>
            <a:endParaRPr lang="en-IN" sz="3200" dirty="0">
              <a:solidFill>
                <a:srgbClr val="FFFF00"/>
              </a:solidFill>
              <a:latin typeface="Bell MT" panose="02020503060305020303" pitchFamily="18" charset="0"/>
            </a:endParaRPr>
          </a:p>
        </p:txBody>
      </p:sp>
      <p:sp>
        <p:nvSpPr>
          <p:cNvPr id="9" name="TextBox 8">
            <a:extLst>
              <a:ext uri="{FF2B5EF4-FFF2-40B4-BE49-F238E27FC236}">
                <a16:creationId xmlns:a16="http://schemas.microsoft.com/office/drawing/2014/main" id="{FC7B985C-8CDD-1F31-2ABB-1A2D7E7EFC7A}"/>
              </a:ext>
            </a:extLst>
          </p:cNvPr>
          <p:cNvSpPr txBox="1"/>
          <p:nvPr/>
        </p:nvSpPr>
        <p:spPr>
          <a:xfrm>
            <a:off x="9353145" y="5118732"/>
            <a:ext cx="2838855" cy="1908215"/>
          </a:xfrm>
          <a:prstGeom prst="rect">
            <a:avLst/>
          </a:prstGeom>
          <a:noFill/>
        </p:spPr>
        <p:txBody>
          <a:bodyPr wrap="square" rtlCol="0">
            <a:spAutoFit/>
          </a:bodyPr>
          <a:lstStyle/>
          <a:p>
            <a:r>
              <a:rPr lang="en-US" dirty="0">
                <a:solidFill>
                  <a:schemeClr val="bg1">
                    <a:lumMod val="95000"/>
                  </a:schemeClr>
                </a:solidFill>
              </a:rPr>
              <a:t>TEAM MEMBER :</a:t>
            </a:r>
          </a:p>
          <a:p>
            <a:r>
              <a:rPr lang="en-US" dirty="0">
                <a:solidFill>
                  <a:schemeClr val="bg1">
                    <a:lumMod val="95000"/>
                  </a:schemeClr>
                </a:solidFill>
              </a:rPr>
              <a:t>AYUSHI SRIVASTAVA (lead) </a:t>
            </a:r>
          </a:p>
          <a:p>
            <a:r>
              <a:rPr lang="en-US" dirty="0">
                <a:solidFill>
                  <a:schemeClr val="bg1">
                    <a:lumMod val="95000"/>
                  </a:schemeClr>
                </a:solidFill>
              </a:rPr>
              <a:t>AYUSH TRIPATHI</a:t>
            </a:r>
          </a:p>
          <a:p>
            <a:endParaRPr lang="en-US" dirty="0">
              <a:solidFill>
                <a:schemeClr val="bg1">
                  <a:lumMod val="95000"/>
                </a:schemeClr>
              </a:solidFill>
            </a:endParaRPr>
          </a:p>
          <a:p>
            <a:r>
              <a:rPr lang="en-US" sz="1400" dirty="0">
                <a:solidFill>
                  <a:schemeClr val="bg1">
                    <a:lumMod val="95000"/>
                  </a:schemeClr>
                </a:solidFill>
              </a:rPr>
              <a:t>contact – 9140149392,9115002616</a:t>
            </a:r>
          </a:p>
          <a:p>
            <a:r>
              <a:rPr lang="en-US" sz="1400" dirty="0">
                <a:solidFill>
                  <a:schemeClr val="bg1">
                    <a:lumMod val="95000"/>
                  </a:schemeClr>
                </a:solidFill>
              </a:rPr>
              <a:t>sriavastavaayushi902@gmail.com</a:t>
            </a:r>
          </a:p>
          <a:p>
            <a:endParaRPr lang="en-IN" dirty="0">
              <a:solidFill>
                <a:schemeClr val="bg1">
                  <a:lumMod val="95000"/>
                </a:schemeClr>
              </a:solidFill>
            </a:endParaRPr>
          </a:p>
        </p:txBody>
      </p:sp>
    </p:spTree>
    <p:extLst>
      <p:ext uri="{BB962C8B-B14F-4D97-AF65-F5344CB8AC3E}">
        <p14:creationId xmlns:p14="http://schemas.microsoft.com/office/powerpoint/2010/main" val="289602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572FE1-6D05-5D7B-2F02-45F230DFCF74}"/>
              </a:ext>
            </a:extLst>
          </p:cNvPr>
          <p:cNvSpPr>
            <a:spLocks noGrp="1"/>
          </p:cNvSpPr>
          <p:nvPr>
            <p:ph type="title"/>
          </p:nvPr>
        </p:nvSpPr>
        <p:spPr>
          <a:xfrm>
            <a:off x="7094674" y="449262"/>
            <a:ext cx="3932237" cy="1600200"/>
          </a:xfrm>
        </p:spPr>
        <p:txBody>
          <a:bodyPr>
            <a:normAutofit/>
          </a:bodyPr>
          <a:lstStyle/>
          <a:p>
            <a:r>
              <a:rPr lang="en-US" b="1" u="sng" dirty="0">
                <a:solidFill>
                  <a:srgbClr val="FFFF00"/>
                </a:solidFill>
                <a:latin typeface="Britannic Bold" panose="020B0903060703020204" pitchFamily="34" charset="0"/>
              </a:rPr>
              <a:t>Edu-AI transforming the education</a:t>
            </a:r>
            <a:endParaRPr lang="en-IN" b="1" u="sng" dirty="0">
              <a:solidFill>
                <a:srgbClr val="FFFF00"/>
              </a:solidFill>
              <a:latin typeface="Britannic Bold" panose="020B0903060703020204" pitchFamily="34" charset="0"/>
            </a:endParaRPr>
          </a:p>
        </p:txBody>
      </p:sp>
      <p:sp>
        <p:nvSpPr>
          <p:cNvPr id="6" name="Text Placeholder 5">
            <a:extLst>
              <a:ext uri="{FF2B5EF4-FFF2-40B4-BE49-F238E27FC236}">
                <a16:creationId xmlns:a16="http://schemas.microsoft.com/office/drawing/2014/main" id="{6990170E-15AB-8765-9430-8D1A192BDEFC}"/>
              </a:ext>
            </a:extLst>
          </p:cNvPr>
          <p:cNvSpPr>
            <a:spLocks noGrp="1"/>
          </p:cNvSpPr>
          <p:nvPr>
            <p:ph type="body" sz="half" idx="2"/>
          </p:nvPr>
        </p:nvSpPr>
        <p:spPr>
          <a:xfrm>
            <a:off x="7094674" y="2166194"/>
            <a:ext cx="3932237" cy="3811588"/>
          </a:xfrm>
        </p:spPr>
        <p:txBody>
          <a:bodyPr>
            <a:normAutofit fontScale="92500" lnSpcReduction="20000"/>
          </a:bodyPr>
          <a:lstStyle/>
          <a:p>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Edu-AI: The Future is Now</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combines AI and </a:t>
            </a:r>
            <a:r>
              <a:rPr lang="en-US" sz="1700" b="1" dirty="0" err="1">
                <a:solidFill>
                  <a:schemeClr val="bg1"/>
                </a:solidFill>
                <a:latin typeface="Calibri" panose="020F0502020204030204" pitchFamily="34" charset="0"/>
                <a:ea typeface="Calibri" panose="020F0502020204030204" pitchFamily="34" charset="0"/>
                <a:cs typeface="Calibri" panose="020F0502020204030204" pitchFamily="34" charset="0"/>
              </a:rPr>
              <a:t>FlutterFlow</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to empower students in managing their academics and career development. Key features include:</a:t>
            </a:r>
          </a:p>
          <a:p>
            <a:pPr marL="285750" indent="-285750">
              <a:buFont typeface="Wingdings" panose="05000000000000000000" pitchFamily="2" charset="2"/>
              <a:buChar char="v"/>
            </a:pPr>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Personalized Scheduling</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AI-powered custom schedules for better time management.</a:t>
            </a:r>
          </a:p>
          <a:p>
            <a:pPr marL="285750" indent="-285750">
              <a:buFont typeface="Wingdings" panose="05000000000000000000" pitchFamily="2" charset="2"/>
              <a:buChar char="v"/>
            </a:pPr>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Curated Resources &amp; Events</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Real-time academic resources and career-building events tailored to student needs.</a:t>
            </a:r>
          </a:p>
          <a:p>
            <a:pPr marL="285750" indent="-285750">
              <a:buFont typeface="Wingdings" panose="05000000000000000000" pitchFamily="2" charset="2"/>
              <a:buChar char="v"/>
            </a:pPr>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Job &amp; Internship Matches</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AI-driven job and internship recommendations based on skills and career goals.</a:t>
            </a:r>
          </a:p>
          <a:p>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Powered by </a:t>
            </a:r>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OpenAI</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700" b="1" dirty="0">
                <a:solidFill>
                  <a:schemeClr val="bg1"/>
                </a:solidFill>
                <a:latin typeface="Calibri" panose="020F0502020204030204" pitchFamily="34" charset="0"/>
                <a:ea typeface="Calibri" panose="020F0502020204030204" pitchFamily="34" charset="0"/>
                <a:cs typeface="Calibri" panose="020F0502020204030204" pitchFamily="34" charset="0"/>
              </a:rPr>
              <a:t>ChatGPT</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and </a:t>
            </a:r>
            <a:r>
              <a:rPr lang="en-US" sz="1700" b="1" dirty="0" err="1">
                <a:solidFill>
                  <a:schemeClr val="bg1"/>
                </a:solidFill>
                <a:latin typeface="Calibri" panose="020F0502020204030204" pitchFamily="34" charset="0"/>
                <a:ea typeface="Calibri" panose="020F0502020204030204" pitchFamily="34" charset="0"/>
                <a:cs typeface="Calibri" panose="020F0502020204030204" pitchFamily="34" charset="0"/>
              </a:rPr>
              <a:t>FlutterFlow</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 Edu-AI offers a seamless, intuitive experience that helps students thrive academically and professionally.</a:t>
            </a:r>
          </a:p>
          <a:p>
            <a:endParaRPr lang="en-IN" dirty="0"/>
          </a:p>
        </p:txBody>
      </p:sp>
      <p:sp>
        <p:nvSpPr>
          <p:cNvPr id="7" name="TextBox 6">
            <a:extLst>
              <a:ext uri="{FF2B5EF4-FFF2-40B4-BE49-F238E27FC236}">
                <a16:creationId xmlns:a16="http://schemas.microsoft.com/office/drawing/2014/main" id="{17E8281D-9B89-3AA9-F2A2-C3D135E8AFB5}"/>
              </a:ext>
            </a:extLst>
          </p:cNvPr>
          <p:cNvSpPr txBox="1"/>
          <p:nvPr/>
        </p:nvSpPr>
        <p:spPr>
          <a:xfrm>
            <a:off x="1047345" y="1595336"/>
            <a:ext cx="5048655" cy="4278094"/>
          </a:xfrm>
          <a:prstGeom prst="rect">
            <a:avLst/>
          </a:prstGeom>
          <a:solidFill>
            <a:schemeClr val="tx1"/>
          </a:solidFill>
        </p:spPr>
        <p:txBody>
          <a:bodyPr wrap="square" rtlCol="0">
            <a:spAutoFit/>
          </a:bodyPr>
          <a:lstStyle/>
          <a:p>
            <a:endParaRPr lang="en-US" sz="9600" dirty="0">
              <a:solidFill>
                <a:srgbClr val="FFFF00"/>
              </a:solidFill>
              <a:latin typeface="Arial Black" panose="020B0A04020102020204" pitchFamily="34" charset="0"/>
            </a:endParaRPr>
          </a:p>
          <a:p>
            <a:r>
              <a:rPr lang="en-US" sz="9600" dirty="0">
                <a:solidFill>
                  <a:srgbClr val="FFFF00"/>
                </a:solidFill>
                <a:latin typeface="Arial Black" panose="020B0A04020102020204" pitchFamily="34" charset="0"/>
              </a:rPr>
              <a:t>01</a:t>
            </a:r>
          </a:p>
          <a:p>
            <a:r>
              <a:rPr lang="en-US" sz="1600" dirty="0"/>
              <a:t>                              </a:t>
            </a:r>
            <a:r>
              <a:rPr lang="en-US" sz="1600" dirty="0">
                <a:solidFill>
                  <a:schemeClr val="bg1"/>
                </a:solidFill>
              </a:rPr>
              <a:t>MOVING FROM “0” TO “1”.</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p:txBody>
      </p:sp>
    </p:spTree>
    <p:extLst>
      <p:ext uri="{BB962C8B-B14F-4D97-AF65-F5344CB8AC3E}">
        <p14:creationId xmlns:p14="http://schemas.microsoft.com/office/powerpoint/2010/main" val="419546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Flowchart: Punched Tape 6">
            <a:extLst>
              <a:ext uri="{FF2B5EF4-FFF2-40B4-BE49-F238E27FC236}">
                <a16:creationId xmlns:a16="http://schemas.microsoft.com/office/drawing/2014/main" id="{4022B7BB-4D7E-BEA9-2738-FAA915C4D74A}"/>
              </a:ext>
            </a:extLst>
          </p:cNvPr>
          <p:cNvSpPr/>
          <p:nvPr/>
        </p:nvSpPr>
        <p:spPr>
          <a:xfrm>
            <a:off x="1731523" y="3536594"/>
            <a:ext cx="2791840" cy="778213"/>
          </a:xfrm>
          <a:prstGeom prst="flowChartPunchedTape">
            <a:avLst/>
          </a:prstGeom>
          <a:solidFill>
            <a:srgbClr val="FFFF00"/>
          </a:solidFill>
          <a:ln>
            <a:solidFill>
              <a:schemeClr val="accent4"/>
            </a:solidFill>
          </a:ln>
          <a:effectLst>
            <a:outerShdw blurRad="50800" dist="50800" dir="5400000" algn="ctr" rotWithShape="0">
              <a:srgbClr val="000000">
                <a:alpha val="99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Resource Links and Academic Events</a:t>
            </a:r>
            <a:endParaRPr lang="en-IN" dirty="0"/>
          </a:p>
        </p:txBody>
      </p:sp>
      <p:sp>
        <p:nvSpPr>
          <p:cNvPr id="12" name="Flowchart: Punched Tape 11">
            <a:extLst>
              <a:ext uri="{FF2B5EF4-FFF2-40B4-BE49-F238E27FC236}">
                <a16:creationId xmlns:a16="http://schemas.microsoft.com/office/drawing/2014/main" id="{58B1B961-18AF-63AE-10D0-32015BC9C208}"/>
              </a:ext>
            </a:extLst>
          </p:cNvPr>
          <p:cNvSpPr/>
          <p:nvPr/>
        </p:nvSpPr>
        <p:spPr>
          <a:xfrm>
            <a:off x="4523362" y="1206230"/>
            <a:ext cx="2918297" cy="778213"/>
          </a:xfrm>
          <a:prstGeom prst="flowChartPunchedTape">
            <a:avLst/>
          </a:prstGeom>
          <a:solidFill>
            <a:schemeClr val="tx1">
              <a:lumMod val="50000"/>
              <a:lumOff val="50000"/>
            </a:schemeClr>
          </a:solidFill>
          <a:effectLst>
            <a:outerShdw blurRad="50800" dist="50800" dir="5400000" algn="ctr" rotWithShape="0">
              <a:srgbClr val="000000">
                <a:alpha val="99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AI-Powered Schedule Management</a:t>
            </a:r>
            <a:r>
              <a:rPr lang="en-IN" dirty="0"/>
              <a:t>:</a:t>
            </a:r>
          </a:p>
        </p:txBody>
      </p:sp>
      <p:sp>
        <p:nvSpPr>
          <p:cNvPr id="15" name="Flowchart: Punched Tape 14">
            <a:extLst>
              <a:ext uri="{FF2B5EF4-FFF2-40B4-BE49-F238E27FC236}">
                <a16:creationId xmlns:a16="http://schemas.microsoft.com/office/drawing/2014/main" id="{3A3F4D13-2215-6309-A98F-C0DB22C7FBA4}"/>
              </a:ext>
            </a:extLst>
          </p:cNvPr>
          <p:cNvSpPr/>
          <p:nvPr/>
        </p:nvSpPr>
        <p:spPr>
          <a:xfrm>
            <a:off x="7668639" y="3536594"/>
            <a:ext cx="2555131" cy="753895"/>
          </a:xfrm>
          <a:prstGeom prst="flowChartPunchedTape">
            <a:avLst/>
          </a:prstGeom>
          <a:solidFill>
            <a:srgbClr val="FFFF00"/>
          </a:solidFill>
          <a:effectLst>
            <a:outerShdw blurRad="50800" dist="50800" dir="5400000" algn="ctr" rotWithShape="0">
              <a:srgbClr val="000000">
                <a:alpha val="99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                                                    </a:t>
            </a:r>
            <a:r>
              <a:rPr lang="en-IN" b="1" dirty="0">
                <a:solidFill>
                  <a:schemeClr val="tx1"/>
                </a:solidFill>
              </a:rPr>
              <a:t>job and Internship Opportunities</a:t>
            </a:r>
          </a:p>
          <a:p>
            <a:pPr algn="ctr"/>
            <a:endParaRPr lang="en-IN" dirty="0"/>
          </a:p>
        </p:txBody>
      </p:sp>
      <p:sp>
        <p:nvSpPr>
          <p:cNvPr id="16" name="TextBox 15">
            <a:extLst>
              <a:ext uri="{FF2B5EF4-FFF2-40B4-BE49-F238E27FC236}">
                <a16:creationId xmlns:a16="http://schemas.microsoft.com/office/drawing/2014/main" id="{744A2F35-256E-E8EA-A6BC-44AE5B89779E}"/>
              </a:ext>
            </a:extLst>
          </p:cNvPr>
          <p:cNvSpPr txBox="1"/>
          <p:nvPr/>
        </p:nvSpPr>
        <p:spPr>
          <a:xfrm>
            <a:off x="4786009" y="2097659"/>
            <a:ext cx="2655650" cy="1815882"/>
          </a:xfrm>
          <a:prstGeom prst="rect">
            <a:avLst/>
          </a:prstGeom>
          <a:noFill/>
        </p:spPr>
        <p:txBody>
          <a:bodyPr wrap="square" rtlCol="0">
            <a:spAutoFit/>
          </a:bodyPr>
          <a:lstStyle/>
          <a:p>
            <a:r>
              <a:rPr lang="en-US" sz="1400" dirty="0">
                <a:solidFill>
                  <a:schemeClr val="bg1"/>
                </a:solidFill>
              </a:rPr>
              <a:t>It creates personalized schedules by using AI to optimize time for studying, attending classes, and participating in extracurricular activities. It ensures students can balance academic tasks efficiently, reducing stress and improving productivity.</a:t>
            </a:r>
            <a:endParaRPr lang="en-IN" sz="1400" dirty="0">
              <a:solidFill>
                <a:schemeClr val="bg1"/>
              </a:solidFill>
            </a:endParaRPr>
          </a:p>
        </p:txBody>
      </p:sp>
      <p:sp>
        <p:nvSpPr>
          <p:cNvPr id="17" name="Flowchart: Terminator 16">
            <a:extLst>
              <a:ext uri="{FF2B5EF4-FFF2-40B4-BE49-F238E27FC236}">
                <a16:creationId xmlns:a16="http://schemas.microsoft.com/office/drawing/2014/main" id="{EF6DF67F-6C09-0D80-5519-2A275172D16D}"/>
              </a:ext>
            </a:extLst>
          </p:cNvPr>
          <p:cNvSpPr/>
          <p:nvPr/>
        </p:nvSpPr>
        <p:spPr>
          <a:xfrm>
            <a:off x="581319" y="288723"/>
            <a:ext cx="4494179" cy="573933"/>
          </a:xfrm>
          <a:prstGeom prst="flowChartTerminator">
            <a:avLst/>
          </a:prstGeom>
          <a:solidFill>
            <a:schemeClr val="tx2">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rial Black" panose="020B0A04020102020204" pitchFamily="34" charset="0"/>
              </a:rPr>
              <a:t>Edi-AI : The Future Is Now</a:t>
            </a:r>
            <a:endParaRPr lang="en-IN" b="1" dirty="0">
              <a:solidFill>
                <a:srgbClr val="FFFF00"/>
              </a:solidFill>
              <a:latin typeface="Arial Black" panose="020B0A04020102020204" pitchFamily="34" charset="0"/>
            </a:endParaRPr>
          </a:p>
        </p:txBody>
      </p:sp>
      <p:sp>
        <p:nvSpPr>
          <p:cNvPr id="18" name="TextBox 17">
            <a:extLst>
              <a:ext uri="{FF2B5EF4-FFF2-40B4-BE49-F238E27FC236}">
                <a16:creationId xmlns:a16="http://schemas.microsoft.com/office/drawing/2014/main" id="{C2E9EAE6-79DF-8E81-457A-FC8607FC3807}"/>
              </a:ext>
            </a:extLst>
          </p:cNvPr>
          <p:cNvSpPr txBox="1"/>
          <p:nvPr/>
        </p:nvSpPr>
        <p:spPr>
          <a:xfrm>
            <a:off x="1867712" y="4496364"/>
            <a:ext cx="2500008" cy="1815882"/>
          </a:xfrm>
          <a:prstGeom prst="rect">
            <a:avLst/>
          </a:prstGeom>
          <a:noFill/>
        </p:spPr>
        <p:txBody>
          <a:bodyPr wrap="square" rtlCol="0">
            <a:spAutoFit/>
          </a:bodyPr>
          <a:lstStyle/>
          <a:p>
            <a:r>
              <a:rPr lang="en-US" sz="1400" dirty="0">
                <a:solidFill>
                  <a:schemeClr val="bg1"/>
                </a:solidFill>
              </a:rPr>
              <a:t>Edu-AI curates real-time links to relevant academic resources, including competitive exams and skill-building events. The AI customizes and updates these links based on student interests and academic needs, keeping them informed and up-to-date</a:t>
            </a:r>
            <a:endParaRPr lang="en-IN" sz="1400" dirty="0">
              <a:solidFill>
                <a:schemeClr val="bg1"/>
              </a:solidFill>
            </a:endParaRPr>
          </a:p>
        </p:txBody>
      </p:sp>
      <p:sp>
        <p:nvSpPr>
          <p:cNvPr id="19" name="TextBox 18">
            <a:extLst>
              <a:ext uri="{FF2B5EF4-FFF2-40B4-BE49-F238E27FC236}">
                <a16:creationId xmlns:a16="http://schemas.microsoft.com/office/drawing/2014/main" id="{EF6B5E7B-3B1A-EA89-66B1-19C82BE36137}"/>
              </a:ext>
            </a:extLst>
          </p:cNvPr>
          <p:cNvSpPr txBox="1"/>
          <p:nvPr/>
        </p:nvSpPr>
        <p:spPr>
          <a:xfrm>
            <a:off x="7769157" y="4392598"/>
            <a:ext cx="2555131" cy="2308324"/>
          </a:xfrm>
          <a:prstGeom prst="rect">
            <a:avLst/>
          </a:prstGeom>
          <a:noFill/>
        </p:spPr>
        <p:txBody>
          <a:bodyPr wrap="square" rtlCol="0">
            <a:spAutoFit/>
          </a:bodyPr>
          <a:lstStyle/>
          <a:p>
            <a:r>
              <a:rPr lang="en-US" sz="1400" dirty="0">
                <a:solidFill>
                  <a:schemeClr val="bg1"/>
                </a:solidFill>
              </a:rPr>
              <a:t>This section connects students with job and internship opportunities based on their skills, preferences, and career goals. AI-driven matching ensures students find the best opportunities to advance their careers and gain valuable experience.</a:t>
            </a:r>
          </a:p>
          <a:p>
            <a:endParaRPr lang="en-IN" dirty="0"/>
          </a:p>
        </p:txBody>
      </p:sp>
    </p:spTree>
    <p:extLst>
      <p:ext uri="{BB962C8B-B14F-4D97-AF65-F5344CB8AC3E}">
        <p14:creationId xmlns:p14="http://schemas.microsoft.com/office/powerpoint/2010/main" val="39050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53E970A3-0D29-0146-6308-2B13E7978EA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 t="586" r="-8" b="-3352"/>
          <a:stretch/>
        </p:blipFill>
        <p:spPr>
          <a:xfrm>
            <a:off x="1630694" y="1230265"/>
            <a:ext cx="3427443" cy="5282969"/>
          </a:xfrm>
        </p:spPr>
      </p:pic>
      <p:sp>
        <p:nvSpPr>
          <p:cNvPr id="9" name="Flowchart: Terminator 8">
            <a:extLst>
              <a:ext uri="{FF2B5EF4-FFF2-40B4-BE49-F238E27FC236}">
                <a16:creationId xmlns:a16="http://schemas.microsoft.com/office/drawing/2014/main" id="{DCC02EA7-1E00-138A-FC0E-9B99F35AA057}"/>
              </a:ext>
            </a:extLst>
          </p:cNvPr>
          <p:cNvSpPr/>
          <p:nvPr/>
        </p:nvSpPr>
        <p:spPr>
          <a:xfrm>
            <a:off x="370389" y="344766"/>
            <a:ext cx="3889093" cy="646052"/>
          </a:xfrm>
          <a:prstGeom prst="flowChartTerminator">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FF00"/>
                </a:solidFill>
                <a:latin typeface="Arial Black" panose="020B0A04020102020204" pitchFamily="34" charset="0"/>
              </a:rPr>
              <a:t>Advantages of AI in Education</a:t>
            </a:r>
            <a:endParaRPr lang="en-IN" b="1" dirty="0">
              <a:solidFill>
                <a:srgbClr val="FFFF00"/>
              </a:solidFill>
              <a:latin typeface="Arial Black" panose="020B0A04020102020204" pitchFamily="34" charset="0"/>
            </a:endParaRPr>
          </a:p>
        </p:txBody>
      </p:sp>
      <p:sp>
        <p:nvSpPr>
          <p:cNvPr id="10" name="Rectangle 1">
            <a:extLst>
              <a:ext uri="{FF2B5EF4-FFF2-40B4-BE49-F238E27FC236}">
                <a16:creationId xmlns:a16="http://schemas.microsoft.com/office/drawing/2014/main" id="{BF7C9589-1137-F687-0D2A-3CF1D837EAEE}"/>
              </a:ext>
            </a:extLst>
          </p:cNvPr>
          <p:cNvSpPr>
            <a:spLocks noGrp="1" noChangeArrowheads="1"/>
          </p:cNvSpPr>
          <p:nvPr>
            <p:ph type="body" sz="half" idx="2"/>
          </p:nvPr>
        </p:nvSpPr>
        <p:spPr bwMode="auto">
          <a:xfrm>
            <a:off x="6577089" y="808904"/>
            <a:ext cx="494654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FFFF00"/>
                </a:solidFill>
                <a:effectLst/>
                <a:latin typeface="Arial Black" panose="020B0A04020102020204" pitchFamily="34" charset="0"/>
              </a:rPr>
              <a:t>Time Management</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AI-generated personalized schedules help students balance academics, extracurriculars, and personal time, reducing stress and boosting productivity.</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Arial" panose="020B0604020202020204" pitchFamily="34" charset="0"/>
              </a:rPr>
              <a:t>Resource Access</a:t>
            </a:r>
          </a:p>
          <a:p>
            <a:pPr marL="0" marR="0" lvl="0" indent="0" defTabSz="914400" rtl="0" eaLnBrk="0" fontAlgn="base" latinLnBrk="0" hangingPunct="0">
              <a:lnSpc>
                <a:spcPct val="100000"/>
              </a:lnSpc>
              <a:spcBef>
                <a:spcPct val="0"/>
              </a:spcBef>
              <a:spcAft>
                <a:spcPct val="0"/>
              </a:spcAft>
              <a:buClrTx/>
              <a:buSzTx/>
              <a:tabLst/>
            </a:pPr>
            <a:endParaRPr lang="en-US" altLang="en-US" sz="18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Curated, real-time academic and career resources ensure students always have the right tools and events for success.</a:t>
            </a:r>
          </a:p>
          <a:p>
            <a:pPr marL="0" marR="0" lvl="0" indent="0"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Arial" panose="020B0604020202020204" pitchFamily="34" charset="0"/>
              </a:rPr>
              <a:t>Career Development</a:t>
            </a:r>
          </a:p>
          <a:p>
            <a:pPr marL="0" marR="0" lvl="0" indent="0" defTabSz="914400" rtl="0" eaLnBrk="0" fontAlgn="base" latinLnBrk="0" hangingPunct="0">
              <a:lnSpc>
                <a:spcPct val="100000"/>
              </a:lnSpc>
              <a:spcBef>
                <a:spcPct val="0"/>
              </a:spcBef>
              <a:spcAft>
                <a:spcPct val="0"/>
              </a:spcAft>
              <a:buClrTx/>
              <a:buSzTx/>
              <a:tabLst/>
            </a:pPr>
            <a:endParaRPr lang="en-US" altLang="en-US" sz="18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AI-matches students with relevant job and</a:t>
            </a: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internship opportunities, helping them build professional skills and grow their careers.</a:t>
            </a:r>
          </a:p>
          <a:p>
            <a:pPr marL="0" marR="0" lvl="0" indent="0"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Arial" panose="020B0604020202020204" pitchFamily="34" charset="0"/>
              </a:rPr>
              <a:t>Personalized Support</a:t>
            </a:r>
            <a:endParaRPr lang="en-US" altLang="en-US" sz="2000" dirty="0">
              <a:solidFill>
                <a:srgbClr val="FFFF00"/>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Tailored guidance for both academics and</a:t>
            </a:r>
          </a:p>
          <a:p>
            <a:pPr marL="0" marR="0" lvl="0" indent="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career paths, powered by AI (</a:t>
            </a:r>
            <a:r>
              <a:rPr kumimoji="0" lang="en-US" altLang="en-US" sz="1400" b="1" i="0" u="none" strike="noStrike" cap="none" normalizeH="0" baseline="0" dirty="0">
                <a:ln>
                  <a:noFill/>
                </a:ln>
                <a:solidFill>
                  <a:schemeClr val="bg2">
                    <a:lumMod val="75000"/>
                  </a:schemeClr>
                </a:solidFill>
                <a:effectLst/>
                <a:latin typeface="Arial" panose="020B0604020202020204" pitchFamily="34" charset="0"/>
              </a:rPr>
              <a:t>OpenAI, ChatGPT, </a:t>
            </a:r>
            <a:r>
              <a:rPr kumimoji="0" lang="en-US" altLang="en-US" sz="1400" b="1" i="0" u="none" strike="noStrike" cap="none" normalizeH="0" baseline="0" dirty="0" err="1">
                <a:ln>
                  <a:noFill/>
                </a:ln>
                <a:solidFill>
                  <a:schemeClr val="bg2">
                    <a:lumMod val="75000"/>
                  </a:schemeClr>
                </a:solidFill>
                <a:effectLst/>
                <a:latin typeface="Arial" panose="020B0604020202020204" pitchFamily="34" charset="0"/>
              </a:rPr>
              <a:t>FlutterFlow</a:t>
            </a: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 enhancing the student experience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12" name="Graphic 11" descr="Checkmark with solid fill">
            <a:extLst>
              <a:ext uri="{FF2B5EF4-FFF2-40B4-BE49-F238E27FC236}">
                <a16:creationId xmlns:a16="http://schemas.microsoft.com/office/drawing/2014/main" id="{FC320D00-DF7A-686B-BF76-9FB779F850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4911" y="837085"/>
            <a:ext cx="457050" cy="457050"/>
          </a:xfrm>
          <a:prstGeom prst="rect">
            <a:avLst/>
          </a:prstGeom>
        </p:spPr>
      </p:pic>
      <p:sp>
        <p:nvSpPr>
          <p:cNvPr id="13" name="Flowchart: Connector 12">
            <a:extLst>
              <a:ext uri="{FF2B5EF4-FFF2-40B4-BE49-F238E27FC236}">
                <a16:creationId xmlns:a16="http://schemas.microsoft.com/office/drawing/2014/main" id="{5BFB7346-2AF9-8D79-9F32-75817B4C30AA}"/>
              </a:ext>
            </a:extLst>
          </p:cNvPr>
          <p:cNvSpPr/>
          <p:nvPr/>
        </p:nvSpPr>
        <p:spPr>
          <a:xfrm>
            <a:off x="6067803" y="849596"/>
            <a:ext cx="457050" cy="457050"/>
          </a:xfrm>
          <a:prstGeom prst="flowChartConnector">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Checkmark with solid fill">
            <a:extLst>
              <a:ext uri="{FF2B5EF4-FFF2-40B4-BE49-F238E27FC236}">
                <a16:creationId xmlns:a16="http://schemas.microsoft.com/office/drawing/2014/main" id="{057DB89F-53BA-D9B1-570B-E7ABF1C5A2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9523" y="2395027"/>
            <a:ext cx="457050" cy="457050"/>
          </a:xfrm>
          <a:prstGeom prst="rect">
            <a:avLst/>
          </a:prstGeom>
        </p:spPr>
      </p:pic>
      <p:sp>
        <p:nvSpPr>
          <p:cNvPr id="15" name="Flowchart: Connector 14">
            <a:extLst>
              <a:ext uri="{FF2B5EF4-FFF2-40B4-BE49-F238E27FC236}">
                <a16:creationId xmlns:a16="http://schemas.microsoft.com/office/drawing/2014/main" id="{E89D4631-25E6-DAB6-F75F-780F43D31D9D}"/>
              </a:ext>
            </a:extLst>
          </p:cNvPr>
          <p:cNvSpPr/>
          <p:nvPr/>
        </p:nvSpPr>
        <p:spPr>
          <a:xfrm flipV="1">
            <a:off x="6077744" y="2394054"/>
            <a:ext cx="457050" cy="457050"/>
          </a:xfrm>
          <a:prstGeom prst="flowChartConnector">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415454AB-3E97-6427-5D3D-F20C94602ED3}"/>
              </a:ext>
            </a:extLst>
          </p:cNvPr>
          <p:cNvSpPr/>
          <p:nvPr/>
        </p:nvSpPr>
        <p:spPr>
          <a:xfrm>
            <a:off x="6083526" y="3719325"/>
            <a:ext cx="457050" cy="457050"/>
          </a:xfrm>
          <a:prstGeom prst="flowChartConnector">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0899CF91-74D0-7121-CDB1-3E73B3203424}"/>
              </a:ext>
            </a:extLst>
          </p:cNvPr>
          <p:cNvSpPr/>
          <p:nvPr/>
        </p:nvSpPr>
        <p:spPr>
          <a:xfrm>
            <a:off x="6043764" y="4986734"/>
            <a:ext cx="457050" cy="457050"/>
          </a:xfrm>
          <a:prstGeom prst="flowChartConnector">
            <a:avLst/>
          </a:prstGeom>
          <a:noFill/>
          <a:ln w="190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Checkmark with solid fill">
            <a:extLst>
              <a:ext uri="{FF2B5EF4-FFF2-40B4-BE49-F238E27FC236}">
                <a16:creationId xmlns:a16="http://schemas.microsoft.com/office/drawing/2014/main" id="{01C1F221-6ABA-306B-F4CB-5204D131C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3764" y="4999245"/>
            <a:ext cx="457050" cy="457050"/>
          </a:xfrm>
          <a:prstGeom prst="rect">
            <a:avLst/>
          </a:prstGeom>
        </p:spPr>
      </p:pic>
      <p:pic>
        <p:nvPicPr>
          <p:cNvPr id="19" name="Graphic 18" descr="Checkmark with solid fill">
            <a:extLst>
              <a:ext uri="{FF2B5EF4-FFF2-40B4-BE49-F238E27FC236}">
                <a16:creationId xmlns:a16="http://schemas.microsoft.com/office/drawing/2014/main" id="{6855FCC6-DB3F-7B19-183B-8C580A6AA4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8892" y="3731836"/>
            <a:ext cx="457050" cy="457050"/>
          </a:xfrm>
          <a:prstGeom prst="rect">
            <a:avLst/>
          </a:prstGeom>
        </p:spPr>
      </p:pic>
    </p:spTree>
    <p:extLst>
      <p:ext uri="{BB962C8B-B14F-4D97-AF65-F5344CB8AC3E}">
        <p14:creationId xmlns:p14="http://schemas.microsoft.com/office/powerpoint/2010/main" val="1596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4EC4-4468-D6E2-F5B6-36EF28567747}"/>
              </a:ext>
            </a:extLst>
          </p:cNvPr>
          <p:cNvSpPr>
            <a:spLocks noGrp="1"/>
          </p:cNvSpPr>
          <p:nvPr>
            <p:ph type="title"/>
          </p:nvPr>
        </p:nvSpPr>
        <p:spPr>
          <a:xfrm>
            <a:off x="6640749" y="398834"/>
            <a:ext cx="3932237" cy="1600200"/>
          </a:xfrm>
        </p:spPr>
        <p:txBody>
          <a:bodyPr/>
          <a:lstStyle/>
          <a:p>
            <a:r>
              <a:rPr lang="en-US" dirty="0">
                <a:solidFill>
                  <a:srgbClr val="FFFF00"/>
                </a:solidFill>
                <a:latin typeface="Arial Black" panose="020B0A04020102020204" pitchFamily="34" charset="0"/>
              </a:rPr>
              <a:t>TECHNOLOGY STACK</a:t>
            </a:r>
            <a:endParaRPr lang="en-IN" dirty="0">
              <a:solidFill>
                <a:srgbClr val="FFFF00"/>
              </a:solidFill>
              <a:latin typeface="Arial Black" panose="020B0A04020102020204" pitchFamily="34" charset="0"/>
            </a:endParaRPr>
          </a:p>
        </p:txBody>
      </p:sp>
      <p:pic>
        <p:nvPicPr>
          <p:cNvPr id="6" name="Picture Placeholder 5">
            <a:extLst>
              <a:ext uri="{FF2B5EF4-FFF2-40B4-BE49-F238E27FC236}">
                <a16:creationId xmlns:a16="http://schemas.microsoft.com/office/drawing/2014/main" id="{C82AA233-E6EE-9F86-CCFC-A85BE42850B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72" r="-382" b="-3879"/>
          <a:stretch/>
        </p:blipFill>
        <p:spPr>
          <a:xfrm>
            <a:off x="1271126" y="132725"/>
            <a:ext cx="3752287" cy="6927703"/>
          </a:xfrm>
        </p:spPr>
      </p:pic>
      <p:sp>
        <p:nvSpPr>
          <p:cNvPr id="4" name="Text Placeholder 3">
            <a:extLst>
              <a:ext uri="{FF2B5EF4-FFF2-40B4-BE49-F238E27FC236}">
                <a16:creationId xmlns:a16="http://schemas.microsoft.com/office/drawing/2014/main" id="{DA8B8E7E-7914-C2DE-0AB8-57D703A03F13}"/>
              </a:ext>
            </a:extLst>
          </p:cNvPr>
          <p:cNvSpPr>
            <a:spLocks noGrp="1"/>
          </p:cNvSpPr>
          <p:nvPr>
            <p:ph type="body" sz="half" idx="2"/>
          </p:nvPr>
        </p:nvSpPr>
        <p:spPr>
          <a:xfrm>
            <a:off x="6640749" y="2161330"/>
            <a:ext cx="3932237" cy="3811588"/>
          </a:xfrm>
        </p:spPr>
        <p:txBody>
          <a:bodyPr/>
          <a:lstStyle/>
          <a:p>
            <a:pPr marL="285750" indent="-285750">
              <a:buFont typeface="Courier New" panose="02070309020205020404" pitchFamily="49" charset="0"/>
              <a:buChar char="o"/>
            </a:pPr>
            <a:r>
              <a:rPr lang="en-US" b="1" dirty="0">
                <a:solidFill>
                  <a:schemeClr val="bg2">
                    <a:lumMod val="50000"/>
                  </a:schemeClr>
                </a:solidFill>
              </a:rPr>
              <a:t> OpenAI &amp; ChatGPT</a:t>
            </a:r>
            <a:r>
              <a:rPr lang="en-US" dirty="0">
                <a:solidFill>
                  <a:schemeClr val="bg2">
                    <a:lumMod val="50000"/>
                  </a:schemeClr>
                </a:solidFill>
              </a:rPr>
              <a:t>: Drive personalized scheduling, career guidance, and real-time student support with AI-powered recommendations and interactions.</a:t>
            </a:r>
          </a:p>
          <a:p>
            <a:pPr marL="285750" indent="-285750">
              <a:buFont typeface="Courier New" panose="02070309020205020404" pitchFamily="49" charset="0"/>
              <a:buChar char="o"/>
            </a:pPr>
            <a:r>
              <a:rPr lang="en-US" b="1" dirty="0">
                <a:solidFill>
                  <a:schemeClr val="bg2">
                    <a:lumMod val="50000"/>
                  </a:schemeClr>
                </a:solidFill>
              </a:rPr>
              <a:t> </a:t>
            </a:r>
            <a:r>
              <a:rPr lang="en-US" b="1" dirty="0" err="1">
                <a:solidFill>
                  <a:schemeClr val="bg2">
                    <a:lumMod val="50000"/>
                  </a:schemeClr>
                </a:solidFill>
              </a:rPr>
              <a:t>FlutterFlow</a:t>
            </a:r>
            <a:r>
              <a:rPr lang="en-US" dirty="0">
                <a:solidFill>
                  <a:schemeClr val="bg2">
                    <a:lumMod val="50000"/>
                  </a:schemeClr>
                </a:solidFill>
              </a:rPr>
              <a:t>: Enables a responsive and intuitive user interface for both mobile and web platforms, ensuring an engaging experience.</a:t>
            </a:r>
          </a:p>
          <a:p>
            <a:pPr marL="285750" indent="-285750">
              <a:buFont typeface="Courier New" panose="02070309020205020404" pitchFamily="49" charset="0"/>
              <a:buChar char="o"/>
            </a:pPr>
            <a:r>
              <a:rPr lang="en-US" b="1" dirty="0">
                <a:solidFill>
                  <a:schemeClr val="bg2">
                    <a:lumMod val="50000"/>
                  </a:schemeClr>
                </a:solidFill>
              </a:rPr>
              <a:t>Cloud Services</a:t>
            </a:r>
            <a:r>
              <a:rPr lang="en-US" dirty="0">
                <a:solidFill>
                  <a:schemeClr val="bg2">
                    <a:lumMod val="50000"/>
                  </a:schemeClr>
                </a:solidFill>
              </a:rPr>
              <a:t>: Ensure real-time data synchronization, delivering the latest academic resources, events, and job opportunities.</a:t>
            </a:r>
          </a:p>
          <a:p>
            <a:pPr marL="285750" indent="-285750">
              <a:buFont typeface="Courier New" panose="02070309020205020404" pitchFamily="49" charset="0"/>
              <a:buChar char="o"/>
            </a:pPr>
            <a:r>
              <a:rPr lang="en-US" b="1" dirty="0">
                <a:solidFill>
                  <a:schemeClr val="bg2">
                    <a:lumMod val="50000"/>
                  </a:schemeClr>
                </a:solidFill>
              </a:rPr>
              <a:t>Security</a:t>
            </a:r>
            <a:r>
              <a:rPr lang="en-US" dirty="0">
                <a:solidFill>
                  <a:schemeClr val="bg2">
                    <a:lumMod val="50000"/>
                  </a:schemeClr>
                </a:solidFill>
              </a:rPr>
              <a:t>: High-level encryption and privacy measures to protect sensitive student data.</a:t>
            </a:r>
          </a:p>
          <a:p>
            <a:endParaRPr lang="en-IN" dirty="0"/>
          </a:p>
        </p:txBody>
      </p:sp>
    </p:spTree>
    <p:extLst>
      <p:ext uri="{BB962C8B-B14F-4D97-AF65-F5344CB8AC3E}">
        <p14:creationId xmlns:p14="http://schemas.microsoft.com/office/powerpoint/2010/main" val="258892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121DE3C-9BF8-F2F3-137E-A38C43867440}"/>
              </a:ext>
            </a:extLst>
          </p:cNvPr>
          <p:cNvSpPr>
            <a:spLocks noGrp="1"/>
          </p:cNvSpPr>
          <p:nvPr>
            <p:ph type="body" sz="half" idx="2"/>
          </p:nvPr>
        </p:nvSpPr>
        <p:spPr>
          <a:xfrm>
            <a:off x="6799633" y="536579"/>
            <a:ext cx="4705601" cy="5767324"/>
          </a:xfrm>
        </p:spPr>
        <p:txBody>
          <a:bodyPr>
            <a:normAutofit fontScale="92500" lnSpcReduction="10000"/>
          </a:bodyPr>
          <a:lstStyle/>
          <a:p>
            <a:pPr lvl="0" eaLnBrk="0" fontAlgn="base" hangingPunct="0">
              <a:lnSpc>
                <a:spcPct val="100000"/>
              </a:lnSpc>
              <a:spcBef>
                <a:spcPct val="0"/>
              </a:spcBef>
              <a:spcAft>
                <a:spcPct val="0"/>
              </a:spcAft>
            </a:pPr>
            <a:r>
              <a:rPr kumimoji="0" lang="en-US" altLang="en-US" sz="3800" b="1" i="0" u="none" strike="noStrike" cap="none" normalizeH="0" baseline="0" dirty="0">
                <a:ln>
                  <a:noFill/>
                </a:ln>
                <a:solidFill>
                  <a:srgbClr val="FFFF00"/>
                </a:solidFill>
                <a:effectLst/>
                <a:latin typeface="Arial" panose="020B0604020202020204" pitchFamily="34" charset="0"/>
              </a:rPr>
              <a:t>Bibliography</a:t>
            </a:r>
          </a:p>
          <a:p>
            <a:pPr lvl="0" eaLnBrk="0" fontAlgn="base" hangingPunct="0">
              <a:lnSpc>
                <a:spcPct val="100000"/>
              </a:lnSpc>
              <a:spcBef>
                <a:spcPct val="0"/>
              </a:spcBef>
              <a:spcAft>
                <a:spcPct val="0"/>
              </a:spcAft>
            </a:pPr>
            <a:endParaRPr kumimoji="0" lang="en-US" altLang="en-US" b="1"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a:pPr>
            <a:r>
              <a:rPr kumimoji="0" lang="en-US" altLang="en-US" b="1" i="0" u="sng" strike="noStrike" cap="none" normalizeH="0" baseline="0" dirty="0">
                <a:ln>
                  <a:noFill/>
                </a:ln>
                <a:solidFill>
                  <a:srgbClr val="FFC000"/>
                </a:solidFill>
                <a:effectLst/>
                <a:latin typeface="Arial" panose="020B0604020202020204" pitchFamily="34" charset="0"/>
              </a:rPr>
              <a:t>OpenAI</a:t>
            </a:r>
            <a:r>
              <a:rPr kumimoji="0" lang="en-US" altLang="en-US" b="0" i="0" u="sng" strike="noStrike" cap="none" normalizeH="0" baseline="0" dirty="0">
                <a:ln>
                  <a:noFill/>
                </a:ln>
                <a:solidFill>
                  <a:srgbClr val="FFC000"/>
                </a:solidFill>
                <a:effectLst/>
                <a:latin typeface="Arial" panose="020B0604020202020204" pitchFamily="34" charset="0"/>
              </a:rPr>
              <a:t>. (n.d.). </a:t>
            </a:r>
            <a:r>
              <a:rPr kumimoji="0" lang="en-US" altLang="en-US" b="0" i="1" u="sng" strike="noStrike" cap="none" normalizeH="0" baseline="0" dirty="0">
                <a:ln>
                  <a:noFill/>
                </a:ln>
                <a:solidFill>
                  <a:srgbClr val="FFC000"/>
                </a:solidFill>
                <a:effectLst/>
                <a:latin typeface="Arial" panose="020B0604020202020204" pitchFamily="34" charset="0"/>
              </a:rPr>
              <a:t>GPT-3: </a:t>
            </a:r>
          </a:p>
          <a:p>
            <a:pPr lvl="0" eaLnBrk="0" fontAlgn="base" hangingPunct="0">
              <a:lnSpc>
                <a:spcPct val="100000"/>
              </a:lnSpc>
              <a:spcBef>
                <a:spcPct val="0"/>
              </a:spcBef>
              <a:spcAft>
                <a:spcPct val="0"/>
              </a:spcAft>
            </a:pPr>
            <a:endParaRPr lang="en-US" altLang="en-US" i="1" dirty="0">
              <a:solidFill>
                <a:schemeClr val="bg2">
                  <a:lumMod val="75000"/>
                </a:schemeClr>
              </a:solidFill>
              <a:latin typeface="Arial" panose="020B0604020202020204" pitchFamily="34" charset="0"/>
            </a:endParaRPr>
          </a:p>
          <a:p>
            <a:pPr lvl="0" eaLnBrk="0" fontAlgn="base" hangingPunct="0">
              <a:lnSpc>
                <a:spcPct val="100000"/>
              </a:lnSpc>
              <a:spcBef>
                <a:spcPct val="0"/>
              </a:spcBef>
              <a:spcAft>
                <a:spcPct val="0"/>
              </a:spcAft>
            </a:pPr>
            <a:r>
              <a:rPr kumimoji="0" lang="en-US" altLang="en-US" b="0" i="1" u="none" strike="noStrike" cap="none" normalizeH="0" baseline="0" dirty="0">
                <a:ln>
                  <a:noFill/>
                </a:ln>
                <a:solidFill>
                  <a:schemeClr val="bg2">
                    <a:lumMod val="75000"/>
                  </a:schemeClr>
                </a:solidFill>
                <a:effectLst/>
                <a:latin typeface="Arial" panose="020B0604020202020204" pitchFamily="34" charset="0"/>
              </a:rPr>
              <a:t> Language Models are Few-Shot Learners</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 </a:t>
            </a: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Retrieved from </a:t>
            </a:r>
            <a:r>
              <a:rPr lang="en-US" altLang="en-US" dirty="0">
                <a:solidFill>
                  <a:schemeClr val="bg2">
                    <a:lumMod val="75000"/>
                  </a:schemeClr>
                </a:solidFill>
                <a:latin typeface="Arial" panose="020B0604020202020204" pitchFamily="34" charset="0"/>
                <a:hlinkClick r:id="rId2">
                  <a:extLst>
                    <a:ext uri="{A12FA001-AC4F-418D-AE19-62706E023703}">
                      <ahyp:hlinkClr xmlns:ahyp="http://schemas.microsoft.com/office/drawing/2018/hyperlinkcolor" val="tx"/>
                    </a:ext>
                  </a:extLst>
                </a:hlinkClick>
              </a:rPr>
              <a:t>https://arxiv.org/abs/2005.14165</a:t>
            </a:r>
            <a:endParaRPr lang="en-US" altLang="en-US" dirty="0">
              <a:solidFill>
                <a:schemeClr val="bg2">
                  <a:lumMod val="75000"/>
                </a:schemeClr>
              </a:solidFill>
              <a:latin typeface="Arial" panose="020B0604020202020204" pitchFamily="34" charset="0"/>
            </a:endParaRPr>
          </a:p>
          <a:p>
            <a:pPr lvl="0" eaLnBrk="0" fontAlgn="base" hangingPunct="0">
              <a:lnSpc>
                <a:spcPct val="100000"/>
              </a:lnSpc>
              <a:spcBef>
                <a:spcPct val="0"/>
              </a:spcBef>
              <a:spcAft>
                <a:spcPct val="0"/>
              </a:spcAft>
              <a:buFontTx/>
              <a:buAutoNum type="arabicPeriod"/>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startAt="2"/>
            </a:pPr>
            <a:r>
              <a:rPr kumimoji="0" lang="en-US" altLang="en-US" b="1" i="0" u="none" strike="noStrike" cap="none" normalizeH="0" baseline="0" dirty="0">
                <a:ln>
                  <a:noFill/>
                </a:ln>
                <a:solidFill>
                  <a:srgbClr val="FFC000"/>
                </a:solidFill>
                <a:effectLst/>
                <a:latin typeface="Arial" panose="020B0604020202020204" pitchFamily="34" charset="0"/>
              </a:rPr>
              <a:t>AIPPT.com</a:t>
            </a:r>
            <a:r>
              <a:rPr kumimoji="0" lang="en-US" altLang="en-US" b="0" i="0" u="none" strike="noStrike" cap="none" normalizeH="0" baseline="0" dirty="0">
                <a:ln>
                  <a:noFill/>
                </a:ln>
                <a:solidFill>
                  <a:srgbClr val="FFC000"/>
                </a:solidFill>
                <a:effectLst/>
                <a:latin typeface="Arial" panose="020B0604020202020204" pitchFamily="34" charset="0"/>
              </a:rPr>
              <a:t>. (n.d.). </a:t>
            </a:r>
          </a:p>
          <a:p>
            <a:pPr lvl="0" eaLnBrk="0" fontAlgn="base" hangingPunct="0">
              <a:lnSpc>
                <a:spcPct val="100000"/>
              </a:lnSpc>
              <a:spcBef>
                <a:spcPct val="0"/>
              </a:spcBef>
              <a:spcAft>
                <a:spcPct val="0"/>
              </a:spcAft>
              <a:buFontTx/>
              <a:buAutoNum type="arabicPeriod" startAt="2"/>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a:solidFill>
                  <a:schemeClr val="bg2">
                    <a:lumMod val="75000"/>
                  </a:schemeClr>
                </a:solidFill>
                <a:latin typeface="Arial" panose="020B0604020202020204" pitchFamily="34" charset="0"/>
              </a:rPr>
              <a:t> </a:t>
            </a:r>
            <a:r>
              <a:rPr kumimoji="0" lang="en-US" altLang="en-US" b="0" i="1" u="none" strike="noStrike" cap="none" normalizeH="0" baseline="0" dirty="0">
                <a:ln>
                  <a:noFill/>
                </a:ln>
                <a:solidFill>
                  <a:schemeClr val="bg2">
                    <a:lumMod val="75000"/>
                  </a:schemeClr>
                </a:solidFill>
                <a:effectLst/>
                <a:latin typeface="Arial" panose="020B0604020202020204" pitchFamily="34" charset="0"/>
              </a:rPr>
              <a:t>AI-Powered PPT Creation Tools</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 </a:t>
            </a:r>
          </a:p>
          <a:p>
            <a:pPr lvl="0" eaLnBrk="0" fontAlgn="base" hangingPunct="0">
              <a:lnSpc>
                <a:spcPct val="100000"/>
              </a:lnSpc>
              <a:spcBef>
                <a:spcPct val="0"/>
              </a:spcBef>
              <a:spcAft>
                <a:spcPct val="0"/>
              </a:spcAft>
            </a:pPr>
            <a:r>
              <a:rPr lang="en-US" altLang="en-US" dirty="0">
                <a:solidFill>
                  <a:schemeClr val="bg2">
                    <a:lumMod val="75000"/>
                  </a:schemeClr>
                </a:solidFill>
                <a:latin typeface="Arial" panose="020B0604020202020204" pitchFamily="34" charset="0"/>
              </a:rPr>
              <a:t> </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Retrieved from </a:t>
            </a:r>
            <a:r>
              <a:rPr kumimoji="0" lang="en-US" altLang="en-US" b="0" i="0" u="none" strike="noStrike" cap="none" normalizeH="0" baseline="0" dirty="0">
                <a:ln>
                  <a:noFill/>
                </a:ln>
                <a:solidFill>
                  <a:schemeClr val="bg2">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https://aippt.com</a:t>
            </a:r>
            <a:endParaRPr lang="en-US" altLang="en-US" dirty="0">
              <a:solidFill>
                <a:schemeClr val="bg2">
                  <a:lumMod val="75000"/>
                </a:schemeClr>
              </a:solidFill>
              <a:latin typeface="Arial" panose="020B0604020202020204" pitchFamily="34" charset="0"/>
            </a:endParaRPr>
          </a:p>
          <a:p>
            <a:pPr lvl="0"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startAt="3"/>
            </a:pPr>
            <a:r>
              <a:rPr kumimoji="0" lang="en-US" altLang="en-US" b="1" i="0" u="none" strike="noStrike" cap="none" normalizeH="0" baseline="0" dirty="0" err="1">
                <a:ln>
                  <a:noFill/>
                </a:ln>
                <a:solidFill>
                  <a:srgbClr val="FFC000"/>
                </a:solidFill>
                <a:effectLst/>
                <a:latin typeface="Arial" panose="020B0604020202020204" pitchFamily="34" charset="0"/>
              </a:rPr>
              <a:t>Unsplash</a:t>
            </a:r>
            <a:r>
              <a:rPr kumimoji="0" lang="en-US" altLang="en-US" b="0" i="0" u="none" strike="noStrike" cap="none" normalizeH="0" baseline="0" dirty="0">
                <a:ln>
                  <a:noFill/>
                </a:ln>
                <a:solidFill>
                  <a:srgbClr val="FFC000"/>
                </a:solidFill>
                <a:effectLst/>
                <a:latin typeface="Arial" panose="020B0604020202020204" pitchFamily="34" charset="0"/>
              </a:rPr>
              <a:t>. (n.d.). </a:t>
            </a:r>
          </a:p>
          <a:p>
            <a:pPr lvl="0" eaLnBrk="0" fontAlgn="base" hangingPunct="0">
              <a:lnSpc>
                <a:spcPct val="100000"/>
              </a:lnSpc>
              <a:spcBef>
                <a:spcPct val="0"/>
              </a:spcBef>
              <a:spcAft>
                <a:spcPct val="0"/>
              </a:spcAft>
              <a:buFontTx/>
              <a:buAutoNum type="arabicPeriod" startAt="3"/>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pPr>
            <a:r>
              <a:rPr lang="en-US" altLang="en-US" dirty="0">
                <a:solidFill>
                  <a:schemeClr val="bg2">
                    <a:lumMod val="75000"/>
                  </a:schemeClr>
                </a:solidFill>
                <a:latin typeface="Arial" panose="020B0604020202020204" pitchFamily="34" charset="0"/>
              </a:rPr>
              <a:t> </a:t>
            </a:r>
            <a:r>
              <a:rPr kumimoji="0" lang="en-US" altLang="en-US" b="0" i="1" u="none" strike="noStrike" cap="none" normalizeH="0" baseline="0" dirty="0">
                <a:ln>
                  <a:noFill/>
                </a:ln>
                <a:solidFill>
                  <a:schemeClr val="bg2">
                    <a:lumMod val="75000"/>
                  </a:schemeClr>
                </a:solidFill>
                <a:effectLst/>
                <a:latin typeface="Arial" panose="020B0604020202020204" pitchFamily="34" charset="0"/>
              </a:rPr>
              <a:t>Free High-Quality Images</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a:t>
            </a: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 Retrieved from </a:t>
            </a:r>
            <a:r>
              <a:rPr kumimoji="0" lang="en-US" altLang="en-US" b="0" i="0" u="none" strike="noStrike" cap="none" normalizeH="0" baseline="0" dirty="0">
                <a:ln>
                  <a:noFill/>
                </a:ln>
                <a:solidFill>
                  <a:schemeClr val="bg2">
                    <a:lumMod val="75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rPr>
              <a:t>https://unsplash.com</a:t>
            </a: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startAt="3"/>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startAt="4"/>
            </a:pPr>
            <a:r>
              <a:rPr kumimoji="0" lang="en-US" altLang="en-US" b="1" i="0" u="none" strike="noStrike" cap="none" normalizeH="0" baseline="0" dirty="0" err="1">
                <a:ln>
                  <a:noFill/>
                </a:ln>
                <a:solidFill>
                  <a:srgbClr val="FFC000"/>
                </a:solidFill>
                <a:effectLst/>
                <a:latin typeface="Arial" panose="020B0604020202020204" pitchFamily="34" charset="0"/>
              </a:rPr>
              <a:t>FlutterFlow</a:t>
            </a:r>
            <a:r>
              <a:rPr kumimoji="0" lang="en-US" altLang="en-US" b="0" i="0" u="none" strike="noStrike" cap="none" normalizeH="0" baseline="0" dirty="0">
                <a:ln>
                  <a:noFill/>
                </a:ln>
                <a:solidFill>
                  <a:srgbClr val="FFC000"/>
                </a:solidFill>
                <a:effectLst/>
                <a:latin typeface="Arial" panose="020B0604020202020204" pitchFamily="34" charset="0"/>
              </a:rPr>
              <a:t>. (n.d.).</a:t>
            </a:r>
          </a:p>
          <a:p>
            <a:pPr lvl="0" eaLnBrk="0" fontAlgn="base" hangingPunct="0">
              <a:lnSpc>
                <a:spcPct val="100000"/>
              </a:lnSpc>
              <a:spcBef>
                <a:spcPct val="0"/>
              </a:spcBef>
              <a:spcAft>
                <a:spcPct val="0"/>
              </a:spcAft>
              <a:buFontTx/>
              <a:buAutoNum type="arabicPeriod" startAt="4"/>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 </a:t>
            </a:r>
            <a:r>
              <a:rPr kumimoji="0" lang="en-US" altLang="en-US" b="0" i="1" u="none" strike="noStrike" cap="none" normalizeH="0" baseline="0" dirty="0" err="1">
                <a:ln>
                  <a:noFill/>
                </a:ln>
                <a:solidFill>
                  <a:schemeClr val="bg2">
                    <a:lumMod val="75000"/>
                  </a:schemeClr>
                </a:solidFill>
                <a:effectLst/>
                <a:latin typeface="Arial" panose="020B0604020202020204" pitchFamily="34" charset="0"/>
              </a:rPr>
              <a:t>FlutterFlow</a:t>
            </a:r>
            <a:r>
              <a:rPr kumimoji="0" lang="en-US" altLang="en-US" b="0" i="1" u="none" strike="noStrike" cap="none" normalizeH="0" baseline="0" dirty="0">
                <a:ln>
                  <a:noFill/>
                </a:ln>
                <a:solidFill>
                  <a:schemeClr val="bg2">
                    <a:lumMod val="75000"/>
                  </a:schemeClr>
                </a:solidFill>
                <a:effectLst/>
                <a:latin typeface="Arial" panose="020B0604020202020204" pitchFamily="34" charset="0"/>
              </a:rPr>
              <a:t> Documentation</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a:t>
            </a: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 Retrieved from </a:t>
            </a:r>
            <a:r>
              <a:rPr kumimoji="0" lang="en-US" altLang="en-US" b="0" i="0" u="none" strike="noStrike" cap="none" normalizeH="0" baseline="0" dirty="0">
                <a:ln>
                  <a:noFill/>
                </a:ln>
                <a:solidFill>
                  <a:schemeClr val="bg2">
                    <a:lumMod val="75000"/>
                  </a:schemeClr>
                </a:solidFill>
                <a:effectLst/>
                <a:latin typeface="Arial" panose="020B0604020202020204" pitchFamily="34" charset="0"/>
                <a:hlinkClick r:id="rId5"/>
              </a:rPr>
              <a:t>https://flutterflow.io/docs</a:t>
            </a: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buFontTx/>
              <a:buAutoNum type="arabicPeriod" startAt="5"/>
            </a:pPr>
            <a:r>
              <a:rPr kumimoji="0" lang="en-US" altLang="en-US" b="1" i="0" u="none" strike="noStrike" cap="none" normalizeH="0" baseline="0" dirty="0">
                <a:ln>
                  <a:noFill/>
                </a:ln>
                <a:solidFill>
                  <a:srgbClr val="FFC000"/>
                </a:solidFill>
                <a:effectLst/>
                <a:latin typeface="Arial" panose="020B0604020202020204" pitchFamily="34" charset="0"/>
              </a:rPr>
              <a:t>Google Cloud</a:t>
            </a:r>
            <a:r>
              <a:rPr kumimoji="0" lang="en-US" altLang="en-US" b="0" i="0" u="none" strike="noStrike" cap="none" normalizeH="0" baseline="0" dirty="0">
                <a:ln>
                  <a:noFill/>
                </a:ln>
                <a:solidFill>
                  <a:srgbClr val="FFC000"/>
                </a:solidFill>
                <a:effectLst/>
                <a:latin typeface="Arial" panose="020B0604020202020204" pitchFamily="34" charset="0"/>
              </a:rPr>
              <a:t>. (n.d.).</a:t>
            </a:r>
          </a:p>
          <a:p>
            <a:pPr lvl="0" eaLnBrk="0" fontAlgn="base" hangingPunct="0">
              <a:lnSpc>
                <a:spcPct val="100000"/>
              </a:lnSpc>
              <a:spcBef>
                <a:spcPct val="0"/>
              </a:spcBef>
              <a:spcAft>
                <a:spcPct val="0"/>
              </a:spcAft>
              <a:buFontTx/>
              <a:buAutoNum type="arabicPeriod" startAt="5"/>
            </a:pPr>
            <a:endParaRPr kumimoji="0" lang="en-US" altLang="en-US" b="0" i="0" u="none" strike="noStrike" cap="none" normalizeH="0" baseline="0" dirty="0">
              <a:ln>
                <a:noFill/>
              </a:ln>
              <a:solidFill>
                <a:schemeClr val="bg2">
                  <a:lumMod val="75000"/>
                </a:schemeClr>
              </a:solidFill>
              <a:effectLst/>
              <a:latin typeface="Arial" panose="020B0604020202020204" pitchFamily="34" charset="0"/>
            </a:endParaRP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 </a:t>
            </a:r>
            <a:r>
              <a:rPr kumimoji="0" lang="en-US" altLang="en-US" b="0" i="1" u="none" strike="noStrike" cap="none" normalizeH="0" baseline="0" dirty="0">
                <a:ln>
                  <a:noFill/>
                </a:ln>
                <a:solidFill>
                  <a:schemeClr val="bg2">
                    <a:lumMod val="75000"/>
                  </a:schemeClr>
                </a:solidFill>
                <a:effectLst/>
                <a:latin typeface="Arial" panose="020B0604020202020204" pitchFamily="34" charset="0"/>
              </a:rPr>
              <a:t>Cloud AI Services</a:t>
            </a:r>
            <a:r>
              <a:rPr kumimoji="0" lang="en-US" altLang="en-US" b="0" i="0" u="none" strike="noStrike" cap="none" normalizeH="0" baseline="0" dirty="0">
                <a:ln>
                  <a:noFill/>
                </a:ln>
                <a:solidFill>
                  <a:schemeClr val="bg2">
                    <a:lumMod val="75000"/>
                  </a:schemeClr>
                </a:solidFill>
                <a:effectLst/>
                <a:latin typeface="Arial" panose="020B0604020202020204" pitchFamily="34" charset="0"/>
              </a:rPr>
              <a:t>.</a:t>
            </a:r>
          </a:p>
          <a:p>
            <a:pPr lvl="0" eaLnBrk="0" fontAlgn="base" hangingPunct="0">
              <a:lnSpc>
                <a:spcPct val="100000"/>
              </a:lnSpc>
              <a:spcBef>
                <a:spcPct val="0"/>
              </a:spcBef>
              <a:spcAft>
                <a:spcPct val="0"/>
              </a:spcAft>
            </a:pPr>
            <a:r>
              <a:rPr kumimoji="0" lang="en-US" altLang="en-US" b="0" i="0" u="none" strike="noStrike" cap="none" normalizeH="0" baseline="0" dirty="0">
                <a:ln>
                  <a:noFill/>
                </a:ln>
                <a:solidFill>
                  <a:schemeClr val="bg2">
                    <a:lumMod val="75000"/>
                  </a:schemeClr>
                </a:solidFill>
                <a:effectLst/>
                <a:latin typeface="Arial" panose="020B0604020202020204" pitchFamily="34" charset="0"/>
              </a:rPr>
              <a:t> Retrieved </a:t>
            </a:r>
            <a:r>
              <a:rPr kumimoji="0" lang="en-US" altLang="en-US" b="0" i="0" u="sng" strike="noStrike" cap="none" normalizeH="0" baseline="0" dirty="0">
                <a:ln>
                  <a:noFill/>
                </a:ln>
                <a:solidFill>
                  <a:schemeClr val="bg2">
                    <a:lumMod val="75000"/>
                  </a:schemeClr>
                </a:solidFill>
                <a:effectLst/>
                <a:latin typeface="Arial" panose="020B0604020202020204" pitchFamily="34" charset="0"/>
              </a:rPr>
              <a:t>from     </a:t>
            </a:r>
            <a:r>
              <a:rPr lang="en-IN" u="sng" dirty="0">
                <a:solidFill>
                  <a:schemeClr val="bg2">
                    <a:lumMod val="75000"/>
                  </a:schemeClr>
                </a:solidFill>
              </a:rPr>
              <a:t>https://cloud.google.com/products/ai</a:t>
            </a:r>
          </a:p>
        </p:txBody>
      </p:sp>
      <p:sp>
        <p:nvSpPr>
          <p:cNvPr id="11" name="Rectangle 5">
            <a:extLst>
              <a:ext uri="{FF2B5EF4-FFF2-40B4-BE49-F238E27FC236}">
                <a16:creationId xmlns:a16="http://schemas.microsoft.com/office/drawing/2014/main" id="{0A09E557-9858-E1C3-1EB3-772F37DE8293}"/>
              </a:ext>
            </a:extLst>
          </p:cNvPr>
          <p:cNvSpPr>
            <a:spLocks noChangeArrowheads="1"/>
          </p:cNvSpPr>
          <p:nvPr/>
        </p:nvSpPr>
        <p:spPr bwMode="auto">
          <a:xfrm rot="20150971">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 name="Picture 15">
            <a:extLst>
              <a:ext uri="{FF2B5EF4-FFF2-40B4-BE49-F238E27FC236}">
                <a16:creationId xmlns:a16="http://schemas.microsoft.com/office/drawing/2014/main" id="{36D419AD-FEBB-6434-2264-8865EE3F0D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207852"/>
            <a:ext cx="6342434" cy="3427332"/>
          </a:xfrm>
          <a:prstGeom prst="rect">
            <a:avLst/>
          </a:prstGeom>
        </p:spPr>
      </p:pic>
    </p:spTree>
    <p:extLst>
      <p:ext uri="{BB962C8B-B14F-4D97-AF65-F5344CB8AC3E}">
        <p14:creationId xmlns:p14="http://schemas.microsoft.com/office/powerpoint/2010/main" val="4136457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560</Words>
  <Application>Microsoft Office PowerPoint</Application>
  <PresentationFormat>Widescreen</PresentationFormat>
  <Paragraphs>76</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Black</vt:lpstr>
      <vt:lpstr>Bell MT</vt:lpstr>
      <vt:lpstr>Britannic Bold</vt:lpstr>
      <vt:lpstr>Calibri</vt:lpstr>
      <vt:lpstr>Calibri Light</vt:lpstr>
      <vt:lpstr>Courier New</vt:lpstr>
      <vt:lpstr>Impact</vt:lpstr>
      <vt:lpstr>Wingdings</vt:lpstr>
      <vt:lpstr>Office Theme</vt:lpstr>
      <vt:lpstr>2025</vt:lpstr>
      <vt:lpstr>Edu-AI transforming the education</vt:lpstr>
      <vt:lpstr>PowerPoint Presentation</vt:lpstr>
      <vt:lpstr>PowerPoint Presentation</vt:lpstr>
      <vt:lpstr>TECHNOLOGY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ayushi srivastava</dc:creator>
  <cp:lastModifiedBy>ayushi srivastava</cp:lastModifiedBy>
  <cp:revision>1</cp:revision>
  <dcterms:created xsi:type="dcterms:W3CDTF">2025-03-01T21:30:53Z</dcterms:created>
  <dcterms:modified xsi:type="dcterms:W3CDTF">2025-03-01T22:20:08Z</dcterms:modified>
</cp:coreProperties>
</file>