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9b7d7d8e30_1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9b7d7d8e30_1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9b7d7d8e30_1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9b7d7d8e30_1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d5057573b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d5057573b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b7d7d8e3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9b7d7d8e3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9b7d7d8e30_1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9b7d7d8e30_1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d5057573b_1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d5057573b_1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9b7d12245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9b7d12245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d50575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d50575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d5057573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d5057573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9b7d7d8e3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9b7d7d8e3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9b7d7d8e30_1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9b7d7d8e30_1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9b7d7d8e30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9b7d7d8e30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9b7d7d8e30_1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9b7d7d8e30_1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9b7d7d8e30_1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9b7d7d8e30_1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9b7d7d8e30_1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9b7d7d8e30_1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lenses.io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MERCHANTIQ</a:t>
            </a:r>
            <a:br>
              <a:rPr lang="en"/>
            </a:br>
            <a:r>
              <a:rPr lang="en" sz="1800"/>
              <a:t>Intelligent Merchant Analytics Platform</a:t>
            </a:r>
            <a:endParaRPr sz="59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2753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Members: Ayushi &amp; Rahul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Lenses MCP.</a:t>
            </a:r>
            <a:endParaRPr/>
          </a:p>
        </p:txBody>
      </p:sp>
      <p:pic>
        <p:nvPicPr>
          <p:cNvPr id="111" name="Google Shape;111;p22" title="06-Arch-Lenses MCP Platform Analysis.png"/>
          <p:cNvPicPr preferRelativeResize="0"/>
          <p:nvPr/>
        </p:nvPicPr>
        <p:blipFill rotWithShape="1">
          <a:blip r:embed="rId3">
            <a:alphaModFix/>
          </a:blip>
          <a:srcRect b="0" l="0" r="71880" t="0"/>
          <a:stretch/>
        </p:blipFill>
        <p:spPr>
          <a:xfrm>
            <a:off x="393125" y="1017725"/>
            <a:ext cx="2234127" cy="226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2" title="06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07300" y="2309600"/>
            <a:ext cx="6025001" cy="140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2" title="06-Arch-Lenses MCP Platform Analysis.png"/>
          <p:cNvPicPr preferRelativeResize="0"/>
          <p:nvPr/>
        </p:nvPicPr>
        <p:blipFill rotWithShape="1">
          <a:blip r:embed="rId3">
            <a:alphaModFix/>
          </a:blip>
          <a:srcRect b="0" l="68304" r="0" t="30069"/>
          <a:stretch/>
        </p:blipFill>
        <p:spPr>
          <a:xfrm>
            <a:off x="387950" y="3464449"/>
            <a:ext cx="2244470" cy="140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Lenses MCP - Detailed.</a:t>
            </a:r>
            <a:endParaRPr/>
          </a:p>
        </p:txBody>
      </p:sp>
      <p:sp>
        <p:nvSpPr>
          <p:cNvPr id="119" name="Google Shape;119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0" name="Google Shape;120;p23" title="Screenshot 2025-10-20 at 12.39.53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79"/>
            <a:ext cx="7945042" cy="3817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11700" y="404125"/>
            <a:ext cx="8520600" cy="5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 Agent Framework</a:t>
            </a:r>
            <a:endParaRPr/>
          </a:p>
        </p:txBody>
      </p:sp>
      <p:sp>
        <p:nvSpPr>
          <p:cNvPr id="126" name="Google Shape;126;p24"/>
          <p:cNvSpPr/>
          <p:nvPr/>
        </p:nvSpPr>
        <p:spPr>
          <a:xfrm>
            <a:off x="1553125" y="1391999"/>
            <a:ext cx="1374000" cy="4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Lenses.io</a:t>
            </a:r>
            <a:r>
              <a:rPr lang="en"/>
              <a:t> MCP</a:t>
            </a:r>
            <a:endParaRPr/>
          </a:p>
        </p:txBody>
      </p:sp>
      <p:sp>
        <p:nvSpPr>
          <p:cNvPr id="127" name="Google Shape;127;p24"/>
          <p:cNvSpPr/>
          <p:nvPr/>
        </p:nvSpPr>
        <p:spPr>
          <a:xfrm>
            <a:off x="3207621" y="1391996"/>
            <a:ext cx="1805400" cy="48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Ingestion Agent</a:t>
            </a:r>
            <a:endParaRPr/>
          </a:p>
        </p:txBody>
      </p:sp>
      <p:sp>
        <p:nvSpPr>
          <p:cNvPr id="128" name="Google Shape;128;p24"/>
          <p:cNvSpPr/>
          <p:nvPr/>
        </p:nvSpPr>
        <p:spPr>
          <a:xfrm>
            <a:off x="3207621" y="2148291"/>
            <a:ext cx="1805400" cy="672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 Agent</a:t>
            </a:r>
            <a:endParaRPr/>
          </a:p>
        </p:txBody>
      </p:sp>
      <p:sp>
        <p:nvSpPr>
          <p:cNvPr id="129" name="Google Shape;129;p24"/>
          <p:cNvSpPr/>
          <p:nvPr/>
        </p:nvSpPr>
        <p:spPr>
          <a:xfrm>
            <a:off x="3207621" y="3505358"/>
            <a:ext cx="1805400" cy="6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Attribution Agent</a:t>
            </a:r>
            <a:endParaRPr/>
          </a:p>
        </p:txBody>
      </p:sp>
      <p:sp>
        <p:nvSpPr>
          <p:cNvPr id="130" name="Google Shape;130;p24"/>
          <p:cNvSpPr/>
          <p:nvPr/>
        </p:nvSpPr>
        <p:spPr>
          <a:xfrm>
            <a:off x="5434439" y="3529031"/>
            <a:ext cx="329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Merchant Scoring Agent</a:t>
            </a:r>
            <a:endParaRPr/>
          </a:p>
        </p:txBody>
      </p:sp>
      <p:sp>
        <p:nvSpPr>
          <p:cNvPr id="131" name="Google Shape;131;p24"/>
          <p:cNvSpPr/>
          <p:nvPr/>
        </p:nvSpPr>
        <p:spPr>
          <a:xfrm>
            <a:off x="6860119" y="4405143"/>
            <a:ext cx="1805400" cy="627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Streamlit UI</a:t>
            </a:r>
            <a:endParaRPr/>
          </a:p>
        </p:txBody>
      </p:sp>
      <p:cxnSp>
        <p:nvCxnSpPr>
          <p:cNvPr id="132" name="Google Shape;132;p24"/>
          <p:cNvCxnSpPr>
            <a:stCxn id="126" idx="3"/>
            <a:endCxn id="127" idx="1"/>
          </p:cNvCxnSpPr>
          <p:nvPr/>
        </p:nvCxnSpPr>
        <p:spPr>
          <a:xfrm>
            <a:off x="2927125" y="1636949"/>
            <a:ext cx="280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4"/>
          <p:cNvCxnSpPr>
            <a:stCxn id="127" idx="2"/>
            <a:endCxn id="128" idx="0"/>
          </p:cNvCxnSpPr>
          <p:nvPr/>
        </p:nvCxnSpPr>
        <p:spPr>
          <a:xfrm>
            <a:off x="4110321" y="1881896"/>
            <a:ext cx="0" cy="26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4" name="Google Shape;134;p24"/>
          <p:cNvCxnSpPr>
            <a:stCxn id="129" idx="3"/>
            <a:endCxn id="130" idx="1"/>
          </p:cNvCxnSpPr>
          <p:nvPr/>
        </p:nvCxnSpPr>
        <p:spPr>
          <a:xfrm>
            <a:off x="5013021" y="3818858"/>
            <a:ext cx="421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5" name="Google Shape;135;p24"/>
          <p:cNvCxnSpPr>
            <a:stCxn id="128" idx="2"/>
            <a:endCxn id="129" idx="0"/>
          </p:cNvCxnSpPr>
          <p:nvPr/>
        </p:nvCxnSpPr>
        <p:spPr>
          <a:xfrm>
            <a:off x="4110321" y="2820591"/>
            <a:ext cx="0" cy="684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6" name="Google Shape;136;p24"/>
          <p:cNvSpPr/>
          <p:nvPr/>
        </p:nvSpPr>
        <p:spPr>
          <a:xfrm>
            <a:off x="6359425" y="1076600"/>
            <a:ext cx="2594100" cy="11643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</a:t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6627764" y="1437502"/>
            <a:ext cx="8163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Metric:</a:t>
            </a:r>
            <a:endParaRPr sz="1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conversion</a:t>
            </a:r>
            <a:endParaRPr sz="1000"/>
          </a:p>
        </p:txBody>
      </p:sp>
      <p:sp>
        <p:nvSpPr>
          <p:cNvPr id="138" name="Google Shape;138;p24"/>
          <p:cNvSpPr/>
          <p:nvPr/>
        </p:nvSpPr>
        <p:spPr>
          <a:xfrm>
            <a:off x="7712228" y="1437502"/>
            <a:ext cx="11340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Weight distribution for MVI Insight</a:t>
            </a:r>
            <a:endParaRPr sz="1000"/>
          </a:p>
        </p:txBody>
      </p:sp>
      <p:cxnSp>
        <p:nvCxnSpPr>
          <p:cNvPr id="139" name="Google Shape;139;p24"/>
          <p:cNvCxnSpPr/>
          <p:nvPr/>
        </p:nvCxnSpPr>
        <p:spPr>
          <a:xfrm>
            <a:off x="4525882" y="3196460"/>
            <a:ext cx="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24"/>
          <p:cNvCxnSpPr>
            <a:endCxn id="137" idx="2"/>
          </p:cNvCxnSpPr>
          <p:nvPr/>
        </p:nvCxnSpPr>
        <p:spPr>
          <a:xfrm flipH="1" rot="10800000">
            <a:off x="4536914" y="2017402"/>
            <a:ext cx="2499000" cy="11916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24"/>
          <p:cNvCxnSpPr>
            <a:stCxn id="138" idx="2"/>
          </p:cNvCxnSpPr>
          <p:nvPr/>
        </p:nvCxnSpPr>
        <p:spPr>
          <a:xfrm>
            <a:off x="8279228" y="2017402"/>
            <a:ext cx="8100" cy="1503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2" name="Google Shape;142;p24"/>
          <p:cNvCxnSpPr/>
          <p:nvPr/>
        </p:nvCxnSpPr>
        <p:spPr>
          <a:xfrm>
            <a:off x="5012807" y="2607118"/>
            <a:ext cx="1492200" cy="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3" name="Google Shape;143;p24"/>
          <p:cNvCxnSpPr/>
          <p:nvPr/>
        </p:nvCxnSpPr>
        <p:spPr>
          <a:xfrm flipH="1">
            <a:off x="6493380" y="2624999"/>
            <a:ext cx="11400" cy="896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4" name="Google Shape;144;p24"/>
          <p:cNvSpPr/>
          <p:nvPr/>
        </p:nvSpPr>
        <p:spPr>
          <a:xfrm rot="-5400000">
            <a:off x="-300075" y="2664800"/>
            <a:ext cx="1878600" cy="39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Coordinator Agent</a:t>
            </a:r>
            <a:endParaRPr/>
          </a:p>
        </p:txBody>
      </p:sp>
      <p:cxnSp>
        <p:nvCxnSpPr>
          <p:cNvPr id="145" name="Google Shape;145;p24"/>
          <p:cNvCxnSpPr/>
          <p:nvPr/>
        </p:nvCxnSpPr>
        <p:spPr>
          <a:xfrm flipH="1">
            <a:off x="1137125" y="1026175"/>
            <a:ext cx="12600" cy="3996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6" name="Google Shape;146;p24"/>
          <p:cNvCxnSpPr/>
          <p:nvPr/>
        </p:nvCxnSpPr>
        <p:spPr>
          <a:xfrm>
            <a:off x="1162325" y="1038775"/>
            <a:ext cx="2775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7" name="Google Shape;147;p24"/>
          <p:cNvCxnSpPr/>
          <p:nvPr/>
        </p:nvCxnSpPr>
        <p:spPr>
          <a:xfrm>
            <a:off x="1118225" y="5022475"/>
            <a:ext cx="296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8" name="Google Shape;148;p24"/>
          <p:cNvCxnSpPr>
            <a:endCxn id="144" idx="2"/>
          </p:cNvCxnSpPr>
          <p:nvPr/>
        </p:nvCxnSpPr>
        <p:spPr>
          <a:xfrm flipH="1">
            <a:off x="834675" y="2854250"/>
            <a:ext cx="327600" cy="6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9" name="Google Shape;149;p24"/>
          <p:cNvSpPr/>
          <p:nvPr/>
        </p:nvSpPr>
        <p:spPr>
          <a:xfrm>
            <a:off x="3207614" y="4428706"/>
            <a:ext cx="3294900" cy="579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Insights Agent</a:t>
            </a:r>
            <a:endParaRPr/>
          </a:p>
        </p:txBody>
      </p:sp>
      <p:cxnSp>
        <p:nvCxnSpPr>
          <p:cNvPr id="150" name="Google Shape;150;p24"/>
          <p:cNvCxnSpPr>
            <a:stCxn id="129" idx="2"/>
          </p:cNvCxnSpPr>
          <p:nvPr/>
        </p:nvCxnSpPr>
        <p:spPr>
          <a:xfrm>
            <a:off x="4110321" y="4132358"/>
            <a:ext cx="2100" cy="28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1" name="Google Shape;151;p24"/>
          <p:cNvCxnSpPr/>
          <p:nvPr/>
        </p:nvCxnSpPr>
        <p:spPr>
          <a:xfrm>
            <a:off x="5940250" y="4114800"/>
            <a:ext cx="0" cy="315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24"/>
          <p:cNvCxnSpPr>
            <a:stCxn id="149" idx="3"/>
            <a:endCxn id="131" idx="1"/>
          </p:cNvCxnSpPr>
          <p:nvPr/>
        </p:nvCxnSpPr>
        <p:spPr>
          <a:xfrm>
            <a:off x="6502514" y="4718656"/>
            <a:ext cx="357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24"/>
          <p:cNvCxnSpPr>
            <a:stCxn id="128" idx="1"/>
          </p:cNvCxnSpPr>
          <p:nvPr/>
        </p:nvCxnSpPr>
        <p:spPr>
          <a:xfrm flipH="1">
            <a:off x="2851521" y="2484441"/>
            <a:ext cx="356100" cy="22734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24"/>
          <p:cNvCxnSpPr>
            <a:endCxn id="149" idx="1"/>
          </p:cNvCxnSpPr>
          <p:nvPr/>
        </p:nvCxnSpPr>
        <p:spPr>
          <a:xfrm flipH="1" rot="10800000">
            <a:off x="2826314" y="4718656"/>
            <a:ext cx="381300" cy="1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Agentic AI.</a:t>
            </a:r>
            <a:endParaRPr/>
          </a:p>
        </p:txBody>
      </p:sp>
      <p:pic>
        <p:nvPicPr>
          <p:cNvPr id="160" name="Google Shape;160;p25" title="06-Architecture Tab - Multi Agent System.png"/>
          <p:cNvPicPr preferRelativeResize="0"/>
          <p:nvPr/>
        </p:nvPicPr>
        <p:blipFill rotWithShape="1">
          <a:blip r:embed="rId3">
            <a:alphaModFix/>
          </a:blip>
          <a:srcRect b="0" l="0" r="72082" t="0"/>
          <a:stretch/>
        </p:blipFill>
        <p:spPr>
          <a:xfrm>
            <a:off x="429250" y="1017725"/>
            <a:ext cx="1805775" cy="379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5" title="06-Architecture Tab - Multi Agent System.png"/>
          <p:cNvPicPr preferRelativeResize="0"/>
          <p:nvPr/>
        </p:nvPicPr>
        <p:blipFill rotWithShape="1">
          <a:blip r:embed="rId3">
            <a:alphaModFix/>
          </a:blip>
          <a:srcRect b="0" l="74302" r="0" t="0"/>
          <a:stretch/>
        </p:blipFill>
        <p:spPr>
          <a:xfrm>
            <a:off x="2235026" y="1017725"/>
            <a:ext cx="1662149" cy="3797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25" title="Screenshot 2025-10-20 at 12.39.36 PM.png"/>
          <p:cNvPicPr preferRelativeResize="0"/>
          <p:nvPr/>
        </p:nvPicPr>
        <p:blipFill rotWithShape="1">
          <a:blip r:embed="rId4">
            <a:alphaModFix/>
          </a:blip>
          <a:srcRect b="0" l="0" r="52356" t="0"/>
          <a:stretch/>
        </p:blipFill>
        <p:spPr>
          <a:xfrm>
            <a:off x="4112650" y="1017725"/>
            <a:ext cx="3761295" cy="379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Tech Stack.</a:t>
            </a:r>
            <a:endParaRPr/>
          </a:p>
        </p:txBody>
      </p:sp>
      <p:pic>
        <p:nvPicPr>
          <p:cNvPr id="168" name="Google Shape;168;p26" title="06-Arch-Technical Stack and Integration.png"/>
          <p:cNvPicPr preferRelativeResize="0"/>
          <p:nvPr/>
        </p:nvPicPr>
        <p:blipFill rotWithShape="1">
          <a:blip r:embed="rId3">
            <a:alphaModFix/>
          </a:blip>
          <a:srcRect b="0" l="0" r="75649" t="0"/>
          <a:stretch/>
        </p:blipFill>
        <p:spPr>
          <a:xfrm>
            <a:off x="474550" y="1423325"/>
            <a:ext cx="2226627" cy="22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6" title="06-Arch-Technical Stack and Integration.png"/>
          <p:cNvPicPr preferRelativeResize="0"/>
          <p:nvPr/>
        </p:nvPicPr>
        <p:blipFill rotWithShape="1">
          <a:blip r:embed="rId3">
            <a:alphaModFix/>
          </a:blip>
          <a:srcRect b="0" l="32560" r="37737" t="0"/>
          <a:stretch/>
        </p:blipFill>
        <p:spPr>
          <a:xfrm>
            <a:off x="3012100" y="1423325"/>
            <a:ext cx="2716073" cy="2201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6" title="06-Arch-Technical Stack and Integration.png"/>
          <p:cNvPicPr preferRelativeResize="0"/>
          <p:nvPr/>
        </p:nvPicPr>
        <p:blipFill rotWithShape="1">
          <a:blip r:embed="rId3">
            <a:alphaModFix/>
          </a:blip>
          <a:srcRect b="0" l="75649" r="0" t="0"/>
          <a:stretch/>
        </p:blipFill>
        <p:spPr>
          <a:xfrm>
            <a:off x="6146824" y="1423325"/>
            <a:ext cx="2226627" cy="2201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ROI.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Risk Reduction: "85% fraud prevention accuracy saves $57M monthly"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Revenue Growth: "Identify high-value merchants for premium partnerships"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Operational Efficiency: "Automated merchant scoring replaces manual analysis"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Market Intelligence: "Real-time competitive analysis and trend prediction"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Compliance Ready: "Built-in audit trails and regulatory reporting"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8"/>
          <p:cNvSpPr txBox="1"/>
          <p:nvPr>
            <p:ph type="title"/>
          </p:nvPr>
        </p:nvSpPr>
        <p:spPr>
          <a:xfrm>
            <a:off x="3498900" y="2277450"/>
            <a:ext cx="21462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YOU.</a:t>
            </a:r>
            <a:endParaRPr/>
          </a:p>
        </p:txBody>
      </p:sp>
      <p:sp>
        <p:nvSpPr>
          <p:cNvPr id="182" name="Google Shape;182;p28"/>
          <p:cNvSpPr txBox="1"/>
          <p:nvPr>
            <p:ph idx="1" type="body"/>
          </p:nvPr>
        </p:nvSpPr>
        <p:spPr>
          <a:xfrm>
            <a:off x="5794775" y="4407000"/>
            <a:ext cx="3259800" cy="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1000"/>
              <a:t>Ayushi Bhujade (AI consultant)</a:t>
            </a:r>
            <a:endParaRPr sz="10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rPr lang="en" sz="1000"/>
              <a:t>Rahul Raghatate (AI Strategist | Lead Data Scientist)</a:t>
            </a:r>
            <a:endParaRPr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MerchantIQ is a sophisticated multi-agent AI system that processes </a:t>
            </a:r>
            <a:r>
              <a:rPr b="1" lang="en" sz="1200">
                <a:solidFill>
                  <a:srgbClr val="434343"/>
                </a:solidFill>
              </a:rPr>
              <a:t>REAL streaming financial data </a:t>
            </a:r>
            <a:r>
              <a:rPr lang="en" sz="1200">
                <a:solidFill>
                  <a:srgbClr val="434343"/>
                </a:solidFill>
              </a:rPr>
              <a:t> through </a:t>
            </a:r>
            <a:r>
              <a:rPr b="1" lang="en" sz="1200">
                <a:solidFill>
                  <a:srgbClr val="434343"/>
                </a:solidFill>
              </a:rPr>
              <a:t>Lenses MCP </a:t>
            </a:r>
            <a:r>
              <a:rPr lang="en" sz="1200">
                <a:solidFill>
                  <a:srgbClr val="434343"/>
                </a:solidFill>
              </a:rPr>
              <a:t>to identify and analyze high-value merchants using machine learning, attribution modeling, and AI-powered insights.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434343"/>
                </a:solidFill>
              </a:rPr>
              <a:t>Value Proposition</a:t>
            </a:r>
            <a:endParaRPr b="1" i="1"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rgbClr val="434343"/>
                </a:solidFill>
              </a:rPr>
              <a:t>"Transform raw financial streams into intelligent merchant partnerships through AI-powered analytics"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i="1" lang="en" sz="1200">
                <a:solidFill>
                  <a:srgbClr val="434343"/>
                </a:solidFill>
              </a:rPr>
              <a:t>Business Use case:</a:t>
            </a:r>
            <a:r>
              <a:rPr lang="en" sz="1200">
                <a:solidFill>
                  <a:srgbClr val="434343"/>
                </a:solidFill>
              </a:rPr>
              <a:t> Prioritize merchant </a:t>
            </a:r>
            <a:r>
              <a:rPr b="1" lang="en" sz="1200">
                <a:solidFill>
                  <a:srgbClr val="434343"/>
                </a:solidFill>
              </a:rPr>
              <a:t>partnerships, marketing, or promotions</a:t>
            </a:r>
            <a:r>
              <a:rPr lang="en" sz="1200">
                <a:solidFill>
                  <a:srgbClr val="434343"/>
                </a:solidFill>
              </a:rPr>
              <a:t>.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i="1" lang="en" sz="1200">
                <a:solidFill>
                  <a:srgbClr val="434343"/>
                </a:solidFill>
              </a:rPr>
              <a:t>Technical Excellence:</a:t>
            </a:r>
            <a:r>
              <a:rPr lang="en" sz="1200">
                <a:solidFill>
                  <a:srgbClr val="434343"/>
                </a:solidFill>
              </a:rPr>
              <a:t> Lenses MCP, AWS AgentCore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b="1" i="1" lang="en" sz="1200">
                <a:solidFill>
                  <a:srgbClr val="434343"/>
                </a:solidFill>
              </a:rPr>
              <a:t>Innovative approach:</a:t>
            </a:r>
            <a:r>
              <a:rPr i="1" lang="en" sz="1200">
                <a:solidFill>
                  <a:srgbClr val="434343"/>
                </a:solidFill>
              </a:rPr>
              <a:t> </a:t>
            </a:r>
            <a:r>
              <a:rPr lang="en" sz="1200">
                <a:solidFill>
                  <a:srgbClr val="434343"/>
                </a:solidFill>
              </a:rPr>
              <a:t>Attribution Modelling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rgbClr val="434343"/>
                </a:solidFill>
              </a:rPr>
              <a:t>Outcomes: </a:t>
            </a:r>
            <a:endParaRPr b="1" i="1"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Real-time merchant intelligence dashboard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Live processing metrics and KPIs</a:t>
            </a:r>
            <a:endParaRPr sz="1200">
              <a:solidFill>
                <a:srgbClr val="434343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Char char="●"/>
            </a:pPr>
            <a:r>
              <a:rPr lang="en" sz="1200">
                <a:solidFill>
                  <a:srgbClr val="434343"/>
                </a:solidFill>
              </a:rPr>
              <a:t>Actionable business insights at a glance</a:t>
            </a:r>
            <a:endParaRPr sz="1200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434343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MerchnantIQ App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Overview Tab- </a:t>
            </a:r>
            <a:r>
              <a:rPr lang="en" sz="1400"/>
              <a:t>Business</a:t>
            </a:r>
            <a:r>
              <a:rPr lang="en" sz="1400"/>
              <a:t> Impact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Merchant Tab -  AI Powered Analytics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Fraud Detection Tab -  Security Excellence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/>
              <a:t>Analytics and AI Tab - </a:t>
            </a:r>
            <a:r>
              <a:rPr lang="en" sz="1400"/>
              <a:t>Intelligent</a:t>
            </a:r>
            <a:r>
              <a:rPr lang="en" sz="1400"/>
              <a:t> Insights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/>
              <a:t>Real Time Monitoring Tab - Operational excellence</a:t>
            </a:r>
            <a:endParaRPr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- Business Impact.</a:t>
            </a:r>
            <a:endParaRPr/>
          </a:p>
        </p:txBody>
      </p:sp>
      <p:pic>
        <p:nvPicPr>
          <p:cNvPr id="73" name="Google Shape;73;p16" title="01-Overview 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25" y="1017725"/>
            <a:ext cx="7329725" cy="37543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Merchant Analytics.</a:t>
            </a:r>
            <a:endParaRPr/>
          </a:p>
        </p:txBody>
      </p:sp>
      <p:pic>
        <p:nvPicPr>
          <p:cNvPr id="79" name="Google Shape;79;p17" title="02-Merchant Tab.png"/>
          <p:cNvPicPr preferRelativeResize="0"/>
          <p:nvPr/>
        </p:nvPicPr>
        <p:blipFill rotWithShape="1">
          <a:blip r:embed="rId3">
            <a:alphaModFix/>
          </a:blip>
          <a:srcRect b="2317" l="0" r="0" t="2317"/>
          <a:stretch/>
        </p:blipFill>
        <p:spPr>
          <a:xfrm>
            <a:off x="441025" y="1350775"/>
            <a:ext cx="5714202" cy="292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 title="Screenshot 2025-10-20 at 12.39.14 PM.png"/>
          <p:cNvPicPr preferRelativeResize="0"/>
          <p:nvPr/>
        </p:nvPicPr>
        <p:blipFill rotWithShape="1">
          <a:blip r:embed="rId4">
            <a:alphaModFix/>
          </a:blip>
          <a:srcRect b="0" l="0" r="72148" t="0"/>
          <a:stretch/>
        </p:blipFill>
        <p:spPr>
          <a:xfrm>
            <a:off x="6571875" y="1646488"/>
            <a:ext cx="2212777" cy="2335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Fraud Detection.</a:t>
            </a:r>
            <a:endParaRPr/>
          </a:p>
        </p:txBody>
      </p:sp>
      <p:pic>
        <p:nvPicPr>
          <p:cNvPr id="86" name="Google Shape;86;p18" title="03-Fraud Detection Tab.png"/>
          <p:cNvPicPr preferRelativeResize="0"/>
          <p:nvPr/>
        </p:nvPicPr>
        <p:blipFill rotWithShape="1">
          <a:blip r:embed="rId3">
            <a:alphaModFix/>
          </a:blip>
          <a:srcRect b="-2600" l="0" r="0" t="2600"/>
          <a:stretch/>
        </p:blipFill>
        <p:spPr>
          <a:xfrm>
            <a:off x="392225" y="1162925"/>
            <a:ext cx="6087752" cy="3706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Analytics &amp; AI.</a:t>
            </a:r>
            <a:endParaRPr/>
          </a:p>
        </p:txBody>
      </p:sp>
      <p:pic>
        <p:nvPicPr>
          <p:cNvPr id="92" name="Google Shape;92;p19" title="04-00-Analytics &amp; AI 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425" y="947925"/>
            <a:ext cx="7063301" cy="3752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Actionable AI.</a:t>
            </a:r>
            <a:endParaRPr/>
          </a:p>
        </p:txBody>
      </p:sp>
      <p:pic>
        <p:nvPicPr>
          <p:cNvPr id="98" name="Google Shape;98;p20" title="04-01-AI Generated Insights &amp; Action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100" y="1506875"/>
            <a:ext cx="8311798" cy="2800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Real Time Monitoring.</a:t>
            </a:r>
            <a:endParaRPr/>
          </a:p>
        </p:txBody>
      </p:sp>
      <p:pic>
        <p:nvPicPr>
          <p:cNvPr id="104" name="Google Shape;104;p21" title="05-Real Time Monitoring Tab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1425" y="1484250"/>
            <a:ext cx="5938401" cy="3157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21" title="Screenshot 2025-10-20 at 12.39.14 PM.png"/>
          <p:cNvPicPr preferRelativeResize="0"/>
          <p:nvPr/>
        </p:nvPicPr>
        <p:blipFill rotWithShape="1">
          <a:blip r:embed="rId4">
            <a:alphaModFix/>
          </a:blip>
          <a:srcRect b="0" l="68836" r="0" t="0"/>
          <a:stretch/>
        </p:blipFill>
        <p:spPr>
          <a:xfrm>
            <a:off x="6526425" y="1975588"/>
            <a:ext cx="2305874" cy="217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