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5" r:id="rId2"/>
    <p:sldId id="320" r:id="rId3"/>
    <p:sldId id="314" r:id="rId4"/>
    <p:sldId id="332" r:id="rId5"/>
    <p:sldId id="321" r:id="rId6"/>
    <p:sldId id="327" r:id="rId7"/>
    <p:sldId id="328" r:id="rId8"/>
    <p:sldId id="333" r:id="rId9"/>
    <p:sldId id="329" r:id="rId10"/>
    <p:sldId id="325" r:id="rId11"/>
    <p:sldId id="324" r:id="rId12"/>
    <p:sldId id="330" r:id="rId13"/>
    <p:sldId id="331" r:id="rId14"/>
    <p:sldId id="319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6532" autoAdjust="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rumalesh" userId="ed095d45d0ec8f2e" providerId="LiveId" clId="{62B196B6-8CEF-4C7F-BC18-F6A47E830A41}"/>
    <pc:docChg chg="custSel addSld modSld sldOrd">
      <pc:chgData name="Tirumalesh" userId="ed095d45d0ec8f2e" providerId="LiveId" clId="{62B196B6-8CEF-4C7F-BC18-F6A47E830A41}" dt="2023-02-08T01:10:33.146" v="68" actId="207"/>
      <pc:docMkLst>
        <pc:docMk/>
      </pc:docMkLst>
      <pc:sldChg chg="delSp modSp mod">
        <pc:chgData name="Tirumalesh" userId="ed095d45d0ec8f2e" providerId="LiveId" clId="{62B196B6-8CEF-4C7F-BC18-F6A47E830A41}" dt="2023-02-05T18:51:24.009" v="21" actId="21"/>
        <pc:sldMkLst>
          <pc:docMk/>
          <pc:sldMk cId="0" sldId="256"/>
        </pc:sldMkLst>
        <pc:picChg chg="del mod">
          <ac:chgData name="Tirumalesh" userId="ed095d45d0ec8f2e" providerId="LiveId" clId="{62B196B6-8CEF-4C7F-BC18-F6A47E830A41}" dt="2023-02-05T18:51:17.236" v="19" actId="21"/>
          <ac:picMkLst>
            <pc:docMk/>
            <pc:sldMk cId="0" sldId="256"/>
            <ac:picMk id="3" creationId="{F48F2E4C-65FF-482C-81A7-450AFD234DA3}"/>
          </ac:picMkLst>
        </pc:picChg>
        <pc:picChg chg="del">
          <ac:chgData name="Tirumalesh" userId="ed095d45d0ec8f2e" providerId="LiveId" clId="{62B196B6-8CEF-4C7F-BC18-F6A47E830A41}" dt="2023-02-05T18:51:20.908" v="20" actId="21"/>
          <ac:picMkLst>
            <pc:docMk/>
            <pc:sldMk cId="0" sldId="256"/>
            <ac:picMk id="4" creationId="{CD070035-6152-4E9F-A87F-08ED03AE0579}"/>
          </ac:picMkLst>
        </pc:picChg>
        <pc:picChg chg="del">
          <ac:chgData name="Tirumalesh" userId="ed095d45d0ec8f2e" providerId="LiveId" clId="{62B196B6-8CEF-4C7F-BC18-F6A47E830A41}" dt="2023-02-05T18:51:24.009" v="21" actId="21"/>
          <ac:picMkLst>
            <pc:docMk/>
            <pc:sldMk cId="0" sldId="256"/>
            <ac:picMk id="1028" creationId="{CFD563C7-9D8B-46A6-9FD1-AF4302251731}"/>
          </ac:picMkLst>
        </pc:picChg>
      </pc:sldChg>
      <pc:sldChg chg="modSp add mod ord">
        <pc:chgData name="Tirumalesh" userId="ed095d45d0ec8f2e" providerId="LiveId" clId="{62B196B6-8CEF-4C7F-BC18-F6A47E830A41}" dt="2023-02-07T23:53:39.980" v="22" actId="6549"/>
        <pc:sldMkLst>
          <pc:docMk/>
          <pc:sldMk cId="144037105" sldId="289"/>
        </pc:sldMkLst>
        <pc:spChg chg="mod">
          <ac:chgData name="Tirumalesh" userId="ed095d45d0ec8f2e" providerId="LiveId" clId="{62B196B6-8CEF-4C7F-BC18-F6A47E830A41}" dt="2023-02-07T23:53:39.980" v="22" actId="6549"/>
          <ac:spMkLst>
            <pc:docMk/>
            <pc:sldMk cId="144037105" sldId="289"/>
            <ac:spMk id="3" creationId="{B6D3BC5E-52E2-40C0-996B-903F17728BB5}"/>
          </ac:spMkLst>
        </pc:spChg>
      </pc:sldChg>
      <pc:sldChg chg="modSp mod">
        <pc:chgData name="Tirumalesh" userId="ed095d45d0ec8f2e" providerId="LiveId" clId="{62B196B6-8CEF-4C7F-BC18-F6A47E830A41}" dt="2023-02-08T00:59:14.908" v="50" actId="20577"/>
        <pc:sldMkLst>
          <pc:docMk/>
          <pc:sldMk cId="976922410" sldId="306"/>
        </pc:sldMkLst>
        <pc:spChg chg="mod">
          <ac:chgData name="Tirumalesh" userId="ed095d45d0ec8f2e" providerId="LiveId" clId="{62B196B6-8CEF-4C7F-BC18-F6A47E830A41}" dt="2023-02-08T00:59:14.908" v="50" actId="20577"/>
          <ac:spMkLst>
            <pc:docMk/>
            <pc:sldMk cId="976922410" sldId="306"/>
            <ac:spMk id="3" creationId="{5C3F96B7-A660-4AC0-A660-BC38D0E5CDB8}"/>
          </ac:spMkLst>
        </pc:spChg>
      </pc:sldChg>
      <pc:sldChg chg="modSp mod">
        <pc:chgData name="Tirumalesh" userId="ed095d45d0ec8f2e" providerId="LiveId" clId="{62B196B6-8CEF-4C7F-BC18-F6A47E830A41}" dt="2023-02-08T01:03:59.972" v="65" actId="20577"/>
        <pc:sldMkLst>
          <pc:docMk/>
          <pc:sldMk cId="3843953645" sldId="307"/>
        </pc:sldMkLst>
        <pc:spChg chg="mod">
          <ac:chgData name="Tirumalesh" userId="ed095d45d0ec8f2e" providerId="LiveId" clId="{62B196B6-8CEF-4C7F-BC18-F6A47E830A41}" dt="2023-02-08T01:03:59.972" v="65" actId="20577"/>
          <ac:spMkLst>
            <pc:docMk/>
            <pc:sldMk cId="3843953645" sldId="307"/>
            <ac:spMk id="3" creationId="{5C3F96B7-A660-4AC0-A660-BC38D0E5CDB8}"/>
          </ac:spMkLst>
        </pc:spChg>
      </pc:sldChg>
      <pc:sldChg chg="modSp mod">
        <pc:chgData name="Tirumalesh" userId="ed095d45d0ec8f2e" providerId="LiveId" clId="{62B196B6-8CEF-4C7F-BC18-F6A47E830A41}" dt="2023-02-08T01:10:33.146" v="68" actId="207"/>
        <pc:sldMkLst>
          <pc:docMk/>
          <pc:sldMk cId="639301464" sldId="308"/>
        </pc:sldMkLst>
        <pc:spChg chg="mod">
          <ac:chgData name="Tirumalesh" userId="ed095d45d0ec8f2e" providerId="LiveId" clId="{62B196B6-8CEF-4C7F-BC18-F6A47E830A41}" dt="2023-02-08T01:10:33.146" v="68" actId="207"/>
          <ac:spMkLst>
            <pc:docMk/>
            <pc:sldMk cId="639301464" sldId="308"/>
            <ac:spMk id="3" creationId="{5C3F96B7-A660-4AC0-A660-BC38D0E5CDB8}"/>
          </ac:spMkLst>
        </pc:spChg>
      </pc:sldChg>
    </pc:docChg>
  </pc:docChgLst>
  <pc:docChgLst>
    <pc:chgData name="Tirumalesh" userId="ed095d45d0ec8f2e" providerId="LiveId" clId="{51D96FCE-46B8-4F7F-B9C1-D0E8DD9289F2}"/>
    <pc:docChg chg="custSel modSld">
      <pc:chgData name="Tirumalesh" userId="ed095d45d0ec8f2e" providerId="LiveId" clId="{51D96FCE-46B8-4F7F-B9C1-D0E8DD9289F2}" dt="2023-09-08T00:44:06.834" v="130" actId="20577"/>
      <pc:docMkLst>
        <pc:docMk/>
      </pc:docMkLst>
      <pc:sldChg chg="modSp mod">
        <pc:chgData name="Tirumalesh" userId="ed095d45d0ec8f2e" providerId="LiveId" clId="{51D96FCE-46B8-4F7F-B9C1-D0E8DD9289F2}" dt="2023-09-08T00:22:39.316" v="2" actId="13926"/>
        <pc:sldMkLst>
          <pc:docMk/>
          <pc:sldMk cId="2107719061" sldId="298"/>
        </pc:sldMkLst>
        <pc:spChg chg="mod">
          <ac:chgData name="Tirumalesh" userId="ed095d45d0ec8f2e" providerId="LiveId" clId="{51D96FCE-46B8-4F7F-B9C1-D0E8DD9289F2}" dt="2023-09-08T00:22:39.316" v="2" actId="13926"/>
          <ac:spMkLst>
            <pc:docMk/>
            <pc:sldMk cId="2107719061" sldId="298"/>
            <ac:spMk id="3" creationId="{5C3F96B7-A660-4AC0-A660-BC38D0E5CDB8}"/>
          </ac:spMkLst>
        </pc:spChg>
      </pc:sldChg>
      <pc:sldChg chg="modSp mod">
        <pc:chgData name="Tirumalesh" userId="ed095d45d0ec8f2e" providerId="LiveId" clId="{51D96FCE-46B8-4F7F-B9C1-D0E8DD9289F2}" dt="2023-09-08T00:24:05.146" v="5" actId="13926"/>
        <pc:sldMkLst>
          <pc:docMk/>
          <pc:sldMk cId="3229781285" sldId="299"/>
        </pc:sldMkLst>
        <pc:spChg chg="mod">
          <ac:chgData name="Tirumalesh" userId="ed095d45d0ec8f2e" providerId="LiveId" clId="{51D96FCE-46B8-4F7F-B9C1-D0E8DD9289F2}" dt="2023-09-08T00:24:05.146" v="5" actId="13926"/>
          <ac:spMkLst>
            <pc:docMk/>
            <pc:sldMk cId="3229781285" sldId="299"/>
            <ac:spMk id="3" creationId="{5C3F96B7-A660-4AC0-A660-BC38D0E5CDB8}"/>
          </ac:spMkLst>
        </pc:spChg>
      </pc:sldChg>
      <pc:sldChg chg="modSp mod">
        <pc:chgData name="Tirumalesh" userId="ed095d45d0ec8f2e" providerId="LiveId" clId="{51D96FCE-46B8-4F7F-B9C1-D0E8DD9289F2}" dt="2023-09-08T00:25:50.083" v="11" actId="13926"/>
        <pc:sldMkLst>
          <pc:docMk/>
          <pc:sldMk cId="3997634648" sldId="300"/>
        </pc:sldMkLst>
        <pc:spChg chg="mod">
          <ac:chgData name="Tirumalesh" userId="ed095d45d0ec8f2e" providerId="LiveId" clId="{51D96FCE-46B8-4F7F-B9C1-D0E8DD9289F2}" dt="2023-09-08T00:25:50.083" v="11" actId="13926"/>
          <ac:spMkLst>
            <pc:docMk/>
            <pc:sldMk cId="3997634648" sldId="300"/>
            <ac:spMk id="3" creationId="{5C3F96B7-A660-4AC0-A660-BC38D0E5CDB8}"/>
          </ac:spMkLst>
        </pc:spChg>
      </pc:sldChg>
      <pc:sldChg chg="modSp mod">
        <pc:chgData name="Tirumalesh" userId="ed095d45d0ec8f2e" providerId="LiveId" clId="{51D96FCE-46B8-4F7F-B9C1-D0E8DD9289F2}" dt="2023-09-08T00:41:47.096" v="65" actId="20577"/>
        <pc:sldMkLst>
          <pc:docMk/>
          <pc:sldMk cId="2577090247" sldId="302"/>
        </pc:sldMkLst>
        <pc:spChg chg="mod">
          <ac:chgData name="Tirumalesh" userId="ed095d45d0ec8f2e" providerId="LiveId" clId="{51D96FCE-46B8-4F7F-B9C1-D0E8DD9289F2}" dt="2023-09-08T00:41:47.096" v="65" actId="20577"/>
          <ac:spMkLst>
            <pc:docMk/>
            <pc:sldMk cId="2577090247" sldId="302"/>
            <ac:spMk id="3" creationId="{C2D17EC0-3E91-4357-8F31-802E8E8D5EF7}"/>
          </ac:spMkLst>
        </pc:spChg>
      </pc:sldChg>
      <pc:sldChg chg="modSp mod">
        <pc:chgData name="Tirumalesh" userId="ed095d45d0ec8f2e" providerId="LiveId" clId="{51D96FCE-46B8-4F7F-B9C1-D0E8DD9289F2}" dt="2023-09-08T00:42:48.941" v="72" actId="20577"/>
        <pc:sldMkLst>
          <pc:docMk/>
          <pc:sldMk cId="3145680496" sldId="305"/>
        </pc:sldMkLst>
        <pc:spChg chg="mod">
          <ac:chgData name="Tirumalesh" userId="ed095d45d0ec8f2e" providerId="LiveId" clId="{51D96FCE-46B8-4F7F-B9C1-D0E8DD9289F2}" dt="2023-09-08T00:42:48.941" v="72" actId="20577"/>
          <ac:spMkLst>
            <pc:docMk/>
            <pc:sldMk cId="3145680496" sldId="305"/>
            <ac:spMk id="3" creationId="{AF71E57A-3907-49F8-8397-59EB2462A920}"/>
          </ac:spMkLst>
        </pc:spChg>
      </pc:sldChg>
      <pc:sldChg chg="modSp mod">
        <pc:chgData name="Tirumalesh" userId="ed095d45d0ec8f2e" providerId="LiveId" clId="{51D96FCE-46B8-4F7F-B9C1-D0E8DD9289F2}" dt="2023-09-08T00:28:02.666" v="13" actId="13926"/>
        <pc:sldMkLst>
          <pc:docMk/>
          <pc:sldMk cId="976922410" sldId="306"/>
        </pc:sldMkLst>
        <pc:spChg chg="mod">
          <ac:chgData name="Tirumalesh" userId="ed095d45d0ec8f2e" providerId="LiveId" clId="{51D96FCE-46B8-4F7F-B9C1-D0E8DD9289F2}" dt="2023-09-08T00:28:02.666" v="13" actId="13926"/>
          <ac:spMkLst>
            <pc:docMk/>
            <pc:sldMk cId="976922410" sldId="306"/>
            <ac:spMk id="3" creationId="{5C3F96B7-A660-4AC0-A660-BC38D0E5CDB8}"/>
          </ac:spMkLst>
        </pc:spChg>
      </pc:sldChg>
      <pc:sldChg chg="modSp mod">
        <pc:chgData name="Tirumalesh" userId="ed095d45d0ec8f2e" providerId="LiveId" clId="{51D96FCE-46B8-4F7F-B9C1-D0E8DD9289F2}" dt="2023-09-08T00:29:41.490" v="17" actId="13926"/>
        <pc:sldMkLst>
          <pc:docMk/>
          <pc:sldMk cId="3843953645" sldId="307"/>
        </pc:sldMkLst>
        <pc:spChg chg="mod">
          <ac:chgData name="Tirumalesh" userId="ed095d45d0ec8f2e" providerId="LiveId" clId="{51D96FCE-46B8-4F7F-B9C1-D0E8DD9289F2}" dt="2023-09-08T00:29:41.490" v="17" actId="13926"/>
          <ac:spMkLst>
            <pc:docMk/>
            <pc:sldMk cId="3843953645" sldId="307"/>
            <ac:spMk id="3" creationId="{5C3F96B7-A660-4AC0-A660-BC38D0E5CDB8}"/>
          </ac:spMkLst>
        </pc:spChg>
      </pc:sldChg>
      <pc:sldChg chg="modSp mod">
        <pc:chgData name="Tirumalesh" userId="ed095d45d0ec8f2e" providerId="LiveId" clId="{51D96FCE-46B8-4F7F-B9C1-D0E8DD9289F2}" dt="2023-09-08T00:31:40.780" v="32" actId="13926"/>
        <pc:sldMkLst>
          <pc:docMk/>
          <pc:sldMk cId="639301464" sldId="308"/>
        </pc:sldMkLst>
        <pc:spChg chg="mod">
          <ac:chgData name="Tirumalesh" userId="ed095d45d0ec8f2e" providerId="LiveId" clId="{51D96FCE-46B8-4F7F-B9C1-D0E8DD9289F2}" dt="2023-09-08T00:31:40.780" v="32" actId="13926"/>
          <ac:spMkLst>
            <pc:docMk/>
            <pc:sldMk cId="639301464" sldId="308"/>
            <ac:spMk id="3" creationId="{5C3F96B7-A660-4AC0-A660-BC38D0E5CDB8}"/>
          </ac:spMkLst>
        </pc:spChg>
      </pc:sldChg>
      <pc:sldChg chg="modSp mod">
        <pc:chgData name="Tirumalesh" userId="ed095d45d0ec8f2e" providerId="LiveId" clId="{51D96FCE-46B8-4F7F-B9C1-D0E8DD9289F2}" dt="2023-09-08T00:39:43.907" v="33" actId="13926"/>
        <pc:sldMkLst>
          <pc:docMk/>
          <pc:sldMk cId="832398136" sldId="309"/>
        </pc:sldMkLst>
        <pc:spChg chg="mod">
          <ac:chgData name="Tirumalesh" userId="ed095d45d0ec8f2e" providerId="LiveId" clId="{51D96FCE-46B8-4F7F-B9C1-D0E8DD9289F2}" dt="2023-09-08T00:39:43.907" v="33" actId="13926"/>
          <ac:spMkLst>
            <pc:docMk/>
            <pc:sldMk cId="832398136" sldId="309"/>
            <ac:spMk id="3" creationId="{D54C3CAE-D552-402D-8092-BCA5974A93A7}"/>
          </ac:spMkLst>
        </pc:spChg>
      </pc:sldChg>
      <pc:sldChg chg="modSp mod">
        <pc:chgData name="Tirumalesh" userId="ed095d45d0ec8f2e" providerId="LiveId" clId="{51D96FCE-46B8-4F7F-B9C1-D0E8DD9289F2}" dt="2023-09-08T00:44:06.834" v="130" actId="20577"/>
        <pc:sldMkLst>
          <pc:docMk/>
          <pc:sldMk cId="779967262" sldId="313"/>
        </pc:sldMkLst>
        <pc:spChg chg="mod">
          <ac:chgData name="Tirumalesh" userId="ed095d45d0ec8f2e" providerId="LiveId" clId="{51D96FCE-46B8-4F7F-B9C1-D0E8DD9289F2}" dt="2023-09-08T00:44:06.834" v="130" actId="20577"/>
          <ac:spMkLst>
            <pc:docMk/>
            <pc:sldMk cId="779967262" sldId="313"/>
            <ac:spMk id="3" creationId="{AF9BC1A8-5D13-4361-AC42-5D6BB3126A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B5B3FC-D259-4339-B80E-3202CA0E79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C71E3-9681-4FD2-8D7A-D1CF620D9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1C42527-8CB2-4B15-A023-2BC6DAF79A16}" type="datetimeFigureOut">
              <a:rPr lang="en-US" altLang="en-US"/>
              <a:pPr>
                <a:defRPr/>
              </a:pPr>
              <a:t>4/10/2024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20833-BE26-409D-977C-70F1EE82E3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BEA6B-0C64-42E5-9E64-21C8B8DDE3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D518A1C-3D7A-4D93-87CB-929567B29C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E9C9D1-FF53-4A1F-B1AC-C553C465C0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10D0F-6CF9-4371-BFF6-87FD774BB1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E9C981-B83C-43FE-BAC2-886B2E289F95}" type="datetimeFigureOut">
              <a:rPr lang="en-US" altLang="en-US"/>
              <a:pPr>
                <a:defRPr/>
              </a:pPr>
              <a:t>4/10/2024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36C0587-BAD1-4F27-AE41-8F616658EA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2CFA256-6831-4BFA-8360-3E04C7D4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1D6E-799F-469D-AE51-4A6D5AA5EE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090E3-AF64-4FF8-AE87-9C351B090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048AD9-4560-411A-985C-A5A70006F24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2057-F365-401A-BCBD-AB15783D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F9DCA33-D365-4FE0-81A7-27A770F66A96}" type="datetimeFigureOut">
              <a:rPr lang="en-US" altLang="en-US"/>
              <a:pPr>
                <a:defRPr/>
              </a:pPr>
              <a:t>4/10/2024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5D79-0C34-4DF6-BBDC-31C81003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9590-BA39-44A9-93FC-5BE7E923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511B927-7FF2-4960-929B-A359A8EEEE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77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C3E9-7643-4106-9235-158C4081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191881F-57E7-4550-B97D-30CE246C02F7}" type="datetimeFigureOut">
              <a:rPr lang="en-US" altLang="en-US"/>
              <a:pPr>
                <a:defRPr/>
              </a:pPr>
              <a:t>4/10/2024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4D46-BD71-4228-8B81-02FE9B89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D9BD-9409-4A26-8EBF-F6660E10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43F76E3-2BF3-49EA-971E-CF7ADDEFEAC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875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3DF32-E195-45A1-9189-8459B6B7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DC6BF1C-C9DC-4FDC-AC80-181CC916068F}" type="datetimeFigureOut">
              <a:rPr lang="en-US" altLang="en-US"/>
              <a:pPr>
                <a:defRPr/>
              </a:pPr>
              <a:t>4/10/2024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43FF7-D3CC-4F03-A430-CB6A16C6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C1D2-7D8E-456B-A40C-C58E3438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FC85001-6B94-4565-8898-C6E5096DD63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053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C68AF-BA65-4F09-A35A-7EF98513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4B927C0-26D1-4F68-B12B-5B0CF161EE9E}" type="datetimeFigureOut">
              <a:rPr lang="en-US" altLang="en-US"/>
              <a:pPr>
                <a:defRPr/>
              </a:pPr>
              <a:t>4/10/2024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C241-3308-4E50-AFE6-41F07D07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CFCB-F036-4B0A-97A9-C6DEC65D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BC21EAA-49E6-4B6F-A4FB-986EE655E2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171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93C7-E7FB-4767-988A-0F37584B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AA0E657-A5C6-4D8A-8EB1-623EA37EA730}" type="datetimeFigureOut">
              <a:rPr lang="en-US" altLang="en-US"/>
              <a:pPr>
                <a:defRPr/>
              </a:pPr>
              <a:t>4/10/2024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C0D7-29E8-4D75-BDDF-7AE96B42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2663-68A6-4797-84DB-D26E42FB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46BBD96-78D1-4DAB-9705-F30109DE13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199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0C3F7-D3E6-4B8A-9FC8-686FB252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BBD917D-4136-45A5-9DAF-6C2EC9D971F2}" type="datetimeFigureOut">
              <a:rPr lang="en-US" altLang="en-US"/>
              <a:pPr>
                <a:defRPr/>
              </a:pPr>
              <a:t>4/10/2024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61188-20BA-4A33-9B4E-7AFE8130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5CD8B-E93C-4D9E-9F3B-750296C1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9052D72-5FD4-49A6-A517-AE78A399A7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14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FACBC-AAFE-47B6-8224-050D1DCF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AF08184-8FEF-4510-A049-660951F33C3B}" type="datetimeFigureOut">
              <a:rPr lang="en-US" altLang="en-US"/>
              <a:pPr>
                <a:defRPr/>
              </a:pPr>
              <a:t>4/10/2024</a:t>
            </a:fld>
            <a:endParaRPr lang="en-US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31A29-EAAC-4E7D-A62C-A16B33B6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BE737-5761-4E35-988C-A3129052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4EBC236-076A-4346-B038-81299B1633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553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AC781-FDD7-4F13-A968-5D276B12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2A00367-7EB8-4DA2-BB56-91F3C8FCB906}" type="datetimeFigureOut">
              <a:rPr lang="en-US" altLang="en-US"/>
              <a:pPr>
                <a:defRPr/>
              </a:pPr>
              <a:t>4/10/2024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AADF-155E-468D-BA96-B02325C6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58EBA-3ABC-4BE3-B35D-AAB683BD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41FEE62-1536-488B-A5ED-1A9A4DF159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3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321F5-2035-4595-8727-F764CB79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6D177C7-4872-403D-A96A-55A60FDC6B11}" type="datetimeFigureOut">
              <a:rPr lang="en-US" altLang="en-US"/>
              <a:pPr>
                <a:defRPr/>
              </a:pPr>
              <a:t>4/10/2024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D3146-A107-48C9-BC57-A2089776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CB8C7-112A-4CA2-90E1-88A9E8A4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D9915B2-AFAF-4FAD-94CC-611F11408D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272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8494A-7ADC-4FA7-819E-2834B48F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0873DEA-835A-4693-AB30-4D711BADE628}" type="datetimeFigureOut">
              <a:rPr lang="en-US" altLang="en-US"/>
              <a:pPr>
                <a:defRPr/>
              </a:pPr>
              <a:t>4/10/2024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0E911-1F1A-4E8E-92BC-42B9DFFA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F4738-0DC7-44F4-AC48-B3C7484B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640BD9F-D079-450E-88AD-DC576E6B6B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060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AF76-E1B3-4C6A-B002-DBA75AA0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EB4572D-4921-4BB3-A5A2-5794794B51CD}" type="datetimeFigureOut">
              <a:rPr lang="en-US" altLang="en-US"/>
              <a:pPr>
                <a:defRPr/>
              </a:pPr>
              <a:t>4/10/2024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ABB14-104E-4645-8A67-FB06A315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99F09-A480-40E9-8BDF-ADF19F2E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26F9262-4E28-443D-82A7-AE52F302D1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031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FCA1CB5-AD55-414D-BABE-364829FE709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18C33E8-B18F-48E0-A271-411F5DA7A6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2452688"/>
            <a:ext cx="82296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F79B9-C119-4F47-A077-AC2003ACFBAE}"/>
              </a:ext>
            </a:extLst>
          </p:cNvPr>
          <p:cNvSpPr/>
          <p:nvPr userDrawn="1"/>
        </p:nvSpPr>
        <p:spPr>
          <a:xfrm>
            <a:off x="0" y="6569075"/>
            <a:ext cx="9144000" cy="288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6D138-FA02-442D-AE68-5EAD317AF5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18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1030" name="Picture 9" descr="UMBClogo_offset_cmyk-W.eps">
            <a:extLst>
              <a:ext uri="{FF2B5EF4-FFF2-40B4-BE49-F238E27FC236}">
                <a16:creationId xmlns:a16="http://schemas.microsoft.com/office/drawing/2014/main" id="{79F71F7E-0737-45BA-9B8A-863FC040F9B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27000"/>
            <a:ext cx="33162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10">
            <a:extLst>
              <a:ext uri="{FF2B5EF4-FFF2-40B4-BE49-F238E27FC236}">
                <a16:creationId xmlns:a16="http://schemas.microsoft.com/office/drawing/2014/main" id="{5D058375-1D84-4824-97BF-2F976086C7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81850" y="6542088"/>
            <a:ext cx="182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400" dirty="0">
                <a:latin typeface="Arial" charset="0"/>
              </a:rPr>
              <a:t>www.umbc.edu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DA649-C2C1-4BF8-830F-F9416E1C0507}"/>
              </a:ext>
            </a:extLst>
          </p:cNvPr>
          <p:cNvSpPr/>
          <p:nvPr userDrawn="1"/>
        </p:nvSpPr>
        <p:spPr>
          <a:xfrm>
            <a:off x="7266768" y="581728"/>
            <a:ext cx="18726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dirty="0">
                <a:solidFill>
                  <a:srgbClr val="FFC000"/>
                </a:solidFill>
              </a:rPr>
              <a:t>Data 690- Financial Data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7F15-432F-8404-B743-8EF76665B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251" y="1847655"/>
            <a:ext cx="7772400" cy="2245412"/>
          </a:xfrm>
        </p:spPr>
        <p:txBody>
          <a:bodyPr/>
          <a:lstStyle/>
          <a:p>
            <a:r>
              <a:rPr lang="en-IN" sz="3200" dirty="0"/>
              <a:t>PROJECT TITLE </a:t>
            </a:r>
            <a:br>
              <a:rPr lang="en-IN" sz="3200" i="1" dirty="0">
                <a:highlight>
                  <a:srgbClr val="FFFF00"/>
                </a:highlight>
              </a:rPr>
            </a:br>
            <a:r>
              <a:rPr lang="en-IN" sz="3200" b="1" dirty="0"/>
              <a:t>Optimizing Returns: A Three Month Strategy for Top Auto Giants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793FA0-2A30-580F-51A9-759A5514C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97090"/>
              </p:ext>
            </p:extLst>
          </p:nvPr>
        </p:nvGraphicFramePr>
        <p:xfrm>
          <a:off x="970960" y="4189168"/>
          <a:ext cx="720207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271">
                  <a:extLst>
                    <a:ext uri="{9D8B030D-6E8A-4147-A177-3AD203B41FA5}">
                      <a16:colId xmlns:a16="http://schemas.microsoft.com/office/drawing/2014/main" val="3001823824"/>
                    </a:ext>
                  </a:extLst>
                </a:gridCol>
                <a:gridCol w="3308808">
                  <a:extLst>
                    <a:ext uri="{9D8B030D-6E8A-4147-A177-3AD203B41FA5}">
                      <a16:colId xmlns:a16="http://schemas.microsoft.com/office/drawing/2014/main" val="26556382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Team Members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4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dirty="0"/>
                        <a:t>Ayushi Bhujade </a:t>
                      </a:r>
                      <a:r>
                        <a:rPr lang="en-IN" i="1" dirty="0"/>
                        <a:t>(ZG28331)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dirty="0" err="1"/>
                        <a:t>Nikhitha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Guntaka</a:t>
                      </a:r>
                      <a:r>
                        <a:rPr lang="en-IN" dirty="0"/>
                        <a:t> </a:t>
                      </a:r>
                      <a:r>
                        <a:rPr lang="en-IN" i="1" dirty="0"/>
                        <a:t>(QG32451)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426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65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5. Stock Evaluation: Sharpe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09946"/>
            <a:ext cx="8413423" cy="4316218"/>
          </a:xfrm>
        </p:spPr>
        <p:txBody>
          <a:bodyPr/>
          <a:lstStyle/>
          <a:p>
            <a:pPr algn="just"/>
            <a:r>
              <a:rPr lang="en-IN" sz="1600" dirty="0"/>
              <a:t>Sharpe ratio is used to assess the risk –adjusted return of investments or portfolios.</a:t>
            </a:r>
          </a:p>
          <a:p>
            <a:pPr algn="just"/>
            <a:r>
              <a:rPr lang="en-IN" sz="1600" dirty="0"/>
              <a:t>Sharpe Ratio is valuable for constructing efficient portfolios by optimizing the trade off between  risk and return.</a:t>
            </a:r>
          </a:p>
          <a:p>
            <a:pPr algn="just"/>
            <a:r>
              <a:rPr lang="en-IN" sz="1600" dirty="0"/>
              <a:t>It considers both systematic and non systematic risk, making it suitable for evaluating diversified portfolios.</a:t>
            </a:r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DF4DE6-6052-DE2A-4971-3F8BB9C7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16672"/>
              </p:ext>
            </p:extLst>
          </p:nvPr>
        </p:nvGraphicFramePr>
        <p:xfrm>
          <a:off x="534184" y="3312106"/>
          <a:ext cx="8232743" cy="2976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37296">
                  <a:extLst>
                    <a:ext uri="{9D8B030D-6E8A-4147-A177-3AD203B41FA5}">
                      <a16:colId xmlns:a16="http://schemas.microsoft.com/office/drawing/2014/main" val="2506772941"/>
                    </a:ext>
                  </a:extLst>
                </a:gridCol>
                <a:gridCol w="1875934">
                  <a:extLst>
                    <a:ext uri="{9D8B030D-6E8A-4147-A177-3AD203B41FA5}">
                      <a16:colId xmlns:a16="http://schemas.microsoft.com/office/drawing/2014/main" val="354975181"/>
                    </a:ext>
                  </a:extLst>
                </a:gridCol>
                <a:gridCol w="4119513">
                  <a:extLst>
                    <a:ext uri="{9D8B030D-6E8A-4147-A177-3AD203B41FA5}">
                      <a16:colId xmlns:a16="http://schemas.microsoft.com/office/drawing/2014/main" val="36355135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500" b="0" i="1" u="sng" dirty="0">
                          <a:highlight>
                            <a:srgbClr val="FFFF00"/>
                          </a:highlight>
                        </a:rPr>
                        <a:t>Calculated Sharpe Ratio of the stocks-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0" i="1" u="sng" dirty="0">
                          <a:highlight>
                            <a:srgbClr val="FFFF00"/>
                          </a:highlight>
                        </a:rPr>
                        <a:t> Interpretation: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3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/>
                        <a:t>Tesla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/>
                        <a:t>-0.007708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Tesla has a negative Sharpe Ratio, indicating that its return is not sufficient to compensate for the risk taken.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Mercedes also has a relatively high Sharpe Ratio, indicating good risk-adjusted return.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Ferrari has the highest Sharpe Ratio, suggesting that it has the best risk-adjusted return among the listed securities.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sz="1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57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/>
                        <a:t>Toyota Motors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/>
                        <a:t>0.119415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70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/>
                        <a:t>Mercedes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/>
                        <a:t>0.224604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82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 err="1"/>
                        <a:t>Stellantis</a:t>
                      </a:r>
                      <a:endParaRPr lang="en-IN" sz="1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/>
                        <a:t>0.058694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98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/>
                        <a:t>BMW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/>
                        <a:t>0.187550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2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/>
                        <a:t>Ferrari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/>
                        <a:t>0.425031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5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/>
                        <a:t>Honda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/>
                        <a:t>0.220902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11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77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6.1 Portfolio Construction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09946"/>
            <a:ext cx="8441703" cy="4316218"/>
          </a:xfrm>
        </p:spPr>
        <p:txBody>
          <a:bodyPr/>
          <a:lstStyle/>
          <a:p>
            <a:pPr algn="just"/>
            <a:r>
              <a:rPr lang="en-IN" sz="1600" dirty="0"/>
              <a:t>The forecasted return is used to construct diversified portfolios of automotive stocks.</a:t>
            </a:r>
          </a:p>
          <a:p>
            <a:pPr algn="just"/>
            <a:r>
              <a:rPr lang="en-IN" sz="1600" dirty="0"/>
              <a:t>The optimization technique such as </a:t>
            </a:r>
            <a:r>
              <a:rPr lang="en-IN" sz="1600" b="1" dirty="0"/>
              <a:t>mean-variance optimization </a:t>
            </a:r>
            <a:r>
              <a:rPr lang="en-IN" sz="1600" dirty="0"/>
              <a:t>is implemented to determine the </a:t>
            </a:r>
            <a:r>
              <a:rPr lang="en-IN" sz="1600" b="1" dirty="0"/>
              <a:t>optimal portfolio </a:t>
            </a:r>
            <a:r>
              <a:rPr lang="en-IN" sz="1600" dirty="0"/>
              <a:t>with the optimal Sharpe ratio, considering risk-return trade offs.</a:t>
            </a:r>
          </a:p>
          <a:p>
            <a:pPr algn="just"/>
            <a:r>
              <a:rPr lang="en-IN" sz="1600" dirty="0"/>
              <a:t>Given below are the optimal parameters of the optimal portfolio-</a:t>
            </a:r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  <a:p>
            <a:pPr algn="just"/>
            <a:r>
              <a:rPr lang="en-IN" sz="1600" b="1" i="1" dirty="0"/>
              <a:t>Optimal Return: 0.456</a:t>
            </a:r>
          </a:p>
          <a:p>
            <a:pPr algn="just"/>
            <a:r>
              <a:rPr lang="en-IN" sz="1600" b="1" i="1" dirty="0"/>
              <a:t>Optimal Volatility: 0.0006</a:t>
            </a:r>
          </a:p>
          <a:p>
            <a:pPr algn="just"/>
            <a:r>
              <a:rPr lang="en-IN" sz="1600" b="1" i="1" dirty="0"/>
              <a:t>Optimal Sharpe Ratio:  659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2087CD-AE46-AD24-28CE-A57A3DBAA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81876"/>
              </p:ext>
            </p:extLst>
          </p:nvPr>
        </p:nvGraphicFramePr>
        <p:xfrm>
          <a:off x="641022" y="3117914"/>
          <a:ext cx="8182464" cy="94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32244">
                  <a:extLst>
                    <a:ext uri="{9D8B030D-6E8A-4147-A177-3AD203B41FA5}">
                      <a16:colId xmlns:a16="http://schemas.microsoft.com/office/drawing/2014/main" val="1028932684"/>
                    </a:ext>
                  </a:extLst>
                </a:gridCol>
                <a:gridCol w="713372">
                  <a:extLst>
                    <a:ext uri="{9D8B030D-6E8A-4147-A177-3AD203B41FA5}">
                      <a16:colId xmlns:a16="http://schemas.microsoft.com/office/drawing/2014/main" val="1670026698"/>
                    </a:ext>
                  </a:extLst>
                </a:gridCol>
                <a:gridCol w="1268859">
                  <a:extLst>
                    <a:ext uri="{9D8B030D-6E8A-4147-A177-3AD203B41FA5}">
                      <a16:colId xmlns:a16="http://schemas.microsoft.com/office/drawing/2014/main" val="1381369592"/>
                    </a:ext>
                  </a:extLst>
                </a:gridCol>
                <a:gridCol w="977166">
                  <a:extLst>
                    <a:ext uri="{9D8B030D-6E8A-4147-A177-3AD203B41FA5}">
                      <a16:colId xmlns:a16="http://schemas.microsoft.com/office/drawing/2014/main" val="2968068957"/>
                    </a:ext>
                  </a:extLst>
                </a:gridCol>
                <a:gridCol w="1014285">
                  <a:extLst>
                    <a:ext uri="{9D8B030D-6E8A-4147-A177-3AD203B41FA5}">
                      <a16:colId xmlns:a16="http://schemas.microsoft.com/office/drawing/2014/main" val="1691408763"/>
                    </a:ext>
                  </a:extLst>
                </a:gridCol>
                <a:gridCol w="931187">
                  <a:extLst>
                    <a:ext uri="{9D8B030D-6E8A-4147-A177-3AD203B41FA5}">
                      <a16:colId xmlns:a16="http://schemas.microsoft.com/office/drawing/2014/main" val="4137824159"/>
                    </a:ext>
                  </a:extLst>
                </a:gridCol>
                <a:gridCol w="922543">
                  <a:extLst>
                    <a:ext uri="{9D8B030D-6E8A-4147-A177-3AD203B41FA5}">
                      <a16:colId xmlns:a16="http://schemas.microsoft.com/office/drawing/2014/main" val="1560052441"/>
                    </a:ext>
                  </a:extLst>
                </a:gridCol>
                <a:gridCol w="1022808">
                  <a:extLst>
                    <a:ext uri="{9D8B030D-6E8A-4147-A177-3AD203B41FA5}">
                      <a16:colId xmlns:a16="http://schemas.microsoft.com/office/drawing/2014/main" val="3211924991"/>
                    </a:ext>
                  </a:extLst>
                </a:gridCol>
              </a:tblGrid>
              <a:tr h="472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Stock name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Tesla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Toyota Motors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CC00"/>
                          </a:highlight>
                        </a:rPr>
                        <a:t>Mercedes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CC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Stellantis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CC00"/>
                          </a:highlight>
                        </a:rPr>
                        <a:t>BMW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CC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Ferrari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CC00"/>
                          </a:highlight>
                        </a:rPr>
                        <a:t>Honda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CC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725615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Optimal Weights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0.0 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0.23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CC00"/>
                          </a:highlight>
                        </a:rPr>
                        <a:t>0.01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CC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0.0 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CC00"/>
                          </a:highlight>
                        </a:rPr>
                        <a:t>0.07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CC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0.57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CC00"/>
                          </a:highlight>
                        </a:rPr>
                        <a:t>0.12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CC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04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01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6.2 Portfolio Construction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1745217"/>
            <a:ext cx="8441703" cy="309826"/>
          </a:xfrm>
        </p:spPr>
        <p:txBody>
          <a:bodyPr/>
          <a:lstStyle/>
          <a:p>
            <a:pPr marL="0" indent="0" algn="ctr">
              <a:buNone/>
            </a:pPr>
            <a:r>
              <a:rPr lang="en-IN" sz="1600" u="sng" dirty="0">
                <a:highlight>
                  <a:srgbClr val="FFFF00"/>
                </a:highlight>
              </a:rPr>
              <a:t>Plotting Efficient Frontier with diversified Portfolios and highlighting the Optimal Portfolio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AFB44-D1A6-F74D-B377-3F5EEC0B1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58" y="2178850"/>
            <a:ext cx="7421252" cy="4131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423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7.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9946"/>
            <a:ext cx="8229600" cy="4316218"/>
          </a:xfrm>
        </p:spPr>
        <p:txBody>
          <a:bodyPr/>
          <a:lstStyle/>
          <a:p>
            <a:pPr algn="just"/>
            <a:r>
              <a:rPr lang="en-US" sz="1600" dirty="0"/>
              <a:t>This project embarked on formulating a investment strategy for a automotive sector.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By analyzing historical data and using advanced forecasting methods, we evaluated companies’ potential returns and risks.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Our findings highlighted varying levels of market sensitivity among companies, offering opportunities for diversification.</a:t>
            </a:r>
          </a:p>
          <a:p>
            <a:pPr algn="just"/>
            <a:endParaRPr lang="en-US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algn="just"/>
            <a:r>
              <a:rPr lang="en-US" sz="1600" dirty="0"/>
              <a:t>The optimized portfolio emphasizes two key players - Ferrari and Toyota which demonstrated impressive returns relative to  the risk.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Overall, this project demonstrates the power of data-driven decision-making in guiding investment strategies, offering valuable insights for investors seeking to capitalize on opportunities in any sector.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374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64DE-1618-1A90-C853-DAFAFF09C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90301"/>
            <a:ext cx="7772400" cy="1470025"/>
          </a:xfrm>
        </p:spPr>
        <p:txBody>
          <a:bodyPr/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623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9946"/>
            <a:ext cx="8229600" cy="4316218"/>
          </a:xfrm>
        </p:spPr>
        <p:txBody>
          <a:bodyPr/>
          <a:lstStyle/>
          <a:p>
            <a:pPr marL="0" indent="0" algn="just">
              <a:buNone/>
            </a:pPr>
            <a:r>
              <a:rPr lang="en-IN" sz="1600" dirty="0"/>
              <a:t>In today’s dynamic financial landscape, optimizing investment returns while managing risk remains a paramount objective for investors. This project present an integrated approach of time-series forecast and financial analysis to develop a strategic investment framework for an automative industry. Leveraging historical data sourced from Yahoo Finance API, we utilize advance time-series forecasting model such as</a:t>
            </a:r>
            <a:r>
              <a:rPr lang="en-IN" sz="1600" b="1" dirty="0"/>
              <a:t> </a:t>
            </a:r>
            <a:r>
              <a:rPr lang="en-IN" sz="1600" b="1" i="1" dirty="0"/>
              <a:t>Prophet </a:t>
            </a:r>
            <a:r>
              <a:rPr lang="en-IN" sz="1600" i="1" dirty="0"/>
              <a:t>to </a:t>
            </a:r>
            <a:r>
              <a:rPr lang="en-IN" sz="1600" b="1" dirty="0"/>
              <a:t>predict future returns </a:t>
            </a:r>
            <a:r>
              <a:rPr lang="en-IN" sz="1600" dirty="0"/>
              <a:t>for leading automotive companies and construct a robust </a:t>
            </a:r>
            <a:r>
              <a:rPr lang="en-IN" sz="1600" b="1" dirty="0"/>
              <a:t>investment strategy </a:t>
            </a:r>
            <a:r>
              <a:rPr lang="en-IN" sz="1600" dirty="0"/>
              <a:t>spanning a </a:t>
            </a:r>
            <a:r>
              <a:rPr lang="en-IN" sz="1600" b="1" dirty="0"/>
              <a:t>next three-month </a:t>
            </a:r>
            <a:r>
              <a:rPr lang="en-IN" sz="1600" dirty="0"/>
              <a:t>horizon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35558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Table of Content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23A8D9-2365-5308-DE7D-DC251CC18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15368"/>
              </p:ext>
            </p:extLst>
          </p:nvPr>
        </p:nvGraphicFramePr>
        <p:xfrm>
          <a:off x="528686" y="1830632"/>
          <a:ext cx="8067773" cy="3976280"/>
        </p:xfrm>
        <a:graphic>
          <a:graphicData uri="http://schemas.openxmlformats.org/drawingml/2006/table">
            <a:tbl>
              <a:tblPr bandRow="1">
                <a:tableStyleId>{46F890A9-2807-4EBB-B81D-B2AA78EC7F39}</a:tableStyleId>
              </a:tblPr>
              <a:tblGrid>
                <a:gridCol w="904188">
                  <a:extLst>
                    <a:ext uri="{9D8B030D-6E8A-4147-A177-3AD203B41FA5}">
                      <a16:colId xmlns:a16="http://schemas.microsoft.com/office/drawing/2014/main" val="132504148"/>
                    </a:ext>
                  </a:extLst>
                </a:gridCol>
                <a:gridCol w="7163585">
                  <a:extLst>
                    <a:ext uri="{9D8B030D-6E8A-4147-A177-3AD203B41FA5}">
                      <a16:colId xmlns:a16="http://schemas.microsoft.com/office/drawing/2014/main" val="1928312463"/>
                    </a:ext>
                  </a:extLst>
                </a:gridCol>
              </a:tblGrid>
              <a:tr h="497035">
                <a:tc>
                  <a:txBody>
                    <a:bodyPr/>
                    <a:lstStyle/>
                    <a:p>
                      <a:r>
                        <a:rPr lang="en-IN" sz="2000" b="1" i="1" dirty="0"/>
                        <a:t>S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i="1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81990"/>
                  </a:ext>
                </a:extLst>
              </a:tr>
              <a:tr h="497035">
                <a:tc>
                  <a:txBody>
                    <a:bodyPr/>
                    <a:lstStyle/>
                    <a:p>
                      <a:r>
                        <a:rPr lang="en-IN" i="1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53418"/>
                  </a:ext>
                </a:extLst>
              </a:tr>
              <a:tr h="497035">
                <a:tc>
                  <a:txBody>
                    <a:bodyPr/>
                    <a:lstStyle/>
                    <a:p>
                      <a:r>
                        <a:rPr lang="en-IN" i="1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 TSA (Time series Analysis) on the stock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776"/>
                  </a:ext>
                </a:extLst>
              </a:tr>
              <a:tr h="497035">
                <a:tc>
                  <a:txBody>
                    <a:bodyPr/>
                    <a:lstStyle/>
                    <a:p>
                      <a:r>
                        <a:rPr lang="en-IN" i="1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Forecast stock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40471"/>
                  </a:ext>
                </a:extLst>
              </a:tr>
              <a:tr h="497035">
                <a:tc>
                  <a:txBody>
                    <a:bodyPr/>
                    <a:lstStyle/>
                    <a:p>
                      <a:r>
                        <a:rPr lang="en-IN" i="1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CAPM Analysis and SML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48940"/>
                  </a:ext>
                </a:extLst>
              </a:tr>
              <a:tr h="497035">
                <a:tc>
                  <a:txBody>
                    <a:bodyPr/>
                    <a:lstStyle/>
                    <a:p>
                      <a:r>
                        <a:rPr lang="en-IN" i="1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Stock Evaluation: Sharpe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18521"/>
                  </a:ext>
                </a:extLst>
              </a:tr>
              <a:tr h="497035">
                <a:tc>
                  <a:txBody>
                    <a:bodyPr/>
                    <a:lstStyle/>
                    <a:p>
                      <a:r>
                        <a:rPr lang="en-IN" i="1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Portfolio Construction and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8875"/>
                  </a:ext>
                </a:extLst>
              </a:tr>
              <a:tr h="497035">
                <a:tc>
                  <a:txBody>
                    <a:bodyPr/>
                    <a:lstStyle/>
                    <a:p>
                      <a:r>
                        <a:rPr lang="en-IN" i="1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4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8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9946"/>
            <a:ext cx="8229600" cy="4316218"/>
          </a:xfrm>
        </p:spPr>
        <p:txBody>
          <a:bodyPr/>
          <a:lstStyle/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 project aims to develop a robust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investment strategy </a:t>
            </a:r>
            <a:r>
              <a:rPr lang="en-US" sz="16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on the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adjusted closing price</a:t>
            </a:r>
            <a:r>
              <a:rPr lang="en-US" sz="16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of the stock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within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automotive sector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for a next 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three-month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horizon.  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Utilizing historical data from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hlinkClick r:id="rId2"/>
              </a:rPr>
              <a:t>Yahoo Finance API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over the past two years, we employ advanced time-series forecasting models like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Prophet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to predict future returns for key automotive companies within the S&amp;P 500, including </a:t>
            </a:r>
            <a:r>
              <a:rPr lang="en-US" sz="16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Tesla, BMW, Mercedes, Ferrari, Toyota Motors, </a:t>
            </a:r>
            <a:r>
              <a:rPr lang="en-US" sz="16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Stellantis</a:t>
            </a:r>
            <a:r>
              <a:rPr lang="en-US" sz="16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, and Honda Motors. 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Integrating concepts from the Capital Asset Pricing Model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(CAPM)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and Security Market Line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(SML),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we estimate expected returns and evaluate market risk systematically.</a:t>
            </a:r>
            <a:endParaRPr lang="en-US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Employing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mean-variance optimization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principles and insights from CAPM, we construct an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optimized portfolio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to maximize returns while diversifying risk exposure.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Performance evaluation metrics, such as the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Sharpe ratio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, are utilized to rigorously assess the effectiveness of the investment strategy.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8963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2. TSA (Time Series Analysis) on Stock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3198FD-5709-959F-8D71-1680DC199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972755"/>
              </p:ext>
            </p:extLst>
          </p:nvPr>
        </p:nvGraphicFramePr>
        <p:xfrm>
          <a:off x="457200" y="1783437"/>
          <a:ext cx="8469983" cy="42350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2932">
                  <a:extLst>
                    <a:ext uri="{9D8B030D-6E8A-4147-A177-3AD203B41FA5}">
                      <a16:colId xmlns:a16="http://schemas.microsoft.com/office/drawing/2014/main" val="629259843"/>
                    </a:ext>
                  </a:extLst>
                </a:gridCol>
                <a:gridCol w="1574276">
                  <a:extLst>
                    <a:ext uri="{9D8B030D-6E8A-4147-A177-3AD203B41FA5}">
                      <a16:colId xmlns:a16="http://schemas.microsoft.com/office/drawing/2014/main" val="1170126038"/>
                    </a:ext>
                  </a:extLst>
                </a:gridCol>
                <a:gridCol w="6532775">
                  <a:extLst>
                    <a:ext uri="{9D8B030D-6E8A-4147-A177-3AD203B41FA5}">
                      <a16:colId xmlns:a16="http://schemas.microsoft.com/office/drawing/2014/main" val="3738206453"/>
                    </a:ext>
                  </a:extLst>
                </a:gridCol>
              </a:tblGrid>
              <a:tr h="837827">
                <a:tc gridSpan="3">
                  <a:txBody>
                    <a:bodyPr/>
                    <a:lstStyle/>
                    <a:p>
                      <a:pPr algn="jus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Series Analysis provide insights into the behavior, patterns, and relationships within the stock price time series data, which can inform further modeling and forecasting efforts.</a:t>
                      </a:r>
                    </a:p>
                    <a:p>
                      <a:pPr algn="just"/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42183"/>
                  </a:ext>
                </a:extLst>
              </a:tr>
              <a:tr h="508681">
                <a:tc>
                  <a:txBody>
                    <a:bodyPr/>
                    <a:lstStyle/>
                    <a:p>
                      <a:r>
                        <a:rPr lang="en-IN" sz="1400" b="1" dirty="0"/>
                        <a:t>1.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 Stock Prices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Plotted the adjusted close prices of each stock over time to visualize their trends.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Checked for patterns, trends, and any outliers in the stock prices.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7219819"/>
                  </a:ext>
                </a:extLst>
              </a:tr>
              <a:tr h="364056">
                <a:tc>
                  <a:txBody>
                    <a:bodyPr/>
                    <a:lstStyle/>
                    <a:p>
                      <a:r>
                        <a:rPr lang="en-IN" sz="1400" b="1" dirty="0"/>
                        <a:t>2.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Stationarity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Plotted the differenced time series of each stock to assess stationarity.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92833"/>
                  </a:ext>
                </a:extLst>
              </a:tr>
              <a:tr h="508681">
                <a:tc>
                  <a:txBody>
                    <a:bodyPr/>
                    <a:lstStyle/>
                    <a:p>
                      <a:r>
                        <a:rPr lang="en-IN" sz="1400" b="1" dirty="0"/>
                        <a:t>3.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 Rolling Statistics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Computed and plotted rolling mean and standard deviation of each stock's prices.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a rolling window of 30 days to calculate these statistics.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727779"/>
                  </a:ext>
                </a:extLst>
              </a:tr>
              <a:tr h="508681">
                <a:tc>
                  <a:txBody>
                    <a:bodyPr/>
                    <a:lstStyle/>
                    <a:p>
                      <a:r>
                        <a:rPr lang="en-IN" sz="1400" b="1" dirty="0"/>
                        <a:t>4.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Decompose Seasonality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Decomposed each stock's time series into trend, seasonal, and residual components.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the additive model for decomposition with a seasonal period of 12 months.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07254"/>
                  </a:ext>
                </a:extLst>
              </a:tr>
              <a:tr h="718138">
                <a:tc>
                  <a:txBody>
                    <a:bodyPr/>
                    <a:lstStyle/>
                    <a:p>
                      <a:r>
                        <a:rPr lang="en-IN" sz="1400" b="1" dirty="0"/>
                        <a:t>5.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 Autocorrelation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Plotted the autocorrelation function (ACF) for each stock to assess autocorrelation.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Autocorrelation helps identify patterns and relationships between lagged values in the time series.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482951"/>
                  </a:ext>
                </a:extLst>
              </a:tr>
              <a:tr h="508681">
                <a:tc>
                  <a:txBody>
                    <a:bodyPr/>
                    <a:lstStyle/>
                    <a:p>
                      <a:r>
                        <a:rPr lang="en-IN" sz="1400" b="1" dirty="0"/>
                        <a:t>6.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 Partial Autocorrelation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Plotted the partial autocorrelation function (PACF) for each stock to assess partial autocorrelation.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9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05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3.1 Forecast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9946"/>
            <a:ext cx="8229600" cy="4316218"/>
          </a:xfrm>
        </p:spPr>
        <p:txBody>
          <a:bodyPr/>
          <a:lstStyle/>
          <a:p>
            <a:pPr marL="0" indent="0">
              <a:buNone/>
            </a:pPr>
            <a:r>
              <a:rPr lang="en-IN" sz="1600" i="1" dirty="0"/>
              <a:t>Forecast: </a:t>
            </a:r>
            <a:r>
              <a:rPr lang="en-IN" sz="1600" b="1" dirty="0"/>
              <a:t>90 days</a:t>
            </a:r>
          </a:p>
          <a:p>
            <a:pPr marL="0" indent="0">
              <a:buNone/>
            </a:pPr>
            <a:r>
              <a:rPr lang="en-IN" sz="1600" i="1" dirty="0"/>
              <a:t>Model Deployed: </a:t>
            </a:r>
            <a:r>
              <a:rPr lang="en-IN" sz="1600" b="1" dirty="0"/>
              <a:t>Prophet model</a:t>
            </a:r>
          </a:p>
          <a:p>
            <a:pPr marL="0" indent="0">
              <a:buNone/>
            </a:pPr>
            <a:r>
              <a:rPr lang="en-IN" sz="1600" dirty="0"/>
              <a:t>Output for some of the stocks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>
                <a:highlight>
                  <a:srgbClr val="FFFF00"/>
                </a:highlight>
              </a:rPr>
              <a:t>BMW Stock Price Forecast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C2C3E-034D-22CC-E8C8-9803BE51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2" y="3731755"/>
            <a:ext cx="8881896" cy="270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4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3.1 Forecast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9946"/>
            <a:ext cx="8229600" cy="4316218"/>
          </a:xfrm>
        </p:spPr>
        <p:txBody>
          <a:bodyPr/>
          <a:lstStyle/>
          <a:p>
            <a:pPr marL="0" indent="0">
              <a:buNone/>
            </a:pPr>
            <a:r>
              <a:rPr lang="en-IN" sz="1600" i="1" dirty="0"/>
              <a:t>Forecast: </a:t>
            </a:r>
            <a:r>
              <a:rPr lang="en-IN" sz="1600" b="1" dirty="0"/>
              <a:t>90 days</a:t>
            </a:r>
          </a:p>
          <a:p>
            <a:pPr marL="0" indent="0">
              <a:buNone/>
            </a:pPr>
            <a:r>
              <a:rPr lang="en-IN" sz="1600" i="1" dirty="0"/>
              <a:t>Model Deployed: </a:t>
            </a:r>
            <a:r>
              <a:rPr lang="en-IN" sz="1600" b="1" dirty="0"/>
              <a:t>Prophet model</a:t>
            </a:r>
          </a:p>
          <a:p>
            <a:pPr marL="0" indent="0">
              <a:buNone/>
            </a:pPr>
            <a:r>
              <a:rPr lang="en-IN" sz="1600" dirty="0"/>
              <a:t>Output for some of the stocks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>
                <a:highlight>
                  <a:srgbClr val="FFFF00"/>
                </a:highlight>
              </a:rPr>
              <a:t>Tesla Stock Price Forecast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FBAE6-EF5C-AAF8-AB0D-6A9DF465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0" y="3668826"/>
            <a:ext cx="8720206" cy="26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5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4.1 CAPM Analysis and SML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9946"/>
            <a:ext cx="8229600" cy="4316218"/>
          </a:xfrm>
        </p:spPr>
        <p:txBody>
          <a:bodyPr/>
          <a:lstStyle/>
          <a:p>
            <a:r>
              <a:rPr lang="en-IN" sz="1600" dirty="0"/>
              <a:t>CAPM (Capital Asset Pricing Model) is used to determine the expected return on an investment based on the risk.</a:t>
            </a:r>
          </a:p>
          <a:p>
            <a:r>
              <a:rPr lang="en-IN" sz="1600" dirty="0"/>
              <a:t>Beta indicate the systematic risk or volatility	 of an asset relative to the overall market.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541B8B-90D6-7965-8E6A-2BBADD53C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46328"/>
              </p:ext>
            </p:extLst>
          </p:nvPr>
        </p:nvGraphicFramePr>
        <p:xfrm>
          <a:off x="457200" y="2840765"/>
          <a:ext cx="8451129" cy="3286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01533">
                  <a:extLst>
                    <a:ext uri="{9D8B030D-6E8A-4147-A177-3AD203B41FA5}">
                      <a16:colId xmlns:a16="http://schemas.microsoft.com/office/drawing/2014/main" val="3377117378"/>
                    </a:ext>
                  </a:extLst>
                </a:gridCol>
                <a:gridCol w="901652">
                  <a:extLst>
                    <a:ext uri="{9D8B030D-6E8A-4147-A177-3AD203B41FA5}">
                      <a16:colId xmlns:a16="http://schemas.microsoft.com/office/drawing/2014/main" val="2506772941"/>
                    </a:ext>
                  </a:extLst>
                </a:gridCol>
                <a:gridCol w="1788517">
                  <a:extLst>
                    <a:ext uri="{9D8B030D-6E8A-4147-A177-3AD203B41FA5}">
                      <a16:colId xmlns:a16="http://schemas.microsoft.com/office/drawing/2014/main" val="354975181"/>
                    </a:ext>
                  </a:extLst>
                </a:gridCol>
                <a:gridCol w="4359427">
                  <a:extLst>
                    <a:ext uri="{9D8B030D-6E8A-4147-A177-3AD203B41FA5}">
                      <a16:colId xmlns:a16="http://schemas.microsoft.com/office/drawing/2014/main" val="3635513558"/>
                    </a:ext>
                  </a:extLst>
                </a:gridCol>
              </a:tblGrid>
              <a:tr h="288934">
                <a:tc gridSpan="3">
                  <a:txBody>
                    <a:bodyPr/>
                    <a:lstStyle/>
                    <a:p>
                      <a:pPr algn="ctr"/>
                      <a:r>
                        <a:rPr lang="en-IN" sz="1500" b="0" i="1" u="sng" dirty="0">
                          <a:highlight>
                            <a:srgbClr val="FFFF00"/>
                          </a:highlight>
                        </a:rPr>
                        <a:t>CAPM Analysis of the stocks-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0" i="1" u="sng" dirty="0">
                          <a:highlight>
                            <a:srgbClr val="FFFF00"/>
                          </a:highlight>
                        </a:rPr>
                        <a:t> Interpretation: 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3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/>
                        <a:t>Stock</a:t>
                      </a:r>
                      <a:endParaRPr lang="en-IN" sz="15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Beta</a:t>
                      </a:r>
                      <a:endParaRPr lang="en-IN" sz="15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Expected Return</a:t>
                      </a:r>
                      <a:endParaRPr lang="en-IN" sz="15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Tesla has a beta of 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5.2546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meaning it's highly volatile and tends to move more than 5 times the market.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5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Mercedes has a negative beta of -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1.5037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meaning it tends to move in the opposite direction of the market and is less volatile than the market.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5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Toyota,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Stellantis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BMW have positive betas, indicating they're more volatile than the market but less volatile than Tesla.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61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latin typeface="+mn-lt"/>
                        </a:rPr>
                        <a:t>Tesla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5.2546</a:t>
                      </a:r>
                      <a:endParaRPr lang="en-IN" sz="1500" b="1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0.00476</a:t>
                      </a:r>
                      <a:endParaRPr lang="en-IN" sz="1500" b="1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57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latin typeface="+mn-lt"/>
                        </a:rPr>
                        <a:t>Toyota Motors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3.0803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0.00283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70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latin typeface="+mn-lt"/>
                        </a:rPr>
                        <a:t>Mercedes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N" sz="1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1.5037</a:t>
                      </a:r>
                      <a:endParaRPr lang="en-IN" sz="1500" b="1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- 0.00123</a:t>
                      </a:r>
                      <a:endParaRPr lang="en-IN" sz="1500" b="1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82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 err="1">
                          <a:latin typeface="+mn-lt"/>
                        </a:rPr>
                        <a:t>Stellantis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4.9106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0.00446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98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latin typeface="+mn-lt"/>
                        </a:rPr>
                        <a:t>BMW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1.7132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0.00162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2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latin typeface="+mn-lt"/>
                        </a:rPr>
                        <a:t>Ferrari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- 1.0197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</a:rPr>
                        <a:t>-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0.00081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5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latin typeface="+mn-lt"/>
                        </a:rPr>
                        <a:t>Honda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</a:rPr>
                        <a:t>- 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1.7865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</a:rPr>
                        <a:t>-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0.00149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11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2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4.2 CAPM Analysis and SML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8" y="1809946"/>
            <a:ext cx="8644380" cy="4316218"/>
          </a:xfrm>
        </p:spPr>
        <p:txBody>
          <a:bodyPr/>
          <a:lstStyle/>
          <a:p>
            <a:pPr algn="just"/>
            <a:r>
              <a:rPr lang="en-IN" sz="1600" dirty="0"/>
              <a:t>SML(Security Market Line) evaluates risk-return trade off of individual stocks. It helps to assess whether a stock is offering an appropriate return given its level of risk, thus making investment decisions based on relative valuations.</a:t>
            </a:r>
          </a:p>
          <a:p>
            <a:pPr algn="just"/>
            <a:r>
              <a:rPr lang="en-IN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  <a:t>If a stock falls above the SML </a:t>
            </a:r>
            <a:r>
              <a:rPr lang="en-IN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sym typeface="Wingdings" panose="05000000000000000000" pitchFamily="2" charset="2"/>
              </a:rPr>
              <a:t> Higher return  </a:t>
            </a:r>
            <a:r>
              <a:rPr lang="en-IN" sz="1600" dirty="0">
                <a:solidFill>
                  <a:srgbClr val="0D0D0D"/>
                </a:solidFill>
                <a:highlight>
                  <a:srgbClr val="FFFFFF"/>
                </a:highlight>
                <a:ea typeface="Times New Roman" panose="02020603050405020304" pitchFamily="18" charset="0"/>
                <a:sym typeface="Wingdings" panose="05000000000000000000" pitchFamily="2" charset="2"/>
              </a:rPr>
              <a:t>Potentially Undervalued</a:t>
            </a:r>
          </a:p>
          <a:p>
            <a:pPr algn="just"/>
            <a:r>
              <a:rPr lang="en-IN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  <a:t>If a stock falls below the SML </a:t>
            </a:r>
            <a:r>
              <a:rPr lang="en-IN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sym typeface="Wingdings" panose="05000000000000000000" pitchFamily="2" charset="2"/>
              </a:rPr>
              <a:t> Lower return  </a:t>
            </a:r>
            <a:r>
              <a:rPr lang="en-IN" sz="1600" dirty="0">
                <a:solidFill>
                  <a:srgbClr val="0D0D0D"/>
                </a:solidFill>
                <a:highlight>
                  <a:srgbClr val="FFFFFF"/>
                </a:highlight>
                <a:ea typeface="Times New Roman" panose="02020603050405020304" pitchFamily="18" charset="0"/>
                <a:sym typeface="Wingdings" panose="05000000000000000000" pitchFamily="2" charset="2"/>
              </a:rPr>
              <a:t>Potentially Overvalued</a:t>
            </a:r>
          </a:p>
          <a:p>
            <a:pPr algn="just"/>
            <a:endParaRPr lang="en-IN" sz="1600" dirty="0">
              <a:solidFill>
                <a:srgbClr val="0D0D0D"/>
              </a:solidFill>
              <a:highlight>
                <a:srgbClr val="FFFFFF"/>
              </a:highlight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lang="en-IN" sz="1600" dirty="0">
              <a:solidFill>
                <a:srgbClr val="0D0D0D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A3159-5F7E-383C-FA19-23A371F4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91" y="3262724"/>
            <a:ext cx="6053442" cy="3051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70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</TotalTime>
  <Words>1138</Words>
  <Application>Microsoft Office PowerPoint</Application>
  <PresentationFormat>On-screen Show (4:3)</PresentationFormat>
  <Paragraphs>184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PROJECT TITLE  Optimizing Returns: A Three Month Strategy for Top Auto Giants </vt:lpstr>
      <vt:lpstr>Abstract</vt:lpstr>
      <vt:lpstr>Table of Content</vt:lpstr>
      <vt:lpstr>1. Introduction</vt:lpstr>
      <vt:lpstr>2. TSA (Time Series Analysis) on Stock Data</vt:lpstr>
      <vt:lpstr>3.1 Forecast Stock Price</vt:lpstr>
      <vt:lpstr>3.1 Forecast Stock Price</vt:lpstr>
      <vt:lpstr>4.1 CAPM Analysis and SML plot</vt:lpstr>
      <vt:lpstr>4.2 CAPM Analysis and SML plot</vt:lpstr>
      <vt:lpstr>5. Stock Evaluation: Sharpe Ratio</vt:lpstr>
      <vt:lpstr>6.1 Portfolio Construction and Optimization</vt:lpstr>
      <vt:lpstr>6.2 Portfolio Construction and Optimization</vt:lpstr>
      <vt:lpstr>7. Conclusion</vt:lpstr>
      <vt:lpstr>THANK YOU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Ayushi Bhujade</cp:lastModifiedBy>
  <cp:revision>154</cp:revision>
  <dcterms:created xsi:type="dcterms:W3CDTF">2014-05-05T14:25:42Z</dcterms:created>
  <dcterms:modified xsi:type="dcterms:W3CDTF">2024-04-10T23:57:19Z</dcterms:modified>
</cp:coreProperties>
</file>