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18992-3FEA-4205-B533-7AB096D85A5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19970-13D6-4EFD-B890-BC1C44D6F7FC}" type="slidenum">
              <a:rPr lang="en-IN" smtClean="0"/>
              <a:t>‹#›</a:t>
            </a:fld>
            <a:endParaRPr lang="en-IN"/>
          </a:p>
        </p:txBody>
      </p:sp>
    </p:spTree>
    <p:extLst>
      <p:ext uri="{BB962C8B-B14F-4D97-AF65-F5344CB8AC3E}">
        <p14:creationId xmlns:p14="http://schemas.microsoft.com/office/powerpoint/2010/main" val="339221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219970-13D6-4EFD-B890-BC1C44D6F7FC}" type="slidenum">
              <a:rPr lang="en-IN" smtClean="0"/>
              <a:t>7</a:t>
            </a:fld>
            <a:endParaRPr lang="en-IN"/>
          </a:p>
        </p:txBody>
      </p:sp>
    </p:spTree>
    <p:extLst>
      <p:ext uri="{BB962C8B-B14F-4D97-AF65-F5344CB8AC3E}">
        <p14:creationId xmlns:p14="http://schemas.microsoft.com/office/powerpoint/2010/main" val="418463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219970-13D6-4EFD-B890-BC1C44D6F7FC}" type="slidenum">
              <a:rPr lang="en-IN" smtClean="0"/>
              <a:t>8</a:t>
            </a:fld>
            <a:endParaRPr lang="en-IN"/>
          </a:p>
        </p:txBody>
      </p:sp>
    </p:spTree>
    <p:extLst>
      <p:ext uri="{BB962C8B-B14F-4D97-AF65-F5344CB8AC3E}">
        <p14:creationId xmlns:p14="http://schemas.microsoft.com/office/powerpoint/2010/main" val="89867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219970-13D6-4EFD-B890-BC1C44D6F7FC}" type="slidenum">
              <a:rPr lang="en-IN" smtClean="0"/>
              <a:t>9</a:t>
            </a:fld>
            <a:endParaRPr lang="en-IN"/>
          </a:p>
        </p:txBody>
      </p:sp>
    </p:spTree>
    <p:extLst>
      <p:ext uri="{BB962C8B-B14F-4D97-AF65-F5344CB8AC3E}">
        <p14:creationId xmlns:p14="http://schemas.microsoft.com/office/powerpoint/2010/main" val="138480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30802" y="5764289"/>
            <a:ext cx="5825506" cy="4522711"/>
          </a:xfrm>
          <a:custGeom>
            <a:avLst/>
            <a:gdLst/>
            <a:ahLst/>
            <a:cxnLst/>
            <a:rect l="l" t="t" r="r" b="b"/>
            <a:pathLst>
              <a:path w="5825506" h="4522711">
                <a:moveTo>
                  <a:pt x="0" y="0"/>
                </a:moveTo>
                <a:lnTo>
                  <a:pt x="5825506" y="0"/>
                </a:lnTo>
                <a:lnTo>
                  <a:pt x="5825506" y="4522711"/>
                </a:lnTo>
                <a:lnTo>
                  <a:pt x="0" y="4522711"/>
                </a:lnTo>
                <a:lnTo>
                  <a:pt x="0" y="0"/>
                </a:lnTo>
                <a:close/>
              </a:path>
            </a:pathLst>
          </a:custGeom>
          <a:blipFill>
            <a:blip r:embed="rId2">
              <a:alphaModFix amt="68000"/>
              <a:extLst>
                <a:ext uri="{96DAC541-7B7A-43D3-8B79-37D633B846F1}">
                  <asvg:svgBlip xmlns:asvg="http://schemas.microsoft.com/office/drawing/2016/SVG/main" xmlns="" r:embed="rId3"/>
                </a:ext>
              </a:extLst>
            </a:blip>
            <a:stretch>
              <a:fillRect/>
            </a:stretch>
          </a:blipFill>
        </p:spPr>
      </p:sp>
      <p:sp>
        <p:nvSpPr>
          <p:cNvPr id="4" name="Title 3"/>
          <p:cNvSpPr>
            <a:spLocks noGrp="1"/>
          </p:cNvSpPr>
          <p:nvPr>
            <p:ph type="title"/>
          </p:nvPr>
        </p:nvSpPr>
        <p:spPr>
          <a:xfrm>
            <a:off x="2819400" y="3173489"/>
            <a:ext cx="13639800" cy="2590800"/>
          </a:xfrm>
        </p:spPr>
        <p:txBody>
          <a:bodyPr>
            <a:noAutofit/>
          </a:bodyPr>
          <a:lstStyle/>
          <a:p>
            <a:r>
              <a:rPr lang="en-US" sz="7200" b="1" dirty="0" smtClean="0"/>
              <a:t>EMPLOYEE ATTRITION ANALYSIS</a:t>
            </a:r>
            <a:endParaRPr lang="en-IN" sz="7200" b="1" dirty="0"/>
          </a:p>
        </p:txBody>
      </p:sp>
      <p:sp>
        <p:nvSpPr>
          <p:cNvPr id="7" name="TextBox 6"/>
          <p:cNvSpPr txBox="1"/>
          <p:nvPr/>
        </p:nvSpPr>
        <p:spPr>
          <a:xfrm>
            <a:off x="8686800" y="7734300"/>
            <a:ext cx="9296400" cy="1200329"/>
          </a:xfrm>
          <a:prstGeom prst="rect">
            <a:avLst/>
          </a:prstGeom>
          <a:noFill/>
        </p:spPr>
        <p:txBody>
          <a:bodyPr wrap="square" rtlCol="0">
            <a:spAutoFit/>
          </a:bodyPr>
          <a:lstStyle/>
          <a:p>
            <a:r>
              <a:rPr lang="en-US" sz="3600" dirty="0" smtClean="0"/>
              <a:t>                      DESIGNED AND PRESENTED BY-</a:t>
            </a:r>
          </a:p>
          <a:p>
            <a:r>
              <a:rPr lang="en-US" sz="3600" dirty="0" smtClean="0"/>
              <a:t>                       AYUSHI CHOUDHARY</a:t>
            </a:r>
            <a:endParaRPr lang="en-IN"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2"/>
            <a:stretch>
              <a:fillRect/>
            </a:stretch>
          </a:blipFill>
        </p:spPr>
      </p:sp>
      <p:sp>
        <p:nvSpPr>
          <p:cNvPr id="3" name="Title 2"/>
          <p:cNvSpPr>
            <a:spLocks noGrp="1"/>
          </p:cNvSpPr>
          <p:nvPr>
            <p:ph type="title"/>
          </p:nvPr>
        </p:nvSpPr>
        <p:spPr>
          <a:xfrm>
            <a:off x="304800" y="632792"/>
            <a:ext cx="9220200" cy="1143000"/>
          </a:xfrm>
        </p:spPr>
        <p:txBody>
          <a:bodyPr>
            <a:normAutofit/>
          </a:bodyPr>
          <a:lstStyle/>
          <a:p>
            <a:r>
              <a:rPr lang="en-US" sz="6600" b="1" dirty="0" smtClean="0"/>
              <a:t>PROBLEM STATEMENT</a:t>
            </a:r>
            <a:endParaRPr lang="en-IN" sz="6600" b="1" dirty="0"/>
          </a:p>
        </p:txBody>
      </p:sp>
      <p:sp>
        <p:nvSpPr>
          <p:cNvPr id="4" name="Content Placeholder 3"/>
          <p:cNvSpPr>
            <a:spLocks noGrp="1"/>
          </p:cNvSpPr>
          <p:nvPr>
            <p:ph idx="1"/>
          </p:nvPr>
        </p:nvSpPr>
        <p:spPr>
          <a:xfrm>
            <a:off x="1524000" y="2705100"/>
            <a:ext cx="11987649" cy="6057900"/>
          </a:xfrm>
        </p:spPr>
        <p:txBody>
          <a:bodyPr>
            <a:noAutofit/>
          </a:bodyPr>
          <a:lstStyle/>
          <a:p>
            <a:pPr marL="0" indent="0">
              <a:buNone/>
            </a:pPr>
            <a:r>
              <a:rPr lang="en-US" sz="4000"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1734800" y="5219700"/>
            <a:ext cx="5825506" cy="4522711"/>
          </a:xfrm>
          <a:custGeom>
            <a:avLst/>
            <a:gdLst/>
            <a:ahLst/>
            <a:cxnLst/>
            <a:rect l="l" t="t" r="r" b="b"/>
            <a:pathLst>
              <a:path w="5825506" h="4522711">
                <a:moveTo>
                  <a:pt x="0" y="0"/>
                </a:moveTo>
                <a:lnTo>
                  <a:pt x="5825506" y="0"/>
                </a:lnTo>
                <a:lnTo>
                  <a:pt x="5825506" y="4522711"/>
                </a:lnTo>
                <a:lnTo>
                  <a:pt x="0" y="4522711"/>
                </a:lnTo>
                <a:lnTo>
                  <a:pt x="0" y="0"/>
                </a:lnTo>
                <a:close/>
              </a:path>
            </a:pathLst>
          </a:custGeom>
          <a:blipFill>
            <a:blip r:embed="rId2">
              <a:alphaModFix amt="68000"/>
              <a:extLst>
                <a:ext uri="{96DAC541-7B7A-43D3-8B79-37D633B846F1}">
                  <asvg:svgBlip xmlns:asvg="http://schemas.microsoft.com/office/drawing/2016/SVG/main" xmlns="" r:embed="rId3"/>
                </a:ext>
              </a:extLst>
            </a:blip>
            <a:stretch>
              <a:fillRect/>
            </a:stretch>
          </a:blipFill>
        </p:spPr>
      </p:sp>
      <p:sp>
        <p:nvSpPr>
          <p:cNvPr id="3" name="Title 2"/>
          <p:cNvSpPr>
            <a:spLocks noGrp="1"/>
          </p:cNvSpPr>
          <p:nvPr>
            <p:ph type="title"/>
          </p:nvPr>
        </p:nvSpPr>
        <p:spPr>
          <a:xfrm>
            <a:off x="462280" y="700958"/>
            <a:ext cx="7620000" cy="1058862"/>
          </a:xfrm>
        </p:spPr>
        <p:txBody>
          <a:bodyPr>
            <a:normAutofit fontScale="90000"/>
          </a:bodyPr>
          <a:lstStyle/>
          <a:p>
            <a:r>
              <a:rPr lang="en-US" sz="6600" b="1" dirty="0" smtClean="0"/>
              <a:t>DETAILS OF DATA </a:t>
            </a:r>
            <a:endParaRPr lang="en-IN" sz="6600" b="1" dirty="0"/>
          </a:p>
        </p:txBody>
      </p:sp>
      <p:sp>
        <p:nvSpPr>
          <p:cNvPr id="5" name="Content Placeholder 4"/>
          <p:cNvSpPr>
            <a:spLocks noGrp="1"/>
          </p:cNvSpPr>
          <p:nvPr>
            <p:ph idx="1"/>
          </p:nvPr>
        </p:nvSpPr>
        <p:spPr>
          <a:xfrm>
            <a:off x="2329180" y="2171700"/>
            <a:ext cx="11506200" cy="7239000"/>
          </a:xfrm>
        </p:spPr>
        <p:txBody>
          <a:bodyPr/>
          <a:lstStyle/>
          <a:p>
            <a:r>
              <a:rPr lang="en-US" sz="4000" dirty="0" smtClean="0"/>
              <a:t>The Dataset is about the Attrition of the employees in XYZ Company.</a:t>
            </a:r>
          </a:p>
          <a:p>
            <a:r>
              <a:rPr lang="en-US" sz="4000" dirty="0" smtClean="0"/>
              <a:t>Data analysis is done on the attrition data to understand what is the reason that employee are leaving the company.</a:t>
            </a:r>
          </a:p>
          <a:p>
            <a:r>
              <a:rPr lang="en-US" sz="4000" dirty="0" smtClean="0"/>
              <a:t>The attributes of the data are</a:t>
            </a:r>
          </a:p>
          <a:p>
            <a:pPr marL="514350" indent="-514350">
              <a:buFont typeface="+mj-lt"/>
              <a:buAutoNum type="arabicPeriod"/>
            </a:pPr>
            <a:r>
              <a:rPr lang="en-US" sz="4000" dirty="0" smtClean="0"/>
              <a:t>TOTAL EMPLOYEE</a:t>
            </a:r>
          </a:p>
          <a:p>
            <a:pPr marL="514350" indent="-514350">
              <a:buFont typeface="+mj-lt"/>
              <a:buAutoNum type="arabicPeriod"/>
            </a:pPr>
            <a:r>
              <a:rPr lang="en-US" sz="4000" dirty="0" smtClean="0"/>
              <a:t>TOTAL ATTRITION</a:t>
            </a:r>
          </a:p>
          <a:p>
            <a:pPr marL="514350" indent="-514350">
              <a:buFont typeface="+mj-lt"/>
              <a:buAutoNum type="arabicPeriod"/>
            </a:pPr>
            <a:r>
              <a:rPr lang="en-US" sz="4000" dirty="0" smtClean="0"/>
              <a:t>ACTIVE EMPLOYEES</a:t>
            </a:r>
          </a:p>
          <a:p>
            <a:pPr marL="514350" indent="-514350">
              <a:buFont typeface="+mj-lt"/>
              <a:buAutoNum type="arabicPeriod"/>
            </a:pPr>
            <a:r>
              <a:rPr lang="en-US" sz="4000" dirty="0" smtClean="0"/>
              <a:t>AVERAGE AGE</a:t>
            </a:r>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135771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2"/>
            <a:stretch>
              <a:fillRect/>
            </a:stretch>
          </a:blipFill>
        </p:spPr>
      </p:sp>
      <p:sp>
        <p:nvSpPr>
          <p:cNvPr id="3" name="Title 2"/>
          <p:cNvSpPr>
            <a:spLocks noGrp="1"/>
          </p:cNvSpPr>
          <p:nvPr>
            <p:ph type="title"/>
          </p:nvPr>
        </p:nvSpPr>
        <p:spPr>
          <a:xfrm>
            <a:off x="381000" y="800100"/>
            <a:ext cx="9220200" cy="1143000"/>
          </a:xfrm>
        </p:spPr>
        <p:txBody>
          <a:bodyPr>
            <a:normAutofit/>
          </a:bodyPr>
          <a:lstStyle/>
          <a:p>
            <a:r>
              <a:rPr lang="en-US" sz="6600" b="1" dirty="0" smtClean="0"/>
              <a:t>ANALYSIS AND INSIGHTS</a:t>
            </a:r>
            <a:endParaRPr lang="en-IN" sz="6600" b="1" dirty="0"/>
          </a:p>
        </p:txBody>
      </p:sp>
      <p:sp>
        <p:nvSpPr>
          <p:cNvPr id="5" name="Content Placeholder 4"/>
          <p:cNvSpPr>
            <a:spLocks noGrp="1"/>
          </p:cNvSpPr>
          <p:nvPr>
            <p:ph idx="1"/>
          </p:nvPr>
        </p:nvSpPr>
        <p:spPr>
          <a:xfrm>
            <a:off x="1219201" y="2781300"/>
            <a:ext cx="11225648" cy="6324600"/>
          </a:xfrm>
        </p:spPr>
        <p:txBody>
          <a:bodyPr>
            <a:noAutofit/>
          </a:bodyPr>
          <a:lstStyle/>
          <a:p>
            <a:r>
              <a:rPr lang="en-US" sz="4400" dirty="0" smtClean="0"/>
              <a:t>The Total Employees in the company are </a:t>
            </a:r>
            <a:r>
              <a:rPr lang="en-US" sz="4400" b="1" dirty="0" smtClean="0"/>
              <a:t>4410</a:t>
            </a:r>
          </a:p>
          <a:p>
            <a:r>
              <a:rPr lang="en-US" sz="4400" dirty="0" smtClean="0"/>
              <a:t>The Total Attrition in the company are </a:t>
            </a:r>
            <a:r>
              <a:rPr lang="en-US" sz="4400" b="1" dirty="0" smtClean="0"/>
              <a:t>711</a:t>
            </a:r>
          </a:p>
          <a:p>
            <a:r>
              <a:rPr lang="en-US" sz="4400" dirty="0" smtClean="0"/>
              <a:t>The Total Attrition rate in the company is </a:t>
            </a:r>
            <a:r>
              <a:rPr lang="en-US" sz="4400" b="1" dirty="0" smtClean="0"/>
              <a:t>16.12%</a:t>
            </a:r>
          </a:p>
          <a:p>
            <a:r>
              <a:rPr lang="en-US" sz="4400" dirty="0" smtClean="0"/>
              <a:t>The Active Employees in the company are </a:t>
            </a:r>
            <a:r>
              <a:rPr lang="en-US" sz="4400" b="1" dirty="0" smtClean="0"/>
              <a:t>3699</a:t>
            </a:r>
          </a:p>
          <a:p>
            <a:r>
              <a:rPr lang="en-US" sz="4400" dirty="0" smtClean="0"/>
              <a:t>The Average age of the employees are </a:t>
            </a:r>
            <a:r>
              <a:rPr lang="en-US" sz="4400" b="1" dirty="0" smtClean="0"/>
              <a:t>37</a:t>
            </a:r>
            <a:endParaRPr lang="en-IN" sz="4400" b="1" dirty="0"/>
          </a:p>
        </p:txBody>
      </p:sp>
    </p:spTree>
    <p:extLst>
      <p:ext uri="{BB962C8B-B14F-4D97-AF65-F5344CB8AC3E}">
        <p14:creationId xmlns:p14="http://schemas.microsoft.com/office/powerpoint/2010/main" val="1756729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2"/>
            <a:stretch>
              <a:fillRect/>
            </a:stretch>
          </a:blipFill>
        </p:spPr>
      </p:sp>
      <p:sp>
        <p:nvSpPr>
          <p:cNvPr id="6" name="Title 5"/>
          <p:cNvSpPr>
            <a:spLocks noGrp="1"/>
          </p:cNvSpPr>
          <p:nvPr>
            <p:ph type="title"/>
          </p:nvPr>
        </p:nvSpPr>
        <p:spPr>
          <a:xfrm>
            <a:off x="30480" y="647700"/>
            <a:ext cx="8229600" cy="1143000"/>
          </a:xfrm>
        </p:spPr>
        <p:txBody>
          <a:bodyPr>
            <a:normAutofit/>
          </a:bodyPr>
          <a:lstStyle/>
          <a:p>
            <a:r>
              <a:rPr lang="en-US" sz="6600" b="1" u="sng" dirty="0" smtClean="0"/>
              <a:t>Attrition by Job Role :</a:t>
            </a:r>
            <a:endParaRPr lang="en-IN" sz="6600" b="1" u="sng" dirty="0"/>
          </a:p>
        </p:txBody>
      </p:sp>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2019300"/>
            <a:ext cx="8066360" cy="7992000"/>
          </a:xfrm>
        </p:spPr>
      </p:pic>
      <p:sp>
        <p:nvSpPr>
          <p:cNvPr id="12" name="TextBox 11"/>
          <p:cNvSpPr txBox="1"/>
          <p:nvPr/>
        </p:nvSpPr>
        <p:spPr>
          <a:xfrm>
            <a:off x="10134600" y="3848100"/>
            <a:ext cx="7620000" cy="1754326"/>
          </a:xfrm>
          <a:prstGeom prst="rect">
            <a:avLst/>
          </a:prstGeom>
          <a:noFill/>
        </p:spPr>
        <p:txBody>
          <a:bodyPr wrap="square" rtlCol="0">
            <a:spAutoFit/>
          </a:bodyPr>
          <a:lstStyle/>
          <a:p>
            <a:r>
              <a:rPr lang="en-US" sz="3600" dirty="0" smtClean="0"/>
              <a:t>The Highest Attrition by Job Role is </a:t>
            </a:r>
            <a:r>
              <a:rPr lang="en-US" sz="3600" b="1" dirty="0" smtClean="0"/>
              <a:t>Sales Executive </a:t>
            </a:r>
            <a:r>
              <a:rPr lang="en-US" sz="3600" dirty="0" smtClean="0"/>
              <a:t>and the lowest attrition is in </a:t>
            </a:r>
            <a:r>
              <a:rPr lang="en-US" sz="3600" b="1" dirty="0" smtClean="0"/>
              <a:t>Human Resource </a:t>
            </a:r>
            <a:r>
              <a:rPr lang="en-US" sz="3600" dirty="0" smtClean="0"/>
              <a:t>Job Role</a:t>
            </a:r>
            <a:endParaRPr lang="en-IN" sz="3600" dirty="0"/>
          </a:p>
        </p:txBody>
      </p:sp>
    </p:spTree>
    <p:extLst>
      <p:ext uri="{BB962C8B-B14F-4D97-AF65-F5344CB8AC3E}">
        <p14:creationId xmlns:p14="http://schemas.microsoft.com/office/powerpoint/2010/main" val="2395873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2"/>
            <a:stretch>
              <a:fillRect/>
            </a:stretch>
          </a:blipFill>
        </p:spPr>
      </p:sp>
      <p:sp>
        <p:nvSpPr>
          <p:cNvPr id="6" name="Title 5"/>
          <p:cNvSpPr>
            <a:spLocks noGrp="1"/>
          </p:cNvSpPr>
          <p:nvPr>
            <p:ph type="title"/>
          </p:nvPr>
        </p:nvSpPr>
        <p:spPr>
          <a:xfrm>
            <a:off x="30480" y="647700"/>
            <a:ext cx="8229600" cy="1143000"/>
          </a:xfrm>
        </p:spPr>
        <p:txBody>
          <a:bodyPr>
            <a:normAutofit fontScale="90000"/>
          </a:bodyPr>
          <a:lstStyle/>
          <a:p>
            <a:r>
              <a:rPr lang="en-US" sz="6600" b="1" u="sng" dirty="0" smtClean="0"/>
              <a:t>Attrition by Department :</a:t>
            </a:r>
            <a:endParaRPr lang="en-IN" sz="6600" b="1" u="sng" dirty="0"/>
          </a:p>
        </p:txBody>
      </p:sp>
      <p:sp>
        <p:nvSpPr>
          <p:cNvPr id="12" name="TextBox 11"/>
          <p:cNvSpPr txBox="1"/>
          <p:nvPr/>
        </p:nvSpPr>
        <p:spPr>
          <a:xfrm>
            <a:off x="10134600" y="3848100"/>
            <a:ext cx="7620000" cy="1754326"/>
          </a:xfrm>
          <a:prstGeom prst="rect">
            <a:avLst/>
          </a:prstGeom>
          <a:noFill/>
        </p:spPr>
        <p:txBody>
          <a:bodyPr wrap="square" rtlCol="0">
            <a:spAutoFit/>
          </a:bodyPr>
          <a:lstStyle/>
          <a:p>
            <a:r>
              <a:rPr lang="en-US" sz="3600" dirty="0" smtClean="0"/>
              <a:t>The Highest Attrition by Department is </a:t>
            </a:r>
            <a:r>
              <a:rPr lang="en-US" sz="3600" b="1" dirty="0" smtClean="0"/>
              <a:t>R&amp;D </a:t>
            </a:r>
            <a:r>
              <a:rPr lang="en-US" sz="3600" dirty="0" smtClean="0"/>
              <a:t>and the lowest attrition is in </a:t>
            </a:r>
            <a:r>
              <a:rPr lang="en-US" sz="3600" b="1" dirty="0" smtClean="0"/>
              <a:t>Human Resource </a:t>
            </a:r>
            <a:r>
              <a:rPr lang="en-US" sz="3600" dirty="0" smtClean="0"/>
              <a:t>Department</a:t>
            </a:r>
            <a:endParaRPr lang="en-IN" sz="3600"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89374"/>
            <a:ext cx="6948000" cy="6426103"/>
          </a:xfrm>
        </p:spPr>
      </p:pic>
    </p:spTree>
    <p:extLst>
      <p:ext uri="{BB962C8B-B14F-4D97-AF65-F5344CB8AC3E}">
        <p14:creationId xmlns:p14="http://schemas.microsoft.com/office/powerpoint/2010/main" val="1996626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3"/>
            <a:stretch>
              <a:fillRect/>
            </a:stretch>
          </a:blipFill>
        </p:spPr>
      </p:sp>
      <p:sp>
        <p:nvSpPr>
          <p:cNvPr id="6" name="Title 5"/>
          <p:cNvSpPr>
            <a:spLocks noGrp="1"/>
          </p:cNvSpPr>
          <p:nvPr>
            <p:ph type="title"/>
          </p:nvPr>
        </p:nvSpPr>
        <p:spPr>
          <a:xfrm>
            <a:off x="304800" y="703537"/>
            <a:ext cx="10104120" cy="1143000"/>
          </a:xfrm>
        </p:spPr>
        <p:txBody>
          <a:bodyPr>
            <a:normAutofit/>
          </a:bodyPr>
          <a:lstStyle/>
          <a:p>
            <a:r>
              <a:rPr lang="en-US" sz="6600" b="1" u="sng" dirty="0" smtClean="0"/>
              <a:t>Attrition by Education Field :</a:t>
            </a:r>
            <a:endParaRPr lang="en-IN" sz="6600" b="1" u="sng" dirty="0"/>
          </a:p>
        </p:txBody>
      </p:sp>
      <p:sp>
        <p:nvSpPr>
          <p:cNvPr id="12" name="TextBox 11"/>
          <p:cNvSpPr txBox="1"/>
          <p:nvPr/>
        </p:nvSpPr>
        <p:spPr>
          <a:xfrm>
            <a:off x="10688320" y="4577090"/>
            <a:ext cx="7620000" cy="1754326"/>
          </a:xfrm>
          <a:prstGeom prst="rect">
            <a:avLst/>
          </a:prstGeom>
          <a:noFill/>
        </p:spPr>
        <p:txBody>
          <a:bodyPr wrap="square" rtlCol="0">
            <a:spAutoFit/>
          </a:bodyPr>
          <a:lstStyle/>
          <a:p>
            <a:r>
              <a:rPr lang="en-US" sz="3600" dirty="0" smtClean="0"/>
              <a:t>The Highest Attrition by Education Field  is </a:t>
            </a:r>
            <a:r>
              <a:rPr lang="en-US" sz="3600" b="1" dirty="0" smtClean="0"/>
              <a:t>Life Science </a:t>
            </a:r>
            <a:r>
              <a:rPr lang="en-US" sz="3600" dirty="0" smtClean="0"/>
              <a:t>and the lowest attrition is </a:t>
            </a:r>
            <a:r>
              <a:rPr lang="en-US" sz="3600" b="1" dirty="0" smtClean="0"/>
              <a:t>Others</a:t>
            </a:r>
            <a:endParaRPr lang="en-IN" sz="3600" b="1" dirty="0"/>
          </a:p>
        </p:txBody>
      </p:sp>
      <p:pic>
        <p:nvPicPr>
          <p:cNvPr id="5" name="Content Placeholder 4"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r="9827"/>
          <a:stretch/>
        </p:blipFill>
        <p:spPr>
          <a:xfrm>
            <a:off x="79227" y="3390900"/>
            <a:ext cx="10555265" cy="4126707"/>
          </a:xfrm>
        </p:spPr>
      </p:pic>
    </p:spTree>
    <p:extLst>
      <p:ext uri="{BB962C8B-B14F-4D97-AF65-F5344CB8AC3E}">
        <p14:creationId xmlns:p14="http://schemas.microsoft.com/office/powerpoint/2010/main" val="4258019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44849" y="6765789"/>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3"/>
            <a:stretch>
              <a:fillRect/>
            </a:stretch>
          </a:blipFill>
        </p:spPr>
      </p:sp>
      <p:sp>
        <p:nvSpPr>
          <p:cNvPr id="6" name="Title 5"/>
          <p:cNvSpPr>
            <a:spLocks noGrp="1"/>
          </p:cNvSpPr>
          <p:nvPr>
            <p:ph type="title"/>
          </p:nvPr>
        </p:nvSpPr>
        <p:spPr>
          <a:xfrm>
            <a:off x="304800" y="703537"/>
            <a:ext cx="10104120" cy="1143000"/>
          </a:xfrm>
        </p:spPr>
        <p:txBody>
          <a:bodyPr>
            <a:normAutofit/>
          </a:bodyPr>
          <a:lstStyle/>
          <a:p>
            <a:r>
              <a:rPr lang="en-US" sz="6600" b="1" u="sng" dirty="0" smtClean="0"/>
              <a:t>Job Satisfaction Rating :</a:t>
            </a:r>
            <a:endParaRPr lang="en-IN" sz="6600" b="1" u="sng" dirty="0"/>
          </a:p>
        </p:txBody>
      </p:sp>
      <p:sp>
        <p:nvSpPr>
          <p:cNvPr id="12" name="TextBox 11"/>
          <p:cNvSpPr txBox="1"/>
          <p:nvPr/>
        </p:nvSpPr>
        <p:spPr>
          <a:xfrm>
            <a:off x="10688320" y="4577090"/>
            <a:ext cx="7620000" cy="1754326"/>
          </a:xfrm>
          <a:prstGeom prst="rect">
            <a:avLst/>
          </a:prstGeom>
          <a:noFill/>
        </p:spPr>
        <p:txBody>
          <a:bodyPr wrap="square" rtlCol="0">
            <a:spAutoFit/>
          </a:bodyPr>
          <a:lstStyle/>
          <a:p>
            <a:r>
              <a:rPr lang="en-US" sz="3600" dirty="0" smtClean="0"/>
              <a:t>The Highest Job Satisfied job rating is </a:t>
            </a:r>
            <a:r>
              <a:rPr lang="en-US" sz="3600" b="1" dirty="0" smtClean="0"/>
              <a:t>Sales Executive </a:t>
            </a:r>
            <a:r>
              <a:rPr lang="en-US" sz="3600" dirty="0" smtClean="0"/>
              <a:t>and the lowest rating is </a:t>
            </a:r>
            <a:r>
              <a:rPr lang="en-US" sz="3600" b="1" dirty="0" smtClean="0"/>
              <a:t>Human Resources.</a:t>
            </a:r>
            <a:endParaRPr lang="en-IN" sz="3600" b="1" dirty="0"/>
          </a:p>
        </p:txBody>
      </p:sp>
      <p:pic>
        <p:nvPicPr>
          <p:cNvPr id="4" name="Content Placeholder 3" descr="Screen Clipping"/>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36860" y="2705100"/>
            <a:ext cx="8640000" cy="4973993"/>
          </a:xfrm>
        </p:spPr>
      </p:pic>
    </p:spTree>
    <p:extLst>
      <p:ext uri="{BB962C8B-B14F-4D97-AF65-F5344CB8AC3E}">
        <p14:creationId xmlns:p14="http://schemas.microsoft.com/office/powerpoint/2010/main" val="2930431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3262166" y="7398581"/>
            <a:ext cx="5056314" cy="2888419"/>
          </a:xfrm>
          <a:custGeom>
            <a:avLst/>
            <a:gdLst/>
            <a:ahLst/>
            <a:cxnLst/>
            <a:rect l="l" t="t" r="r" b="b"/>
            <a:pathLst>
              <a:path w="5056314" h="2888419">
                <a:moveTo>
                  <a:pt x="0" y="0"/>
                </a:moveTo>
                <a:lnTo>
                  <a:pt x="5056314" y="0"/>
                </a:lnTo>
                <a:lnTo>
                  <a:pt x="5056314" y="2888419"/>
                </a:lnTo>
                <a:lnTo>
                  <a:pt x="0" y="2888419"/>
                </a:lnTo>
                <a:lnTo>
                  <a:pt x="0" y="0"/>
                </a:lnTo>
                <a:close/>
              </a:path>
            </a:pathLst>
          </a:custGeom>
          <a:blipFill>
            <a:blip r:embed="rId3"/>
            <a:stretch>
              <a:fillRect/>
            </a:stretch>
          </a:blipFill>
        </p:spPr>
      </p:sp>
      <p:sp>
        <p:nvSpPr>
          <p:cNvPr id="6" name="Title 5"/>
          <p:cNvSpPr>
            <a:spLocks noGrp="1"/>
          </p:cNvSpPr>
          <p:nvPr>
            <p:ph type="title"/>
          </p:nvPr>
        </p:nvSpPr>
        <p:spPr>
          <a:xfrm>
            <a:off x="320040" y="647700"/>
            <a:ext cx="10104120" cy="1143000"/>
          </a:xfrm>
        </p:spPr>
        <p:txBody>
          <a:bodyPr>
            <a:normAutofit/>
          </a:bodyPr>
          <a:lstStyle/>
          <a:p>
            <a:pPr algn="l"/>
            <a:r>
              <a:rPr lang="en-US" sz="6600" b="1" u="sng" dirty="0" smtClean="0"/>
              <a:t>Analysis Conclusion :</a:t>
            </a:r>
            <a:endParaRPr lang="en-IN" sz="6600" b="1" u="sng" dirty="0"/>
          </a:p>
        </p:txBody>
      </p:sp>
      <p:sp>
        <p:nvSpPr>
          <p:cNvPr id="12" name="TextBox 11"/>
          <p:cNvSpPr txBox="1"/>
          <p:nvPr/>
        </p:nvSpPr>
        <p:spPr>
          <a:xfrm>
            <a:off x="320040" y="2019300"/>
            <a:ext cx="13868400" cy="8771632"/>
          </a:xfrm>
          <a:prstGeom prst="rect">
            <a:avLst/>
          </a:prstGeom>
          <a:noFill/>
        </p:spPr>
        <p:txBody>
          <a:bodyPr wrap="square" rtlCol="0">
            <a:spAutoFit/>
          </a:bodyPr>
          <a:lstStyle/>
          <a:p>
            <a:pPr marL="571500" indent="-571500">
              <a:buFont typeface="Arial" panose="020B0604020202020204" pitchFamily="34" charset="0"/>
              <a:buChar char="•"/>
            </a:pPr>
            <a:r>
              <a:rPr lang="en-US" sz="4400" dirty="0" smtClean="0"/>
              <a:t>The Attrition in </a:t>
            </a:r>
            <a:r>
              <a:rPr lang="en-US" sz="4400" b="1" dirty="0" smtClean="0"/>
              <a:t>Sales Executive </a:t>
            </a:r>
            <a:r>
              <a:rPr lang="en-US" sz="4400" dirty="0" smtClean="0"/>
              <a:t>Job role is High because large number of people are working in this role in the company as compare to other job roles, so attrition is more visible here.</a:t>
            </a:r>
          </a:p>
          <a:p>
            <a:pPr marL="571500" indent="-571500">
              <a:buFont typeface="Arial" panose="020B0604020202020204" pitchFamily="34" charset="0"/>
              <a:buChar char="•"/>
            </a:pPr>
            <a:r>
              <a:rPr lang="en-US" sz="4400" dirty="0" smtClean="0"/>
              <a:t>The Reason for attrition in Job Role is not more visible.</a:t>
            </a:r>
          </a:p>
          <a:p>
            <a:pPr marL="571500" indent="-571500">
              <a:buFont typeface="Arial" panose="020B0604020202020204" pitchFamily="34" charset="0"/>
              <a:buChar char="•"/>
            </a:pPr>
            <a:r>
              <a:rPr lang="en-US" sz="4400" dirty="0" smtClean="0"/>
              <a:t>The Job Satisfaction, Work Life Balance, Income is good for Job role </a:t>
            </a:r>
            <a:r>
              <a:rPr lang="en-US" sz="4400" b="1" dirty="0" smtClean="0"/>
              <a:t>SALES EXECUTIVE </a:t>
            </a:r>
            <a:r>
              <a:rPr lang="en-US" sz="4400" dirty="0" smtClean="0"/>
              <a:t>, by Education Field </a:t>
            </a:r>
            <a:r>
              <a:rPr lang="en-US" sz="4400" b="1" dirty="0" smtClean="0"/>
              <a:t>LIFE SCIENCE </a:t>
            </a:r>
            <a:r>
              <a:rPr lang="en-US" sz="4400" dirty="0" smtClean="0"/>
              <a:t>and by Department </a:t>
            </a:r>
            <a:r>
              <a:rPr lang="en-US" sz="4400" b="1" dirty="0" smtClean="0"/>
              <a:t>R&amp;D</a:t>
            </a:r>
            <a:r>
              <a:rPr lang="en-US" sz="4400" dirty="0" smtClean="0"/>
              <a:t>.</a:t>
            </a:r>
          </a:p>
          <a:p>
            <a:pPr marL="571500" indent="-571500">
              <a:buFont typeface="Arial" panose="020B0604020202020204" pitchFamily="34" charset="0"/>
              <a:buChar char="•"/>
            </a:pPr>
            <a:r>
              <a:rPr lang="en-US" sz="4400" dirty="0" smtClean="0"/>
              <a:t>Need more minute and personal data to analyze the attrition reason.</a:t>
            </a:r>
          </a:p>
          <a:p>
            <a:pPr marL="571500" indent="-571500">
              <a:buFont typeface="Arial" panose="020B0604020202020204" pitchFamily="34" charset="0"/>
              <a:buChar char="•"/>
            </a:pPr>
            <a:r>
              <a:rPr lang="en-US" sz="4400" dirty="0" smtClean="0"/>
              <a:t>As HR data analyst my suggestion would be do survey at the ground level to understand the attrition reason.</a:t>
            </a:r>
          </a:p>
          <a:p>
            <a:endParaRPr lang="en-IN" sz="3600" b="1" dirty="0"/>
          </a:p>
        </p:txBody>
      </p:sp>
    </p:spTree>
    <p:extLst>
      <p:ext uri="{BB962C8B-B14F-4D97-AF65-F5344CB8AC3E}">
        <p14:creationId xmlns:p14="http://schemas.microsoft.com/office/powerpoint/2010/main" val="104708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394</Words>
  <Application>Microsoft Office PowerPoint</Application>
  <PresentationFormat>Custom</PresentationFormat>
  <Paragraphs>36</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EMPLOYEE ATTRITION ANALYSIS</vt:lpstr>
      <vt:lpstr>PROBLEM STATEMENT</vt:lpstr>
      <vt:lpstr>DETAILS OF DATA </vt:lpstr>
      <vt:lpstr>ANALYSIS AND INSIGHTS</vt:lpstr>
      <vt:lpstr>Attrition by Job Role :</vt:lpstr>
      <vt:lpstr>Attrition by Department :</vt:lpstr>
      <vt:lpstr>Attrition by Education Field :</vt:lpstr>
      <vt:lpstr>Job Satisfaction Rating :</vt:lpstr>
      <vt:lpstr>Analysis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cp:lastModifiedBy>Microsoft account</cp:lastModifiedBy>
  <cp:revision>8</cp:revision>
  <dcterms:created xsi:type="dcterms:W3CDTF">2006-08-16T00:00:00Z</dcterms:created>
  <dcterms:modified xsi:type="dcterms:W3CDTF">2024-06-24T16:14:10Z</dcterms:modified>
  <dc:identifier>DAGE2LDg0iQ</dc:identifier>
</cp:coreProperties>
</file>