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9" name="Shape 39"/>
          <p:cNvSpPr/>
          <p:nvPr>
            <p:ph type="sldImg"/>
          </p:nvPr>
        </p:nvSpPr>
        <p:spPr>
          <a:xfrm>
            <a:off x="1143000" y="685800"/>
            <a:ext cx="4572000" cy="3429000"/>
          </a:xfrm>
          <a:prstGeom prst="rect">
            <a:avLst/>
          </a:prstGeom>
        </p:spPr>
        <p:txBody>
          <a:bodyPr/>
          <a:lstStyle/>
          <a:p>
            <a:pPr/>
          </a:p>
        </p:txBody>
      </p:sp>
      <p:sp>
        <p:nvSpPr>
          <p:cNvPr id="40" name="Shape 4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3" name="Rectangle 13"/>
          <p:cNvSpPr/>
          <p:nvPr/>
        </p:nvSpPr>
        <p:spPr>
          <a:xfrm>
            <a:off x="98851" y="86496"/>
            <a:ext cx="11998415" cy="6685006"/>
          </a:xfrm>
          <a:prstGeom prst="rect">
            <a:avLst/>
          </a:prstGeom>
          <a:ln w="28575">
            <a:solidFill>
              <a:srgbClr val="46B0F9"/>
            </a:solidFill>
            <a:miter/>
          </a:ln>
        </p:spPr>
        <p:txBody>
          <a:bodyPr lIns="45718" tIns="45718" rIns="45718" bIns="45718" anchor="ctr"/>
          <a:lstStyle/>
          <a:p>
            <a:pPr algn="ctr">
              <a:defRPr>
                <a:solidFill>
                  <a:srgbClr val="FFFFFF"/>
                </a:solidFill>
                <a:latin typeface="+mj-lt"/>
                <a:ea typeface="+mj-ea"/>
                <a:cs typeface="+mj-cs"/>
                <a:sym typeface="Calibri"/>
              </a:defRPr>
            </a:pPr>
          </a:p>
        </p:txBody>
      </p:sp>
      <p:pic>
        <p:nvPicPr>
          <p:cNvPr id="14" name="Picture 2" descr="Picture 2"/>
          <p:cNvPicPr>
            <a:picLocks noChangeAspect="1"/>
          </p:cNvPicPr>
          <p:nvPr/>
        </p:nvPicPr>
        <p:blipFill>
          <a:blip r:embed="rId2">
            <a:extLst/>
          </a:blip>
          <a:srcRect l="0" t="12813" r="7450" b="0"/>
          <a:stretch>
            <a:fillRect/>
          </a:stretch>
        </p:blipFill>
        <p:spPr>
          <a:xfrm>
            <a:off x="10718089" y="127821"/>
            <a:ext cx="1336264" cy="540775"/>
          </a:xfrm>
          <a:prstGeom prst="rect">
            <a:avLst/>
          </a:prstGeom>
          <a:ln w="12700">
            <a:miter lim="400000"/>
          </a:ln>
        </p:spPr>
      </p:pic>
      <p:sp>
        <p:nvSpPr>
          <p:cNvPr id="15" name="Title Text"/>
          <p:cNvSpPr txBox="1"/>
          <p:nvPr>
            <p:ph type="title"/>
          </p:nvPr>
        </p:nvSpPr>
        <p:spPr>
          <a:xfrm>
            <a:off x="1524000" y="1122362"/>
            <a:ext cx="9144000" cy="2387601"/>
          </a:xfrm>
          <a:prstGeom prst="rect">
            <a:avLst/>
          </a:prstGeom>
        </p:spPr>
        <p:txBody>
          <a:bodyPr anchor="b">
            <a:normAutofit fontScale="100000" lnSpcReduction="0"/>
          </a:bodyPr>
          <a:lstStyle>
            <a:lvl1pPr algn="ctr">
              <a:defRPr sz="6000"/>
            </a:lvl1pPr>
          </a:lstStyle>
          <a:p>
            <a:pPr/>
            <a:r>
              <a:t>Title Text</a:t>
            </a:r>
          </a:p>
        </p:txBody>
      </p:sp>
      <p:sp>
        <p:nvSpPr>
          <p:cNvPr id="16" name="Body Level One…"/>
          <p:cNvSpPr txBox="1"/>
          <p:nvPr>
            <p:ph type="body" sz="quarter" idx="1"/>
          </p:nvPr>
        </p:nvSpPr>
        <p:spPr>
          <a:xfrm>
            <a:off x="1524000" y="3602037"/>
            <a:ext cx="9144000" cy="1655769"/>
          </a:xfrm>
          <a:prstGeom prst="rect">
            <a:avLst/>
          </a:prstGeom>
        </p:spPr>
        <p:txBody>
          <a:bodyPr>
            <a:normAutofit fontScale="100000" lnSpcReduction="0"/>
          </a:bodyPr>
          <a:lstStyle>
            <a:lvl1pPr algn="ctr">
              <a:defRPr sz="2400"/>
            </a:lvl1pPr>
            <a:lvl2pPr algn="ctr">
              <a:defRPr sz="2400"/>
            </a:lvl2pPr>
            <a:lvl3pPr algn="ctr">
              <a:defRPr sz="2400"/>
            </a:lvl3pPr>
            <a:lvl4pPr algn="ctr">
              <a:defRPr sz="2400"/>
            </a:lvl4pPr>
            <a:lvl5pPr algn="ctr">
              <a:defRPr sz="2400"/>
            </a:lvl5p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xfrm>
            <a:off x="8610600" y="6356350"/>
            <a:ext cx="335862" cy="333084"/>
          </a:xfrm>
          <a:prstGeom prst="rect">
            <a:avLst/>
          </a:prstGeom>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31" name="Rectangle 13"/>
          <p:cNvSpPr/>
          <p:nvPr/>
        </p:nvSpPr>
        <p:spPr>
          <a:xfrm>
            <a:off x="98851" y="86496"/>
            <a:ext cx="11998415" cy="6685006"/>
          </a:xfrm>
          <a:prstGeom prst="rect">
            <a:avLst/>
          </a:prstGeom>
          <a:ln w="28575">
            <a:solidFill>
              <a:srgbClr val="46B0F9"/>
            </a:solidFill>
            <a:miter/>
          </a:ln>
        </p:spPr>
        <p:txBody>
          <a:bodyPr lIns="45718" tIns="45718" rIns="45718" bIns="45718" anchor="ctr"/>
          <a:lstStyle/>
          <a:p>
            <a:pPr algn="ctr">
              <a:defRPr>
                <a:solidFill>
                  <a:srgbClr val="FFFFFF"/>
                </a:solidFill>
                <a:latin typeface="+mj-lt"/>
                <a:ea typeface="+mj-ea"/>
                <a:cs typeface="+mj-cs"/>
                <a:sym typeface="Calibri"/>
              </a:defRPr>
            </a:pPr>
          </a:p>
        </p:txBody>
      </p:sp>
      <p:pic>
        <p:nvPicPr>
          <p:cNvPr id="32" name="Picture 2" descr="Picture 2"/>
          <p:cNvPicPr>
            <a:picLocks noChangeAspect="1"/>
          </p:cNvPicPr>
          <p:nvPr/>
        </p:nvPicPr>
        <p:blipFill>
          <a:blip r:embed="rId2">
            <a:extLst/>
          </a:blip>
          <a:srcRect l="0" t="12813" r="7450" b="0"/>
          <a:stretch>
            <a:fillRect/>
          </a:stretch>
        </p:blipFill>
        <p:spPr>
          <a:xfrm>
            <a:off x="10718089" y="127821"/>
            <a:ext cx="1336264" cy="540775"/>
          </a:xfrm>
          <a:prstGeom prst="rect">
            <a:avLst/>
          </a:prstGeom>
          <a:ln w="12700">
            <a:miter lim="400000"/>
          </a:ln>
        </p:spPr>
      </p:pic>
      <p:sp>
        <p:nvSpPr>
          <p:cNvPr id="33" name="Slide Number"/>
          <p:cNvSpPr txBox="1"/>
          <p:nvPr>
            <p:ph type="sldNum" sz="quarter" idx="2"/>
          </p:nvPr>
        </p:nvSpPr>
        <p:spPr>
          <a:xfrm>
            <a:off x="8610600" y="6356350"/>
            <a:ext cx="335862" cy="333084"/>
          </a:xfrm>
          <a:prstGeom prst="rect">
            <a:avLst/>
          </a:prstGeom>
        </p:spPr>
        <p:txBody>
          <a:bodyPr anchor="t"/>
          <a:lstStyle>
            <a:lvl1pPr algn="l">
              <a:defRPr sz="18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13"/>
          <p:cNvSpPr/>
          <p:nvPr/>
        </p:nvSpPr>
        <p:spPr>
          <a:xfrm>
            <a:off x="98851" y="86496"/>
            <a:ext cx="11998415" cy="6685006"/>
          </a:xfrm>
          <a:prstGeom prst="rect">
            <a:avLst/>
          </a:prstGeom>
          <a:ln w="28575">
            <a:solidFill>
              <a:srgbClr val="46B0F9"/>
            </a:solidFill>
            <a:miter/>
          </a:ln>
        </p:spPr>
        <p:txBody>
          <a:bodyPr lIns="45718" tIns="45718" rIns="45718" bIns="45718" anchor="ctr"/>
          <a:lstStyle/>
          <a:p>
            <a:pPr algn="ctr">
              <a:defRPr>
                <a:solidFill>
                  <a:srgbClr val="FFFFFF"/>
                </a:solidFill>
                <a:latin typeface="+mj-lt"/>
                <a:ea typeface="+mj-ea"/>
                <a:cs typeface="+mj-cs"/>
                <a:sym typeface="Calibri"/>
              </a:defRPr>
            </a:pPr>
          </a:p>
        </p:txBody>
      </p:sp>
      <p:pic>
        <p:nvPicPr>
          <p:cNvPr id="3" name="Picture 2" descr="Picture 2"/>
          <p:cNvPicPr>
            <a:picLocks noChangeAspect="1"/>
          </p:cNvPicPr>
          <p:nvPr/>
        </p:nvPicPr>
        <p:blipFill>
          <a:blip r:embed="rId2">
            <a:extLst/>
          </a:blip>
          <a:srcRect l="0" t="12813" r="7450" b="0"/>
          <a:stretch>
            <a:fillRect/>
          </a:stretch>
        </p:blipFill>
        <p:spPr>
          <a:xfrm>
            <a:off x="10718089" y="127821"/>
            <a:ext cx="1336264" cy="540775"/>
          </a:xfrm>
          <a:prstGeom prst="rect">
            <a:avLst/>
          </a:prstGeom>
          <a:ln w="12700">
            <a:miter lim="400000"/>
          </a:ln>
        </p:spPr>
      </p:pic>
      <p:sp>
        <p:nvSpPr>
          <p:cNvPr id="4" name="Title Text"/>
          <p:cNvSpPr txBox="1"/>
          <p:nvPr>
            <p:ph type="title"/>
          </p:nvPr>
        </p:nvSpPr>
        <p:spPr>
          <a:xfrm>
            <a:off x="1826683" y="769937"/>
            <a:ext cx="9753601" cy="16684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lstStyle/>
          <a:p>
            <a:pPr/>
            <a:r>
              <a:t>Title Text</a:t>
            </a:r>
          </a:p>
        </p:txBody>
      </p:sp>
      <p:sp>
        <p:nvSpPr>
          <p:cNvPr id="5"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8478981" y="6232199"/>
            <a:ext cx="258620" cy="248302"/>
          </a:xfrm>
          <a:prstGeom prst="rect">
            <a:avLst/>
          </a:prstGeom>
          <a:ln w="12700">
            <a:miter lim="400000"/>
          </a:ln>
        </p:spPr>
        <p:txBody>
          <a:bodyPr wrap="none" lIns="45718" tIns="45718" rIns="45718" bIns="45718" anchor="ctr">
            <a:spAutoFit/>
          </a:bodyPr>
          <a:lstStyle>
            <a:lvl1pPr algn="r">
              <a:defRPr sz="1200">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0" marR="0" indent="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mj-lt"/>
          <a:ea typeface="+mj-ea"/>
          <a:cs typeface="+mj-cs"/>
          <a:sym typeface="Calibri"/>
        </a:defRPr>
      </a:lvl1pPr>
      <a:lvl2pPr marL="0" marR="0" indent="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mj-lt"/>
          <a:ea typeface="+mj-ea"/>
          <a:cs typeface="+mj-cs"/>
          <a:sym typeface="Calibri"/>
        </a:defRPr>
      </a:lvl2pPr>
      <a:lvl3pPr marL="0" marR="0" indent="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mj-lt"/>
          <a:ea typeface="+mj-ea"/>
          <a:cs typeface="+mj-cs"/>
          <a:sym typeface="Calibri"/>
        </a:defRPr>
      </a:lvl3pPr>
      <a:lvl4pPr marL="0" marR="0" indent="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mj-lt"/>
          <a:ea typeface="+mj-ea"/>
          <a:cs typeface="+mj-cs"/>
          <a:sym typeface="Calibri"/>
        </a:defRPr>
      </a:lvl4pPr>
      <a:lvl5pPr marL="0" marR="0" indent="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mj-lt"/>
          <a:ea typeface="+mj-ea"/>
          <a:cs typeface="+mj-cs"/>
          <a:sym typeface="Calibri"/>
        </a:defRPr>
      </a:lvl5pPr>
      <a:lvl6pPr marL="0" marR="0" indent="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mj-lt"/>
          <a:ea typeface="+mj-ea"/>
          <a:cs typeface="+mj-cs"/>
          <a:sym typeface="Calibri"/>
        </a:defRPr>
      </a:lvl6pPr>
      <a:lvl7pPr marL="0" marR="0" indent="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mj-lt"/>
          <a:ea typeface="+mj-ea"/>
          <a:cs typeface="+mj-cs"/>
          <a:sym typeface="Calibri"/>
        </a:defRPr>
      </a:lvl7pPr>
      <a:lvl8pPr marL="0" marR="0" indent="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mj-lt"/>
          <a:ea typeface="+mj-ea"/>
          <a:cs typeface="+mj-cs"/>
          <a:sym typeface="Calibri"/>
        </a:defRPr>
      </a:lvl8pPr>
      <a:lvl9pPr marL="0" marR="0" indent="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Rectangle 2"/>
          <p:cNvSpPr/>
          <p:nvPr/>
        </p:nvSpPr>
        <p:spPr>
          <a:xfrm>
            <a:off x="10667999" y="150469"/>
            <a:ext cx="1381254" cy="682909"/>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p>
        </p:txBody>
      </p:sp>
      <p:pic>
        <p:nvPicPr>
          <p:cNvPr id="43" name="Picture 7" descr="Picture 7"/>
          <p:cNvPicPr>
            <a:picLocks noChangeAspect="1"/>
          </p:cNvPicPr>
          <p:nvPr/>
        </p:nvPicPr>
        <p:blipFill>
          <a:blip r:embed="rId2">
            <a:extLst/>
          </a:blip>
          <a:stretch>
            <a:fillRect/>
          </a:stretch>
        </p:blipFill>
        <p:spPr>
          <a:xfrm>
            <a:off x="304828" y="126108"/>
            <a:ext cx="876173" cy="1491680"/>
          </a:xfrm>
          <a:prstGeom prst="rect">
            <a:avLst/>
          </a:prstGeom>
          <a:ln w="12700">
            <a:miter lim="400000"/>
          </a:ln>
        </p:spPr>
      </p:pic>
      <p:pic>
        <p:nvPicPr>
          <p:cNvPr id="44" name="Picture 4" descr="Picture 4"/>
          <p:cNvPicPr>
            <a:picLocks noChangeAspect="1"/>
          </p:cNvPicPr>
          <p:nvPr/>
        </p:nvPicPr>
        <p:blipFill>
          <a:blip r:embed="rId3">
            <a:extLst/>
          </a:blip>
          <a:stretch>
            <a:fillRect/>
          </a:stretch>
        </p:blipFill>
        <p:spPr>
          <a:xfrm>
            <a:off x="9361200" y="233662"/>
            <a:ext cx="2706915" cy="874249"/>
          </a:xfrm>
          <a:prstGeom prst="rect">
            <a:avLst/>
          </a:prstGeom>
          <a:ln w="12700">
            <a:miter lim="400000"/>
          </a:ln>
        </p:spPr>
      </p:pic>
      <p:sp>
        <p:nvSpPr>
          <p:cNvPr id="45" name="TextBox 1"/>
          <p:cNvSpPr txBox="1"/>
          <p:nvPr/>
        </p:nvSpPr>
        <p:spPr>
          <a:xfrm>
            <a:off x="2401431" y="355130"/>
            <a:ext cx="6519520" cy="6313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4300">
                <a:latin typeface="+mj-lt"/>
                <a:ea typeface="+mj-ea"/>
                <a:cs typeface="+mj-cs"/>
                <a:sym typeface="Calibri"/>
              </a:defRPr>
            </a:lvl1pPr>
          </a:lstStyle>
          <a:p>
            <a:pPr/>
            <a:r>
              <a:t>Predictive Analytics Project</a:t>
            </a:r>
          </a:p>
        </p:txBody>
      </p:sp>
      <p:sp>
        <p:nvSpPr>
          <p:cNvPr id="46" name="TextBox 3"/>
          <p:cNvSpPr txBox="1"/>
          <p:nvPr/>
        </p:nvSpPr>
        <p:spPr>
          <a:xfrm>
            <a:off x="1167440" y="1312357"/>
            <a:ext cx="9857120" cy="164988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lnSpc>
                <a:spcPct val="120000"/>
              </a:lnSpc>
              <a:defRPr sz="3200">
                <a:latin typeface="+mj-lt"/>
                <a:ea typeface="+mj-ea"/>
                <a:cs typeface="+mj-cs"/>
                <a:sym typeface="Calibri"/>
              </a:defRPr>
            </a:pPr>
            <a:r>
              <a:t>Title:</a:t>
            </a:r>
            <a:br/>
            <a:r>
              <a:t>Sentiment Analysis based on product review and customer segmentation</a:t>
            </a:r>
          </a:p>
        </p:txBody>
      </p:sp>
      <p:sp>
        <p:nvSpPr>
          <p:cNvPr id="47" name="TextBox 9"/>
          <p:cNvSpPr txBox="1"/>
          <p:nvPr/>
        </p:nvSpPr>
        <p:spPr>
          <a:xfrm>
            <a:off x="5109857" y="4017643"/>
            <a:ext cx="6006226" cy="3853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2200">
                <a:latin typeface="+mj-lt"/>
                <a:ea typeface="+mj-ea"/>
                <a:cs typeface="+mj-cs"/>
                <a:sym typeface="Calibri"/>
              </a:defRPr>
            </a:lvl1pPr>
          </a:lstStyle>
          <a:p>
            <a:pPr/>
            <a:r>
              <a:t>Presented by:</a:t>
            </a:r>
          </a:p>
        </p:txBody>
      </p:sp>
      <p:sp>
        <p:nvSpPr>
          <p:cNvPr id="48" name="TextBox 11"/>
          <p:cNvSpPr txBox="1"/>
          <p:nvPr/>
        </p:nvSpPr>
        <p:spPr>
          <a:xfrm>
            <a:off x="2896468" y="3121118"/>
            <a:ext cx="6006226" cy="180777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1" sz="2200">
                <a:latin typeface="+mj-lt"/>
                <a:ea typeface="+mj-ea"/>
                <a:cs typeface="+mj-cs"/>
                <a:sym typeface="Calibri"/>
              </a:defRPr>
            </a:pPr>
            <a:r>
              <a:t>Guided by:</a:t>
            </a:r>
          </a:p>
          <a:p>
            <a:pPr algn="ctr">
              <a:defRPr sz="2200">
                <a:latin typeface="+mj-lt"/>
                <a:ea typeface="+mj-ea"/>
                <a:cs typeface="+mj-cs"/>
                <a:sym typeface="Calibri"/>
              </a:defRPr>
            </a:pPr>
            <a:r>
              <a:t>Dr. Achala Shakya</a:t>
            </a:r>
          </a:p>
          <a:p>
            <a:pPr algn="ctr">
              <a:defRPr sz="2200">
                <a:latin typeface="+mj-lt"/>
                <a:ea typeface="+mj-ea"/>
                <a:cs typeface="+mj-cs"/>
                <a:sym typeface="Calibri"/>
              </a:defRPr>
            </a:pPr>
          </a:p>
          <a:p>
            <a:pPr algn="ctr">
              <a:defRPr sz="2200">
                <a:latin typeface="+mj-lt"/>
                <a:ea typeface="+mj-ea"/>
                <a:cs typeface="+mj-cs"/>
                <a:sym typeface="Calibri"/>
              </a:defRPr>
            </a:pPr>
            <a:br/>
          </a:p>
        </p:txBody>
      </p:sp>
      <p:graphicFrame>
        <p:nvGraphicFramePr>
          <p:cNvPr id="49" name="Table 5"/>
          <p:cNvGraphicFramePr/>
          <p:nvPr/>
        </p:nvGraphicFramePr>
        <p:xfrm>
          <a:off x="2032000" y="4695035"/>
          <a:ext cx="8128000" cy="119746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709333"/>
                <a:gridCol w="2709333"/>
                <a:gridCol w="2709333"/>
              </a:tblGrid>
              <a:tr h="299366">
                <a:tc>
                  <a:txBody>
                    <a:bodyPr/>
                    <a:lstStyle/>
                    <a:p>
                      <a:pPr algn="l">
                        <a:defRPr b="0" sz="1800">
                          <a:solidFill>
                            <a:srgbClr val="000000"/>
                          </a:solidFill>
                        </a:defRPr>
                      </a:pPr>
                      <a:r>
                        <a:rPr b="1"/>
                        <a:t>Name</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b="0" sz="1800">
                          <a:solidFill>
                            <a:srgbClr val="000000"/>
                          </a:solidFill>
                        </a:defRPr>
                      </a:pPr>
                      <a:r>
                        <a:rPr b="1"/>
                        <a:t>Roll No.</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b="0" sz="1800">
                          <a:solidFill>
                            <a:srgbClr val="000000"/>
                          </a:solidFill>
                        </a:defRPr>
                      </a:pPr>
                      <a:r>
                        <a:rPr b="1"/>
                        <a:t>Branch</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99366">
                <a:tc>
                  <a:txBody>
                    <a:bodyPr/>
                    <a:lstStyle/>
                    <a:p>
                      <a:pPr algn="l">
                        <a:defRPr sz="1800"/>
                      </a:pPr>
                      <a:r>
                        <a:t>Ayushi Gupta</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R2142220725</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B.Tech CSE AIML (H)</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99366">
                <a:tc>
                  <a:txBody>
                    <a:bodyPr/>
                    <a:lstStyle/>
                    <a:p>
                      <a:pPr algn="l">
                        <a:defRPr sz="1800"/>
                      </a:pPr>
                      <a:r>
                        <a:t>Uditi Arya</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R2142220684</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B.Tech CSE AIML (H)</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99366">
                <a:tc>
                  <a:txBody>
                    <a:bodyPr/>
                    <a:lstStyle/>
                    <a:p>
                      <a:pPr algn="l">
                        <a:defRPr sz="1800"/>
                      </a:pPr>
                      <a:r>
                        <a:t>Purvi Jain</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R2142221206</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t>B.Tech CSE AIML (H)</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 name="TextBox 1"/>
          <p:cNvSpPr txBox="1"/>
          <p:nvPr/>
        </p:nvSpPr>
        <p:spPr>
          <a:xfrm>
            <a:off x="343586" y="374893"/>
            <a:ext cx="7438926" cy="5480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3200">
                <a:solidFill>
                  <a:srgbClr val="46B0FA"/>
                </a:solidFill>
                <a:latin typeface="Arial"/>
                <a:ea typeface="Arial"/>
                <a:cs typeface="Arial"/>
                <a:sym typeface="Arial"/>
              </a:defRPr>
            </a:lvl1pPr>
          </a:lstStyle>
          <a:p>
            <a:pPr/>
            <a:r>
              <a:t>8. Application of the Project</a:t>
            </a:r>
          </a:p>
        </p:txBody>
      </p:sp>
      <p:sp>
        <p:nvSpPr>
          <p:cNvPr id="78" name="Educational Tool:…"/>
          <p:cNvSpPr txBox="1"/>
          <p:nvPr>
            <p:ph type="body" idx="4294967295"/>
          </p:nvPr>
        </p:nvSpPr>
        <p:spPr>
          <a:xfrm>
            <a:off x="427208" y="1361687"/>
            <a:ext cx="11337584" cy="6187400"/>
          </a:xfrm>
          <a:prstGeom prst="rect">
            <a:avLst/>
          </a:prstGeom>
        </p:spPr>
        <p:txBody>
          <a:bodyPr>
            <a:normAutofit fontScale="100000" lnSpcReduction="0"/>
          </a:bodyPr>
          <a:lstStyle/>
          <a:p>
            <a:pPr marL="422306" indent="-228600" algn="just" defTabSz="841247">
              <a:lnSpc>
                <a:spcPct val="150000"/>
              </a:lnSpc>
              <a:spcBef>
                <a:spcPts val="900"/>
              </a:spcBef>
              <a:buSzPct val="100000"/>
              <a:buChar char="•"/>
              <a:defRPr sz="2400">
                <a:latin typeface="Times New Roman"/>
                <a:ea typeface="Times New Roman"/>
                <a:cs typeface="Times New Roman"/>
                <a:sym typeface="Times New Roman"/>
              </a:defRPr>
            </a:pPr>
            <a:r>
              <a:t>Provides significant business value by identifying high-value products and effective pricing strategies.</a:t>
            </a:r>
          </a:p>
          <a:p>
            <a:pPr marL="422306" indent="-228600" algn="just" defTabSz="841247">
              <a:lnSpc>
                <a:spcPct val="150000"/>
              </a:lnSpc>
              <a:spcBef>
                <a:spcPts val="900"/>
              </a:spcBef>
              <a:buSzPct val="100000"/>
              <a:buChar char="•"/>
              <a:defRPr sz="2400">
                <a:latin typeface="Times New Roman"/>
                <a:ea typeface="Times New Roman"/>
                <a:cs typeface="Times New Roman"/>
                <a:sym typeface="Times New Roman"/>
              </a:defRPr>
            </a:pPr>
            <a:r>
              <a:t>Tailors marketing campaigns to align with customer sentiment and preferences.</a:t>
            </a:r>
          </a:p>
          <a:p>
            <a:pPr marL="422306" indent="-228600" algn="just" defTabSz="841247">
              <a:lnSpc>
                <a:spcPct val="150000"/>
              </a:lnSpc>
              <a:spcBef>
                <a:spcPts val="900"/>
              </a:spcBef>
              <a:buSzPct val="100000"/>
              <a:buChar char="•"/>
              <a:defRPr sz="2400">
                <a:latin typeface="Times New Roman"/>
                <a:ea typeface="Times New Roman"/>
                <a:cs typeface="Times New Roman"/>
                <a:sym typeface="Times New Roman"/>
              </a:defRPr>
            </a:pPr>
            <a:r>
              <a:t>Suggests future enhancements, such as:Integrating real-time data for dynamic pricing strategies, developing a user-friendly dashboard for visualizing insights.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 name="TextBox 1"/>
          <p:cNvSpPr txBox="1"/>
          <p:nvPr/>
        </p:nvSpPr>
        <p:spPr>
          <a:xfrm>
            <a:off x="371647" y="248622"/>
            <a:ext cx="7438922" cy="5480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3200">
                <a:solidFill>
                  <a:srgbClr val="46B0FA"/>
                </a:solidFill>
                <a:latin typeface="Arial"/>
                <a:ea typeface="Arial"/>
                <a:cs typeface="Arial"/>
                <a:sym typeface="Arial"/>
              </a:defRPr>
            </a:lvl1pPr>
          </a:lstStyle>
          <a:p>
            <a:pPr/>
            <a:r>
              <a:t>8. PERT Chart</a:t>
            </a:r>
          </a:p>
        </p:txBody>
      </p:sp>
      <p:sp>
        <p:nvSpPr>
          <p:cNvPr id="81" name="Double-click to edit"/>
          <p:cNvSpPr txBox="1"/>
          <p:nvPr>
            <p:ph type="body" idx="4294967295"/>
          </p:nvPr>
        </p:nvSpPr>
        <p:spPr>
          <a:xfrm>
            <a:off x="3260390" y="103245"/>
            <a:ext cx="8861273" cy="6651508"/>
          </a:xfrm>
          <a:prstGeom prst="rect">
            <a:avLst/>
          </a:prstGeom>
        </p:spPr>
        <p:txBody>
          <a:bodyPr>
            <a:normAutofit fontScale="100000" lnSpcReduction="0"/>
          </a:bodyPr>
          <a:lstStyle/>
          <a:p>
            <a:pPr/>
          </a:p>
        </p:txBody>
      </p:sp>
      <p:pic>
        <p:nvPicPr>
          <p:cNvPr id="82" name="pasted-movie.heic" descr="pasted-movie.heic"/>
          <p:cNvPicPr>
            <a:picLocks noChangeAspect="1"/>
          </p:cNvPicPr>
          <p:nvPr/>
        </p:nvPicPr>
        <p:blipFill>
          <a:blip r:embed="rId2">
            <a:extLst/>
          </a:blip>
          <a:stretch>
            <a:fillRect/>
          </a:stretch>
        </p:blipFill>
        <p:spPr>
          <a:xfrm>
            <a:off x="3309515" y="147380"/>
            <a:ext cx="5572970" cy="656324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TextBox 1"/>
          <p:cNvSpPr txBox="1"/>
          <p:nvPr/>
        </p:nvSpPr>
        <p:spPr>
          <a:xfrm>
            <a:off x="217316" y="290712"/>
            <a:ext cx="7438926" cy="5480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3200">
                <a:solidFill>
                  <a:srgbClr val="46B0FA"/>
                </a:solidFill>
                <a:latin typeface="Arial"/>
                <a:ea typeface="Arial"/>
                <a:cs typeface="Arial"/>
                <a:sym typeface="Arial"/>
              </a:defRPr>
            </a:lvl1pPr>
          </a:lstStyle>
          <a:p>
            <a:pPr/>
            <a:r>
              <a:t>10. References</a:t>
            </a:r>
          </a:p>
        </p:txBody>
      </p:sp>
      <p:sp>
        <p:nvSpPr>
          <p:cNvPr id="85" name="Modern Compiler Design by Andrew Appel…"/>
          <p:cNvSpPr txBox="1"/>
          <p:nvPr>
            <p:ph type="body" idx="4294967295"/>
          </p:nvPr>
        </p:nvSpPr>
        <p:spPr>
          <a:xfrm>
            <a:off x="357058" y="1193328"/>
            <a:ext cx="11477884" cy="5257808"/>
          </a:xfrm>
          <a:prstGeom prst="rect">
            <a:avLst/>
          </a:prstGeom>
        </p:spPr>
        <p:txBody>
          <a:bodyPr>
            <a:normAutofit fontScale="100000" lnSpcReduction="0"/>
          </a:bodyPr>
          <a:lstStyle/>
          <a:p>
            <a:pPr marL="141731" indent="-141731" algn="just" defTabSz="549920">
              <a:lnSpc>
                <a:spcPct val="100000"/>
              </a:lnSpc>
              <a:spcBef>
                <a:spcPts val="500"/>
              </a:spcBef>
              <a:buSzPct val="100000"/>
              <a:buChar char="•"/>
              <a:defRPr b="1" sz="2100">
                <a:latin typeface="Times New Roman"/>
                <a:ea typeface="Times New Roman"/>
                <a:cs typeface="Times New Roman"/>
                <a:sym typeface="Times New Roman"/>
              </a:defRPr>
            </a:pPr>
            <a:r>
              <a:t>Pattern Recognition and Machine Learning</a:t>
            </a:r>
          </a:p>
          <a:p>
            <a:pPr algn="just" defTabSz="549920">
              <a:lnSpc>
                <a:spcPct val="100000"/>
              </a:lnSpc>
              <a:spcBef>
                <a:spcPts val="500"/>
              </a:spcBef>
              <a:defRPr sz="2100">
                <a:latin typeface="Times New Roman"/>
                <a:ea typeface="Times New Roman"/>
                <a:cs typeface="Times New Roman"/>
                <a:sym typeface="Times New Roman"/>
              </a:defRPr>
            </a:pPr>
            <a:r>
              <a:t>Author: Christopher M. Bishop</a:t>
            </a:r>
          </a:p>
          <a:p>
            <a:pPr algn="just" defTabSz="549920">
              <a:lnSpc>
                <a:spcPct val="100000"/>
              </a:lnSpc>
              <a:spcBef>
                <a:spcPts val="500"/>
              </a:spcBef>
              <a:defRPr sz="2100">
                <a:latin typeface="Times New Roman"/>
                <a:ea typeface="Times New Roman"/>
                <a:cs typeface="Times New Roman"/>
                <a:sym typeface="Times New Roman"/>
              </a:defRPr>
            </a:pPr>
            <a:r>
              <a:t>Publisher: Springer</a:t>
            </a:r>
          </a:p>
          <a:p>
            <a:pPr algn="just" defTabSz="549920">
              <a:lnSpc>
                <a:spcPct val="100000"/>
              </a:lnSpc>
              <a:spcBef>
                <a:spcPts val="500"/>
              </a:spcBef>
              <a:defRPr sz="2100">
                <a:latin typeface="Times New Roman"/>
                <a:ea typeface="Times New Roman"/>
                <a:cs typeface="Times New Roman"/>
                <a:sym typeface="Times New Roman"/>
              </a:defRPr>
            </a:pPr>
            <a:r>
              <a:t>Year: 2006</a:t>
            </a:r>
          </a:p>
          <a:p>
            <a:pPr algn="just" defTabSz="549920">
              <a:lnSpc>
                <a:spcPct val="100000"/>
              </a:lnSpc>
              <a:spcBef>
                <a:spcPts val="500"/>
              </a:spcBef>
              <a:defRPr sz="2100">
                <a:latin typeface="Times New Roman"/>
                <a:ea typeface="Times New Roman"/>
                <a:cs typeface="Times New Roman"/>
                <a:sym typeface="Times New Roman"/>
              </a:defRPr>
            </a:pPr>
            <a:r>
              <a:t>Description: This book covers a wide range of machine learning techniques, including algorithms that can be applied to classification problems like sentiment analysis.</a:t>
            </a:r>
          </a:p>
          <a:p>
            <a:pPr marL="141731" indent="-141731" algn="just" defTabSz="549920">
              <a:lnSpc>
                <a:spcPct val="100000"/>
              </a:lnSpc>
              <a:spcBef>
                <a:spcPts val="500"/>
              </a:spcBef>
              <a:buSzPct val="100000"/>
              <a:buChar char="•"/>
              <a:defRPr sz="2100">
                <a:latin typeface="Times New Roman"/>
                <a:ea typeface="Times New Roman"/>
                <a:cs typeface="Times New Roman"/>
                <a:sym typeface="Times New Roman"/>
              </a:defRPr>
            </a:pPr>
          </a:p>
          <a:p>
            <a:pPr marL="141731" indent="-141731" algn="just" defTabSz="549920">
              <a:lnSpc>
                <a:spcPct val="100000"/>
              </a:lnSpc>
              <a:spcBef>
                <a:spcPts val="500"/>
              </a:spcBef>
              <a:buSzPct val="100000"/>
              <a:buChar char="•"/>
              <a:defRPr b="1" sz="2100">
                <a:latin typeface="Times New Roman"/>
                <a:ea typeface="Times New Roman"/>
                <a:cs typeface="Times New Roman"/>
                <a:sym typeface="Times New Roman"/>
              </a:defRPr>
            </a:pPr>
            <a:r>
              <a:t>Data Science for Business: What You Need to Know about Data Mining and Data-Analytic Thinking</a:t>
            </a:r>
          </a:p>
          <a:p>
            <a:pPr algn="just" defTabSz="549920">
              <a:lnSpc>
                <a:spcPct val="100000"/>
              </a:lnSpc>
              <a:spcBef>
                <a:spcPts val="500"/>
              </a:spcBef>
              <a:defRPr sz="2100">
                <a:latin typeface="Times New Roman"/>
                <a:ea typeface="Times New Roman"/>
                <a:cs typeface="Times New Roman"/>
                <a:sym typeface="Times New Roman"/>
              </a:defRPr>
            </a:pPr>
            <a:r>
              <a:t>Authors: Foster Provost and Tom Fawcett</a:t>
            </a:r>
          </a:p>
          <a:p>
            <a:pPr algn="just" defTabSz="549920">
              <a:lnSpc>
                <a:spcPct val="100000"/>
              </a:lnSpc>
              <a:spcBef>
                <a:spcPts val="500"/>
              </a:spcBef>
              <a:defRPr sz="2100">
                <a:latin typeface="Times New Roman"/>
                <a:ea typeface="Times New Roman"/>
                <a:cs typeface="Times New Roman"/>
                <a:sym typeface="Times New Roman"/>
              </a:defRPr>
            </a:pPr>
            <a:r>
              <a:t>Publisher: O'Reilly Media</a:t>
            </a:r>
          </a:p>
          <a:p>
            <a:pPr algn="just" defTabSz="549920">
              <a:lnSpc>
                <a:spcPct val="100000"/>
              </a:lnSpc>
              <a:spcBef>
                <a:spcPts val="500"/>
              </a:spcBef>
              <a:defRPr sz="2100">
                <a:latin typeface="Times New Roman"/>
                <a:ea typeface="Times New Roman"/>
                <a:cs typeface="Times New Roman"/>
                <a:sym typeface="Times New Roman"/>
              </a:defRPr>
            </a:pPr>
            <a:r>
              <a:t>Year: 2013</a:t>
            </a:r>
          </a:p>
          <a:p>
            <a:pPr algn="just" defTabSz="549920">
              <a:lnSpc>
                <a:spcPct val="100000"/>
              </a:lnSpc>
              <a:spcBef>
                <a:spcPts val="500"/>
              </a:spcBef>
              <a:defRPr sz="2100">
                <a:latin typeface="Times New Roman"/>
                <a:ea typeface="Times New Roman"/>
                <a:cs typeface="Times New Roman"/>
                <a:sym typeface="Times New Roman"/>
              </a:defRPr>
            </a:pPr>
            <a:r>
              <a:t>Description: This book provides foundational knowledge on data science principles and techniques, with applications in customer segmentation and market analysis.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TextBox 1"/>
          <p:cNvSpPr txBox="1"/>
          <p:nvPr/>
        </p:nvSpPr>
        <p:spPr>
          <a:xfrm>
            <a:off x="1941014" y="3601496"/>
            <a:ext cx="8309972" cy="110292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1" sz="7200">
                <a:solidFill>
                  <a:srgbClr val="46B0FA"/>
                </a:solidFill>
                <a:latin typeface="Arial"/>
                <a:ea typeface="Arial"/>
                <a:cs typeface="Arial"/>
                <a:sym typeface="Arial"/>
              </a:defRPr>
            </a:lvl1pPr>
          </a:lstStyle>
          <a:p>
            <a:pPr/>
            <a:r>
              <a:t>Thank You</a:t>
            </a:r>
          </a:p>
        </p:txBody>
      </p:sp>
      <p:sp>
        <p:nvSpPr>
          <p:cNvPr id="88" name="Rectangle 3"/>
          <p:cNvSpPr/>
          <p:nvPr/>
        </p:nvSpPr>
        <p:spPr>
          <a:xfrm>
            <a:off x="10667999" y="150469"/>
            <a:ext cx="1381254" cy="682909"/>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Calibri"/>
              </a:defRPr>
            </a:pPr>
          </a:p>
        </p:txBody>
      </p:sp>
      <p:pic>
        <p:nvPicPr>
          <p:cNvPr id="89" name="Picture 4" descr="Picture 4"/>
          <p:cNvPicPr>
            <a:picLocks noChangeAspect="1"/>
          </p:cNvPicPr>
          <p:nvPr/>
        </p:nvPicPr>
        <p:blipFill>
          <a:blip r:embed="rId2">
            <a:extLst/>
          </a:blip>
          <a:stretch>
            <a:fillRect/>
          </a:stretch>
        </p:blipFill>
        <p:spPr>
          <a:xfrm>
            <a:off x="3992879" y="1709983"/>
            <a:ext cx="4206248" cy="180685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TextBox 1"/>
          <p:cNvSpPr txBox="1"/>
          <p:nvPr/>
        </p:nvSpPr>
        <p:spPr>
          <a:xfrm>
            <a:off x="568064" y="515193"/>
            <a:ext cx="7438926" cy="5480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3200">
                <a:solidFill>
                  <a:srgbClr val="46B0FA"/>
                </a:solidFill>
                <a:latin typeface="Arial"/>
                <a:ea typeface="Arial"/>
                <a:cs typeface="Arial"/>
                <a:sym typeface="Arial"/>
              </a:defRPr>
            </a:lvl1pPr>
          </a:lstStyle>
          <a:p>
            <a:pPr/>
            <a:r>
              <a:t>Content</a:t>
            </a:r>
          </a:p>
        </p:txBody>
      </p:sp>
      <p:sp>
        <p:nvSpPr>
          <p:cNvPr id="52" name="TextBox 2"/>
          <p:cNvSpPr txBox="1"/>
          <p:nvPr/>
        </p:nvSpPr>
        <p:spPr>
          <a:xfrm>
            <a:off x="529883" y="1565380"/>
            <a:ext cx="5376247" cy="40102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457198" indent="-457198">
              <a:lnSpc>
                <a:spcPct val="150000"/>
              </a:lnSpc>
              <a:buSzPct val="100000"/>
              <a:buAutoNum type="arabicPeriod" startAt="1"/>
              <a:defRPr sz="2100">
                <a:latin typeface="Arial"/>
                <a:ea typeface="Arial"/>
                <a:cs typeface="Arial"/>
                <a:sym typeface="Arial"/>
              </a:defRPr>
            </a:pPr>
            <a:r>
              <a:t>Introduction</a:t>
            </a:r>
          </a:p>
          <a:p>
            <a:pPr marL="457198" indent="-457198">
              <a:lnSpc>
                <a:spcPct val="150000"/>
              </a:lnSpc>
              <a:buSzPct val="100000"/>
              <a:buAutoNum type="arabicPeriod" startAt="1"/>
              <a:defRPr sz="2100">
                <a:latin typeface="Arial"/>
                <a:ea typeface="Arial"/>
                <a:cs typeface="Arial"/>
                <a:sym typeface="Arial"/>
              </a:defRPr>
            </a:pPr>
            <a:r>
              <a:t>Problem Statement</a:t>
            </a:r>
          </a:p>
          <a:p>
            <a:pPr marL="457198" indent="-457198">
              <a:lnSpc>
                <a:spcPct val="150000"/>
              </a:lnSpc>
              <a:buSzPct val="100000"/>
              <a:buAutoNum type="arabicPeriod" startAt="1"/>
              <a:defRPr sz="2100">
                <a:latin typeface="Arial"/>
                <a:ea typeface="Arial"/>
                <a:cs typeface="Arial"/>
                <a:sym typeface="Arial"/>
              </a:defRPr>
            </a:pPr>
            <a:r>
              <a:t>Motivation</a:t>
            </a:r>
          </a:p>
          <a:p>
            <a:pPr marL="457198" indent="-457198">
              <a:lnSpc>
                <a:spcPct val="150000"/>
              </a:lnSpc>
              <a:buSzPct val="100000"/>
              <a:buAutoNum type="arabicPeriod" startAt="1"/>
              <a:defRPr sz="2100">
                <a:latin typeface="Arial"/>
                <a:ea typeface="Arial"/>
                <a:cs typeface="Arial"/>
                <a:sym typeface="Arial"/>
              </a:defRPr>
            </a:pPr>
            <a:r>
              <a:t>Objectives</a:t>
            </a:r>
          </a:p>
          <a:p>
            <a:pPr marL="457198" indent="-457198">
              <a:lnSpc>
                <a:spcPct val="150000"/>
              </a:lnSpc>
              <a:buSzPct val="100000"/>
              <a:buAutoNum type="arabicPeriod" startAt="1"/>
              <a:defRPr sz="2100">
                <a:latin typeface="Arial"/>
                <a:ea typeface="Arial"/>
                <a:cs typeface="Arial"/>
                <a:sym typeface="Arial"/>
              </a:defRPr>
            </a:pPr>
            <a:r>
              <a:t>Methodology</a:t>
            </a:r>
          </a:p>
          <a:p>
            <a:pPr marL="457198" indent="-457198">
              <a:lnSpc>
                <a:spcPct val="150000"/>
              </a:lnSpc>
              <a:buSzPct val="100000"/>
              <a:buAutoNum type="arabicPeriod" startAt="1"/>
              <a:defRPr sz="2100">
                <a:latin typeface="Arial"/>
                <a:ea typeface="Arial"/>
                <a:cs typeface="Arial"/>
                <a:sym typeface="Arial"/>
              </a:defRPr>
            </a:pPr>
            <a:r>
              <a:t>Implementation</a:t>
            </a:r>
          </a:p>
          <a:p>
            <a:pPr marL="457198" indent="-457198">
              <a:lnSpc>
                <a:spcPct val="150000"/>
              </a:lnSpc>
              <a:buSzPct val="100000"/>
              <a:buAutoNum type="arabicPeriod" startAt="1"/>
              <a:defRPr sz="2100">
                <a:latin typeface="Arial"/>
                <a:ea typeface="Arial"/>
                <a:cs typeface="Arial"/>
                <a:sym typeface="Arial"/>
              </a:defRPr>
            </a:pPr>
            <a:r>
              <a:t>Application of the Project</a:t>
            </a:r>
          </a:p>
          <a:p>
            <a:pPr marL="457198" indent="-457198">
              <a:lnSpc>
                <a:spcPct val="150000"/>
              </a:lnSpc>
              <a:buSzPct val="100000"/>
              <a:buAutoNum type="arabicPeriod" startAt="1"/>
              <a:defRPr sz="2100">
                <a:latin typeface="Arial"/>
                <a:ea typeface="Arial"/>
                <a:cs typeface="Arial"/>
                <a:sym typeface="Arial"/>
              </a:defRPr>
            </a:pPr>
            <a:r>
              <a:t>PERT Chart</a:t>
            </a:r>
          </a:p>
          <a:p>
            <a:pPr marL="457198" indent="-457198">
              <a:lnSpc>
                <a:spcPct val="150000"/>
              </a:lnSpc>
              <a:buSzPct val="100000"/>
              <a:buAutoNum type="arabicPeriod" startAt="1"/>
              <a:defRPr sz="2100">
                <a:latin typeface="Arial"/>
                <a:ea typeface="Arial"/>
                <a:cs typeface="Arial"/>
                <a:sym typeface="Arial"/>
              </a:defRPr>
            </a:pPr>
            <a:r>
              <a:t>References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TextBox 1"/>
          <p:cNvSpPr txBox="1"/>
          <p:nvPr/>
        </p:nvSpPr>
        <p:spPr>
          <a:xfrm>
            <a:off x="626885" y="711304"/>
            <a:ext cx="7438922" cy="5480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3200">
                <a:solidFill>
                  <a:srgbClr val="46B0FA"/>
                </a:solidFill>
                <a:latin typeface="Arial"/>
                <a:ea typeface="Arial"/>
                <a:cs typeface="Arial"/>
                <a:sym typeface="Arial"/>
              </a:defRPr>
            </a:lvl1pPr>
          </a:lstStyle>
          <a:p>
            <a:pPr/>
            <a:r>
              <a:t>1. Introduction</a:t>
            </a:r>
          </a:p>
        </p:txBody>
      </p:sp>
      <p:sp>
        <p:nvSpPr>
          <p:cNvPr id="55" name="The project titled &quot;Sentiment Analysis based on product review and customer segmentation&quot; focuses on examining headphone products available on Flipkart. The primary goal is to analyze customer ratings, selling prices, discounts, and product reviews to ex"/>
          <p:cNvSpPr txBox="1"/>
          <p:nvPr>
            <p:ph type="body" idx="4294967295"/>
          </p:nvPr>
        </p:nvSpPr>
        <p:spPr>
          <a:xfrm>
            <a:off x="617887" y="1596603"/>
            <a:ext cx="11213950" cy="4419603"/>
          </a:xfrm>
          <a:prstGeom prst="rect">
            <a:avLst/>
          </a:prstGeom>
        </p:spPr>
        <p:txBody>
          <a:bodyPr>
            <a:normAutofit fontScale="100000" lnSpcReduction="0"/>
          </a:bodyPr>
          <a:lstStyle>
            <a:lvl1pPr algn="just">
              <a:lnSpc>
                <a:spcPct val="150000"/>
              </a:lnSpc>
              <a:defRPr sz="2400">
                <a:latin typeface="Times New Roman"/>
                <a:ea typeface="Times New Roman"/>
                <a:cs typeface="Times New Roman"/>
                <a:sym typeface="Times New Roman"/>
              </a:defRPr>
            </a:lvl1pPr>
          </a:lstStyle>
          <a:p>
            <a:pPr/>
            <a:r>
              <a:t>The project titled "Sentiment Analysis based on product review and customer segmentation" focuses on examining headphone products available on Flipkart. The primary goal is to analyze customer ratings, selling prices, discounts, and product reviews to extract meaningful insights. Through data visualization, predictive modeling, and sentiment analysis, this project aims to enhance our understanding of consumer behavior and preferences.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TextBox 1"/>
          <p:cNvSpPr txBox="1"/>
          <p:nvPr/>
        </p:nvSpPr>
        <p:spPr>
          <a:xfrm>
            <a:off x="490654" y="739673"/>
            <a:ext cx="7438926" cy="5480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3200">
                <a:solidFill>
                  <a:srgbClr val="46B0FA"/>
                </a:solidFill>
                <a:latin typeface="Arial"/>
                <a:ea typeface="Arial"/>
                <a:cs typeface="Arial"/>
                <a:sym typeface="Arial"/>
              </a:defRPr>
            </a:lvl1pPr>
          </a:lstStyle>
          <a:p>
            <a:pPr/>
            <a:r>
              <a:t>2. Problem Statement</a:t>
            </a:r>
          </a:p>
        </p:txBody>
      </p:sp>
      <p:sp>
        <p:nvSpPr>
          <p:cNvPr id="58" name="This project addresses several key issues related to the analysis of headphones on Flipkart. First, it seeks to understand the relationship between product ratings and selling prices. Second, it examines the impact of discounts on sales performance. Last"/>
          <p:cNvSpPr txBox="1"/>
          <p:nvPr>
            <p:ph type="body" idx="4294967295"/>
          </p:nvPr>
        </p:nvSpPr>
        <p:spPr>
          <a:xfrm>
            <a:off x="606993" y="1540484"/>
            <a:ext cx="10978014" cy="4419603"/>
          </a:xfrm>
          <a:prstGeom prst="rect">
            <a:avLst/>
          </a:prstGeom>
        </p:spPr>
        <p:txBody>
          <a:bodyPr>
            <a:normAutofit fontScale="100000" lnSpcReduction="0"/>
          </a:bodyPr>
          <a:lstStyle>
            <a:lvl1pPr algn="just">
              <a:lnSpc>
                <a:spcPct val="150000"/>
              </a:lnSpc>
              <a:defRPr sz="2400">
                <a:latin typeface="Times New Roman"/>
                <a:ea typeface="Times New Roman"/>
                <a:cs typeface="Times New Roman"/>
                <a:sym typeface="Times New Roman"/>
              </a:defRPr>
            </a:lvl1pPr>
          </a:lstStyle>
          <a:p>
            <a:pPr/>
            <a:r>
              <a:t>This project addresses several key issues related to the analysis of headphones on Flipkart. First, it seeks to understand the relationship between product ratings and selling prices. Second, it examines the impact of discounts on sales performance. Lastly, the project aims to classify customer sentiments based on their product reviews. Overall, there is a pressing need for effective customer segmentation to improve marketing strategies.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TextBox 1"/>
          <p:cNvSpPr txBox="1"/>
          <p:nvPr/>
        </p:nvSpPr>
        <p:spPr>
          <a:xfrm>
            <a:off x="245376" y="697583"/>
            <a:ext cx="7438926" cy="5480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3200">
                <a:solidFill>
                  <a:srgbClr val="46B0FA"/>
                </a:solidFill>
                <a:latin typeface="Arial"/>
                <a:ea typeface="Arial"/>
                <a:cs typeface="Arial"/>
                <a:sym typeface="Arial"/>
              </a:defRPr>
            </a:lvl1pPr>
          </a:lstStyle>
          <a:p>
            <a:pPr/>
            <a:r>
              <a:t>3. Motivation</a:t>
            </a:r>
          </a:p>
        </p:txBody>
      </p:sp>
      <p:sp>
        <p:nvSpPr>
          <p:cNvPr id="61" name="TextBox 2"/>
          <p:cNvSpPr txBox="1"/>
          <p:nvPr/>
        </p:nvSpPr>
        <p:spPr>
          <a:xfrm>
            <a:off x="739184" y="1541549"/>
            <a:ext cx="9809568" cy="8055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ct val="150000"/>
              </a:lnSpc>
              <a:defRPr sz="2000">
                <a:latin typeface="Times New Roman"/>
                <a:ea typeface="Times New Roman"/>
                <a:cs typeface="Times New Roman"/>
                <a:sym typeface="Times New Roman"/>
              </a:defRPr>
            </a:lvl1pPr>
          </a:lstStyle>
          <a:p>
            <a:pPr/>
            <a:br/>
          </a:p>
        </p:txBody>
      </p:sp>
      <p:sp>
        <p:nvSpPr>
          <p:cNvPr id="62" name="Rapid growth of the e-commerce sector requires data-driven decision-making.…"/>
          <p:cNvSpPr txBox="1"/>
          <p:nvPr>
            <p:ph type="body" idx="4294967295"/>
          </p:nvPr>
        </p:nvSpPr>
        <p:spPr>
          <a:xfrm>
            <a:off x="771954" y="1750933"/>
            <a:ext cx="11097050" cy="4419602"/>
          </a:xfrm>
          <a:prstGeom prst="rect">
            <a:avLst/>
          </a:prstGeom>
        </p:spPr>
        <p:txBody>
          <a:bodyPr>
            <a:normAutofit fontScale="100000" lnSpcReduction="0"/>
          </a:bodyPr>
          <a:lstStyle/>
          <a:p>
            <a:pPr marL="228600" indent="-228600" algn="just">
              <a:lnSpc>
                <a:spcPct val="150000"/>
              </a:lnSpc>
              <a:buSzPct val="100000"/>
              <a:buChar char="•"/>
              <a:defRPr sz="2400">
                <a:latin typeface="Times New Roman"/>
                <a:ea typeface="Times New Roman"/>
                <a:cs typeface="Times New Roman"/>
                <a:sym typeface="Times New Roman"/>
              </a:defRPr>
            </a:pPr>
            <a:r>
              <a:t>Rapid growth of the e-commerce sector requires data-driven decision-making.</a:t>
            </a:r>
          </a:p>
          <a:p>
            <a:pPr marL="228600" indent="-228600" algn="just">
              <a:lnSpc>
                <a:spcPct val="150000"/>
              </a:lnSpc>
              <a:buSzPct val="100000"/>
              <a:buChar char="•"/>
              <a:defRPr sz="2400">
                <a:latin typeface="Times New Roman"/>
                <a:ea typeface="Times New Roman"/>
                <a:cs typeface="Times New Roman"/>
                <a:sym typeface="Times New Roman"/>
              </a:defRPr>
            </a:pPr>
            <a:r>
              <a:t>Enhanced understanding of consumer behavior and preferences through data analysis.</a:t>
            </a:r>
          </a:p>
          <a:p>
            <a:pPr marL="228600" indent="-228600" algn="just">
              <a:lnSpc>
                <a:spcPct val="150000"/>
              </a:lnSpc>
              <a:buSzPct val="100000"/>
              <a:buChar char="•"/>
              <a:defRPr sz="2400">
                <a:latin typeface="Times New Roman"/>
                <a:ea typeface="Times New Roman"/>
                <a:cs typeface="Times New Roman"/>
                <a:sym typeface="Times New Roman"/>
              </a:defRPr>
            </a:pPr>
            <a:r>
              <a:t>Improvement of product offerings and marketing strategies based on insights.</a:t>
            </a:r>
          </a:p>
          <a:p>
            <a:pPr marL="228600" indent="-228600" algn="just">
              <a:lnSpc>
                <a:spcPct val="150000"/>
              </a:lnSpc>
              <a:buSzPct val="100000"/>
              <a:buChar char="•"/>
              <a:defRPr sz="2400">
                <a:latin typeface="Times New Roman"/>
                <a:ea typeface="Times New Roman"/>
                <a:cs typeface="Times New Roman"/>
                <a:sym typeface="Times New Roman"/>
              </a:defRPr>
            </a:pPr>
            <a:r>
              <a:t>Increased customer satisfaction by tailoring approaches according to data findings.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 name="TextBox 1"/>
          <p:cNvSpPr txBox="1"/>
          <p:nvPr/>
        </p:nvSpPr>
        <p:spPr>
          <a:xfrm>
            <a:off x="385674" y="571314"/>
            <a:ext cx="7438929" cy="5480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3200">
                <a:solidFill>
                  <a:srgbClr val="46B0FA"/>
                </a:solidFill>
                <a:latin typeface="Arial"/>
                <a:ea typeface="Arial"/>
                <a:cs typeface="Arial"/>
                <a:sym typeface="Arial"/>
              </a:defRPr>
            </a:lvl1pPr>
          </a:lstStyle>
          <a:p>
            <a:pPr/>
            <a:r>
              <a:t>4. Objectives</a:t>
            </a:r>
          </a:p>
        </p:txBody>
      </p:sp>
      <p:sp>
        <p:nvSpPr>
          <p:cNvPr id="65" name="Lexical Analysis: Create a C lexical analyzer to tokenize the source code into understandable sections.…"/>
          <p:cNvSpPr txBox="1"/>
          <p:nvPr>
            <p:ph type="body" idx="4294967295"/>
          </p:nvPr>
        </p:nvSpPr>
        <p:spPr>
          <a:xfrm>
            <a:off x="441236" y="1698408"/>
            <a:ext cx="11543926" cy="4719571"/>
          </a:xfrm>
          <a:prstGeom prst="rect">
            <a:avLst/>
          </a:prstGeom>
          <a:effectLst>
            <a:reflection blurRad="0" stA="50000" stPos="0" endA="0" endPos="40000" dist="0" dir="5400000" fadeDir="5400000" sx="100000" sy="-100000" kx="0" ky="0" algn="bl" rotWithShape="0"/>
          </a:effectLst>
        </p:spPr>
        <p:txBody>
          <a:bodyPr>
            <a:normAutofit fontScale="100000" lnSpcReduction="0"/>
          </a:bodyPr>
          <a:lstStyle/>
          <a:p>
            <a:pPr marL="228600" indent="-228600">
              <a:lnSpc>
                <a:spcPct val="100000"/>
              </a:lnSpc>
              <a:buSzPct val="100000"/>
              <a:buChar char="•"/>
              <a:defRPr sz="2400">
                <a:latin typeface="Times New Roman"/>
                <a:ea typeface="Times New Roman"/>
                <a:cs typeface="Times New Roman"/>
                <a:sym typeface="Times New Roman"/>
              </a:defRPr>
            </a:pPr>
            <a:r>
              <a:t>Visualize the distribution of average ratings, discounts, and selling prices of headphones.</a:t>
            </a:r>
          </a:p>
          <a:p>
            <a:pPr marL="228600" indent="-228600">
              <a:lnSpc>
                <a:spcPct val="100000"/>
              </a:lnSpc>
              <a:buSzPct val="100000"/>
              <a:buChar char="•"/>
              <a:defRPr sz="2400">
                <a:latin typeface="Times New Roman"/>
                <a:ea typeface="Times New Roman"/>
                <a:cs typeface="Times New Roman"/>
                <a:sym typeface="Times New Roman"/>
              </a:defRPr>
            </a:pPr>
            <a:r>
              <a:t>Build predictive models to estimate selling prices using Long Short-Term Memory (LSTM) networks.</a:t>
            </a:r>
          </a:p>
          <a:p>
            <a:pPr marL="228600" indent="-228600">
              <a:lnSpc>
                <a:spcPct val="100000"/>
              </a:lnSpc>
              <a:buSzPct val="100000"/>
              <a:buChar char="•"/>
              <a:defRPr sz="2400">
                <a:latin typeface="Times New Roman"/>
                <a:ea typeface="Times New Roman"/>
                <a:cs typeface="Times New Roman"/>
                <a:sym typeface="Times New Roman"/>
              </a:defRPr>
            </a:pPr>
            <a:r>
              <a:t>Perform sentiment analysis on customer reviews utilizing BERT (Bidirectional Encoder Representations from Transformers).</a:t>
            </a:r>
          </a:p>
          <a:p>
            <a:pPr marL="228600" indent="-228600">
              <a:lnSpc>
                <a:spcPct val="100000"/>
              </a:lnSpc>
              <a:buSzPct val="100000"/>
              <a:buChar char="•"/>
              <a:defRPr sz="2400">
                <a:latin typeface="Times New Roman"/>
                <a:ea typeface="Times New Roman"/>
                <a:cs typeface="Times New Roman"/>
                <a:sym typeface="Times New Roman"/>
              </a:defRPr>
            </a:pPr>
            <a:r>
              <a:t>Segment customers based on purchasing behavior for more effective marketing strategies.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 name="TextBox 1"/>
          <p:cNvSpPr txBox="1"/>
          <p:nvPr/>
        </p:nvSpPr>
        <p:spPr>
          <a:xfrm>
            <a:off x="301495" y="530850"/>
            <a:ext cx="7438929" cy="5480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3200">
                <a:solidFill>
                  <a:srgbClr val="46B0FA"/>
                </a:solidFill>
                <a:latin typeface="Arial"/>
                <a:ea typeface="Arial"/>
                <a:cs typeface="Arial"/>
                <a:sym typeface="Arial"/>
              </a:defRPr>
            </a:lvl1pPr>
          </a:lstStyle>
          <a:p>
            <a:pPr/>
            <a:r>
              <a:t>5. Technology Stack</a:t>
            </a:r>
          </a:p>
        </p:txBody>
      </p:sp>
      <p:sp>
        <p:nvSpPr>
          <p:cNvPr id="68" name="TextBox 6"/>
          <p:cNvSpPr txBox="1"/>
          <p:nvPr/>
        </p:nvSpPr>
        <p:spPr>
          <a:xfrm>
            <a:off x="6572060" y="716756"/>
            <a:ext cx="6006223" cy="6251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a:latin typeface="+mj-lt"/>
                <a:ea typeface="+mj-ea"/>
                <a:cs typeface="+mj-cs"/>
                <a:sym typeface="Calibri"/>
              </a:defRPr>
            </a:lvl1pPr>
          </a:lstStyle>
          <a:p>
            <a:pPr/>
            <a:br/>
          </a:p>
        </p:txBody>
      </p:sp>
      <p:sp>
        <p:nvSpPr>
          <p:cNvPr id="69" name="Programming language- Python…"/>
          <p:cNvSpPr txBox="1"/>
          <p:nvPr>
            <p:ph type="body" idx="4294967295"/>
          </p:nvPr>
        </p:nvSpPr>
        <p:spPr>
          <a:xfrm>
            <a:off x="482998" y="1389936"/>
            <a:ext cx="11226004" cy="5048920"/>
          </a:xfrm>
          <a:prstGeom prst="rect">
            <a:avLst/>
          </a:prstGeom>
        </p:spPr>
        <p:txBody>
          <a:bodyPr>
            <a:normAutofit fontScale="100000" lnSpcReduction="0"/>
          </a:bodyPr>
          <a:lstStyle/>
          <a:p>
            <a:pPr marL="228600" indent="-228600">
              <a:lnSpc>
                <a:spcPct val="100000"/>
              </a:lnSpc>
              <a:buSzPct val="100000"/>
              <a:buChar char="•"/>
              <a:defRPr b="1" sz="2400">
                <a:latin typeface="Times New Roman"/>
                <a:ea typeface="Times New Roman"/>
                <a:cs typeface="Times New Roman"/>
                <a:sym typeface="Times New Roman"/>
              </a:defRPr>
            </a:pPr>
            <a:r>
              <a:t>Programming language-</a:t>
            </a:r>
            <a:r>
              <a:rPr b="0"/>
              <a:t> Python </a:t>
            </a:r>
          </a:p>
          <a:p>
            <a:pPr marL="228600" indent="-228600">
              <a:lnSpc>
                <a:spcPct val="100000"/>
              </a:lnSpc>
              <a:buSzPct val="100000"/>
              <a:buChar char="•"/>
              <a:defRPr b="1" sz="2400">
                <a:latin typeface="Times New Roman"/>
                <a:ea typeface="Times New Roman"/>
                <a:cs typeface="Times New Roman"/>
                <a:sym typeface="Times New Roman"/>
              </a:defRPr>
            </a:pPr>
            <a:r>
              <a:t>Data Processing-</a:t>
            </a:r>
            <a:r>
              <a:rPr b="0"/>
              <a:t> Pandas, Numpy</a:t>
            </a:r>
          </a:p>
          <a:p>
            <a:pPr marL="228600" indent="-228600">
              <a:lnSpc>
                <a:spcPct val="100000"/>
              </a:lnSpc>
              <a:buSzPct val="100000"/>
              <a:buChar char="•"/>
              <a:defRPr b="1" sz="2400">
                <a:latin typeface="Times New Roman"/>
                <a:ea typeface="Times New Roman"/>
                <a:cs typeface="Times New Roman"/>
                <a:sym typeface="Times New Roman"/>
              </a:defRPr>
            </a:pPr>
            <a:r>
              <a:t>Machine Learning Libraries –</a:t>
            </a:r>
            <a:r>
              <a:rPr b="0"/>
              <a:t> Scikit-learn, Tensorflow/ Keras, Hugging Face Transformers(BERT)</a:t>
            </a:r>
          </a:p>
          <a:p>
            <a:pPr marL="228600" indent="-228600">
              <a:lnSpc>
                <a:spcPct val="100000"/>
              </a:lnSpc>
              <a:buSzPct val="100000"/>
              <a:buChar char="•"/>
              <a:defRPr b="1" sz="2400">
                <a:latin typeface="Times New Roman"/>
                <a:ea typeface="Times New Roman"/>
                <a:cs typeface="Times New Roman"/>
                <a:sym typeface="Times New Roman"/>
              </a:defRPr>
            </a:pPr>
            <a:r>
              <a:t>Natural Language Processing-</a:t>
            </a:r>
            <a:r>
              <a:rPr b="0"/>
              <a:t> NLTK, spaCy, TextBlob</a:t>
            </a:r>
          </a:p>
          <a:p>
            <a:pPr marL="228600" indent="-228600">
              <a:lnSpc>
                <a:spcPct val="100000"/>
              </a:lnSpc>
              <a:buSzPct val="100000"/>
              <a:buChar char="•"/>
              <a:defRPr b="1" sz="2400">
                <a:latin typeface="Times New Roman"/>
                <a:ea typeface="Times New Roman"/>
                <a:cs typeface="Times New Roman"/>
                <a:sym typeface="Times New Roman"/>
              </a:defRPr>
            </a:pPr>
            <a:r>
              <a:t>Data Visualization- </a:t>
            </a:r>
            <a:r>
              <a:rPr b="0"/>
              <a:t>Matplotlib, seaborn , Ploty/ Das</a:t>
            </a:r>
          </a:p>
          <a:p>
            <a:pPr marL="228600" indent="-228600">
              <a:lnSpc>
                <a:spcPct val="100000"/>
              </a:lnSpc>
              <a:buSzPct val="100000"/>
              <a:buChar char="•"/>
              <a:defRPr b="1" sz="2400">
                <a:latin typeface="Times New Roman"/>
                <a:ea typeface="Times New Roman"/>
                <a:cs typeface="Times New Roman"/>
                <a:sym typeface="Times New Roman"/>
              </a:defRPr>
            </a:pPr>
            <a:r>
              <a:t>Development Environment-</a:t>
            </a:r>
            <a:r>
              <a:rPr b="0"/>
              <a:t> Jupyter Notebook, Visual Studio Code</a:t>
            </a:r>
          </a:p>
          <a:p>
            <a:pPr marL="228600" indent="-228600">
              <a:lnSpc>
                <a:spcPct val="100000"/>
              </a:lnSpc>
              <a:buSzPct val="100000"/>
              <a:buChar char="•"/>
              <a:defRPr b="1" sz="2400">
                <a:latin typeface="Times New Roman"/>
                <a:ea typeface="Times New Roman"/>
                <a:cs typeface="Times New Roman"/>
                <a:sym typeface="Times New Roman"/>
              </a:defRPr>
            </a:pPr>
            <a:r>
              <a:t>Version Control- </a:t>
            </a:r>
            <a:r>
              <a:rPr b="0"/>
              <a:t>Git, GitHub</a:t>
            </a:r>
          </a:p>
          <a:p>
            <a:pPr marL="228600" indent="-228600">
              <a:lnSpc>
                <a:spcPct val="100000"/>
              </a:lnSpc>
              <a:buSzPct val="100000"/>
              <a:buChar char="•"/>
              <a:defRPr b="1" sz="2400">
                <a:latin typeface="Times New Roman"/>
                <a:ea typeface="Times New Roman"/>
                <a:cs typeface="Times New Roman"/>
                <a:sym typeface="Times New Roman"/>
              </a:defRPr>
            </a:pPr>
            <a:r>
              <a:t>Documentation</a:t>
            </a:r>
            <a:r>
              <a:rPr b="0"/>
              <a:t>-MS Word</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TextBox 1"/>
          <p:cNvSpPr txBox="1"/>
          <p:nvPr/>
        </p:nvSpPr>
        <p:spPr>
          <a:xfrm>
            <a:off x="357617" y="531134"/>
            <a:ext cx="7438922" cy="54804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3200">
                <a:solidFill>
                  <a:srgbClr val="46B0FA"/>
                </a:solidFill>
                <a:latin typeface="Arial"/>
                <a:ea typeface="Arial"/>
                <a:cs typeface="Arial"/>
                <a:sym typeface="Arial"/>
              </a:defRPr>
            </a:lvl1pPr>
          </a:lstStyle>
          <a:p>
            <a:pPr/>
            <a:r>
              <a:t>6. Methodology</a:t>
            </a:r>
          </a:p>
        </p:txBody>
      </p:sp>
      <p:sp>
        <p:nvSpPr>
          <p:cNvPr id="72" name="Data Collection: Utilized the Flipkart Headphones dataset, including ratings, prices, and reviews.…"/>
          <p:cNvSpPr txBox="1"/>
          <p:nvPr>
            <p:ph type="body" idx="4294967295"/>
          </p:nvPr>
        </p:nvSpPr>
        <p:spPr>
          <a:xfrm>
            <a:off x="631917" y="1512424"/>
            <a:ext cx="11174566" cy="4419603"/>
          </a:xfrm>
          <a:prstGeom prst="rect">
            <a:avLst/>
          </a:prstGeom>
        </p:spPr>
        <p:txBody>
          <a:bodyPr>
            <a:normAutofit fontScale="100000" lnSpcReduction="0"/>
          </a:bodyPr>
          <a:lstStyle/>
          <a:p>
            <a:pPr marL="228600" indent="-228600" algn="just">
              <a:lnSpc>
                <a:spcPct val="100000"/>
              </a:lnSpc>
              <a:buSzPct val="100000"/>
              <a:buChar char="•"/>
              <a:defRPr b="1" sz="2400">
                <a:latin typeface="Times New Roman"/>
                <a:ea typeface="Times New Roman"/>
                <a:cs typeface="Times New Roman"/>
                <a:sym typeface="Times New Roman"/>
              </a:defRPr>
            </a:pPr>
            <a:r>
              <a:t>Data Collection:</a:t>
            </a:r>
            <a:r>
              <a:rPr b="0"/>
              <a:t> Utilized the Flipkart Headphones dataset, including ratings, prices, and reviews.</a:t>
            </a:r>
          </a:p>
          <a:p>
            <a:pPr marL="228600" indent="-228600" algn="just">
              <a:lnSpc>
                <a:spcPct val="100000"/>
              </a:lnSpc>
              <a:buSzPct val="100000"/>
              <a:buChar char="•"/>
              <a:defRPr b="1" sz="2400">
                <a:latin typeface="Times New Roman"/>
                <a:ea typeface="Times New Roman"/>
                <a:cs typeface="Times New Roman"/>
                <a:sym typeface="Times New Roman"/>
              </a:defRPr>
            </a:pPr>
            <a:r>
              <a:t>Data Preprocessing:</a:t>
            </a:r>
            <a:r>
              <a:rPr b="0"/>
              <a:t> Cleaned the dataset, handled missing values, and converted categorical variables.</a:t>
            </a:r>
          </a:p>
          <a:p>
            <a:pPr marL="228600" indent="-228600" algn="just">
              <a:lnSpc>
                <a:spcPct val="100000"/>
              </a:lnSpc>
              <a:buSzPct val="100000"/>
              <a:buChar char="•"/>
              <a:defRPr b="1" sz="2400">
                <a:latin typeface="Times New Roman"/>
                <a:ea typeface="Times New Roman"/>
                <a:cs typeface="Times New Roman"/>
                <a:sym typeface="Times New Roman"/>
              </a:defRPr>
            </a:pPr>
            <a:r>
              <a:t>Exploratory Data Analysis (EDA): </a:t>
            </a:r>
            <a:r>
              <a:rPr b="0"/>
              <a:t>Visualized relationships and distributions using histograms, scatter plots, etc.</a:t>
            </a:r>
          </a:p>
          <a:p>
            <a:pPr marL="228600" indent="-228600" algn="just">
              <a:lnSpc>
                <a:spcPct val="100000"/>
              </a:lnSpc>
              <a:buSzPct val="100000"/>
              <a:buChar char="•"/>
              <a:defRPr b="1" sz="2400">
                <a:latin typeface="Times New Roman"/>
                <a:ea typeface="Times New Roman"/>
                <a:cs typeface="Times New Roman"/>
                <a:sym typeface="Times New Roman"/>
              </a:defRPr>
            </a:pPr>
            <a:r>
              <a:t>Modeling:</a:t>
            </a:r>
            <a:r>
              <a:rPr b="0"/>
              <a:t>Developed an LSTM model for price prediction and used BERT for sentiment analysis on product reviews.</a:t>
            </a:r>
          </a:p>
          <a:p>
            <a:pPr marL="228600" indent="-228600" algn="just">
              <a:lnSpc>
                <a:spcPct val="100000"/>
              </a:lnSpc>
              <a:buClr>
                <a:srgbClr val="000000"/>
              </a:buClr>
              <a:buSzPct val="100000"/>
              <a:buChar char="•"/>
              <a:defRPr b="1" sz="2400">
                <a:latin typeface="Times New Roman"/>
                <a:ea typeface="Times New Roman"/>
                <a:cs typeface="Times New Roman"/>
                <a:sym typeface="Times New Roman"/>
              </a:defRPr>
            </a:pPr>
            <a:r>
              <a:t>Customer Segmentation:</a:t>
            </a:r>
            <a:r>
              <a:rPr b="0"/>
              <a:t> Applied K-Means clustering to identify distinct customer segments.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 name="TextBox 1"/>
          <p:cNvSpPr txBox="1"/>
          <p:nvPr/>
        </p:nvSpPr>
        <p:spPr>
          <a:xfrm>
            <a:off x="273435" y="318771"/>
            <a:ext cx="7438929" cy="54804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3200">
                <a:solidFill>
                  <a:srgbClr val="46B0FA"/>
                </a:solidFill>
                <a:latin typeface="Arial"/>
                <a:ea typeface="Arial"/>
                <a:cs typeface="Arial"/>
                <a:sym typeface="Arial"/>
              </a:defRPr>
            </a:lvl1pPr>
          </a:lstStyle>
          <a:p>
            <a:pPr/>
            <a:r>
              <a:t>7. Implementation</a:t>
            </a:r>
          </a:p>
        </p:txBody>
      </p:sp>
      <p:sp>
        <p:nvSpPr>
          <p:cNvPr id="75" name="When implementing a compiler with a focus on Data Structures (DS), Algorithms, and Software Engineering and Tools (SWAT), the objectives can be summarized as:…"/>
          <p:cNvSpPr txBox="1"/>
          <p:nvPr>
            <p:ph type="body" idx="4294967295"/>
          </p:nvPr>
        </p:nvSpPr>
        <p:spPr>
          <a:xfrm>
            <a:off x="433319" y="1319596"/>
            <a:ext cx="11579983" cy="5589596"/>
          </a:xfrm>
          <a:prstGeom prst="rect">
            <a:avLst/>
          </a:prstGeom>
        </p:spPr>
        <p:txBody>
          <a:bodyPr>
            <a:normAutofit fontScale="100000" lnSpcReduction="0"/>
          </a:bodyPr>
          <a:lstStyle/>
          <a:p>
            <a:pPr marL="228599" indent="-228599" algn="just" defTabSz="886966">
              <a:lnSpc>
                <a:spcPct val="150000"/>
              </a:lnSpc>
              <a:spcBef>
                <a:spcPts val="900"/>
              </a:spcBef>
              <a:buSzPct val="100000"/>
              <a:buChar char="•"/>
              <a:defRPr b="1" sz="2400"/>
            </a:pPr>
            <a:r>
              <a:t>Data Visualization:</a:t>
            </a:r>
            <a:r>
              <a:rPr b="0"/>
              <a:t> Utilized Matplotlib and Seaborn for creating insightful visualizations.</a:t>
            </a:r>
          </a:p>
          <a:p>
            <a:pPr marL="228599" indent="-228599" algn="just" defTabSz="886966">
              <a:lnSpc>
                <a:spcPct val="150000"/>
              </a:lnSpc>
              <a:spcBef>
                <a:spcPts val="900"/>
              </a:spcBef>
              <a:buSzPct val="100000"/>
              <a:buChar char="•"/>
              <a:defRPr b="1" sz="2400"/>
            </a:pPr>
            <a:r>
              <a:t>Predictive Modeling:</a:t>
            </a:r>
            <a:r>
              <a:rPr b="0"/>
              <a:t> Developed an LSTM network for forecasting selling prices based on product features.</a:t>
            </a:r>
          </a:p>
          <a:p>
            <a:pPr marL="228599" indent="-228599" algn="just" defTabSz="886966">
              <a:lnSpc>
                <a:spcPct val="150000"/>
              </a:lnSpc>
              <a:spcBef>
                <a:spcPts val="900"/>
              </a:spcBef>
              <a:buSzPct val="100000"/>
              <a:buChar char="•"/>
              <a:defRPr b="1" sz="2400"/>
            </a:pPr>
            <a:r>
              <a:t>Sentiment Analysis:</a:t>
            </a:r>
            <a:r>
              <a:rPr b="0"/>
              <a:t> Fine-tuned a BERT model to classify reviews into positive, neutral, or negative sentiments.</a:t>
            </a:r>
          </a:p>
          <a:p>
            <a:pPr marL="228599" indent="-228599" algn="just" defTabSz="886966">
              <a:lnSpc>
                <a:spcPct val="150000"/>
              </a:lnSpc>
              <a:spcBef>
                <a:spcPts val="900"/>
              </a:spcBef>
              <a:buSzPct val="100000"/>
              <a:buChar char="•"/>
              <a:defRPr b="1" sz="2400"/>
            </a:pPr>
            <a:r>
              <a:t>Customer Segmentation:</a:t>
            </a:r>
            <a:r>
              <a:rPr b="0"/>
              <a:t> Implemented K-Means clustering to categorize customers based on buying patterns.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