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7" r:id="rId7"/>
    <p:sldId id="262" r:id="rId8"/>
    <p:sldId id="269" r:id="rId9"/>
    <p:sldId id="265" r:id="rId10"/>
    <p:sldId id="270" r:id="rId11"/>
    <p:sldId id="275" r:id="rId12"/>
    <p:sldId id="271" r:id="rId13"/>
    <p:sldId id="272"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03" autoAdjust="0"/>
    <p:restoredTop sz="94660"/>
  </p:normalViewPr>
  <p:slideViewPr>
    <p:cSldViewPr snapToGrid="0">
      <p:cViewPr varScale="1">
        <p:scale>
          <a:sx n="63" d="100"/>
          <a:sy n="63" d="100"/>
        </p:scale>
        <p:origin x="856" y="5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91B788-E66B-4025-B7EF-F14A6D7EEBA2}" type="doc">
      <dgm:prSet loTypeId="urn:microsoft.com/office/officeart/2005/8/layout/process5" loCatId="process" qsTypeId="urn:microsoft.com/office/officeart/2005/8/quickstyle/simple3" qsCatId="simple" csTypeId="urn:microsoft.com/office/officeart/2005/8/colors/accent2_1" csCatId="accent2" phldr="1"/>
      <dgm:spPr/>
      <dgm:t>
        <a:bodyPr/>
        <a:lstStyle/>
        <a:p>
          <a:endParaRPr lang="en-US"/>
        </a:p>
      </dgm:t>
    </dgm:pt>
    <dgm:pt modelId="{4E02BC51-811A-4325-9989-073B9B6EE102}">
      <dgm:prSet phldrT="[Text]" custT="1"/>
      <dgm:spPr/>
      <dgm:t>
        <a:bodyPr/>
        <a:lstStyle/>
        <a:p>
          <a:r>
            <a:rPr lang="en-US" sz="1600" b="1" dirty="0"/>
            <a:t>Data Loading </a:t>
          </a:r>
          <a:r>
            <a:rPr lang="en-US" sz="1600" dirty="0"/>
            <a:t>into Data frames(loan dataset</a:t>
          </a:r>
          <a:r>
            <a:rPr lang="en-US" sz="1200" dirty="0"/>
            <a:t>)</a:t>
          </a:r>
        </a:p>
      </dgm:t>
    </dgm:pt>
    <dgm:pt modelId="{979B75DB-01BD-4FCA-AD5E-BF407F61589B}" type="parTrans" cxnId="{415ACB25-0E8E-405A-BA97-5AB87A0D565C}">
      <dgm:prSet/>
      <dgm:spPr/>
      <dgm:t>
        <a:bodyPr/>
        <a:lstStyle/>
        <a:p>
          <a:endParaRPr lang="en-US"/>
        </a:p>
      </dgm:t>
    </dgm:pt>
    <dgm:pt modelId="{5BA5F204-08B5-4E08-A0B0-824EF04CC1F7}" type="sibTrans" cxnId="{415ACB25-0E8E-405A-BA97-5AB87A0D565C}">
      <dgm:prSet/>
      <dgm:spPr>
        <a:solidFill>
          <a:schemeClr val="accent1"/>
        </a:solidFill>
      </dgm:spPr>
      <dgm:t>
        <a:bodyPr/>
        <a:lstStyle/>
        <a:p>
          <a:endParaRPr lang="en-US"/>
        </a:p>
      </dgm:t>
    </dgm:pt>
    <dgm:pt modelId="{FA6EF352-7EC6-4686-9712-E03EAFB922C9}">
      <dgm:prSet phldrT="[Text]" custT="1"/>
      <dgm:spPr/>
      <dgm:t>
        <a:bodyPr/>
        <a:lstStyle/>
        <a:p>
          <a:r>
            <a:rPr lang="en-US" sz="1600" dirty="0"/>
            <a:t>Analyzing the data in these data frames</a:t>
          </a:r>
        </a:p>
      </dgm:t>
    </dgm:pt>
    <dgm:pt modelId="{EFFBC852-6F90-4BBD-9B7A-25B7BC512E4A}" type="parTrans" cxnId="{F37A1FAE-5654-4D26-A723-A59CE8FF3F61}">
      <dgm:prSet/>
      <dgm:spPr/>
      <dgm:t>
        <a:bodyPr/>
        <a:lstStyle/>
        <a:p>
          <a:endParaRPr lang="en-US"/>
        </a:p>
      </dgm:t>
    </dgm:pt>
    <dgm:pt modelId="{DCD0E3AB-20A5-4A09-94EB-28F6FB7CFE18}" type="sibTrans" cxnId="{F37A1FAE-5654-4D26-A723-A59CE8FF3F61}">
      <dgm:prSet/>
      <dgm:spPr>
        <a:solidFill>
          <a:schemeClr val="accent1"/>
        </a:solidFill>
      </dgm:spPr>
      <dgm:t>
        <a:bodyPr/>
        <a:lstStyle/>
        <a:p>
          <a:endParaRPr lang="en-US"/>
        </a:p>
      </dgm:t>
    </dgm:pt>
    <dgm:pt modelId="{C5A65F38-CB15-4BFF-9167-E9F2A673F850}">
      <dgm:prSet phldrT="[Text]" custT="1"/>
      <dgm:spPr/>
      <dgm:t>
        <a:bodyPr/>
        <a:lstStyle/>
        <a:p>
          <a:r>
            <a:rPr lang="en-US" sz="1400" dirty="0"/>
            <a:t>Data understanding (The domain knowledge for the analysis)</a:t>
          </a:r>
        </a:p>
      </dgm:t>
    </dgm:pt>
    <dgm:pt modelId="{10BF5CF6-D924-41F9-8A4D-D859810E1A05}" type="parTrans" cxnId="{D88EEA1A-4FDE-437E-B733-5D9B3900E237}">
      <dgm:prSet/>
      <dgm:spPr/>
      <dgm:t>
        <a:bodyPr/>
        <a:lstStyle/>
        <a:p>
          <a:endParaRPr lang="en-US"/>
        </a:p>
      </dgm:t>
    </dgm:pt>
    <dgm:pt modelId="{20D65CD5-310E-4FBD-A6AE-8FA75FC1155F}" type="sibTrans" cxnId="{D88EEA1A-4FDE-437E-B733-5D9B3900E237}">
      <dgm:prSet/>
      <dgm:spPr>
        <a:solidFill>
          <a:schemeClr val="accent1"/>
        </a:solidFill>
      </dgm:spPr>
      <dgm:t>
        <a:bodyPr/>
        <a:lstStyle/>
        <a:p>
          <a:endParaRPr lang="en-US"/>
        </a:p>
      </dgm:t>
    </dgm:pt>
    <dgm:pt modelId="{F6FF6D1A-6206-45C4-A6CA-322C841AD3FD}">
      <dgm:prSet phldrT="[Text]" custT="1"/>
      <dgm:spPr/>
      <dgm:t>
        <a:bodyPr/>
        <a:lstStyle/>
        <a:p>
          <a:pPr algn="ctr"/>
          <a:r>
            <a:rPr lang="en-US" sz="1400" b="1" dirty="0"/>
            <a:t>Data Cleaning</a:t>
          </a:r>
        </a:p>
        <a:p>
          <a:pPr algn="l"/>
          <a:r>
            <a:rPr lang="en-US" sz="1400" dirty="0"/>
            <a:t>- Dropping unnecessary columns</a:t>
          </a:r>
        </a:p>
        <a:p>
          <a:pPr algn="l"/>
          <a:r>
            <a:rPr lang="en-US" sz="1400" dirty="0"/>
            <a:t>-Removing </a:t>
          </a:r>
          <a:r>
            <a:rPr lang="en-US" sz="1400" dirty="0" err="1"/>
            <a:t>NaN</a:t>
          </a:r>
          <a:r>
            <a:rPr lang="en-US" sz="1400" dirty="0"/>
            <a:t> values or imputing accordingly</a:t>
          </a:r>
        </a:p>
        <a:p>
          <a:pPr algn="l"/>
          <a:r>
            <a:rPr lang="en-US" sz="1400" dirty="0"/>
            <a:t>- Converting to proper </a:t>
          </a:r>
          <a:r>
            <a:rPr lang="en-US" sz="1400" dirty="0" err="1"/>
            <a:t>dataType</a:t>
          </a:r>
          <a:endParaRPr lang="en-US" sz="1400" dirty="0"/>
        </a:p>
        <a:p>
          <a:pPr algn="ctr"/>
          <a:endParaRPr lang="en-US" sz="1400" dirty="0"/>
        </a:p>
      </dgm:t>
    </dgm:pt>
    <dgm:pt modelId="{188303E6-CED0-4772-97C1-ADEC7BEF7FBB}" type="parTrans" cxnId="{52C3C23B-C55F-441A-ABCA-77C0012E352C}">
      <dgm:prSet/>
      <dgm:spPr/>
      <dgm:t>
        <a:bodyPr/>
        <a:lstStyle/>
        <a:p>
          <a:endParaRPr lang="en-US"/>
        </a:p>
      </dgm:t>
    </dgm:pt>
    <dgm:pt modelId="{9FEDAB6A-07BD-4954-B1D8-F2601477CB4B}" type="sibTrans" cxnId="{52C3C23B-C55F-441A-ABCA-77C0012E352C}">
      <dgm:prSet/>
      <dgm:spPr>
        <a:solidFill>
          <a:schemeClr val="accent1"/>
        </a:solidFill>
      </dgm:spPr>
      <dgm:t>
        <a:bodyPr/>
        <a:lstStyle/>
        <a:p>
          <a:endParaRPr lang="en-US"/>
        </a:p>
      </dgm:t>
    </dgm:pt>
    <dgm:pt modelId="{6983E477-D172-487B-9E33-348347CE760E}">
      <dgm:prSet phldrT="[Text]" custT="1"/>
      <dgm:spPr/>
      <dgm:t>
        <a:bodyPr/>
        <a:lstStyle/>
        <a:p>
          <a:pPr algn="ctr"/>
          <a:r>
            <a:rPr lang="en-US" sz="1400" b="1" dirty="0"/>
            <a:t>Data Analysis</a:t>
          </a:r>
        </a:p>
        <a:p>
          <a:pPr algn="l"/>
          <a:r>
            <a:rPr lang="en-US" sz="1400" dirty="0"/>
            <a:t>- Univariate </a:t>
          </a:r>
        </a:p>
        <a:p>
          <a:pPr algn="l"/>
          <a:r>
            <a:rPr lang="en-US" sz="1400" dirty="0"/>
            <a:t>- Segmented Univariate</a:t>
          </a:r>
        </a:p>
        <a:p>
          <a:pPr algn="l"/>
          <a:r>
            <a:rPr lang="en-US" sz="1400" dirty="0"/>
            <a:t>-Bivariate</a:t>
          </a:r>
        </a:p>
      </dgm:t>
    </dgm:pt>
    <dgm:pt modelId="{CF9EBFD0-1DC6-4B3E-ACF0-36E808995637}" type="parTrans" cxnId="{CED91747-FE46-47EA-8D8C-F6D27115B8FD}">
      <dgm:prSet/>
      <dgm:spPr/>
      <dgm:t>
        <a:bodyPr/>
        <a:lstStyle/>
        <a:p>
          <a:endParaRPr lang="en-US"/>
        </a:p>
      </dgm:t>
    </dgm:pt>
    <dgm:pt modelId="{7E8BCCF3-56B3-41BF-824D-3A61BC4C88A5}" type="sibTrans" cxnId="{CED91747-FE46-47EA-8D8C-F6D27115B8FD}">
      <dgm:prSet/>
      <dgm:spPr>
        <a:solidFill>
          <a:schemeClr val="accent1"/>
        </a:solidFill>
      </dgm:spPr>
      <dgm:t>
        <a:bodyPr/>
        <a:lstStyle/>
        <a:p>
          <a:endParaRPr lang="en-US"/>
        </a:p>
      </dgm:t>
    </dgm:pt>
    <dgm:pt modelId="{DCFB67B9-E621-4D60-8066-BAE8AE44B474}">
      <dgm:prSet custT="1"/>
      <dgm:spPr/>
      <dgm:t>
        <a:bodyPr/>
        <a:lstStyle/>
        <a:p>
          <a:r>
            <a:rPr lang="en-US" sz="1600" b="1" dirty="0"/>
            <a:t>Data Plot</a:t>
          </a:r>
        </a:p>
        <a:p>
          <a:r>
            <a:rPr lang="en-US" sz="1600" dirty="0"/>
            <a:t>Plotting our analysis and inferences in the plots</a:t>
          </a:r>
        </a:p>
      </dgm:t>
    </dgm:pt>
    <dgm:pt modelId="{0DEEE7E6-D48A-4B4D-9D05-D72D8EF475C6}" type="sibTrans" cxnId="{FA8F4EE9-6D57-417C-B088-D9AA02D7B9B1}">
      <dgm:prSet/>
      <dgm:spPr/>
      <dgm:t>
        <a:bodyPr/>
        <a:lstStyle/>
        <a:p>
          <a:endParaRPr lang="en-US"/>
        </a:p>
      </dgm:t>
    </dgm:pt>
    <dgm:pt modelId="{D7E29262-E232-4365-BD20-D20D61157307}" type="parTrans" cxnId="{FA8F4EE9-6D57-417C-B088-D9AA02D7B9B1}">
      <dgm:prSet/>
      <dgm:spPr/>
      <dgm:t>
        <a:bodyPr/>
        <a:lstStyle/>
        <a:p>
          <a:endParaRPr lang="en-US"/>
        </a:p>
      </dgm:t>
    </dgm:pt>
    <dgm:pt modelId="{8236328D-8D8B-4C24-9E53-B924BAA42167}" type="pres">
      <dgm:prSet presAssocID="{FB91B788-E66B-4025-B7EF-F14A6D7EEBA2}" presName="diagram" presStyleCnt="0">
        <dgm:presLayoutVars>
          <dgm:dir/>
          <dgm:resizeHandles val="exact"/>
        </dgm:presLayoutVars>
      </dgm:prSet>
      <dgm:spPr/>
    </dgm:pt>
    <dgm:pt modelId="{174C33B0-93B7-479D-9855-C2FCD7FC8A9E}" type="pres">
      <dgm:prSet presAssocID="{4E02BC51-811A-4325-9989-073B9B6EE102}" presName="node" presStyleLbl="node1" presStyleIdx="0" presStyleCnt="6" custScaleY="143829" custLinFactNeighborX="-58862" custLinFactNeighborY="9847">
        <dgm:presLayoutVars>
          <dgm:bulletEnabled val="1"/>
        </dgm:presLayoutVars>
      </dgm:prSet>
      <dgm:spPr/>
    </dgm:pt>
    <dgm:pt modelId="{7D50F4C1-4A44-4515-9A05-64D87900B0EA}" type="pres">
      <dgm:prSet presAssocID="{5BA5F204-08B5-4E08-A0B0-824EF04CC1F7}" presName="sibTrans" presStyleLbl="sibTrans2D1" presStyleIdx="0" presStyleCnt="5"/>
      <dgm:spPr/>
    </dgm:pt>
    <dgm:pt modelId="{505F8424-21FF-4BDC-9D4E-8D5CC158C5AE}" type="pres">
      <dgm:prSet presAssocID="{5BA5F204-08B5-4E08-A0B0-824EF04CC1F7}" presName="connectorText" presStyleLbl="sibTrans2D1" presStyleIdx="0" presStyleCnt="5"/>
      <dgm:spPr/>
    </dgm:pt>
    <dgm:pt modelId="{180F0369-62B2-4454-95A8-062E2F159AAA}" type="pres">
      <dgm:prSet presAssocID="{FA6EF352-7EC6-4686-9712-E03EAFB922C9}" presName="node" presStyleLbl="node1" presStyleIdx="1" presStyleCnt="6" custScaleY="151868" custLinFactNeighborX="-18115" custLinFactNeighborY="14938">
        <dgm:presLayoutVars>
          <dgm:bulletEnabled val="1"/>
        </dgm:presLayoutVars>
      </dgm:prSet>
      <dgm:spPr/>
    </dgm:pt>
    <dgm:pt modelId="{DBA417D9-09CC-4E74-8953-FD5E0BD57CD4}" type="pres">
      <dgm:prSet presAssocID="{DCD0E3AB-20A5-4A09-94EB-28F6FB7CFE18}" presName="sibTrans" presStyleLbl="sibTrans2D1" presStyleIdx="1" presStyleCnt="5"/>
      <dgm:spPr/>
    </dgm:pt>
    <dgm:pt modelId="{8F07BDE9-CA93-4503-B101-91051259A996}" type="pres">
      <dgm:prSet presAssocID="{DCD0E3AB-20A5-4A09-94EB-28F6FB7CFE18}" presName="connectorText" presStyleLbl="sibTrans2D1" presStyleIdx="1" presStyleCnt="5"/>
      <dgm:spPr/>
    </dgm:pt>
    <dgm:pt modelId="{60E0A31B-245C-40A9-8090-5AB935021907}" type="pres">
      <dgm:prSet presAssocID="{C5A65F38-CB15-4BFF-9167-E9F2A673F850}" presName="node" presStyleLbl="node1" presStyleIdx="2" presStyleCnt="6" custScaleY="150422" custLinFactNeighborX="30220" custLinFactNeighborY="8953">
        <dgm:presLayoutVars>
          <dgm:bulletEnabled val="1"/>
        </dgm:presLayoutVars>
      </dgm:prSet>
      <dgm:spPr/>
    </dgm:pt>
    <dgm:pt modelId="{314B473E-025B-4D64-B528-E7529926E246}" type="pres">
      <dgm:prSet presAssocID="{20D65CD5-310E-4FBD-A6AE-8FA75FC1155F}" presName="sibTrans" presStyleLbl="sibTrans2D1" presStyleIdx="2" presStyleCnt="5"/>
      <dgm:spPr/>
    </dgm:pt>
    <dgm:pt modelId="{EA5AA459-A640-4EFD-B5F0-4282BED157F8}" type="pres">
      <dgm:prSet presAssocID="{20D65CD5-310E-4FBD-A6AE-8FA75FC1155F}" presName="connectorText" presStyleLbl="sibTrans2D1" presStyleIdx="2" presStyleCnt="5"/>
      <dgm:spPr/>
    </dgm:pt>
    <dgm:pt modelId="{80A14D14-BAC6-4A13-9E14-16E439D3AA5C}" type="pres">
      <dgm:prSet presAssocID="{F6FF6D1A-6206-45C4-A6CA-322C841AD3FD}" presName="node" presStyleLbl="node1" presStyleIdx="3" presStyleCnt="6" custScaleX="127946" custScaleY="135523" custLinFactNeighborX="45652" custLinFactNeighborY="-5358">
        <dgm:presLayoutVars>
          <dgm:bulletEnabled val="1"/>
        </dgm:presLayoutVars>
      </dgm:prSet>
      <dgm:spPr/>
    </dgm:pt>
    <dgm:pt modelId="{59F0323E-C087-46B2-984A-54E425520D7A}" type="pres">
      <dgm:prSet presAssocID="{9FEDAB6A-07BD-4954-B1D8-F2601477CB4B}" presName="sibTrans" presStyleLbl="sibTrans2D1" presStyleIdx="3" presStyleCnt="5"/>
      <dgm:spPr/>
    </dgm:pt>
    <dgm:pt modelId="{193D8D4E-12CB-4680-8B7E-1AB9C200441A}" type="pres">
      <dgm:prSet presAssocID="{9FEDAB6A-07BD-4954-B1D8-F2601477CB4B}" presName="connectorText" presStyleLbl="sibTrans2D1" presStyleIdx="3" presStyleCnt="5"/>
      <dgm:spPr/>
    </dgm:pt>
    <dgm:pt modelId="{253A15B9-989B-4104-A56C-AB1A6D2FF4FA}" type="pres">
      <dgm:prSet presAssocID="{6983E477-D172-487B-9E33-348347CE760E}" presName="node" presStyleLbl="node1" presStyleIdx="4" presStyleCnt="6" custScaleY="126930" custLinFactNeighborX="28582" custLinFactNeighborY="-11783">
        <dgm:presLayoutVars>
          <dgm:bulletEnabled val="1"/>
        </dgm:presLayoutVars>
      </dgm:prSet>
      <dgm:spPr/>
    </dgm:pt>
    <dgm:pt modelId="{77AA4684-B6B6-4A7B-9065-DF89CD1ADC21}" type="pres">
      <dgm:prSet presAssocID="{7E8BCCF3-56B3-41BF-824D-3A61BC4C88A5}" presName="sibTrans" presStyleLbl="sibTrans2D1" presStyleIdx="4" presStyleCnt="5"/>
      <dgm:spPr/>
    </dgm:pt>
    <dgm:pt modelId="{3C319B04-E0C9-4BBC-88F1-EA305E508E93}" type="pres">
      <dgm:prSet presAssocID="{7E8BCCF3-56B3-41BF-824D-3A61BC4C88A5}" presName="connectorText" presStyleLbl="sibTrans2D1" presStyleIdx="4" presStyleCnt="5"/>
      <dgm:spPr/>
    </dgm:pt>
    <dgm:pt modelId="{526C271A-8280-487C-95A6-3847FA667C72}" type="pres">
      <dgm:prSet presAssocID="{DCFB67B9-E621-4D60-8066-BAE8AE44B474}" presName="node" presStyleLbl="node1" presStyleIdx="5" presStyleCnt="6" custScaleX="126330" custScaleY="104555" custLinFactNeighborX="5748" custLinFactNeighborY="-9998">
        <dgm:presLayoutVars>
          <dgm:bulletEnabled val="1"/>
        </dgm:presLayoutVars>
      </dgm:prSet>
      <dgm:spPr/>
    </dgm:pt>
  </dgm:ptLst>
  <dgm:cxnLst>
    <dgm:cxn modelId="{1E60C017-ED60-42D0-B05A-8BD86DE007B1}" type="presOf" srcId="{20D65CD5-310E-4FBD-A6AE-8FA75FC1155F}" destId="{EA5AA459-A640-4EFD-B5F0-4282BED157F8}" srcOrd="1" destOrd="0" presId="urn:microsoft.com/office/officeart/2005/8/layout/process5"/>
    <dgm:cxn modelId="{D6A83018-ADDA-4CC7-8842-E1692F420361}" type="presOf" srcId="{4E02BC51-811A-4325-9989-073B9B6EE102}" destId="{174C33B0-93B7-479D-9855-C2FCD7FC8A9E}" srcOrd="0" destOrd="0" presId="urn:microsoft.com/office/officeart/2005/8/layout/process5"/>
    <dgm:cxn modelId="{D88EEA1A-4FDE-437E-B733-5D9B3900E237}" srcId="{FB91B788-E66B-4025-B7EF-F14A6D7EEBA2}" destId="{C5A65F38-CB15-4BFF-9167-E9F2A673F850}" srcOrd="2" destOrd="0" parTransId="{10BF5CF6-D924-41F9-8A4D-D859810E1A05}" sibTransId="{20D65CD5-310E-4FBD-A6AE-8FA75FC1155F}"/>
    <dgm:cxn modelId="{7F233F1D-ED0D-4E39-8666-1911A4D59262}" type="presOf" srcId="{FA6EF352-7EC6-4686-9712-E03EAFB922C9}" destId="{180F0369-62B2-4454-95A8-062E2F159AAA}" srcOrd="0" destOrd="0" presId="urn:microsoft.com/office/officeart/2005/8/layout/process5"/>
    <dgm:cxn modelId="{C985001E-69B3-44D3-84A2-DF848D399188}" type="presOf" srcId="{6983E477-D172-487B-9E33-348347CE760E}" destId="{253A15B9-989B-4104-A56C-AB1A6D2FF4FA}" srcOrd="0" destOrd="0" presId="urn:microsoft.com/office/officeart/2005/8/layout/process5"/>
    <dgm:cxn modelId="{D32ECA25-7A61-451A-B887-98B00DF00A54}" type="presOf" srcId="{5BA5F204-08B5-4E08-A0B0-824EF04CC1F7}" destId="{7D50F4C1-4A44-4515-9A05-64D87900B0EA}" srcOrd="0" destOrd="0" presId="urn:microsoft.com/office/officeart/2005/8/layout/process5"/>
    <dgm:cxn modelId="{415ACB25-0E8E-405A-BA97-5AB87A0D565C}" srcId="{FB91B788-E66B-4025-B7EF-F14A6D7EEBA2}" destId="{4E02BC51-811A-4325-9989-073B9B6EE102}" srcOrd="0" destOrd="0" parTransId="{979B75DB-01BD-4FCA-AD5E-BF407F61589B}" sibTransId="{5BA5F204-08B5-4E08-A0B0-824EF04CC1F7}"/>
    <dgm:cxn modelId="{52C3C23B-C55F-441A-ABCA-77C0012E352C}" srcId="{FB91B788-E66B-4025-B7EF-F14A6D7EEBA2}" destId="{F6FF6D1A-6206-45C4-A6CA-322C841AD3FD}" srcOrd="3" destOrd="0" parTransId="{188303E6-CED0-4772-97C1-ADEC7BEF7FBB}" sibTransId="{9FEDAB6A-07BD-4954-B1D8-F2601477CB4B}"/>
    <dgm:cxn modelId="{6BD6DA64-2259-4155-8F19-0500E7924744}" type="presOf" srcId="{7E8BCCF3-56B3-41BF-824D-3A61BC4C88A5}" destId="{3C319B04-E0C9-4BBC-88F1-EA305E508E93}" srcOrd="1" destOrd="0" presId="urn:microsoft.com/office/officeart/2005/8/layout/process5"/>
    <dgm:cxn modelId="{CED91747-FE46-47EA-8D8C-F6D27115B8FD}" srcId="{FB91B788-E66B-4025-B7EF-F14A6D7EEBA2}" destId="{6983E477-D172-487B-9E33-348347CE760E}" srcOrd="4" destOrd="0" parTransId="{CF9EBFD0-1DC6-4B3E-ACF0-36E808995637}" sibTransId="{7E8BCCF3-56B3-41BF-824D-3A61BC4C88A5}"/>
    <dgm:cxn modelId="{31A81F84-8CDC-44B5-86B6-50B6FD6F1B83}" type="presOf" srcId="{7E8BCCF3-56B3-41BF-824D-3A61BC4C88A5}" destId="{77AA4684-B6B6-4A7B-9065-DF89CD1ADC21}" srcOrd="0" destOrd="0" presId="urn:microsoft.com/office/officeart/2005/8/layout/process5"/>
    <dgm:cxn modelId="{F81D9692-B50F-4EBF-9A09-7A07AAE66AC0}" type="presOf" srcId="{F6FF6D1A-6206-45C4-A6CA-322C841AD3FD}" destId="{80A14D14-BAC6-4A13-9E14-16E439D3AA5C}" srcOrd="0" destOrd="0" presId="urn:microsoft.com/office/officeart/2005/8/layout/process5"/>
    <dgm:cxn modelId="{83DA9C96-3839-46EF-8F60-E84EBE581499}" type="presOf" srcId="{9FEDAB6A-07BD-4954-B1D8-F2601477CB4B}" destId="{193D8D4E-12CB-4680-8B7E-1AB9C200441A}" srcOrd="1" destOrd="0" presId="urn:microsoft.com/office/officeart/2005/8/layout/process5"/>
    <dgm:cxn modelId="{B48EF1A1-AF09-4F0C-AA97-54046DC165E9}" type="presOf" srcId="{9FEDAB6A-07BD-4954-B1D8-F2601477CB4B}" destId="{59F0323E-C087-46B2-984A-54E425520D7A}" srcOrd="0" destOrd="0" presId="urn:microsoft.com/office/officeart/2005/8/layout/process5"/>
    <dgm:cxn modelId="{907D1EA3-8305-4A08-92EF-143DCDF4D4D4}" type="presOf" srcId="{DCD0E3AB-20A5-4A09-94EB-28F6FB7CFE18}" destId="{8F07BDE9-CA93-4503-B101-91051259A996}" srcOrd="1" destOrd="0" presId="urn:microsoft.com/office/officeart/2005/8/layout/process5"/>
    <dgm:cxn modelId="{A2895BA4-0E17-4524-88F3-12937B95020E}" type="presOf" srcId="{20D65CD5-310E-4FBD-A6AE-8FA75FC1155F}" destId="{314B473E-025B-4D64-B528-E7529926E246}" srcOrd="0" destOrd="0" presId="urn:microsoft.com/office/officeart/2005/8/layout/process5"/>
    <dgm:cxn modelId="{F37A1FAE-5654-4D26-A723-A59CE8FF3F61}" srcId="{FB91B788-E66B-4025-B7EF-F14A6D7EEBA2}" destId="{FA6EF352-7EC6-4686-9712-E03EAFB922C9}" srcOrd="1" destOrd="0" parTransId="{EFFBC852-6F90-4BBD-9B7A-25B7BC512E4A}" sibTransId="{DCD0E3AB-20A5-4A09-94EB-28F6FB7CFE18}"/>
    <dgm:cxn modelId="{0330B7E6-3434-4EAB-9A1A-3C8733D81337}" type="presOf" srcId="{C5A65F38-CB15-4BFF-9167-E9F2A673F850}" destId="{60E0A31B-245C-40A9-8090-5AB935021907}" srcOrd="0" destOrd="0" presId="urn:microsoft.com/office/officeart/2005/8/layout/process5"/>
    <dgm:cxn modelId="{21B837E8-1202-4336-AA49-C7F1BFFE370F}" type="presOf" srcId="{DCFB67B9-E621-4D60-8066-BAE8AE44B474}" destId="{526C271A-8280-487C-95A6-3847FA667C72}" srcOrd="0" destOrd="0" presId="urn:microsoft.com/office/officeart/2005/8/layout/process5"/>
    <dgm:cxn modelId="{FA8F4EE9-6D57-417C-B088-D9AA02D7B9B1}" srcId="{FB91B788-E66B-4025-B7EF-F14A6D7EEBA2}" destId="{DCFB67B9-E621-4D60-8066-BAE8AE44B474}" srcOrd="5" destOrd="0" parTransId="{D7E29262-E232-4365-BD20-D20D61157307}" sibTransId="{0DEEE7E6-D48A-4B4D-9D05-D72D8EF475C6}"/>
    <dgm:cxn modelId="{B24505EB-830D-4915-A65B-F1846C2CA6AA}" type="presOf" srcId="{FB91B788-E66B-4025-B7EF-F14A6D7EEBA2}" destId="{8236328D-8D8B-4C24-9E53-B924BAA42167}" srcOrd="0" destOrd="0" presId="urn:microsoft.com/office/officeart/2005/8/layout/process5"/>
    <dgm:cxn modelId="{616BCAED-0BD0-4807-9781-C078193B0A72}" type="presOf" srcId="{5BA5F204-08B5-4E08-A0B0-824EF04CC1F7}" destId="{505F8424-21FF-4BDC-9D4E-8D5CC158C5AE}" srcOrd="1" destOrd="0" presId="urn:microsoft.com/office/officeart/2005/8/layout/process5"/>
    <dgm:cxn modelId="{2B1BE3F9-6E71-4286-ACDF-11CA47783483}" type="presOf" srcId="{DCD0E3AB-20A5-4A09-94EB-28F6FB7CFE18}" destId="{DBA417D9-09CC-4E74-8953-FD5E0BD57CD4}" srcOrd="0" destOrd="0" presId="urn:microsoft.com/office/officeart/2005/8/layout/process5"/>
    <dgm:cxn modelId="{E0EBA62B-A18E-4F8B-A869-70313FBC451C}" type="presParOf" srcId="{8236328D-8D8B-4C24-9E53-B924BAA42167}" destId="{174C33B0-93B7-479D-9855-C2FCD7FC8A9E}" srcOrd="0" destOrd="0" presId="urn:microsoft.com/office/officeart/2005/8/layout/process5"/>
    <dgm:cxn modelId="{D791B912-AC8E-48C9-8DE7-98572D2DE82E}" type="presParOf" srcId="{8236328D-8D8B-4C24-9E53-B924BAA42167}" destId="{7D50F4C1-4A44-4515-9A05-64D87900B0EA}" srcOrd="1" destOrd="0" presId="urn:microsoft.com/office/officeart/2005/8/layout/process5"/>
    <dgm:cxn modelId="{DCBE58EB-5814-4DD1-9CB5-1C1E42DC0821}" type="presParOf" srcId="{7D50F4C1-4A44-4515-9A05-64D87900B0EA}" destId="{505F8424-21FF-4BDC-9D4E-8D5CC158C5AE}" srcOrd="0" destOrd="0" presId="urn:microsoft.com/office/officeart/2005/8/layout/process5"/>
    <dgm:cxn modelId="{894D8ADF-8EB7-49B2-94FF-0533BC8F42CD}" type="presParOf" srcId="{8236328D-8D8B-4C24-9E53-B924BAA42167}" destId="{180F0369-62B2-4454-95A8-062E2F159AAA}" srcOrd="2" destOrd="0" presId="urn:microsoft.com/office/officeart/2005/8/layout/process5"/>
    <dgm:cxn modelId="{8ECFF8BB-2906-437D-87FB-51D6FF781E72}" type="presParOf" srcId="{8236328D-8D8B-4C24-9E53-B924BAA42167}" destId="{DBA417D9-09CC-4E74-8953-FD5E0BD57CD4}" srcOrd="3" destOrd="0" presId="urn:microsoft.com/office/officeart/2005/8/layout/process5"/>
    <dgm:cxn modelId="{2C7E00AF-5D62-445D-A584-D7FE1E28E2B3}" type="presParOf" srcId="{DBA417D9-09CC-4E74-8953-FD5E0BD57CD4}" destId="{8F07BDE9-CA93-4503-B101-91051259A996}" srcOrd="0" destOrd="0" presId="urn:microsoft.com/office/officeart/2005/8/layout/process5"/>
    <dgm:cxn modelId="{657D00AB-23EC-4A31-9645-7CF2D671F7B9}" type="presParOf" srcId="{8236328D-8D8B-4C24-9E53-B924BAA42167}" destId="{60E0A31B-245C-40A9-8090-5AB935021907}" srcOrd="4" destOrd="0" presId="urn:microsoft.com/office/officeart/2005/8/layout/process5"/>
    <dgm:cxn modelId="{8D1AEC13-6E50-445E-8B69-73036FDB1A47}" type="presParOf" srcId="{8236328D-8D8B-4C24-9E53-B924BAA42167}" destId="{314B473E-025B-4D64-B528-E7529926E246}" srcOrd="5" destOrd="0" presId="urn:microsoft.com/office/officeart/2005/8/layout/process5"/>
    <dgm:cxn modelId="{39C65280-BFA3-4BE5-AD27-3F8549A12638}" type="presParOf" srcId="{314B473E-025B-4D64-B528-E7529926E246}" destId="{EA5AA459-A640-4EFD-B5F0-4282BED157F8}" srcOrd="0" destOrd="0" presId="urn:microsoft.com/office/officeart/2005/8/layout/process5"/>
    <dgm:cxn modelId="{D4AB4ADB-A546-4006-8C09-9F409938C482}" type="presParOf" srcId="{8236328D-8D8B-4C24-9E53-B924BAA42167}" destId="{80A14D14-BAC6-4A13-9E14-16E439D3AA5C}" srcOrd="6" destOrd="0" presId="urn:microsoft.com/office/officeart/2005/8/layout/process5"/>
    <dgm:cxn modelId="{76CC4497-0BE2-4BFE-B55F-A97A6C143D2B}" type="presParOf" srcId="{8236328D-8D8B-4C24-9E53-B924BAA42167}" destId="{59F0323E-C087-46B2-984A-54E425520D7A}" srcOrd="7" destOrd="0" presId="urn:microsoft.com/office/officeart/2005/8/layout/process5"/>
    <dgm:cxn modelId="{30CD64EC-6C6B-4F97-B6C4-85F6BFE070EF}" type="presParOf" srcId="{59F0323E-C087-46B2-984A-54E425520D7A}" destId="{193D8D4E-12CB-4680-8B7E-1AB9C200441A}" srcOrd="0" destOrd="0" presId="urn:microsoft.com/office/officeart/2005/8/layout/process5"/>
    <dgm:cxn modelId="{60240FF7-9AD7-40C0-8246-E87CA08424A3}" type="presParOf" srcId="{8236328D-8D8B-4C24-9E53-B924BAA42167}" destId="{253A15B9-989B-4104-A56C-AB1A6D2FF4FA}" srcOrd="8" destOrd="0" presId="urn:microsoft.com/office/officeart/2005/8/layout/process5"/>
    <dgm:cxn modelId="{3A5E3FEB-2A65-4D30-BD9C-FD7C35E56C87}" type="presParOf" srcId="{8236328D-8D8B-4C24-9E53-B924BAA42167}" destId="{77AA4684-B6B6-4A7B-9065-DF89CD1ADC21}" srcOrd="9" destOrd="0" presId="urn:microsoft.com/office/officeart/2005/8/layout/process5"/>
    <dgm:cxn modelId="{E5018F59-E191-4071-8B9B-87A0FFFD154F}" type="presParOf" srcId="{77AA4684-B6B6-4A7B-9065-DF89CD1ADC21}" destId="{3C319B04-E0C9-4BBC-88F1-EA305E508E93}" srcOrd="0" destOrd="0" presId="urn:microsoft.com/office/officeart/2005/8/layout/process5"/>
    <dgm:cxn modelId="{39B1F9A6-023B-4010-ADBC-4F5AF007DF1E}" type="presParOf" srcId="{8236328D-8D8B-4C24-9E53-B924BAA42167}" destId="{526C271A-8280-487C-95A6-3847FA667C72}"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46F6BE-7BD8-4899-960D-F2DDAB869CF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82DB497-30B1-47AA-9CF8-D92A93F52DEA}">
      <dgm:prSet phldrT="[Text]"/>
      <dgm:spPr/>
      <dgm:t>
        <a:bodyPr/>
        <a:lstStyle/>
        <a:p>
          <a:r>
            <a:rPr lang="en-US" dirty="0"/>
            <a:t>Univariate Analysis</a:t>
          </a:r>
        </a:p>
      </dgm:t>
    </dgm:pt>
    <dgm:pt modelId="{992FB5CE-4DB8-4107-8738-DA5ED5A544C7}" type="parTrans" cxnId="{6B549434-FA43-44C0-8D1B-F7898E7C56D2}">
      <dgm:prSet/>
      <dgm:spPr/>
      <dgm:t>
        <a:bodyPr/>
        <a:lstStyle/>
        <a:p>
          <a:endParaRPr lang="en-US"/>
        </a:p>
      </dgm:t>
    </dgm:pt>
    <dgm:pt modelId="{17C89849-7723-4BB6-ACF3-71EA43A517AE}" type="sibTrans" cxnId="{6B549434-FA43-44C0-8D1B-F7898E7C56D2}">
      <dgm:prSet/>
      <dgm:spPr/>
      <dgm:t>
        <a:bodyPr/>
        <a:lstStyle/>
        <a:p>
          <a:endParaRPr lang="en-US"/>
        </a:p>
      </dgm:t>
    </dgm:pt>
    <dgm:pt modelId="{97309F38-13B9-4A5F-8907-542906CEFF71}">
      <dgm:prSet phldrT="[Text]"/>
      <dgm:spPr/>
      <dgm:t>
        <a:bodyPr/>
        <a:lstStyle/>
        <a:p>
          <a:r>
            <a:rPr lang="en-US"/>
            <a:t>Histograms ,Box plots and Bar Charts to check the distribution of driver variables</a:t>
          </a:r>
          <a:endParaRPr lang="en-US" dirty="0"/>
        </a:p>
      </dgm:t>
    </dgm:pt>
    <dgm:pt modelId="{D7558B81-4616-4CA0-8C2C-6E9330C05AB1}" type="parTrans" cxnId="{5E9DEE1B-3BEB-4E75-8EAB-BCEECD621BFD}">
      <dgm:prSet/>
      <dgm:spPr/>
      <dgm:t>
        <a:bodyPr/>
        <a:lstStyle/>
        <a:p>
          <a:endParaRPr lang="en-US"/>
        </a:p>
      </dgm:t>
    </dgm:pt>
    <dgm:pt modelId="{D7A2BBA4-B83F-4F58-BF06-E3978B9EE086}" type="sibTrans" cxnId="{5E9DEE1B-3BEB-4E75-8EAB-BCEECD621BFD}">
      <dgm:prSet/>
      <dgm:spPr/>
      <dgm:t>
        <a:bodyPr/>
        <a:lstStyle/>
        <a:p>
          <a:endParaRPr lang="en-US"/>
        </a:p>
      </dgm:t>
    </dgm:pt>
    <dgm:pt modelId="{276728CA-1C99-4375-BEAD-D73A89F19834}">
      <dgm:prSet phldrT="[Text]"/>
      <dgm:spPr/>
      <dgm:t>
        <a:bodyPr/>
        <a:lstStyle/>
        <a:p>
          <a:r>
            <a:rPr lang="en-US" dirty="0"/>
            <a:t>Bivariate Analysis</a:t>
          </a:r>
        </a:p>
      </dgm:t>
    </dgm:pt>
    <dgm:pt modelId="{0850F3AE-0C76-4C8E-B326-95DBE757A02B}" type="parTrans" cxnId="{D33B8673-9A14-4F56-B734-E0FCA21BCC7E}">
      <dgm:prSet/>
      <dgm:spPr/>
      <dgm:t>
        <a:bodyPr/>
        <a:lstStyle/>
        <a:p>
          <a:endParaRPr lang="en-US"/>
        </a:p>
      </dgm:t>
    </dgm:pt>
    <dgm:pt modelId="{B0D2A028-D8F5-430F-AFC1-C41471375B9B}" type="sibTrans" cxnId="{D33B8673-9A14-4F56-B734-E0FCA21BCC7E}">
      <dgm:prSet/>
      <dgm:spPr/>
      <dgm:t>
        <a:bodyPr/>
        <a:lstStyle/>
        <a:p>
          <a:endParaRPr lang="en-US"/>
        </a:p>
      </dgm:t>
    </dgm:pt>
    <dgm:pt modelId="{1C69E820-6168-49AA-90A0-BC2CDD35AE05}">
      <dgm:prSet phldrT="[Text]"/>
      <dgm:spPr/>
      <dgm:t>
        <a:bodyPr/>
        <a:lstStyle/>
        <a:p>
          <a:r>
            <a:rPr lang="en-US" dirty="0" err="1"/>
            <a:t>Boxplots</a:t>
          </a:r>
          <a:r>
            <a:rPr lang="en-US" dirty="0"/>
            <a:t> and bar charts plotted against important loan variables like </a:t>
          </a:r>
          <a:r>
            <a:rPr lang="en-US" dirty="0" err="1"/>
            <a:t>loan_amount,loan_term,annual</a:t>
          </a:r>
          <a:r>
            <a:rPr lang="en-US" dirty="0"/>
            <a:t> income etc.</a:t>
          </a:r>
        </a:p>
      </dgm:t>
    </dgm:pt>
    <dgm:pt modelId="{B28F9DCD-88CD-4225-8069-F9D7D51CA269}" type="parTrans" cxnId="{7B66495A-481B-49C2-BFB6-E138737C9912}">
      <dgm:prSet/>
      <dgm:spPr/>
      <dgm:t>
        <a:bodyPr/>
        <a:lstStyle/>
        <a:p>
          <a:endParaRPr lang="en-US"/>
        </a:p>
      </dgm:t>
    </dgm:pt>
    <dgm:pt modelId="{A83FCF8E-7B71-452E-923F-D2CFDBD1C427}" type="sibTrans" cxnId="{7B66495A-481B-49C2-BFB6-E138737C9912}">
      <dgm:prSet/>
      <dgm:spPr/>
      <dgm:t>
        <a:bodyPr/>
        <a:lstStyle/>
        <a:p>
          <a:endParaRPr lang="en-US"/>
        </a:p>
      </dgm:t>
    </dgm:pt>
    <dgm:pt modelId="{6F23E026-FD8D-4199-844B-6C8572C3FF7E}">
      <dgm:prSet phldrT="[Text]"/>
      <dgm:spPr/>
      <dgm:t>
        <a:bodyPr/>
        <a:lstStyle/>
        <a:p>
          <a:r>
            <a:rPr lang="en-US" dirty="0"/>
            <a:t>It provided impactful insights for our </a:t>
          </a:r>
          <a:r>
            <a:rPr lang="en-US" dirty="0" err="1"/>
            <a:t>anlaysis</a:t>
          </a:r>
          <a:endParaRPr lang="en-US" dirty="0"/>
        </a:p>
      </dgm:t>
    </dgm:pt>
    <dgm:pt modelId="{37197623-F52B-443C-A2F7-E2D8860F809E}" type="parTrans" cxnId="{E8407F24-4BC6-4EFF-8CE7-2D79A94918DC}">
      <dgm:prSet/>
      <dgm:spPr/>
      <dgm:t>
        <a:bodyPr/>
        <a:lstStyle/>
        <a:p>
          <a:endParaRPr lang="en-US"/>
        </a:p>
      </dgm:t>
    </dgm:pt>
    <dgm:pt modelId="{A3B43081-CE50-43EB-B0E2-4AC609049DA1}" type="sibTrans" cxnId="{E8407F24-4BC6-4EFF-8CE7-2D79A94918DC}">
      <dgm:prSet/>
      <dgm:spPr/>
      <dgm:t>
        <a:bodyPr/>
        <a:lstStyle/>
        <a:p>
          <a:endParaRPr lang="en-US"/>
        </a:p>
      </dgm:t>
    </dgm:pt>
    <dgm:pt modelId="{1437F0E1-BE99-4070-A862-95ECA158B746}">
      <dgm:prSet/>
      <dgm:spPr/>
      <dgm:t>
        <a:bodyPr/>
        <a:lstStyle/>
        <a:p>
          <a:r>
            <a:rPr lang="en-US" dirty="0"/>
            <a:t>Multivariate analysis to see how different variables interact with each other</a:t>
          </a:r>
        </a:p>
      </dgm:t>
    </dgm:pt>
    <dgm:pt modelId="{AF8D7935-C40A-498D-9343-FFD51BD2E864}" type="parTrans" cxnId="{1BF32D6B-1956-4572-B05D-9DB2C28F669F}">
      <dgm:prSet/>
      <dgm:spPr/>
      <dgm:t>
        <a:bodyPr/>
        <a:lstStyle/>
        <a:p>
          <a:endParaRPr lang="en-US"/>
        </a:p>
      </dgm:t>
    </dgm:pt>
    <dgm:pt modelId="{D80D205D-97E2-4F53-9541-29C27B96AF56}" type="sibTrans" cxnId="{1BF32D6B-1956-4572-B05D-9DB2C28F669F}">
      <dgm:prSet/>
      <dgm:spPr/>
      <dgm:t>
        <a:bodyPr/>
        <a:lstStyle/>
        <a:p>
          <a:endParaRPr lang="en-US"/>
        </a:p>
      </dgm:t>
    </dgm:pt>
    <dgm:pt modelId="{FAB1A055-EDF1-4C4F-9EDD-CA70B1922AC5}" type="pres">
      <dgm:prSet presAssocID="{B046F6BE-7BD8-4899-960D-F2DDAB869CFA}" presName="Name0" presStyleCnt="0">
        <dgm:presLayoutVars>
          <dgm:dir/>
          <dgm:animLvl val="lvl"/>
          <dgm:resizeHandles val="exact"/>
        </dgm:presLayoutVars>
      </dgm:prSet>
      <dgm:spPr/>
    </dgm:pt>
    <dgm:pt modelId="{6E700517-BD8D-4262-9CB3-27D0D081024E}" type="pres">
      <dgm:prSet presAssocID="{282DB497-30B1-47AA-9CF8-D92A93F52DEA}" presName="composite" presStyleCnt="0"/>
      <dgm:spPr/>
    </dgm:pt>
    <dgm:pt modelId="{80E788CB-A229-4C49-A54A-7659DF3283DA}" type="pres">
      <dgm:prSet presAssocID="{282DB497-30B1-47AA-9CF8-D92A93F52DEA}" presName="parTx" presStyleLbl="alignNode1" presStyleIdx="0" presStyleCnt="2">
        <dgm:presLayoutVars>
          <dgm:chMax val="0"/>
          <dgm:chPref val="0"/>
          <dgm:bulletEnabled val="1"/>
        </dgm:presLayoutVars>
      </dgm:prSet>
      <dgm:spPr/>
    </dgm:pt>
    <dgm:pt modelId="{AED48A27-ADF8-4804-82A8-B9658DF659F4}" type="pres">
      <dgm:prSet presAssocID="{282DB497-30B1-47AA-9CF8-D92A93F52DEA}" presName="desTx" presStyleLbl="alignAccFollowNode1" presStyleIdx="0" presStyleCnt="2">
        <dgm:presLayoutVars>
          <dgm:bulletEnabled val="1"/>
        </dgm:presLayoutVars>
      </dgm:prSet>
      <dgm:spPr/>
    </dgm:pt>
    <dgm:pt modelId="{EBD55DE8-173A-4649-80BA-C6AFA4151671}" type="pres">
      <dgm:prSet presAssocID="{17C89849-7723-4BB6-ACF3-71EA43A517AE}" presName="space" presStyleCnt="0"/>
      <dgm:spPr/>
    </dgm:pt>
    <dgm:pt modelId="{26F1F11A-8518-4D15-A532-BAE867C6F727}" type="pres">
      <dgm:prSet presAssocID="{276728CA-1C99-4375-BEAD-D73A89F19834}" presName="composite" presStyleCnt="0"/>
      <dgm:spPr/>
    </dgm:pt>
    <dgm:pt modelId="{4EFE12B9-EF1F-4266-AF78-EF3F7D35276C}" type="pres">
      <dgm:prSet presAssocID="{276728CA-1C99-4375-BEAD-D73A89F19834}" presName="parTx" presStyleLbl="alignNode1" presStyleIdx="1" presStyleCnt="2">
        <dgm:presLayoutVars>
          <dgm:chMax val="0"/>
          <dgm:chPref val="0"/>
          <dgm:bulletEnabled val="1"/>
        </dgm:presLayoutVars>
      </dgm:prSet>
      <dgm:spPr/>
    </dgm:pt>
    <dgm:pt modelId="{D08F650D-6CA4-4761-BB42-E7D575D22D54}" type="pres">
      <dgm:prSet presAssocID="{276728CA-1C99-4375-BEAD-D73A89F19834}" presName="desTx" presStyleLbl="alignAccFollowNode1" presStyleIdx="1" presStyleCnt="2">
        <dgm:presLayoutVars>
          <dgm:bulletEnabled val="1"/>
        </dgm:presLayoutVars>
      </dgm:prSet>
      <dgm:spPr/>
    </dgm:pt>
  </dgm:ptLst>
  <dgm:cxnLst>
    <dgm:cxn modelId="{4FCB7107-BB53-4C7D-B61D-06A61BF99524}" type="presOf" srcId="{276728CA-1C99-4375-BEAD-D73A89F19834}" destId="{4EFE12B9-EF1F-4266-AF78-EF3F7D35276C}" srcOrd="0" destOrd="0" presId="urn:microsoft.com/office/officeart/2005/8/layout/hList1"/>
    <dgm:cxn modelId="{1675E90E-A8D6-456B-B1E1-4CF53AE26B34}" type="presOf" srcId="{1C69E820-6168-49AA-90A0-BC2CDD35AE05}" destId="{D08F650D-6CA4-4761-BB42-E7D575D22D54}" srcOrd="0" destOrd="0" presId="urn:microsoft.com/office/officeart/2005/8/layout/hList1"/>
    <dgm:cxn modelId="{5E9DEE1B-3BEB-4E75-8EAB-BCEECD621BFD}" srcId="{282DB497-30B1-47AA-9CF8-D92A93F52DEA}" destId="{97309F38-13B9-4A5F-8907-542906CEFF71}" srcOrd="0" destOrd="0" parTransId="{D7558B81-4616-4CA0-8C2C-6E9330C05AB1}" sibTransId="{D7A2BBA4-B83F-4F58-BF06-E3978B9EE086}"/>
    <dgm:cxn modelId="{E8407F24-4BC6-4EFF-8CE7-2D79A94918DC}" srcId="{276728CA-1C99-4375-BEAD-D73A89F19834}" destId="{6F23E026-FD8D-4199-844B-6C8572C3FF7E}" srcOrd="1" destOrd="0" parTransId="{37197623-F52B-443C-A2F7-E2D8860F809E}" sibTransId="{A3B43081-CE50-43EB-B0E2-4AC609049DA1}"/>
    <dgm:cxn modelId="{04D58833-3D0C-43AD-A2A7-B15B496079B4}" type="presOf" srcId="{97309F38-13B9-4A5F-8907-542906CEFF71}" destId="{AED48A27-ADF8-4804-82A8-B9658DF659F4}" srcOrd="0" destOrd="0" presId="urn:microsoft.com/office/officeart/2005/8/layout/hList1"/>
    <dgm:cxn modelId="{6B549434-FA43-44C0-8D1B-F7898E7C56D2}" srcId="{B046F6BE-7BD8-4899-960D-F2DDAB869CFA}" destId="{282DB497-30B1-47AA-9CF8-D92A93F52DEA}" srcOrd="0" destOrd="0" parTransId="{992FB5CE-4DB8-4107-8738-DA5ED5A544C7}" sibTransId="{17C89849-7723-4BB6-ACF3-71EA43A517AE}"/>
    <dgm:cxn modelId="{65C2BA36-0504-4561-B7D1-F6772BBB0141}" type="presOf" srcId="{6F23E026-FD8D-4199-844B-6C8572C3FF7E}" destId="{D08F650D-6CA4-4761-BB42-E7D575D22D54}" srcOrd="0" destOrd="1" presId="urn:microsoft.com/office/officeart/2005/8/layout/hList1"/>
    <dgm:cxn modelId="{1BF32D6B-1956-4572-B05D-9DB2C28F669F}" srcId="{282DB497-30B1-47AA-9CF8-D92A93F52DEA}" destId="{1437F0E1-BE99-4070-A862-95ECA158B746}" srcOrd="1" destOrd="0" parTransId="{AF8D7935-C40A-498D-9343-FFD51BD2E864}" sibTransId="{D80D205D-97E2-4F53-9541-29C27B96AF56}"/>
    <dgm:cxn modelId="{D33B8673-9A14-4F56-B734-E0FCA21BCC7E}" srcId="{B046F6BE-7BD8-4899-960D-F2DDAB869CFA}" destId="{276728CA-1C99-4375-BEAD-D73A89F19834}" srcOrd="1" destOrd="0" parTransId="{0850F3AE-0C76-4C8E-B326-95DBE757A02B}" sibTransId="{B0D2A028-D8F5-430F-AFC1-C41471375B9B}"/>
    <dgm:cxn modelId="{7B66495A-481B-49C2-BFB6-E138737C9912}" srcId="{276728CA-1C99-4375-BEAD-D73A89F19834}" destId="{1C69E820-6168-49AA-90A0-BC2CDD35AE05}" srcOrd="0" destOrd="0" parTransId="{B28F9DCD-88CD-4225-8069-F9D7D51CA269}" sibTransId="{A83FCF8E-7B71-452E-923F-D2CFDBD1C427}"/>
    <dgm:cxn modelId="{ECC970D0-AF70-44E1-936A-2EAADA9542D1}" type="presOf" srcId="{282DB497-30B1-47AA-9CF8-D92A93F52DEA}" destId="{80E788CB-A229-4C49-A54A-7659DF3283DA}" srcOrd="0" destOrd="0" presId="urn:microsoft.com/office/officeart/2005/8/layout/hList1"/>
    <dgm:cxn modelId="{DB454BD5-5B17-49A4-A34E-26800CA64418}" type="presOf" srcId="{B046F6BE-7BD8-4899-960D-F2DDAB869CFA}" destId="{FAB1A055-EDF1-4C4F-9EDD-CA70B1922AC5}" srcOrd="0" destOrd="0" presId="urn:microsoft.com/office/officeart/2005/8/layout/hList1"/>
    <dgm:cxn modelId="{C8BC00FC-9831-49E2-9555-74803B2C9797}" type="presOf" srcId="{1437F0E1-BE99-4070-A862-95ECA158B746}" destId="{AED48A27-ADF8-4804-82A8-B9658DF659F4}" srcOrd="0" destOrd="1" presId="urn:microsoft.com/office/officeart/2005/8/layout/hList1"/>
    <dgm:cxn modelId="{BFDB0699-3453-4A91-AD87-32749D63EAA2}" type="presParOf" srcId="{FAB1A055-EDF1-4C4F-9EDD-CA70B1922AC5}" destId="{6E700517-BD8D-4262-9CB3-27D0D081024E}" srcOrd="0" destOrd="0" presId="urn:microsoft.com/office/officeart/2005/8/layout/hList1"/>
    <dgm:cxn modelId="{E29352E7-E280-4BFB-BC83-73DE1F5B418A}" type="presParOf" srcId="{6E700517-BD8D-4262-9CB3-27D0D081024E}" destId="{80E788CB-A229-4C49-A54A-7659DF3283DA}" srcOrd="0" destOrd="0" presId="urn:microsoft.com/office/officeart/2005/8/layout/hList1"/>
    <dgm:cxn modelId="{54AB5299-D122-4D56-92C8-8C2F31EF1D8D}" type="presParOf" srcId="{6E700517-BD8D-4262-9CB3-27D0D081024E}" destId="{AED48A27-ADF8-4804-82A8-B9658DF659F4}" srcOrd="1" destOrd="0" presId="urn:microsoft.com/office/officeart/2005/8/layout/hList1"/>
    <dgm:cxn modelId="{293F3FD4-1816-4938-904A-868C7FB165D2}" type="presParOf" srcId="{FAB1A055-EDF1-4C4F-9EDD-CA70B1922AC5}" destId="{EBD55DE8-173A-4649-80BA-C6AFA4151671}" srcOrd="1" destOrd="0" presId="urn:microsoft.com/office/officeart/2005/8/layout/hList1"/>
    <dgm:cxn modelId="{49AF1B31-5A07-4AE2-B787-2EA8DA6B0F78}" type="presParOf" srcId="{FAB1A055-EDF1-4C4F-9EDD-CA70B1922AC5}" destId="{26F1F11A-8518-4D15-A532-BAE867C6F727}" srcOrd="2" destOrd="0" presId="urn:microsoft.com/office/officeart/2005/8/layout/hList1"/>
    <dgm:cxn modelId="{0018DEA0-AE62-450C-B7F3-B0E2653F010C}" type="presParOf" srcId="{26F1F11A-8518-4D15-A532-BAE867C6F727}" destId="{4EFE12B9-EF1F-4266-AF78-EF3F7D35276C}" srcOrd="0" destOrd="0" presId="urn:microsoft.com/office/officeart/2005/8/layout/hList1"/>
    <dgm:cxn modelId="{D4417A95-C8C9-436D-87D5-612321ACF9FA}" type="presParOf" srcId="{26F1F11A-8518-4D15-A532-BAE867C6F727}" destId="{D08F650D-6CA4-4761-BB42-E7D575D22D5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C33B0-93B7-479D-9855-C2FCD7FC8A9E}">
      <dsp:nvSpPr>
        <dsp:cNvPr id="0" name=""/>
        <dsp:cNvSpPr/>
      </dsp:nvSpPr>
      <dsp:spPr>
        <a:xfrm>
          <a:off x="1050072" y="170272"/>
          <a:ext cx="2045223" cy="1764975"/>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Data Loading </a:t>
          </a:r>
          <a:r>
            <a:rPr lang="en-US" sz="1600" kern="1200" dirty="0"/>
            <a:t>into Data frames(loan dataset</a:t>
          </a:r>
          <a:r>
            <a:rPr lang="en-US" sz="1200" kern="1200" dirty="0"/>
            <a:t>)</a:t>
          </a:r>
        </a:p>
      </dsp:txBody>
      <dsp:txXfrm>
        <a:off x="1101766" y="221966"/>
        <a:ext cx="1941835" cy="1661587"/>
      </dsp:txXfrm>
    </dsp:sp>
    <dsp:sp modelId="{7D50F4C1-4A44-4515-9A05-64D87900B0EA}">
      <dsp:nvSpPr>
        <dsp:cNvPr id="0" name=""/>
        <dsp:cNvSpPr/>
      </dsp:nvSpPr>
      <dsp:spPr>
        <a:xfrm rot="58092">
          <a:off x="3458554" y="829970"/>
          <a:ext cx="875397" cy="507215"/>
        </a:xfrm>
        <a:prstGeom prst="rightArrow">
          <a:avLst>
            <a:gd name="adj1" fmla="val 60000"/>
            <a:gd name="adj2" fmla="val 50000"/>
          </a:avLst>
        </a:prstGeom>
        <a:solidFill>
          <a:schemeClr val="accent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3458565" y="930127"/>
        <a:ext cx="723233" cy="304329"/>
      </dsp:txXfrm>
    </dsp:sp>
    <dsp:sp modelId="{180F0369-62B2-4454-95A8-062E2F159AAA}">
      <dsp:nvSpPr>
        <dsp:cNvPr id="0" name=""/>
        <dsp:cNvSpPr/>
      </dsp:nvSpPr>
      <dsp:spPr>
        <a:xfrm>
          <a:off x="4746753" y="183421"/>
          <a:ext cx="2045223" cy="1863624"/>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Analyzing the data in these data frames</a:t>
          </a:r>
        </a:p>
      </dsp:txBody>
      <dsp:txXfrm>
        <a:off x="4801337" y="238005"/>
        <a:ext cx="1936055" cy="1754456"/>
      </dsp:txXfrm>
    </dsp:sp>
    <dsp:sp modelId="{DBA417D9-09CC-4E74-8953-FD5E0BD57CD4}">
      <dsp:nvSpPr>
        <dsp:cNvPr id="0" name=""/>
        <dsp:cNvSpPr/>
      </dsp:nvSpPr>
      <dsp:spPr>
        <a:xfrm rot="21534460">
          <a:off x="7189353" y="825420"/>
          <a:ext cx="957697" cy="507215"/>
        </a:xfrm>
        <a:prstGeom prst="rightArrow">
          <a:avLst>
            <a:gd name="adj1" fmla="val 60000"/>
            <a:gd name="adj2" fmla="val 50000"/>
          </a:avLst>
        </a:prstGeom>
        <a:solidFill>
          <a:schemeClr val="accent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189367" y="928313"/>
        <a:ext cx="805533" cy="304329"/>
      </dsp:txXfrm>
    </dsp:sp>
    <dsp:sp modelId="{60E0A31B-245C-40A9-8090-5AB935021907}">
      <dsp:nvSpPr>
        <dsp:cNvPr id="0" name=""/>
        <dsp:cNvSpPr/>
      </dsp:nvSpPr>
      <dsp:spPr>
        <a:xfrm>
          <a:off x="8598626" y="118849"/>
          <a:ext cx="2045223" cy="1845880"/>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understanding (The domain knowledge for the analysis)</a:t>
          </a:r>
        </a:p>
      </dsp:txBody>
      <dsp:txXfrm>
        <a:off x="8652690" y="172913"/>
        <a:ext cx="1937095" cy="1737752"/>
      </dsp:txXfrm>
    </dsp:sp>
    <dsp:sp modelId="{314B473E-025B-4D64-B528-E7529926E246}">
      <dsp:nvSpPr>
        <dsp:cNvPr id="0" name=""/>
        <dsp:cNvSpPr/>
      </dsp:nvSpPr>
      <dsp:spPr>
        <a:xfrm rot="5357363">
          <a:off x="9463983" y="2027025"/>
          <a:ext cx="345240" cy="507215"/>
        </a:xfrm>
        <a:prstGeom prst="rightArrow">
          <a:avLst>
            <a:gd name="adj1" fmla="val 60000"/>
            <a:gd name="adj2" fmla="val 50000"/>
          </a:avLst>
        </a:prstGeom>
        <a:solidFill>
          <a:schemeClr val="accent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9483797" y="2108016"/>
        <a:ext cx="304329" cy="241668"/>
      </dsp:txXfrm>
    </dsp:sp>
    <dsp:sp modelId="{80A14D14-BAC6-4A13-9E14-16E439D3AA5C}">
      <dsp:nvSpPr>
        <dsp:cNvPr id="0" name=""/>
        <dsp:cNvSpPr/>
      </dsp:nvSpPr>
      <dsp:spPr>
        <a:xfrm>
          <a:off x="8342686" y="2616076"/>
          <a:ext cx="2616782" cy="1663049"/>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Data Cleaning</a:t>
          </a:r>
        </a:p>
        <a:p>
          <a:pPr marL="0" lvl="0" indent="0" algn="l" defTabSz="622300">
            <a:lnSpc>
              <a:spcPct val="90000"/>
            </a:lnSpc>
            <a:spcBef>
              <a:spcPct val="0"/>
            </a:spcBef>
            <a:spcAft>
              <a:spcPct val="35000"/>
            </a:spcAft>
            <a:buNone/>
          </a:pPr>
          <a:r>
            <a:rPr lang="en-US" sz="1400" kern="1200" dirty="0"/>
            <a:t>- Dropping unnecessary columns</a:t>
          </a:r>
        </a:p>
        <a:p>
          <a:pPr marL="0" lvl="0" indent="0" algn="l" defTabSz="622300">
            <a:lnSpc>
              <a:spcPct val="90000"/>
            </a:lnSpc>
            <a:spcBef>
              <a:spcPct val="0"/>
            </a:spcBef>
            <a:spcAft>
              <a:spcPct val="35000"/>
            </a:spcAft>
            <a:buNone/>
          </a:pPr>
          <a:r>
            <a:rPr lang="en-US" sz="1400" kern="1200" dirty="0"/>
            <a:t>-Removing </a:t>
          </a:r>
          <a:r>
            <a:rPr lang="en-US" sz="1400" kern="1200" dirty="0" err="1"/>
            <a:t>NaN</a:t>
          </a:r>
          <a:r>
            <a:rPr lang="en-US" sz="1400" kern="1200" dirty="0"/>
            <a:t> values or imputing accordingly</a:t>
          </a:r>
        </a:p>
        <a:p>
          <a:pPr marL="0" lvl="0" indent="0" algn="l" defTabSz="622300">
            <a:lnSpc>
              <a:spcPct val="90000"/>
            </a:lnSpc>
            <a:spcBef>
              <a:spcPct val="0"/>
            </a:spcBef>
            <a:spcAft>
              <a:spcPct val="35000"/>
            </a:spcAft>
            <a:buNone/>
          </a:pPr>
          <a:r>
            <a:rPr lang="en-US" sz="1400" kern="1200" dirty="0"/>
            <a:t>- Converting to proper </a:t>
          </a:r>
          <a:r>
            <a:rPr lang="en-US" sz="1400" kern="1200" dirty="0" err="1"/>
            <a:t>dataType</a:t>
          </a:r>
          <a:endParaRPr lang="en-US" sz="1400" kern="1200" dirty="0"/>
        </a:p>
        <a:p>
          <a:pPr marL="0" lvl="0" indent="0" algn="ctr" defTabSz="622300">
            <a:lnSpc>
              <a:spcPct val="90000"/>
            </a:lnSpc>
            <a:spcBef>
              <a:spcPct val="0"/>
            </a:spcBef>
            <a:spcAft>
              <a:spcPct val="35000"/>
            </a:spcAft>
            <a:buNone/>
          </a:pPr>
          <a:endParaRPr lang="en-US" sz="1400" kern="1200" dirty="0"/>
        </a:p>
      </dsp:txBody>
      <dsp:txXfrm>
        <a:off x="8391395" y="2664785"/>
        <a:ext cx="2519364" cy="1565631"/>
      </dsp:txXfrm>
    </dsp:sp>
    <dsp:sp modelId="{59F0323E-C087-46B2-984A-54E425520D7A}">
      <dsp:nvSpPr>
        <dsp:cNvPr id="0" name=""/>
        <dsp:cNvSpPr/>
      </dsp:nvSpPr>
      <dsp:spPr>
        <a:xfrm rot="10877467">
          <a:off x="7467201" y="3151745"/>
          <a:ext cx="618778" cy="507215"/>
        </a:xfrm>
        <a:prstGeom prst="rightArrow">
          <a:avLst>
            <a:gd name="adj1" fmla="val 60000"/>
            <a:gd name="adj2" fmla="val 50000"/>
          </a:avLst>
        </a:prstGeom>
        <a:solidFill>
          <a:schemeClr val="accent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7619346" y="3254902"/>
        <a:ext cx="466614" cy="304329"/>
      </dsp:txXfrm>
    </dsp:sp>
    <dsp:sp modelId="{253A15B9-989B-4104-A56C-AB1A6D2FF4FA}">
      <dsp:nvSpPr>
        <dsp:cNvPr id="0" name=""/>
        <dsp:cNvSpPr/>
      </dsp:nvSpPr>
      <dsp:spPr>
        <a:xfrm>
          <a:off x="5130253" y="2589956"/>
          <a:ext cx="2045223" cy="1557601"/>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Data Analysis</a:t>
          </a:r>
        </a:p>
        <a:p>
          <a:pPr marL="0" lvl="0" indent="0" algn="l" defTabSz="622300">
            <a:lnSpc>
              <a:spcPct val="90000"/>
            </a:lnSpc>
            <a:spcBef>
              <a:spcPct val="0"/>
            </a:spcBef>
            <a:spcAft>
              <a:spcPct val="35000"/>
            </a:spcAft>
            <a:buNone/>
          </a:pPr>
          <a:r>
            <a:rPr lang="en-US" sz="1400" kern="1200" dirty="0"/>
            <a:t>- Univariate </a:t>
          </a:r>
        </a:p>
        <a:p>
          <a:pPr marL="0" lvl="0" indent="0" algn="l" defTabSz="622300">
            <a:lnSpc>
              <a:spcPct val="90000"/>
            </a:lnSpc>
            <a:spcBef>
              <a:spcPct val="0"/>
            </a:spcBef>
            <a:spcAft>
              <a:spcPct val="35000"/>
            </a:spcAft>
            <a:buNone/>
          </a:pPr>
          <a:r>
            <a:rPr lang="en-US" sz="1400" kern="1200" dirty="0"/>
            <a:t>- Segmented Univariate</a:t>
          </a:r>
        </a:p>
        <a:p>
          <a:pPr marL="0" lvl="0" indent="0" algn="l" defTabSz="622300">
            <a:lnSpc>
              <a:spcPct val="90000"/>
            </a:lnSpc>
            <a:spcBef>
              <a:spcPct val="0"/>
            </a:spcBef>
            <a:spcAft>
              <a:spcPct val="35000"/>
            </a:spcAft>
            <a:buNone/>
          </a:pPr>
          <a:r>
            <a:rPr lang="en-US" sz="1400" kern="1200" dirty="0"/>
            <a:t>-Bivariate</a:t>
          </a:r>
        </a:p>
      </dsp:txBody>
      <dsp:txXfrm>
        <a:off x="5175874" y="2635577"/>
        <a:ext cx="1953981" cy="1466359"/>
      </dsp:txXfrm>
    </dsp:sp>
    <dsp:sp modelId="{77AA4684-B6B6-4A7B-9065-DF89CD1ADC21}">
      <dsp:nvSpPr>
        <dsp:cNvPr id="0" name=""/>
        <dsp:cNvSpPr/>
      </dsp:nvSpPr>
      <dsp:spPr>
        <a:xfrm rot="10779081">
          <a:off x="4166425" y="3125165"/>
          <a:ext cx="681113" cy="507215"/>
        </a:xfrm>
        <a:prstGeom prst="rightArrow">
          <a:avLst>
            <a:gd name="adj1" fmla="val 60000"/>
            <a:gd name="adj2" fmla="val 50000"/>
          </a:avLst>
        </a:prstGeom>
        <a:solidFill>
          <a:schemeClr val="accent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4318588" y="3226145"/>
        <a:ext cx="528949" cy="304329"/>
      </dsp:txXfrm>
    </dsp:sp>
    <dsp:sp modelId="{526C271A-8280-487C-95A6-3847FA667C72}">
      <dsp:nvSpPr>
        <dsp:cNvPr id="0" name=""/>
        <dsp:cNvSpPr/>
      </dsp:nvSpPr>
      <dsp:spPr>
        <a:xfrm>
          <a:off x="1261425" y="2749146"/>
          <a:ext cx="2583731" cy="1283030"/>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Data Plot</a:t>
          </a:r>
        </a:p>
        <a:p>
          <a:pPr marL="0" lvl="0" indent="0" algn="ctr" defTabSz="711200">
            <a:lnSpc>
              <a:spcPct val="90000"/>
            </a:lnSpc>
            <a:spcBef>
              <a:spcPct val="0"/>
            </a:spcBef>
            <a:spcAft>
              <a:spcPct val="35000"/>
            </a:spcAft>
            <a:buNone/>
          </a:pPr>
          <a:r>
            <a:rPr lang="en-US" sz="1600" kern="1200" dirty="0"/>
            <a:t>Plotting our analysis and inferences in the plots</a:t>
          </a:r>
        </a:p>
      </dsp:txBody>
      <dsp:txXfrm>
        <a:off x="1299004" y="2786725"/>
        <a:ext cx="2508573" cy="1207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88CB-A229-4C49-A54A-7659DF3283DA}">
      <dsp:nvSpPr>
        <dsp:cNvPr id="0" name=""/>
        <dsp:cNvSpPr/>
      </dsp:nvSpPr>
      <dsp:spPr>
        <a:xfrm>
          <a:off x="29" y="738912"/>
          <a:ext cx="2833210"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Univariate Analysis</a:t>
          </a:r>
        </a:p>
      </dsp:txBody>
      <dsp:txXfrm>
        <a:off x="29" y="738912"/>
        <a:ext cx="2833210" cy="432000"/>
      </dsp:txXfrm>
    </dsp:sp>
    <dsp:sp modelId="{AED48A27-ADF8-4804-82A8-B9658DF659F4}">
      <dsp:nvSpPr>
        <dsp:cNvPr id="0" name=""/>
        <dsp:cNvSpPr/>
      </dsp:nvSpPr>
      <dsp:spPr>
        <a:xfrm>
          <a:off x="29" y="1170912"/>
          <a:ext cx="2833210" cy="1713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Histograms ,Box plots and Bar Charts to check the distribution of driver variables</a:t>
          </a:r>
          <a:endParaRPr lang="en-US" sz="1500" kern="1200" dirty="0"/>
        </a:p>
        <a:p>
          <a:pPr marL="114300" lvl="1" indent="-114300" algn="l" defTabSz="666750">
            <a:lnSpc>
              <a:spcPct val="90000"/>
            </a:lnSpc>
            <a:spcBef>
              <a:spcPct val="0"/>
            </a:spcBef>
            <a:spcAft>
              <a:spcPct val="15000"/>
            </a:spcAft>
            <a:buChar char="•"/>
          </a:pPr>
          <a:r>
            <a:rPr lang="en-US" sz="1500" kern="1200" dirty="0"/>
            <a:t>Multivariate analysis to see how different variables interact with each other</a:t>
          </a:r>
        </a:p>
      </dsp:txBody>
      <dsp:txXfrm>
        <a:off x="29" y="1170912"/>
        <a:ext cx="2833210" cy="1713909"/>
      </dsp:txXfrm>
    </dsp:sp>
    <dsp:sp modelId="{4EFE12B9-EF1F-4266-AF78-EF3F7D35276C}">
      <dsp:nvSpPr>
        <dsp:cNvPr id="0" name=""/>
        <dsp:cNvSpPr/>
      </dsp:nvSpPr>
      <dsp:spPr>
        <a:xfrm>
          <a:off x="3229889" y="738912"/>
          <a:ext cx="2833210"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Bivariate Analysis</a:t>
          </a:r>
        </a:p>
      </dsp:txBody>
      <dsp:txXfrm>
        <a:off x="3229889" y="738912"/>
        <a:ext cx="2833210" cy="432000"/>
      </dsp:txXfrm>
    </dsp:sp>
    <dsp:sp modelId="{D08F650D-6CA4-4761-BB42-E7D575D22D54}">
      <dsp:nvSpPr>
        <dsp:cNvPr id="0" name=""/>
        <dsp:cNvSpPr/>
      </dsp:nvSpPr>
      <dsp:spPr>
        <a:xfrm>
          <a:off x="3229889" y="1170912"/>
          <a:ext cx="2833210" cy="1713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err="1"/>
            <a:t>Boxplots</a:t>
          </a:r>
          <a:r>
            <a:rPr lang="en-US" sz="1500" kern="1200" dirty="0"/>
            <a:t> and bar charts plotted against important loan variables like </a:t>
          </a:r>
          <a:r>
            <a:rPr lang="en-US" sz="1500" kern="1200" dirty="0" err="1"/>
            <a:t>loan_amount,loan_term,annual</a:t>
          </a:r>
          <a:r>
            <a:rPr lang="en-US" sz="1500" kern="1200" dirty="0"/>
            <a:t> income etc.</a:t>
          </a:r>
        </a:p>
        <a:p>
          <a:pPr marL="114300" lvl="1" indent="-114300" algn="l" defTabSz="666750">
            <a:lnSpc>
              <a:spcPct val="90000"/>
            </a:lnSpc>
            <a:spcBef>
              <a:spcPct val="0"/>
            </a:spcBef>
            <a:spcAft>
              <a:spcPct val="15000"/>
            </a:spcAft>
            <a:buChar char="•"/>
          </a:pPr>
          <a:r>
            <a:rPr lang="en-US" sz="1500" kern="1200" dirty="0"/>
            <a:t>It provided impactful insights for our </a:t>
          </a:r>
          <a:r>
            <a:rPr lang="en-US" sz="1500" kern="1200" dirty="0" err="1"/>
            <a:t>anlaysis</a:t>
          </a:r>
          <a:endParaRPr lang="en-US" sz="1500" kern="1200" dirty="0"/>
        </a:p>
      </dsp:txBody>
      <dsp:txXfrm>
        <a:off x="3229889" y="1170912"/>
        <a:ext cx="2833210" cy="171390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17-08-2020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17-08-2020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17-08-2020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17-08-2020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17-08-2020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17-08-2020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17-08-2020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17-08-2020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LENDING CLUB CASE STUDY</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Submitted By:</a:t>
            </a:r>
          </a:p>
          <a:p>
            <a:pPr algn="l"/>
            <a:r>
              <a:rPr lang="en-IN" sz="1800" dirty="0"/>
              <a:t> </a:t>
            </a:r>
            <a:r>
              <a:rPr lang="en-IN" sz="1800" dirty="0" err="1"/>
              <a:t>Ayushi</a:t>
            </a:r>
            <a:r>
              <a:rPr lang="en-IN" sz="1800" dirty="0"/>
              <a:t> </a:t>
            </a:r>
            <a:r>
              <a:rPr lang="en-IN" sz="1800" dirty="0" err="1"/>
              <a:t>Jetwani</a:t>
            </a:r>
            <a:endParaRPr lang="en-IN" sz="1800" dirty="0"/>
          </a:p>
          <a:p>
            <a:pPr algn="l"/>
            <a:r>
              <a:rPr lang="en-IN" sz="1800" dirty="0" err="1"/>
              <a:t>Priyanka</a:t>
            </a:r>
            <a:r>
              <a:rPr lang="en-IN" sz="1800" dirty="0"/>
              <a:t> Bose</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75422" y="577327"/>
            <a:ext cx="9313817" cy="856138"/>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0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Analysis</a:t>
            </a:r>
            <a:endParaRPr kumimoji="0" lang="en-IN" sz="28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5" name="TextBox 4"/>
          <p:cNvSpPr txBox="1"/>
          <p:nvPr/>
        </p:nvSpPr>
        <p:spPr>
          <a:xfrm>
            <a:off x="1062318" y="1371599"/>
            <a:ext cx="10286999" cy="307777"/>
          </a:xfrm>
          <a:prstGeom prst="rect">
            <a:avLst/>
          </a:prstGeom>
          <a:noFill/>
        </p:spPr>
        <p:txBody>
          <a:bodyPr wrap="square" rtlCol="0">
            <a:spAutoFit/>
          </a:bodyPr>
          <a:lstStyle/>
          <a:p>
            <a:r>
              <a:rPr lang="en-US" sz="1400" dirty="0">
                <a:latin typeface="Times New Roman" pitchFamily="18" charset="0"/>
                <a:cs typeface="Times New Roman" pitchFamily="18" charset="0"/>
              </a:rPr>
              <a:t>Analyzing  home ownership, verification status and public records</a:t>
            </a:r>
          </a:p>
        </p:txBody>
      </p:sp>
      <p:pic>
        <p:nvPicPr>
          <p:cNvPr id="6146" name="Picture 2"/>
          <p:cNvPicPr>
            <a:picLocks noChangeAspect="1" noChangeArrowheads="1"/>
          </p:cNvPicPr>
          <p:nvPr/>
        </p:nvPicPr>
        <p:blipFill>
          <a:blip r:embed="rId2"/>
          <a:srcRect/>
          <a:stretch>
            <a:fillRect/>
          </a:stretch>
        </p:blipFill>
        <p:spPr bwMode="auto">
          <a:xfrm>
            <a:off x="598113" y="1792941"/>
            <a:ext cx="3895725" cy="2895600"/>
          </a:xfrm>
          <a:prstGeom prst="rect">
            <a:avLst/>
          </a:prstGeom>
          <a:noFill/>
          <a:ln w="9525">
            <a:noFill/>
            <a:miter lim="800000"/>
            <a:headEnd/>
            <a:tailEnd/>
          </a:ln>
          <a:effectLst/>
        </p:spPr>
      </p:pic>
      <p:sp>
        <p:nvSpPr>
          <p:cNvPr id="7" name="TextBox 6"/>
          <p:cNvSpPr txBox="1"/>
          <p:nvPr/>
        </p:nvSpPr>
        <p:spPr>
          <a:xfrm>
            <a:off x="1142998" y="4961964"/>
            <a:ext cx="9157447" cy="2954655"/>
          </a:xfrm>
          <a:prstGeom prst="rect">
            <a:avLst/>
          </a:prstGeom>
          <a:noFill/>
        </p:spPr>
        <p:txBody>
          <a:bodyPr wrap="square" rtlCol="0">
            <a:spAutoFit/>
          </a:bodyPr>
          <a:lstStyle/>
          <a:p>
            <a:r>
              <a:rPr lang="en-US" sz="1400" b="1" dirty="0">
                <a:latin typeface="Times New Roman" pitchFamily="18" charset="0"/>
                <a:cs typeface="Times New Roman" pitchFamily="18" charset="0"/>
              </a:rPr>
              <a:t>Inference</a:t>
            </a:r>
          </a:p>
          <a:p>
            <a:pPr>
              <a:buFont typeface="Arial" pitchFamily="34" charset="0"/>
              <a:buChar char="•"/>
            </a:pPr>
            <a:r>
              <a:rPr lang="en-US" sz="1400" dirty="0">
                <a:latin typeface="Times New Roman" pitchFamily="18" charset="0"/>
                <a:cs typeface="Times New Roman" pitchFamily="18" charset="0"/>
              </a:rPr>
              <a:t>Rent and mortgage were the most popular categories among customers for the loans and hence they seem to have the most defaulters in there</a:t>
            </a:r>
          </a:p>
          <a:p>
            <a:pPr>
              <a:buFont typeface="Arial" pitchFamily="34" charset="0"/>
              <a:buChar char="•"/>
            </a:pPr>
            <a:r>
              <a:rPr lang="en-US" sz="1400" dirty="0">
                <a:latin typeface="Times New Roman" pitchFamily="18" charset="0"/>
                <a:cs typeface="Times New Roman" pitchFamily="18" charset="0"/>
              </a:rPr>
              <a:t>From the defaulters </a:t>
            </a:r>
            <a:r>
              <a:rPr lang="en-US" sz="1400" dirty="0" err="1">
                <a:latin typeface="Times New Roman" pitchFamily="18" charset="0"/>
                <a:cs typeface="Times New Roman" pitchFamily="18" charset="0"/>
              </a:rPr>
              <a:t>dataframe</a:t>
            </a:r>
            <a:r>
              <a:rPr lang="en-US" sz="1400" dirty="0">
                <a:latin typeface="Times New Roman" pitchFamily="18" charset="0"/>
                <a:cs typeface="Times New Roman" pitchFamily="18" charset="0"/>
              </a:rPr>
              <a:t> as well, we can draw the same analysis where most loans are provided to the customers where the date is not verified which looks bit suspicious</a:t>
            </a:r>
          </a:p>
          <a:p>
            <a:pPr>
              <a:buFont typeface="Arial" pitchFamily="34" charset="0"/>
              <a:buChar char="•"/>
            </a:pPr>
            <a:r>
              <a:rPr lang="en-US" sz="1400" dirty="0"/>
              <a:t>94% have no Public derogatory records. 5% have 1 derogatory record.</a:t>
            </a:r>
          </a:p>
          <a:p>
            <a:r>
              <a:rPr lang="en-US" sz="1400" dirty="0"/>
              <a:t>Having even 1 derogatory record increases the chances of Charge Off significantly.</a:t>
            </a:r>
          </a:p>
          <a:p>
            <a:pPr>
              <a:buFont typeface="Arial" pitchFamily="34" charset="0"/>
              <a:buChar char="•"/>
            </a:pPr>
            <a:endParaRPr lang="en-US" sz="1400" dirty="0">
              <a:latin typeface="Times New Roman" pitchFamily="18" charset="0"/>
              <a:cs typeface="Times New Roman" pitchFamily="18" charset="0"/>
            </a:endParaRPr>
          </a:p>
          <a:p>
            <a:pPr>
              <a:buFont typeface="Arial" pitchFamily="34" charset="0"/>
              <a:buChar char="•"/>
            </a:pPr>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b="1"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dirty="0"/>
          </a:p>
        </p:txBody>
      </p:sp>
      <p:pic>
        <p:nvPicPr>
          <p:cNvPr id="6147" name="Picture 3"/>
          <p:cNvPicPr>
            <a:picLocks noChangeAspect="1" noChangeArrowheads="1"/>
          </p:cNvPicPr>
          <p:nvPr/>
        </p:nvPicPr>
        <p:blipFill>
          <a:blip r:embed="rId3"/>
          <a:srcRect/>
          <a:stretch>
            <a:fillRect/>
          </a:stretch>
        </p:blipFill>
        <p:spPr bwMode="auto">
          <a:xfrm>
            <a:off x="4482912" y="1901639"/>
            <a:ext cx="3790950" cy="31623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8364070" y="1821795"/>
            <a:ext cx="3626784" cy="26765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1B5B-2D0A-491D-958D-FDD24B66C53B}"/>
              </a:ext>
            </a:extLst>
          </p:cNvPr>
          <p:cNvSpPr>
            <a:spLocks noGrp="1"/>
          </p:cNvSpPr>
          <p:nvPr>
            <p:ph type="title"/>
          </p:nvPr>
        </p:nvSpPr>
        <p:spPr/>
        <p:txBody>
          <a:bodyPr/>
          <a:lstStyle/>
          <a:p>
            <a:r>
              <a:rPr lang="en-US" dirty="0"/>
              <a:t>Analysis</a:t>
            </a:r>
          </a:p>
        </p:txBody>
      </p:sp>
      <p:pic>
        <p:nvPicPr>
          <p:cNvPr id="4" name="Content Placeholder 3">
            <a:extLst>
              <a:ext uri="{FF2B5EF4-FFF2-40B4-BE49-F238E27FC236}">
                <a16:creationId xmlns:a16="http://schemas.microsoft.com/office/drawing/2014/main" id="{D224F2BE-AC12-4248-A6BD-EA48DE0E10D8}"/>
              </a:ext>
            </a:extLst>
          </p:cNvPr>
          <p:cNvPicPr>
            <a:picLocks noGrp="1" noChangeAspect="1"/>
          </p:cNvPicPr>
          <p:nvPr>
            <p:ph idx="1"/>
          </p:nvPr>
        </p:nvPicPr>
        <p:blipFill>
          <a:blip r:embed="rId2"/>
          <a:stretch>
            <a:fillRect/>
          </a:stretch>
        </p:blipFill>
        <p:spPr>
          <a:xfrm>
            <a:off x="1136469" y="2321561"/>
            <a:ext cx="7407978" cy="3693160"/>
          </a:xfrm>
          <a:prstGeom prst="rect">
            <a:avLst/>
          </a:prstGeom>
        </p:spPr>
      </p:pic>
      <p:sp>
        <p:nvSpPr>
          <p:cNvPr id="5" name="Rectangle 4">
            <a:extLst>
              <a:ext uri="{FF2B5EF4-FFF2-40B4-BE49-F238E27FC236}">
                <a16:creationId xmlns:a16="http://schemas.microsoft.com/office/drawing/2014/main" id="{D3E4504C-D108-4944-922F-9A0695DE2185}"/>
              </a:ext>
            </a:extLst>
          </p:cNvPr>
          <p:cNvSpPr/>
          <p:nvPr/>
        </p:nvSpPr>
        <p:spPr>
          <a:xfrm>
            <a:off x="1056640" y="1675230"/>
            <a:ext cx="6096000" cy="369332"/>
          </a:xfrm>
          <a:prstGeom prst="rect">
            <a:avLst/>
          </a:prstGeom>
        </p:spPr>
        <p:txBody>
          <a:bodyPr>
            <a:spAutoFit/>
          </a:bodyPr>
          <a:lstStyle/>
          <a:p>
            <a:r>
              <a:rPr lang="en-US" dirty="0">
                <a:latin typeface="Times New Roman" pitchFamily="18" charset="0"/>
                <a:cs typeface="Times New Roman" pitchFamily="18" charset="0"/>
              </a:rPr>
              <a:t>Analyzing Grade &amp; Interest Rate  </a:t>
            </a:r>
          </a:p>
        </p:txBody>
      </p:sp>
    </p:spTree>
    <p:extLst>
      <p:ext uri="{BB962C8B-B14F-4D97-AF65-F5344CB8AC3E}">
        <p14:creationId xmlns:p14="http://schemas.microsoft.com/office/powerpoint/2010/main" val="418014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02316" y="496645"/>
            <a:ext cx="9313817" cy="856138"/>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0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Analysis</a:t>
            </a:r>
            <a:endParaRPr kumimoji="0" lang="en-IN" sz="28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6" name="TextBox 5"/>
          <p:cNvSpPr txBox="1"/>
          <p:nvPr/>
        </p:nvSpPr>
        <p:spPr>
          <a:xfrm>
            <a:off x="1062318" y="1371599"/>
            <a:ext cx="10286999" cy="307777"/>
          </a:xfrm>
          <a:prstGeom prst="rect">
            <a:avLst/>
          </a:prstGeom>
          <a:noFill/>
        </p:spPr>
        <p:txBody>
          <a:bodyPr wrap="square" rtlCol="0">
            <a:spAutoFit/>
          </a:bodyPr>
          <a:lstStyle/>
          <a:p>
            <a:r>
              <a:rPr lang="en-US" sz="1400" dirty="0">
                <a:latin typeface="Times New Roman" pitchFamily="18" charset="0"/>
                <a:cs typeface="Times New Roman" pitchFamily="18" charset="0"/>
              </a:rPr>
              <a:t>Analyzing  on the annual income of the borrower</a:t>
            </a:r>
          </a:p>
        </p:txBody>
      </p:sp>
      <p:sp>
        <p:nvSpPr>
          <p:cNvPr id="8" name="TextBox 7"/>
          <p:cNvSpPr txBox="1"/>
          <p:nvPr/>
        </p:nvSpPr>
        <p:spPr>
          <a:xfrm>
            <a:off x="1142998" y="4961964"/>
            <a:ext cx="9157447" cy="523220"/>
          </a:xfrm>
          <a:prstGeom prst="rect">
            <a:avLst/>
          </a:prstGeom>
          <a:noFill/>
        </p:spPr>
        <p:txBody>
          <a:bodyPr wrap="square" rtlCol="0">
            <a:spAutoFit/>
          </a:bodyPr>
          <a:lstStyle/>
          <a:p>
            <a:r>
              <a:rPr lang="en-US" sz="1400" b="1" dirty="0">
                <a:latin typeface="Times New Roman" pitchFamily="18" charset="0"/>
                <a:cs typeface="Times New Roman" pitchFamily="18" charset="0"/>
              </a:rPr>
              <a:t>Inference</a:t>
            </a:r>
          </a:p>
          <a:p>
            <a:r>
              <a:rPr lang="en-US" sz="1400" dirty="0">
                <a:latin typeface="Times New Roman" panose="02020603050405020304" pitchFamily="18" charset="0"/>
                <a:cs typeface="Times New Roman" panose="02020603050405020304" pitchFamily="18" charset="0"/>
              </a:rPr>
              <a:t>We see most of the loans being charged off (default) for the annual income range bins : (40k-60k) &amp; (60k-80k) -</a:t>
            </a:r>
          </a:p>
        </p:txBody>
      </p:sp>
      <p:pic>
        <p:nvPicPr>
          <p:cNvPr id="2" name="Picture 1">
            <a:extLst>
              <a:ext uri="{FF2B5EF4-FFF2-40B4-BE49-F238E27FC236}">
                <a16:creationId xmlns:a16="http://schemas.microsoft.com/office/drawing/2014/main" id="{8EDF4E0D-453F-495D-A425-08E0A57D74D5}"/>
              </a:ext>
            </a:extLst>
          </p:cNvPr>
          <p:cNvPicPr>
            <a:picLocks noChangeAspect="1"/>
          </p:cNvPicPr>
          <p:nvPr/>
        </p:nvPicPr>
        <p:blipFill>
          <a:blip r:embed="rId2"/>
          <a:stretch>
            <a:fillRect/>
          </a:stretch>
        </p:blipFill>
        <p:spPr>
          <a:xfrm>
            <a:off x="1302316" y="1679377"/>
            <a:ext cx="8837364" cy="32825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02316" y="496645"/>
            <a:ext cx="9313817" cy="856138"/>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4000" b="1" dirty="0">
                <a:latin typeface="Times New Roman" panose="02020603050405020304" pitchFamily="18" charset="0"/>
                <a:ea typeface="+mj-ea"/>
                <a:cs typeface="Times New Roman" panose="02020603050405020304" pitchFamily="18" charset="0"/>
              </a:rPr>
              <a:t>Analysis</a:t>
            </a:r>
            <a:endParaRPr kumimoji="0" lang="en-IN" sz="28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6" name="TextBox 5"/>
          <p:cNvSpPr txBox="1"/>
          <p:nvPr/>
        </p:nvSpPr>
        <p:spPr>
          <a:xfrm>
            <a:off x="1062318" y="1371599"/>
            <a:ext cx="10286999" cy="307777"/>
          </a:xfrm>
          <a:prstGeom prst="rect">
            <a:avLst/>
          </a:prstGeom>
          <a:noFill/>
        </p:spPr>
        <p:txBody>
          <a:bodyPr wrap="square" rtlCol="0">
            <a:spAutoFit/>
          </a:bodyPr>
          <a:lstStyle/>
          <a:p>
            <a:r>
              <a:rPr lang="en-US" sz="1400" dirty="0">
                <a:latin typeface="Times New Roman" pitchFamily="18" charset="0"/>
                <a:cs typeface="Times New Roman" pitchFamily="18" charset="0"/>
              </a:rPr>
              <a:t>Analyzing Loan amount Vs term Vs Loan Status</a:t>
            </a:r>
          </a:p>
        </p:txBody>
      </p:sp>
      <p:sp>
        <p:nvSpPr>
          <p:cNvPr id="7" name="TextBox 6"/>
          <p:cNvSpPr txBox="1"/>
          <p:nvPr/>
        </p:nvSpPr>
        <p:spPr>
          <a:xfrm>
            <a:off x="1302316" y="5303521"/>
            <a:ext cx="2702859" cy="1015663"/>
          </a:xfrm>
          <a:prstGeom prst="rect">
            <a:avLst/>
          </a:prstGeom>
          <a:noFill/>
        </p:spPr>
        <p:txBody>
          <a:bodyPr wrap="square" rtlCol="0">
            <a:spAutoFit/>
          </a:bodyPr>
          <a:lstStyle/>
          <a:p>
            <a:r>
              <a:rPr lang="en-US" sz="1400" b="1" dirty="0">
                <a:latin typeface="Times New Roman" panose="02020603050405020304" pitchFamily="18" charset="0"/>
                <a:cs typeface="Times New Roman" pitchFamily="18" charset="0"/>
              </a:rPr>
              <a:t>Inference :</a:t>
            </a:r>
            <a:r>
              <a:rPr lang="en-US" sz="1400" dirty="0">
                <a:latin typeface="Times New Roman" panose="02020603050405020304" pitchFamily="18" charset="0"/>
                <a:cs typeface="Times New Roman" panose="02020603050405020304" pitchFamily="18" charset="0"/>
              </a:rPr>
              <a:t>Higher loan amount are associated with longer terms and see higher Charge Offs.</a:t>
            </a:r>
            <a:endParaRPr lang="en-US" sz="1400" b="1" dirty="0">
              <a:latin typeface="Times New Roman" panose="02020603050405020304" pitchFamily="18" charset="0"/>
              <a:cs typeface="Times New Roman" pitchFamily="18" charset="0"/>
            </a:endParaRPr>
          </a:p>
          <a:p>
            <a:endParaRPr lang="en-US" dirty="0"/>
          </a:p>
        </p:txBody>
      </p:sp>
      <p:pic>
        <p:nvPicPr>
          <p:cNvPr id="2" name="Picture 1">
            <a:extLst>
              <a:ext uri="{FF2B5EF4-FFF2-40B4-BE49-F238E27FC236}">
                <a16:creationId xmlns:a16="http://schemas.microsoft.com/office/drawing/2014/main" id="{816B579C-6DDB-41A3-B56C-80B232000540}"/>
              </a:ext>
            </a:extLst>
          </p:cNvPr>
          <p:cNvPicPr>
            <a:picLocks noChangeAspect="1"/>
          </p:cNvPicPr>
          <p:nvPr/>
        </p:nvPicPr>
        <p:blipFill>
          <a:blip r:embed="rId2"/>
          <a:stretch>
            <a:fillRect/>
          </a:stretch>
        </p:blipFill>
        <p:spPr>
          <a:xfrm>
            <a:off x="593763" y="1679376"/>
            <a:ext cx="5845524" cy="3414712"/>
          </a:xfrm>
          <a:prstGeom prst="rect">
            <a:avLst/>
          </a:prstGeom>
        </p:spPr>
      </p:pic>
      <p:pic>
        <p:nvPicPr>
          <p:cNvPr id="3" name="Picture 2">
            <a:extLst>
              <a:ext uri="{FF2B5EF4-FFF2-40B4-BE49-F238E27FC236}">
                <a16:creationId xmlns:a16="http://schemas.microsoft.com/office/drawing/2014/main" id="{2E5051DD-1201-49CC-A56E-A994984EFC16}"/>
              </a:ext>
            </a:extLst>
          </p:cNvPr>
          <p:cNvPicPr>
            <a:picLocks noChangeAspect="1"/>
          </p:cNvPicPr>
          <p:nvPr/>
        </p:nvPicPr>
        <p:blipFill>
          <a:blip r:embed="rId3"/>
          <a:stretch>
            <a:fillRect/>
          </a:stretch>
        </p:blipFill>
        <p:spPr>
          <a:xfrm>
            <a:off x="5917531" y="1797368"/>
            <a:ext cx="5845525" cy="42173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207715" y="1734669"/>
            <a:ext cx="8420380" cy="3818964"/>
          </a:xfrm>
          <a:prstGeom prst="rect">
            <a:avLst/>
          </a:prstGeom>
          <a:noFill/>
          <a:ln w="9525">
            <a:noFill/>
            <a:miter lim="800000"/>
            <a:headEnd/>
            <a:tailEnd/>
          </a:ln>
          <a:effectLst/>
        </p:spPr>
      </p:pic>
      <p:sp>
        <p:nvSpPr>
          <p:cNvPr id="5" name="Title 1"/>
          <p:cNvSpPr txBox="1">
            <a:spLocks/>
          </p:cNvSpPr>
          <p:nvPr/>
        </p:nvSpPr>
        <p:spPr>
          <a:xfrm>
            <a:off x="1302316" y="496645"/>
            <a:ext cx="9313817" cy="856138"/>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4000" b="1" dirty="0">
                <a:latin typeface="Times New Roman" panose="02020603050405020304" pitchFamily="18" charset="0"/>
                <a:ea typeface="+mj-ea"/>
                <a:cs typeface="Times New Roman" panose="02020603050405020304" pitchFamily="18" charset="0"/>
              </a:rPr>
              <a:t>Analysis</a:t>
            </a:r>
            <a:endParaRPr kumimoji="0" lang="en-IN" sz="28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6" name="TextBox 5"/>
          <p:cNvSpPr txBox="1"/>
          <p:nvPr/>
        </p:nvSpPr>
        <p:spPr>
          <a:xfrm>
            <a:off x="1062318" y="1371599"/>
            <a:ext cx="10286999" cy="307777"/>
          </a:xfrm>
          <a:prstGeom prst="rect">
            <a:avLst/>
          </a:prstGeom>
          <a:noFill/>
        </p:spPr>
        <p:txBody>
          <a:bodyPr wrap="square" rtlCol="0">
            <a:spAutoFit/>
          </a:bodyPr>
          <a:lstStyle/>
          <a:p>
            <a:r>
              <a:rPr lang="en-US" sz="1400" dirty="0">
                <a:latin typeface="Times New Roman" pitchFamily="18" charset="0"/>
                <a:cs typeface="Times New Roman" pitchFamily="18" charset="0"/>
              </a:rPr>
              <a:t>Analyzing  home ownership, verification status and public records</a:t>
            </a:r>
          </a:p>
        </p:txBody>
      </p:sp>
      <p:sp>
        <p:nvSpPr>
          <p:cNvPr id="8" name="TextBox 7"/>
          <p:cNvSpPr txBox="1"/>
          <p:nvPr/>
        </p:nvSpPr>
        <p:spPr>
          <a:xfrm>
            <a:off x="954742" y="5620871"/>
            <a:ext cx="10206317" cy="1877437"/>
          </a:xfrm>
          <a:prstGeom prst="rect">
            <a:avLst/>
          </a:prstGeom>
          <a:noFill/>
        </p:spPr>
        <p:txBody>
          <a:bodyPr wrap="square" rtlCol="0">
            <a:spAutoFit/>
          </a:bodyPr>
          <a:lstStyle/>
          <a:p>
            <a:r>
              <a:rPr lang="en-US" sz="1400" b="1" dirty="0">
                <a:latin typeface="Times New Roman" pitchFamily="18" charset="0"/>
                <a:cs typeface="Times New Roman" pitchFamily="18" charset="0"/>
              </a:rPr>
              <a:t>Inference</a:t>
            </a:r>
          </a:p>
          <a:p>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int_rate</a:t>
            </a:r>
            <a:r>
              <a:rPr lang="en-US" sz="1400" dirty="0">
                <a:latin typeface="Times New Roman" pitchFamily="18" charset="0"/>
                <a:cs typeface="Times New Roman" pitchFamily="18" charset="0"/>
              </a:rPr>
              <a:t>' is correlated to '</a:t>
            </a:r>
            <a:r>
              <a:rPr lang="en-US" sz="1400" dirty="0" err="1">
                <a:latin typeface="Times New Roman" pitchFamily="18" charset="0"/>
                <a:cs typeface="Times New Roman" pitchFamily="18" charset="0"/>
              </a:rPr>
              <a:t>revol_util</a:t>
            </a:r>
            <a:r>
              <a:rPr lang="en-US" sz="1400" dirty="0">
                <a:latin typeface="Times New Roman" pitchFamily="18" charset="0"/>
                <a:cs typeface="Times New Roman" pitchFamily="18" charset="0"/>
              </a:rPr>
              <a:t>' with r factor of .47 - This is good, as company is charging higher interest from riskier loan.</a:t>
            </a:r>
          </a:p>
          <a:p>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pub_rec_bankruptcies</a:t>
            </a:r>
            <a:r>
              <a:rPr lang="en-US" sz="1400" dirty="0">
                <a:latin typeface="Times New Roman" pitchFamily="18" charset="0"/>
                <a:cs typeface="Times New Roman" pitchFamily="18" charset="0"/>
              </a:rPr>
              <a:t>' is highly correlated to '</a:t>
            </a:r>
            <a:r>
              <a:rPr lang="en-US" sz="1400" dirty="0" err="1">
                <a:latin typeface="Times New Roman" pitchFamily="18" charset="0"/>
                <a:cs typeface="Times New Roman" pitchFamily="18" charset="0"/>
              </a:rPr>
              <a:t>pub_rec</a:t>
            </a:r>
            <a:r>
              <a:rPr lang="en-US" sz="1400" dirty="0">
                <a:latin typeface="Times New Roman" pitchFamily="18" charset="0"/>
                <a:cs typeface="Times New Roman" pitchFamily="18" charset="0"/>
              </a:rPr>
              <a:t>' hence expected bankrupt client who have higher derogatory public records</a:t>
            </a:r>
          </a:p>
          <a:p>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last_payment_amnt</a:t>
            </a:r>
            <a:r>
              <a:rPr lang="en-US" sz="1400" dirty="0">
                <a:latin typeface="Times New Roman" pitchFamily="18" charset="0"/>
                <a:cs typeface="Times New Roman" pitchFamily="18" charset="0"/>
              </a:rPr>
              <a:t>' is well correlated to '</a:t>
            </a:r>
            <a:r>
              <a:rPr lang="en-US" sz="1400" dirty="0" err="1">
                <a:latin typeface="Times New Roman" pitchFamily="18" charset="0"/>
                <a:cs typeface="Times New Roman" pitchFamily="18" charset="0"/>
              </a:rPr>
              <a:t>loan_amnt</a:t>
            </a:r>
            <a:r>
              <a:rPr lang="en-US" sz="1400" dirty="0">
                <a:latin typeface="Times New Roman" pitchFamily="18" charset="0"/>
                <a:cs typeface="Times New Roman" pitchFamily="18" charset="0"/>
              </a:rPr>
              <a:t>' &amp; 'installment'</a:t>
            </a:r>
          </a:p>
          <a:p>
            <a:endParaRPr lang="en-US" sz="1400" dirty="0">
              <a:latin typeface="Times New Roman" pitchFamily="18" charset="0"/>
              <a:cs typeface="Times New Roman" pitchFamily="18" charset="0"/>
            </a:endParaRPr>
          </a:p>
          <a:p>
            <a:br>
              <a:rPr lang="en-US" sz="1400" dirty="0">
                <a:latin typeface="Times New Roman" pitchFamily="18" charset="0"/>
                <a:cs typeface="Times New Roman" pitchFamily="18" charset="0"/>
              </a:rPr>
            </a:br>
            <a:endParaRPr lang="en-US" sz="1400" dirty="0">
              <a:latin typeface="Times New Roman" pitchFamily="18" charset="0"/>
              <a:cs typeface="Times New Roman" pitchFamily="18"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Results and Recommendations</a:t>
            </a:r>
          </a:p>
        </p:txBody>
      </p:sp>
      <p:sp>
        <p:nvSpPr>
          <p:cNvPr id="3" name="Content Placeholder 2"/>
          <p:cNvSpPr>
            <a:spLocks noGrp="1"/>
          </p:cNvSpPr>
          <p:nvPr>
            <p:ph idx="1"/>
          </p:nvPr>
        </p:nvSpPr>
        <p:spPr/>
        <p:txBody>
          <a:bodyPr/>
          <a:lstStyle/>
          <a:p>
            <a:r>
              <a:rPr lang="en-US" dirty="0"/>
              <a:t> Candidate whose loan amt &gt; 30 %  of their income </a:t>
            </a:r>
          </a:p>
          <a:p>
            <a:pPr marL="0" indent="0">
              <a:buNone/>
            </a:pPr>
            <a:r>
              <a:rPr lang="en-US" dirty="0"/>
              <a:t>    are the risker candidates for approving loans</a:t>
            </a:r>
          </a:p>
          <a:p>
            <a:r>
              <a:rPr lang="en-US" dirty="0"/>
              <a:t> Approvals of loans to people having bad image needs to be stopped.</a:t>
            </a:r>
          </a:p>
          <a:p>
            <a:r>
              <a:rPr lang="en-US" dirty="0"/>
              <a:t> Charging higher Interest for loans &gt; 20 % as dept payment to income ratio  higher than 20, higher percentage of loans are Charged Off.</a:t>
            </a:r>
          </a:p>
          <a:p>
            <a:r>
              <a:rPr lang="en-US" dirty="0"/>
              <a:t>Reducing loans for small business Types</a:t>
            </a:r>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1400" dirty="0"/>
          </a:p>
          <a:p>
            <a:pPr marL="0" indent="0">
              <a:buNone/>
            </a:pPr>
            <a:r>
              <a:rPr lang="en-US" sz="1800" dirty="0"/>
              <a:t>The objective is to have the thorough understanding of the EDA  and develop a basic understanding of risk analytics in banking and financial services and understand how data is used to minimize the risk of losing money while lending to customers.</a:t>
            </a:r>
            <a:endParaRPr lang="en-IN" sz="1800" dirty="0"/>
          </a:p>
          <a:p>
            <a:pPr marL="0" indent="0">
              <a:buNone/>
            </a:pPr>
            <a:r>
              <a:rPr lang="en-IN" sz="1800" dirty="0"/>
              <a:t>The overview of this  assignment is to help Lending Club identify the risky applicants  and find the driving factors </a:t>
            </a:r>
            <a:r>
              <a:rPr lang="en-US" sz="1800" b="1" dirty="0"/>
              <a:t>driving factors (or driver variables) </a:t>
            </a:r>
            <a:r>
              <a:rPr lang="en-US" sz="1800" dirty="0"/>
              <a:t>behind loan default, i.e. the variables which are strong indicators of default.  So, the company can utilize this knowledge for its portfolio and risk assessment. </a:t>
            </a:r>
            <a:endParaRPr lang="en-IN" sz="1800" dirty="0"/>
          </a:p>
          <a:p>
            <a:pPr marL="0" indent="0">
              <a:buNone/>
            </a:pPr>
            <a:endParaRPr lang="en-IN" sz="1800" dirty="0"/>
          </a:p>
          <a:p>
            <a:pPr marL="0" indent="0">
              <a:buNone/>
            </a:pPr>
            <a:r>
              <a:rPr lang="en-US" sz="1800" dirty="0"/>
              <a:t>For this case study the loan dataset has two kinds of attributes  </a:t>
            </a:r>
            <a:r>
              <a:rPr lang="en-US" sz="1800" b="1" dirty="0"/>
              <a:t>consumer attributes</a:t>
            </a:r>
            <a:r>
              <a:rPr lang="en-US" sz="1800" dirty="0"/>
              <a:t> and </a:t>
            </a:r>
            <a:r>
              <a:rPr lang="en-US" sz="1800" b="1" dirty="0"/>
              <a:t>loan attributes</a:t>
            </a:r>
            <a:r>
              <a:rPr lang="en-US" sz="1800" dirty="0"/>
              <a:t> influence the  defaulter list.</a:t>
            </a:r>
            <a:endParaRPr lang="en-IN" sz="18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Abstract</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1"/>
            <p:extLst>
              <p:ext uri="{D42A27DB-BD31-4B8C-83A1-F6EECF244321}">
                <p14:modId xmlns:p14="http://schemas.microsoft.com/office/powerpoint/2010/main" val="2836757218"/>
              </p:ext>
            </p:extLst>
          </p:nvPr>
        </p:nvGraphicFramePr>
        <p:xfrm>
          <a:off x="404813" y="1854200"/>
          <a:ext cx="11169650" cy="4344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1136469" y="640080"/>
            <a:ext cx="9313817" cy="856138"/>
          </a:xfrm>
        </p:spPr>
        <p:txBody>
          <a:bodyPr/>
          <a:lstStyle/>
          <a:p>
            <a:r>
              <a:rPr lang="en-IN" b="1" dirty="0"/>
              <a:t> Methodology</a:t>
            </a:r>
            <a:endParaRPr lang="en-IN" sz="2800" dirty="0"/>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Analysis</a:t>
            </a:r>
          </a:p>
        </p:txBody>
      </p:sp>
      <p:sp>
        <p:nvSpPr>
          <p:cNvPr id="3" name="Content Placeholder 2"/>
          <p:cNvSpPr>
            <a:spLocks noGrp="1"/>
          </p:cNvSpPr>
          <p:nvPr>
            <p:ph idx="1"/>
          </p:nvPr>
        </p:nvSpPr>
        <p:spPr/>
        <p:txBody>
          <a:bodyPr>
            <a:normAutofit/>
          </a:bodyPr>
          <a:lstStyle/>
          <a:p>
            <a:pPr marL="0" indent="0">
              <a:buNone/>
            </a:pPr>
            <a:r>
              <a:rPr lang="en-US" sz="1800" dirty="0"/>
              <a:t>This analysis starts with data understanding with 111 columns and 39717 records, where on the basis of domain knowledge and the data set understanding where we can indentify which all columns are necessary for our manipulation and further analysis</a:t>
            </a:r>
          </a:p>
          <a:p>
            <a:pPr marL="0" indent="0">
              <a:buNone/>
            </a:pPr>
            <a:r>
              <a:rPr lang="en-US" sz="1800" dirty="0"/>
              <a:t>The process was divided into 3 categories where after data analysis :</a:t>
            </a:r>
          </a:p>
          <a:p>
            <a:pPr marL="0" indent="0"/>
            <a:r>
              <a:rPr lang="en-US" sz="1800" dirty="0"/>
              <a:t> Data Cleaning </a:t>
            </a:r>
          </a:p>
          <a:p>
            <a:pPr marL="0" indent="0"/>
            <a:r>
              <a:rPr lang="en-US" sz="1800" dirty="0"/>
              <a:t> Data Manipulation</a:t>
            </a:r>
          </a:p>
          <a:p>
            <a:pPr marL="0" indent="0"/>
            <a:r>
              <a:rPr lang="en-US" sz="1800" dirty="0"/>
              <a:t> Univariate, Segmented </a:t>
            </a:r>
            <a:r>
              <a:rPr lang="en-US" sz="1800" dirty="0" err="1"/>
              <a:t>Univariated</a:t>
            </a:r>
            <a:r>
              <a:rPr lang="en-US" sz="1800" dirty="0"/>
              <a:t>  and Bivariate Analysis</a:t>
            </a:r>
          </a:p>
          <a:p>
            <a:pPr marL="0" indent="0">
              <a:buNone/>
            </a:pPr>
            <a:r>
              <a:rPr lang="en-US" sz="1800" dirty="0"/>
              <a:t> Univariate - Distribution of categorical &amp; numerical vars over </a:t>
            </a:r>
          </a:p>
          <a:p>
            <a:pPr marL="0" indent="0">
              <a:buNone/>
            </a:pPr>
            <a:r>
              <a:rPr lang="en-US" sz="1800" dirty="0"/>
              <a:t> Segmented Univariate – Analyze variables against segments of other variables</a:t>
            </a:r>
          </a:p>
          <a:p>
            <a:pPr marL="0" indent="0">
              <a:buNone/>
            </a:pPr>
            <a:r>
              <a:rPr lang="en-US" sz="1800" dirty="0"/>
              <a:t> Bivariate -  Do correlation analysis of how two variables affect each other or a third variable</a:t>
            </a:r>
          </a:p>
          <a:p>
            <a:pPr marL="0" indent="0">
              <a:buNone/>
            </a:pPr>
            <a:r>
              <a:rPr lang="en-US" sz="1800" dirty="0"/>
              <a:t>- We have verified the data types, checked the </a:t>
            </a:r>
            <a:r>
              <a:rPr lang="en-US" sz="1800" dirty="0" err="1"/>
              <a:t>NaN</a:t>
            </a:r>
            <a:r>
              <a:rPr lang="en-US" sz="1800" dirty="0"/>
              <a:t> values or null and imputed the </a:t>
            </a:r>
            <a:r>
              <a:rPr lang="en-US" sz="1800" dirty="0" err="1"/>
              <a:t>same.Also</a:t>
            </a:r>
            <a:r>
              <a:rPr lang="en-US" sz="1800" dirty="0"/>
              <a:t> Dropped the columns that were not interest to study .</a:t>
            </a:r>
            <a:endParaRPr lang="en-US" sz="1400" dirty="0"/>
          </a:p>
          <a:p>
            <a:pPr marL="0" indent="0">
              <a:buNone/>
            </a:pPr>
            <a:endParaRPr lang="en-US" sz="1400" dirty="0"/>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932" y="653143"/>
            <a:ext cx="9313817" cy="856138"/>
          </a:xfrm>
        </p:spPr>
        <p:txBody>
          <a:bodyPr/>
          <a:lstStyle/>
          <a:p>
            <a:r>
              <a:rPr lang="en-IN" b="1" dirty="0"/>
              <a:t> Analysis</a:t>
            </a:r>
            <a:endParaRPr lang="en-IN" sz="2800" dirty="0"/>
          </a:p>
        </p:txBody>
      </p:sp>
      <p:sp>
        <p:nvSpPr>
          <p:cNvPr id="3" name="Content Placeholder 2"/>
          <p:cNvSpPr>
            <a:spLocks noGrp="1"/>
          </p:cNvSpPr>
          <p:nvPr>
            <p:ph idx="1"/>
          </p:nvPr>
        </p:nvSpPr>
        <p:spPr>
          <a:xfrm>
            <a:off x="404949" y="1410788"/>
            <a:ext cx="11168742" cy="5152572"/>
          </a:xfrm>
        </p:spPr>
        <p:txBody>
          <a:bodyPr>
            <a:noAutofit/>
          </a:bodyPr>
          <a:lstStyle/>
          <a:p>
            <a:pPr marL="342900" indent="-342900">
              <a:buNone/>
            </a:pPr>
            <a:r>
              <a:rPr lang="en-IN" sz="1800" dirty="0"/>
              <a:t>Some of the important factors  for our analysis had been :</a:t>
            </a:r>
          </a:p>
          <a:p>
            <a:r>
              <a:rPr lang="en-US" sz="1800" dirty="0" err="1"/>
              <a:t>Loan_amount</a:t>
            </a:r>
            <a:endParaRPr lang="en-US" sz="1800" dirty="0"/>
          </a:p>
          <a:p>
            <a:r>
              <a:rPr lang="en-US" sz="1800" dirty="0" err="1"/>
              <a:t>Interest_rate</a:t>
            </a:r>
            <a:endParaRPr lang="en-US" sz="1800" dirty="0"/>
          </a:p>
          <a:p>
            <a:r>
              <a:rPr lang="en-US" sz="1800" dirty="0" err="1"/>
              <a:t>Annual_income</a:t>
            </a:r>
            <a:endParaRPr lang="en-US" sz="1800" dirty="0"/>
          </a:p>
          <a:p>
            <a:r>
              <a:rPr lang="en-US" sz="1800" dirty="0" err="1"/>
              <a:t>Loan_term</a:t>
            </a:r>
            <a:endParaRPr lang="en-US" sz="1800" dirty="0"/>
          </a:p>
          <a:p>
            <a:r>
              <a:rPr lang="en-US" sz="1800" dirty="0"/>
              <a:t>Purpose</a:t>
            </a:r>
          </a:p>
          <a:p>
            <a:r>
              <a:rPr lang="en-US" sz="1800" dirty="0" err="1"/>
              <a:t>home_ownership</a:t>
            </a:r>
            <a:endParaRPr lang="en-US" sz="1800" dirty="0"/>
          </a:p>
          <a:p>
            <a:r>
              <a:rPr lang="en-US" sz="1800" dirty="0"/>
              <a:t>Grade and Sub-Grade</a:t>
            </a:r>
          </a:p>
          <a:p>
            <a:r>
              <a:rPr lang="en-US" sz="1800" dirty="0" err="1"/>
              <a:t>Loan_Issue_Date</a:t>
            </a:r>
            <a:endParaRPr lang="en-US" sz="1800" dirty="0"/>
          </a:p>
          <a:p>
            <a:r>
              <a:rPr lang="en-US" sz="1800" dirty="0" err="1"/>
              <a:t>Emp_length</a:t>
            </a:r>
            <a:endParaRPr lang="en-US" sz="1800" dirty="0"/>
          </a:p>
          <a:p>
            <a:r>
              <a:rPr lang="en-US" sz="1800" dirty="0" err="1"/>
              <a:t>Verification_status</a:t>
            </a:r>
            <a:endParaRPr lang="en-US" sz="1800" dirty="0"/>
          </a:p>
          <a:p>
            <a:r>
              <a:rPr lang="en-US" sz="1800" dirty="0" err="1"/>
              <a:t>Loan_status</a:t>
            </a:r>
            <a:endParaRPr lang="en-US" sz="1800" dirty="0"/>
          </a:p>
          <a:p>
            <a:r>
              <a:rPr lang="en-US" sz="1800" dirty="0"/>
              <a:t>DTI</a:t>
            </a:r>
          </a:p>
          <a:p>
            <a:r>
              <a:rPr lang="en-US" sz="1800" dirty="0"/>
              <a:t>Public Record bankruptcies</a:t>
            </a:r>
          </a:p>
          <a:p>
            <a:pPr marL="342900" indent="-342900"/>
            <a:endParaRPr lang="en-IN" sz="1400" dirty="0"/>
          </a:p>
        </p:txBody>
      </p:sp>
      <p:graphicFrame>
        <p:nvGraphicFramePr>
          <p:cNvPr id="7" name="Diagram 6">
            <a:extLst>
              <a:ext uri="{FF2B5EF4-FFF2-40B4-BE49-F238E27FC236}">
                <a16:creationId xmlns:a16="http://schemas.microsoft.com/office/drawing/2014/main" id="{32B0BD4F-A674-4517-9C34-217AF3926A26}"/>
              </a:ext>
            </a:extLst>
          </p:cNvPr>
          <p:cNvGraphicFramePr/>
          <p:nvPr>
            <p:extLst>
              <p:ext uri="{D42A27DB-BD31-4B8C-83A1-F6EECF244321}">
                <p14:modId xmlns:p14="http://schemas.microsoft.com/office/powerpoint/2010/main" val="3370826699"/>
              </p:ext>
            </p:extLst>
          </p:nvPr>
        </p:nvGraphicFramePr>
        <p:xfrm>
          <a:off x="4690036" y="2175207"/>
          <a:ext cx="6063129" cy="3623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Analysis</a:t>
            </a:r>
            <a:endParaRPr lang="en-IN" sz="2800" dirty="0"/>
          </a:p>
        </p:txBody>
      </p:sp>
      <p:sp>
        <p:nvSpPr>
          <p:cNvPr id="8" name="TextBox 7"/>
          <p:cNvSpPr txBox="1"/>
          <p:nvPr/>
        </p:nvSpPr>
        <p:spPr>
          <a:xfrm>
            <a:off x="546847" y="1317812"/>
            <a:ext cx="11174506" cy="800219"/>
          </a:xfrm>
          <a:prstGeom prst="rect">
            <a:avLst/>
          </a:prstGeom>
          <a:noFill/>
        </p:spPr>
        <p:txBody>
          <a:bodyPr wrap="square" rtlCol="0">
            <a:spAutoFit/>
          </a:bodyPr>
          <a:lstStyle/>
          <a:p>
            <a:r>
              <a:rPr lang="en-US" sz="1400" dirty="0">
                <a:latin typeface="Times New Roman" pitchFamily="18" charset="0"/>
                <a:cs typeface="Times New Roman" pitchFamily="18" charset="0"/>
              </a:rPr>
              <a:t>Analyzing loan status based on the </a:t>
            </a:r>
            <a:r>
              <a:rPr lang="en-US" sz="1400" dirty="0" err="1">
                <a:latin typeface="Times New Roman" pitchFamily="18" charset="0"/>
                <a:cs typeface="Times New Roman" pitchFamily="18" charset="0"/>
              </a:rPr>
              <a:t>loan_amount</a:t>
            </a:r>
            <a:r>
              <a:rPr lang="en-US" sz="1400" dirty="0">
                <a:latin typeface="Times New Roman" pitchFamily="18" charset="0"/>
                <a:cs typeface="Times New Roman" pitchFamily="18" charset="0"/>
              </a:rPr>
              <a:t> count, total number of credit lines in the loan holder(</a:t>
            </a:r>
            <a:r>
              <a:rPr lang="en-US" sz="1400" dirty="0" err="1">
                <a:latin typeface="Times New Roman" pitchFamily="18" charset="0"/>
                <a:cs typeface="Times New Roman" pitchFamily="18" charset="0"/>
              </a:rPr>
              <a:t>total_acc</a:t>
            </a:r>
            <a:r>
              <a:rPr lang="en-US" sz="1400" dirty="0">
                <a:latin typeface="Times New Roman" pitchFamily="18" charset="0"/>
                <a:cs typeface="Times New Roman" pitchFamily="18" charset="0"/>
              </a:rPr>
              <a:t>) &amp;</a:t>
            </a:r>
          </a:p>
          <a:p>
            <a:r>
              <a:rPr lang="en-US" sz="1400" dirty="0" err="1">
                <a:latin typeface="Times New Roman" pitchFamily="18" charset="0"/>
                <a:cs typeface="Times New Roman" pitchFamily="18" charset="0"/>
              </a:rPr>
              <a:t>loan_amt</a:t>
            </a:r>
            <a:endParaRPr lang="en-US" sz="14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4"/>
          <p:cNvPicPr>
            <a:picLocks noChangeAspect="1" noChangeArrowheads="1"/>
          </p:cNvPicPr>
          <p:nvPr/>
        </p:nvPicPr>
        <p:blipFill>
          <a:blip r:embed="rId2"/>
          <a:srcRect/>
          <a:stretch>
            <a:fillRect/>
          </a:stretch>
        </p:blipFill>
        <p:spPr bwMode="auto">
          <a:xfrm>
            <a:off x="1582551" y="1953465"/>
            <a:ext cx="4011426" cy="3586723"/>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6117011" y="1922649"/>
            <a:ext cx="4314825" cy="3563751"/>
          </a:xfrm>
          <a:prstGeom prst="rect">
            <a:avLst/>
          </a:prstGeom>
          <a:noFill/>
          <a:ln w="9525">
            <a:noFill/>
            <a:miter lim="800000"/>
            <a:headEnd/>
            <a:tailEnd/>
          </a:ln>
          <a:effectLst/>
        </p:spPr>
      </p:pic>
      <p:sp>
        <p:nvSpPr>
          <p:cNvPr id="12" name="TextBox 11"/>
          <p:cNvSpPr txBox="1"/>
          <p:nvPr/>
        </p:nvSpPr>
        <p:spPr>
          <a:xfrm>
            <a:off x="578223" y="5742528"/>
            <a:ext cx="11040036" cy="954107"/>
          </a:xfrm>
          <a:prstGeom prst="rect">
            <a:avLst/>
          </a:prstGeom>
          <a:noFill/>
        </p:spPr>
        <p:txBody>
          <a:bodyPr wrap="square" rtlCol="0">
            <a:spAutoFit/>
          </a:bodyPr>
          <a:lstStyle/>
          <a:p>
            <a:r>
              <a:rPr lang="en-US" sz="1400" b="1" dirty="0">
                <a:latin typeface="Times New Roman" pitchFamily="18" charset="0"/>
                <a:cs typeface="Times New Roman" pitchFamily="18" charset="0"/>
              </a:rPr>
              <a:t>Inference:</a:t>
            </a:r>
          </a:p>
          <a:p>
            <a:r>
              <a:rPr lang="en-US" sz="1400" dirty="0">
                <a:latin typeface="Times New Roman" pitchFamily="18" charset="0"/>
                <a:cs typeface="Times New Roman" pitchFamily="18" charset="0"/>
              </a:rPr>
              <a:t>We see approx 13.98% of loans have been defaulted</a:t>
            </a:r>
          </a:p>
          <a:p>
            <a:r>
              <a:rPr lang="en-US" sz="1400" dirty="0">
                <a:latin typeface="Times New Roman" pitchFamily="18" charset="0"/>
                <a:cs typeface="Times New Roman" pitchFamily="18" charset="0"/>
              </a:rPr>
              <a:t>The borrower credit line (</a:t>
            </a:r>
            <a:r>
              <a:rPr lang="en-US" sz="1400" dirty="0" err="1">
                <a:latin typeface="Times New Roman" pitchFamily="18" charset="0"/>
                <a:cs typeface="Times New Roman" pitchFamily="18" charset="0"/>
              </a:rPr>
              <a:t>total_acc</a:t>
            </a:r>
            <a:r>
              <a:rPr lang="en-US" sz="1400" dirty="0">
                <a:latin typeface="Times New Roman" pitchFamily="18" charset="0"/>
                <a:cs typeface="Times New Roman" pitchFamily="18" charset="0"/>
              </a:rPr>
              <a:t>) info shows a linear relationship between loan amount and customer credit ratings</a:t>
            </a:r>
          </a:p>
          <a:p>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t>Analysis</a:t>
            </a:r>
            <a:endParaRPr lang="en-IN" sz="2800" dirty="0"/>
          </a:p>
        </p:txBody>
      </p:sp>
      <p:sp>
        <p:nvSpPr>
          <p:cNvPr id="7" name="TextBox 6"/>
          <p:cNvSpPr txBox="1"/>
          <p:nvPr/>
        </p:nvSpPr>
        <p:spPr>
          <a:xfrm>
            <a:off x="1183340" y="1425388"/>
            <a:ext cx="10286999" cy="307777"/>
          </a:xfrm>
          <a:prstGeom prst="rect">
            <a:avLst/>
          </a:prstGeom>
          <a:noFill/>
        </p:spPr>
        <p:txBody>
          <a:bodyPr wrap="square" rtlCol="0">
            <a:spAutoFit/>
          </a:bodyPr>
          <a:lstStyle/>
          <a:p>
            <a:r>
              <a:rPr lang="en-US" sz="1400" dirty="0">
                <a:latin typeface="Times New Roman" pitchFamily="18" charset="0"/>
                <a:cs typeface="Times New Roman" pitchFamily="18" charset="0"/>
              </a:rPr>
              <a:t>Analyzing Interest Rate on the basis of </a:t>
            </a:r>
            <a:r>
              <a:rPr lang="en-US" sz="1400" dirty="0" err="1">
                <a:latin typeface="Times New Roman" pitchFamily="18" charset="0"/>
                <a:cs typeface="Times New Roman" pitchFamily="18" charset="0"/>
              </a:rPr>
              <a:t>loan_status</a:t>
            </a:r>
            <a:endParaRPr lang="en-US" sz="14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680570" y="1887491"/>
            <a:ext cx="4486275" cy="24765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634318" y="1776132"/>
            <a:ext cx="3962400" cy="2552700"/>
          </a:xfrm>
          <a:prstGeom prst="rect">
            <a:avLst/>
          </a:prstGeom>
          <a:noFill/>
          <a:ln w="9525">
            <a:noFill/>
            <a:miter lim="800000"/>
            <a:headEnd/>
            <a:tailEnd/>
          </a:ln>
          <a:effectLst/>
        </p:spPr>
      </p:pic>
      <p:sp>
        <p:nvSpPr>
          <p:cNvPr id="11" name="TextBox 10"/>
          <p:cNvSpPr txBox="1"/>
          <p:nvPr/>
        </p:nvSpPr>
        <p:spPr>
          <a:xfrm>
            <a:off x="1290918" y="4706471"/>
            <a:ext cx="9816353" cy="800219"/>
          </a:xfrm>
          <a:prstGeom prst="rect">
            <a:avLst/>
          </a:prstGeom>
          <a:noFill/>
        </p:spPr>
        <p:txBody>
          <a:bodyPr wrap="square" rtlCol="0">
            <a:spAutoFit/>
          </a:bodyPr>
          <a:lstStyle/>
          <a:p>
            <a:r>
              <a:rPr lang="en-US" dirty="0">
                <a:latin typeface="Times New Roman" pitchFamily="18" charset="0"/>
                <a:cs typeface="Times New Roman" pitchFamily="18" charset="0"/>
              </a:rPr>
              <a:t> </a:t>
            </a:r>
            <a:r>
              <a:rPr lang="en-US" sz="1400" b="1" dirty="0"/>
              <a:t>Inference</a:t>
            </a:r>
          </a:p>
          <a:p>
            <a:r>
              <a:rPr lang="en-US" sz="1400" dirty="0"/>
              <a:t>Overall, the interest rate varies from 5.42% to 24.4% with average interest rate of 11.8%.</a:t>
            </a:r>
          </a:p>
          <a:p>
            <a:r>
              <a:rPr lang="en-US" sz="1400" dirty="0"/>
              <a:t>And as expected the </a:t>
            </a:r>
            <a:r>
              <a:rPr lang="en-US" sz="1400" dirty="0" err="1"/>
              <a:t>int</a:t>
            </a:r>
            <a:r>
              <a:rPr lang="en-US" sz="1400" dirty="0"/>
              <a:t> rate for Charged Off loans appear to be higher than for Fully paid.</a:t>
            </a:r>
          </a:p>
        </p:txBody>
      </p:sp>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36469" y="640080"/>
            <a:ext cx="9313817" cy="856138"/>
          </a:xfrm>
        </p:spPr>
        <p:txBody>
          <a:bodyPr/>
          <a:lstStyle/>
          <a:p>
            <a:r>
              <a:rPr lang="en-IN" b="1" dirty="0"/>
              <a:t>Analysis</a:t>
            </a:r>
            <a:endParaRPr lang="en-IN" sz="2800" dirty="0"/>
          </a:p>
        </p:txBody>
      </p:sp>
      <p:sp>
        <p:nvSpPr>
          <p:cNvPr id="10" name="TextBox 9"/>
          <p:cNvSpPr txBox="1"/>
          <p:nvPr/>
        </p:nvSpPr>
        <p:spPr>
          <a:xfrm>
            <a:off x="1183340" y="1425388"/>
            <a:ext cx="10286999" cy="307777"/>
          </a:xfrm>
          <a:prstGeom prst="rect">
            <a:avLst/>
          </a:prstGeom>
          <a:noFill/>
        </p:spPr>
        <p:txBody>
          <a:bodyPr wrap="square" rtlCol="0">
            <a:spAutoFit/>
          </a:bodyPr>
          <a:lstStyle/>
          <a:p>
            <a:r>
              <a:rPr lang="en-US" sz="1400" dirty="0">
                <a:latin typeface="Times New Roman" pitchFamily="18" charset="0"/>
                <a:cs typeface="Times New Roman" pitchFamily="18" charset="0"/>
              </a:rPr>
              <a:t>Analyzing  loan type that is the purpose &amp; grade levels.</a:t>
            </a:r>
          </a:p>
        </p:txBody>
      </p:sp>
      <p:sp>
        <p:nvSpPr>
          <p:cNvPr id="11" name="TextBox 10"/>
          <p:cNvSpPr txBox="1"/>
          <p:nvPr/>
        </p:nvSpPr>
        <p:spPr>
          <a:xfrm>
            <a:off x="1264024" y="4706471"/>
            <a:ext cx="9816353" cy="1384995"/>
          </a:xfrm>
          <a:prstGeom prst="rect">
            <a:avLst/>
          </a:prstGeom>
          <a:noFill/>
        </p:spPr>
        <p:txBody>
          <a:bodyPr wrap="square" rtlCol="0">
            <a:spAutoFit/>
          </a:bodyPr>
          <a:lstStyle/>
          <a:p>
            <a:r>
              <a:rPr lang="en-US" sz="1400" b="1" dirty="0">
                <a:latin typeface="Times New Roman" pitchFamily="18" charset="0"/>
                <a:cs typeface="Times New Roman" pitchFamily="18" charset="0"/>
              </a:rPr>
              <a:t>Inference</a:t>
            </a:r>
          </a:p>
          <a:p>
            <a:pPr>
              <a:buFont typeface="Arial" pitchFamily="34" charset="0"/>
              <a:buChar char="•"/>
            </a:pPr>
            <a:r>
              <a:rPr lang="en-US" sz="1400" dirty="0">
                <a:latin typeface="Times New Roman" pitchFamily="18" charset="0"/>
                <a:cs typeface="Times New Roman" pitchFamily="18" charset="0"/>
              </a:rPr>
              <a:t>Charging higher interest rates for lower grade loans</a:t>
            </a:r>
          </a:p>
          <a:p>
            <a:pPr>
              <a:buFont typeface="Arial" pitchFamily="34" charset="0"/>
              <a:buChar char="•"/>
            </a:pPr>
            <a:r>
              <a:rPr lang="en-US" sz="1400" dirty="0"/>
              <a:t>Most loans were extended to high grades like (A and B) &amp; they also seemed safe based upon the %Charged Off loans</a:t>
            </a:r>
          </a:p>
          <a:p>
            <a:pPr>
              <a:buFont typeface="Arial" pitchFamily="34" charset="0"/>
              <a:buChar char="•"/>
            </a:pPr>
            <a:r>
              <a:rPr lang="en-US" sz="1400" dirty="0"/>
              <a:t>Grade D, E, F, G loans seemed to have a higher defaulter list</a:t>
            </a:r>
          </a:p>
          <a:p>
            <a:pPr>
              <a:buFont typeface="Arial" pitchFamily="34" charset="0"/>
              <a:buChar char="•"/>
            </a:pPr>
            <a:r>
              <a:rPr lang="en-US" sz="1400" dirty="0"/>
              <a:t>Most loans were towards debt related category</a:t>
            </a:r>
          </a:p>
          <a:p>
            <a:endParaRPr lang="en-US" sz="1400" dirty="0"/>
          </a:p>
        </p:txBody>
      </p:sp>
      <p:pic>
        <p:nvPicPr>
          <p:cNvPr id="2" name="Picture 1">
            <a:extLst>
              <a:ext uri="{FF2B5EF4-FFF2-40B4-BE49-F238E27FC236}">
                <a16:creationId xmlns:a16="http://schemas.microsoft.com/office/drawing/2014/main" id="{D4D2CFF2-E422-4081-A549-9D7498100229}"/>
              </a:ext>
            </a:extLst>
          </p:cNvPr>
          <p:cNvPicPr>
            <a:picLocks noChangeAspect="1"/>
          </p:cNvPicPr>
          <p:nvPr/>
        </p:nvPicPr>
        <p:blipFill>
          <a:blip r:embed="rId2"/>
          <a:stretch>
            <a:fillRect/>
          </a:stretch>
        </p:blipFill>
        <p:spPr>
          <a:xfrm>
            <a:off x="6559112" y="2116008"/>
            <a:ext cx="4911227" cy="2641030"/>
          </a:xfrm>
          <a:prstGeom prst="rect">
            <a:avLst/>
          </a:prstGeom>
        </p:spPr>
      </p:pic>
      <p:pic>
        <p:nvPicPr>
          <p:cNvPr id="5" name="Content Placeholder 4">
            <a:extLst>
              <a:ext uri="{FF2B5EF4-FFF2-40B4-BE49-F238E27FC236}">
                <a16:creationId xmlns:a16="http://schemas.microsoft.com/office/drawing/2014/main" id="{251B5159-0939-474A-94B0-B34A0A42ACF2}"/>
              </a:ext>
            </a:extLst>
          </p:cNvPr>
          <p:cNvPicPr>
            <a:picLocks noGrp="1" noChangeAspect="1"/>
          </p:cNvPicPr>
          <p:nvPr>
            <p:ph idx="1"/>
          </p:nvPr>
        </p:nvPicPr>
        <p:blipFill>
          <a:blip r:embed="rId3"/>
          <a:stretch>
            <a:fillRect/>
          </a:stretch>
        </p:blipFill>
        <p:spPr>
          <a:xfrm>
            <a:off x="652233" y="2033249"/>
            <a:ext cx="5906879" cy="2806548"/>
          </a:xfrm>
          <a:prstGeom prst="rect">
            <a:avLst/>
          </a:prstGeom>
        </p:spPr>
      </p:pic>
    </p:spTree>
    <p:extLst>
      <p:ext uri="{BB962C8B-B14F-4D97-AF65-F5344CB8AC3E}">
        <p14:creationId xmlns:p14="http://schemas.microsoft.com/office/powerpoint/2010/main" val="105781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t> </a:t>
            </a:r>
            <a:endParaRPr lang="en-IN" sz="2800" dirty="0"/>
          </a:p>
        </p:txBody>
      </p:sp>
      <p:sp>
        <p:nvSpPr>
          <p:cNvPr id="6" name="Title 1"/>
          <p:cNvSpPr txBox="1">
            <a:spLocks/>
          </p:cNvSpPr>
          <p:nvPr/>
        </p:nvSpPr>
        <p:spPr>
          <a:xfrm>
            <a:off x="1288869" y="792480"/>
            <a:ext cx="9313817" cy="856138"/>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0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Analysis</a:t>
            </a:r>
            <a:endParaRPr kumimoji="0" lang="en-IN" sz="28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8" name="TextBox 7"/>
          <p:cNvSpPr txBox="1"/>
          <p:nvPr/>
        </p:nvSpPr>
        <p:spPr>
          <a:xfrm>
            <a:off x="1196788" y="1492623"/>
            <a:ext cx="10286999" cy="307777"/>
          </a:xfrm>
          <a:prstGeom prst="rect">
            <a:avLst/>
          </a:prstGeom>
          <a:noFill/>
        </p:spPr>
        <p:txBody>
          <a:bodyPr wrap="square" rtlCol="0">
            <a:spAutoFit/>
          </a:bodyPr>
          <a:lstStyle/>
          <a:p>
            <a:r>
              <a:rPr lang="en-US" sz="1400" dirty="0">
                <a:latin typeface="Times New Roman" pitchFamily="18" charset="0"/>
                <a:cs typeface="Times New Roman" pitchFamily="18" charset="0"/>
              </a:rPr>
              <a:t>Analyzing  </a:t>
            </a:r>
            <a:r>
              <a:rPr lang="en-US" sz="1400" dirty="0" err="1">
                <a:latin typeface="Times New Roman" pitchFamily="18" charset="0"/>
                <a:cs typeface="Times New Roman" pitchFamily="18" charset="0"/>
              </a:rPr>
              <a:t>emp_length</a:t>
            </a:r>
            <a:r>
              <a:rPr lang="en-US" sz="1400" dirty="0">
                <a:latin typeface="Times New Roman" pitchFamily="18" charset="0"/>
                <a:cs typeface="Times New Roman" pitchFamily="18" charset="0"/>
              </a:rPr>
              <a:t> and </a:t>
            </a:r>
            <a:r>
              <a:rPr lang="en-US" sz="1400" dirty="0" err="1">
                <a:latin typeface="Times New Roman" pitchFamily="18" charset="0"/>
                <a:cs typeface="Times New Roman" pitchFamily="18" charset="0"/>
              </a:rPr>
              <a:t>loan_term</a:t>
            </a:r>
            <a:r>
              <a:rPr lang="en-US" sz="1400" dirty="0">
                <a:latin typeface="Times New Roman" pitchFamily="18" charset="0"/>
                <a:cs typeface="Times New Roman" pitchFamily="18" charset="0"/>
              </a:rPr>
              <a:t> against the </a:t>
            </a:r>
            <a:r>
              <a:rPr lang="en-US" sz="1400" dirty="0" err="1">
                <a:latin typeface="Times New Roman" pitchFamily="18" charset="0"/>
                <a:cs typeface="Times New Roman" pitchFamily="18" charset="0"/>
              </a:rPr>
              <a:t>loan_amount</a:t>
            </a:r>
            <a:r>
              <a:rPr lang="en-US" sz="1400" dirty="0">
                <a:latin typeface="Times New Roman" pitchFamily="18" charset="0"/>
                <a:cs typeface="Times New Roman" pitchFamily="18" charset="0"/>
              </a:rPr>
              <a:t> count</a:t>
            </a:r>
          </a:p>
        </p:txBody>
      </p:sp>
      <p:sp>
        <p:nvSpPr>
          <p:cNvPr id="9" name="TextBox 8"/>
          <p:cNvSpPr txBox="1"/>
          <p:nvPr/>
        </p:nvSpPr>
        <p:spPr>
          <a:xfrm>
            <a:off x="1237129" y="5190565"/>
            <a:ext cx="9157447" cy="2154436"/>
          </a:xfrm>
          <a:prstGeom prst="rect">
            <a:avLst/>
          </a:prstGeom>
          <a:noFill/>
        </p:spPr>
        <p:txBody>
          <a:bodyPr wrap="square" rtlCol="0">
            <a:spAutoFit/>
          </a:bodyPr>
          <a:lstStyle/>
          <a:p>
            <a:r>
              <a:rPr lang="en-US" sz="1400" b="1" dirty="0">
                <a:latin typeface="Times New Roman" pitchFamily="18" charset="0"/>
                <a:cs typeface="Times New Roman" pitchFamily="18" charset="0"/>
              </a:rPr>
              <a:t>Inference</a:t>
            </a:r>
          </a:p>
          <a:p>
            <a:pPr>
              <a:buFont typeface="Arial" pitchFamily="34" charset="0"/>
              <a:buChar char="•"/>
            </a:pPr>
            <a:r>
              <a:rPr lang="en-US" sz="1400" dirty="0">
                <a:latin typeface="Times New Roman" pitchFamily="18" charset="0"/>
                <a:cs typeface="Times New Roman" pitchFamily="18" charset="0"/>
              </a:rPr>
              <a:t>Most loans were taken for the shorter term ie.36 months(75%) and not 60(25%) months</a:t>
            </a:r>
          </a:p>
          <a:p>
            <a:pPr>
              <a:buFont typeface="Arial" pitchFamily="34" charset="0"/>
              <a:buChar char="•"/>
            </a:pPr>
            <a:r>
              <a:rPr lang="en-US" sz="1400" dirty="0">
                <a:latin typeface="Times New Roman" pitchFamily="18" charset="0"/>
                <a:cs typeface="Times New Roman" pitchFamily="18" charset="0"/>
              </a:rPr>
              <a:t>Though 25% of the count of loans are those given for 5 years but 45 % seems to be Charged Off</a:t>
            </a:r>
            <a:endParaRPr lang="en-US" sz="1400" b="1" dirty="0">
              <a:latin typeface="Times New Roman" pitchFamily="18" charset="0"/>
              <a:cs typeface="Times New Roman" pitchFamily="18" charset="0"/>
            </a:endParaRPr>
          </a:p>
          <a:p>
            <a:pPr>
              <a:buFont typeface="Arial" pitchFamily="34" charset="0"/>
              <a:buChar char="•"/>
            </a:pPr>
            <a:r>
              <a:rPr lang="en-US" sz="1400" dirty="0">
                <a:latin typeface="Times New Roman" pitchFamily="18" charset="0"/>
                <a:cs typeface="Times New Roman" pitchFamily="18" charset="0"/>
              </a:rPr>
              <a:t>22.7% of the of loan taker have an employment length of more than 10 years</a:t>
            </a:r>
          </a:p>
          <a:p>
            <a:pPr>
              <a:buFont typeface="Arial" pitchFamily="34" charset="0"/>
              <a:buChar char="•"/>
            </a:pPr>
            <a:r>
              <a:rPr lang="en-US" sz="1400" dirty="0">
                <a:latin typeface="Times New Roman" pitchFamily="18" charset="0"/>
                <a:cs typeface="Times New Roman" pitchFamily="18" charset="0"/>
              </a:rPr>
              <a:t>Higher loan amount are associated with longer terms and see higher Charge Offs.</a:t>
            </a:r>
          </a:p>
          <a:p>
            <a:endParaRPr lang="en-US" sz="1400" dirty="0">
              <a:latin typeface="Times New Roman" pitchFamily="18" charset="0"/>
              <a:cs typeface="Times New Roman" pitchFamily="18" charset="0"/>
            </a:endParaRPr>
          </a:p>
          <a:p>
            <a:endParaRPr lang="en-US" sz="1400" b="1"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dirty="0"/>
          </a:p>
        </p:txBody>
      </p:sp>
      <p:pic>
        <p:nvPicPr>
          <p:cNvPr id="10" name="Picture 2"/>
          <p:cNvPicPr>
            <a:picLocks noChangeAspect="1" noChangeArrowheads="1"/>
          </p:cNvPicPr>
          <p:nvPr/>
        </p:nvPicPr>
        <p:blipFill>
          <a:blip r:embed="rId2"/>
          <a:srcRect/>
          <a:stretch>
            <a:fillRect/>
          </a:stretch>
        </p:blipFill>
        <p:spPr bwMode="auto">
          <a:xfrm>
            <a:off x="4340880" y="1919567"/>
            <a:ext cx="3619780" cy="28575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73740" y="1957668"/>
            <a:ext cx="3810000" cy="27813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8283389" y="2003612"/>
            <a:ext cx="3544702" cy="2654673"/>
          </a:xfrm>
          <a:prstGeom prst="rect">
            <a:avLst/>
          </a:prstGeom>
          <a:noFill/>
          <a:ln w="9525">
            <a:noFill/>
            <a:miter lim="800000"/>
            <a:headEnd/>
            <a:tailEnd/>
          </a:ln>
          <a:effectLst/>
        </p:spPr>
      </p:pic>
    </p:spTree>
    <p:extLst>
      <p:ext uri="{BB962C8B-B14F-4D97-AF65-F5344CB8AC3E}">
        <p14:creationId xmlns:p14="http://schemas.microsoft.com/office/powerpoint/2010/main" val="13997066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1772</TotalTime>
  <Words>950</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LENDING CLUB CASE STUDY  SUBMISSION </vt:lpstr>
      <vt:lpstr> Abstract</vt:lpstr>
      <vt:lpstr> Methodology</vt:lpstr>
      <vt:lpstr> Analysis</vt:lpstr>
      <vt:lpstr> Analysis</vt:lpstr>
      <vt:lpstr>Analysis</vt:lpstr>
      <vt:lpstr>Analysis</vt:lpstr>
      <vt:lpstr>Analysis</vt:lpstr>
      <vt:lpstr> </vt:lpstr>
      <vt:lpstr>PowerPoint Presentation</vt:lpstr>
      <vt:lpstr>Analysis</vt:lpstr>
      <vt:lpstr>PowerPoint Presentation</vt:lpstr>
      <vt:lpstr>PowerPoint Presentation</vt:lpstr>
      <vt:lpstr>PowerPoint Presentation</vt:lpstr>
      <vt:lpstr>Analysis Results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Priyanka Bose</cp:lastModifiedBy>
  <cp:revision>61</cp:revision>
  <dcterms:created xsi:type="dcterms:W3CDTF">2016-06-09T08:16:28Z</dcterms:created>
  <dcterms:modified xsi:type="dcterms:W3CDTF">2020-08-17T18:22:00Z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dbe4765f-6b16-40ec-84ad-0c404d1242f2</vt:lpwstr>
  </property>
</Properties>
</file>