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drawings/drawing1.xml" ContentType="application/vnd.openxmlformats-officedocument.drawingml.chartshap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media/image10.svg" ContentType="image/svg+xml"/>
  <Override PartName="/ppt/media/image11.svg" ContentType="image/svg+xml"/>
  <Override PartName="/ppt/media/image17.svg" ContentType="image/svg+xml"/>
  <Override PartName="/ppt/media/image2.svg" ContentType="image/svg+xml"/>
  <Override PartName="/ppt/media/image24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5" r:id="rId13"/>
    <p:sldId id="266" r:id="rId14"/>
  </p:sldIdLst>
  <p:sldSz cx="18288000" cy="10287000"/>
  <p:notesSz cx="6858000" cy="9144000"/>
  <p:embeddedFontLst>
    <p:embeddedFont>
      <p:font typeface="Clear Sans Regular Bold" panose="020B0603030202020304"/>
      <p:regular r:id="rId18"/>
    </p:embeddedFont>
    <p:embeddedFont>
      <p:font typeface="Calibri" panose="020F0502020204030204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73146" autoAdjust="0"/>
  </p:normalViewPr>
  <p:slideViewPr>
    <p:cSldViewPr showGuides="1">
      <p:cViewPr>
        <p:scale>
          <a:sx n="50" d="100"/>
          <a:sy n="50" d="100"/>
        </p:scale>
        <p:origin x="970" y="2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kosht\Downloads\Final%20Data%20Task1.xlsx" TargetMode="External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2.xml"/><Relationship Id="rId3" Type="http://schemas.microsoft.com/office/2011/relationships/chartStyle" Target="style2.xml"/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kosht\Downloads\Final%20Data%20Tas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Data Task1.xlsx]Sheet2!PivotTable1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3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/>
              <a:t>Top</a:t>
            </a:r>
            <a:r>
              <a:rPr lang="en-US" sz="3600" baseline="0"/>
              <a:t> 5 Categories by aggregate "Popularity" score</a:t>
            </a:r>
            <a:endParaRPr lang="en-US" sz="3600" baseline="0"/>
          </a:p>
        </c:rich>
      </c:tx>
      <c:layout>
        <c:manualLayout>
          <c:xMode val="edge"/>
          <c:yMode val="edge"/>
          <c:x val="0.199386042244872"/>
          <c:y val="0.0099610337855947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Sheet2!$A$4:$A$9</c:f>
              <c:strCache>
                <c:ptCount val="5"/>
                <c:pt idx="0">
                  <c:v>education</c:v>
                </c:pt>
                <c:pt idx="1">
                  <c:v>dogs</c:v>
                </c:pt>
                <c:pt idx="2">
                  <c:v>culture</c:v>
                </c:pt>
                <c:pt idx="3">
                  <c:v>cooking</c:v>
                </c:pt>
                <c:pt idx="4">
                  <c:v>Animals</c:v>
                </c:pt>
              </c:strCache>
            </c:strRef>
          </c:cat>
          <c:val>
            <c:numRef>
              <c:f>Sheet2!$B$4:$B$9</c:f>
              <c:numCache>
                <c:formatCode>General</c:formatCode>
                <c:ptCount val="5"/>
                <c:pt idx="0">
                  <c:v>68091</c:v>
                </c:pt>
                <c:pt idx="1">
                  <c:v>68192</c:v>
                </c:pt>
                <c:pt idx="2">
                  <c:v>68806</c:v>
                </c:pt>
                <c:pt idx="3">
                  <c:v>70535</c:v>
                </c:pt>
                <c:pt idx="4">
                  <c:v>73251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3"/>
        <c:axId val="816753935"/>
        <c:axId val="816770735"/>
      </c:barChart>
      <c:catAx>
        <c:axId val="81675393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3200"/>
                  <a:t>Categories</a:t>
                </a:r>
                <a:endParaRPr lang="en-IN" sz="32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16770735"/>
        <c:crosses val="autoZero"/>
        <c:auto val="1"/>
        <c:lblAlgn val="ctr"/>
        <c:lblOffset val="100"/>
        <c:noMultiLvlLbl val="0"/>
      </c:catAx>
      <c:valAx>
        <c:axId val="8167707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3200"/>
                  <a:t>Aggregate</a:t>
                </a:r>
                <a:r>
                  <a:rPr lang="en-IN" sz="3200" baseline="0"/>
                  <a:t> "Popularity" Score</a:t>
                </a:r>
                <a:endParaRPr lang="en-IN" sz="3200"/>
              </a:p>
            </c:rich>
          </c:tx>
          <c:layout>
            <c:manualLayout>
              <c:xMode val="edge"/>
              <c:yMode val="edge"/>
              <c:x val="0.379819127481946"/>
              <c:y val="0.9266007636895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16753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glow>
        <a:schemeClr val="accent1">
          <a:alpha val="40000"/>
        </a:schemeClr>
      </a:glow>
      <a:outerShdw blurRad="50800" dist="50800" dir="5400000" sx="1000" sy="1000" algn="ctr" rotWithShape="0">
        <a:srgbClr val="000000">
          <a:alpha val="99000"/>
        </a:srgbClr>
      </a:outerShdw>
      <a:softEdge rad="50800"/>
    </a:effectLst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Data Task1.xlsx]Sheet1!PivotTable1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3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/>
              <a:t>Popularity</a:t>
            </a:r>
            <a:r>
              <a:rPr lang="en-US" sz="3600" baseline="0"/>
              <a:t> percentage share from top 5 categories</a:t>
            </a:r>
            <a:endParaRPr lang="en-US" sz="3600"/>
          </a:p>
        </c:rich>
      </c:tx>
      <c:layout>
        <c:manualLayout>
          <c:xMode val="edge"/>
          <c:yMode val="edge"/>
          <c:x val="0.111091850371515"/>
          <c:y val="0.057091752820676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54245387119403"/>
          <c:y val="0.228335345381598"/>
          <c:w val="0.486312493595958"/>
          <c:h val="0.7411535943590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ln cap="sq">
              <a:solidFill>
                <a:schemeClr val="accent1">
                  <a:alpha val="9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38100"/>
            </a:sp3d>
          </c:spPr>
          <c:explosion val="0"/>
          <c:dPt>
            <c:idx val="0"/>
            <c:bubble3D val="0"/>
            <c:explosion val="10"/>
            <c:spPr>
              <a:solidFill>
                <a:schemeClr val="accent1"/>
              </a:solidFill>
              <a:ln cap="sq">
                <a:solidFill>
                  <a:schemeClr val="accent1">
                    <a:alpha val="95000"/>
                  </a:schemeClr>
                </a:solidFill>
              </a:ln>
              <a:effectLst>
                <a:outerShdw blurRad="50800" dist="50800" dir="5400000" sx="43000" sy="43000" algn="ctr" rotWithShape="0">
                  <a:srgbClr val="000000">
                    <a:alpha val="79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 w="5715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cap="sq">
                <a:solidFill>
                  <a:schemeClr val="accent1">
                    <a:alpha val="95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31750" h="44450"/>
                <a:bevelB w="0"/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cap="sq">
                <a:solidFill>
                  <a:schemeClr val="accent1">
                    <a:alpha val="95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cap="sq">
                <a:solidFill>
                  <a:schemeClr val="accent1">
                    <a:alpha val="95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cap="sq">
                <a:solidFill>
                  <a:schemeClr val="accent1">
                    <a:alpha val="95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</a:sp3d>
            </c:spPr>
          </c:dPt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fdeddd09-c43b-4e23-a463-12e71a922f26}" type="CATEGORYNAME">
                      <a:t>[CATEGORY NAME]</a:t>
                    </a:fld>
                    <a:endParaRPr lang="en-US"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fld id="{a0a9901a-4495-45a4-a9d6-5a87e37af4c6}" type="CATEGORYNAME">
                      <a:t>[CATEGORY NAME]</a:t>
                    </a:fld>
                    <a:endParaRPr lang="en-US" sz="2800"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>
                  <a:softEdge rad="5080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2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9eb4fce2-8fcc-4d79-a060-97a57373f097}" type="CATEGORYNAME">
                      <a:t>[CATEGORY NAME]</a:t>
                    </a:fld>
                    <a:endParaRPr lang="en-US"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2ece13b3-2b2d-451a-8e00-332f002d46e8}" type="CATEGORYNAME">
                      <a:t>[CATEGORY NAME]</a:t>
                    </a:fld>
                    <a:endParaRPr lang="en-US"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fbeb8ade-4b85-4c1e-8854-754db3eeda62}" type="CATEGORYNAME">
                      <a:t>[CATEGORY NAME]</a:t>
                    </a:fld>
                    <a:endParaRPr lang="en-US"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5"/>
                <c:pt idx="0">
                  <c:v>73251</c:v>
                </c:pt>
                <c:pt idx="1">
                  <c:v>70535</c:v>
                </c:pt>
                <c:pt idx="2">
                  <c:v>68806</c:v>
                </c:pt>
                <c:pt idx="3">
                  <c:v>68192</c:v>
                </c:pt>
                <c:pt idx="4">
                  <c:v>68091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3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  <a:scene3d>
      <a:camera prst="orthographicFront"/>
      <a:lightRig rig="threePt" dir="t"/>
    </a:scene3d>
    <a:sp3d>
      <a:bevelT w="0" h="38100"/>
    </a:sp3d>
  </c:spPr>
  <c:txPr>
    <a:bodyPr/>
    <a:lstStyle/>
    <a:p>
      <a:pPr>
        <a:defRPr lang="en-US"/>
      </a:pPr>
    </a:p>
  </c:txPr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0.65713</cdr:x>
      <cdr:y>0.43868</cdr:y>
    </cdr:from>
    <cdr:to>
      <cdr:x>0.78515</cdr:x>
      <cdr:y>0.52107</cdr:y>
    </cdr:to>
    <cdr:pic xmlns:a="http://schemas.openxmlformats.org/drawingml/2006/main">
      <cdr:nvPicPr>
        <cdr:cNvPr id="2" name="Picture 1"/>
        <cdr:cNvPicPr/>
      </cdr:nvPicPr>
      <cdr:blipFill>
        <a:blip xmlns:r="http://schemas.openxmlformats.org/officeDocument/2006/relationships" r:embed="rId1"/>
        <a:stretch>
          <a:fillRect/>
        </a:stretch>
      </cdr:blipFill>
      <cdr:spPr>
        <a:xfrm>
          <a:off x="3505155" y="1614562"/>
          <a:ext cx="682859" cy="303197"/>
        </a:xfrm>
        <a:prstGeom prst="rect">
          <a:avLst/>
        </a:prstGeom>
      </cdr:spPr>
    </cdr:pic>
  </cdr:relSizeAnchor>
  <cdr:relSizeAnchor xmlns:cdr="http://schemas.openxmlformats.org/drawingml/2006/chartDrawing">
    <cdr:from>
      <cdr:x>0.54559</cdr:x>
      <cdr:y>0.87343</cdr:y>
    </cdr:from>
    <cdr:to>
      <cdr:x>0.6728</cdr:x>
      <cdr:y>0.95762</cdr:y>
    </cdr:to>
    <cdr:pic xmlns:a="http://schemas.openxmlformats.org/drawingml/2006/main">
      <cdr:nvPicPr>
        <cdr:cNvPr id="3" name="Picture 2"/>
        <cdr:cNvPicPr/>
      </cdr:nvPicPr>
      <cdr:blipFill>
        <a:blip xmlns:r="http://schemas.openxmlformats.org/officeDocument/2006/relationships" r:embed="rId2"/>
        <a:stretch>
          <a:fillRect/>
        </a:stretch>
      </cdr:blipFill>
      <cdr:spPr>
        <a:xfrm>
          <a:off x="2935099" y="3460867"/>
          <a:ext cx="684401" cy="333596"/>
        </a:xfrm>
        <a:prstGeom prst="rect">
          <a:avLst/>
        </a:prstGeom>
      </cdr:spPr>
    </cdr:pic>
  </cdr:relSizeAnchor>
  <cdr:relSizeAnchor xmlns:cdr="http://schemas.openxmlformats.org/drawingml/2006/chartDrawing">
    <cdr:from>
      <cdr:x>0.12549</cdr:x>
      <cdr:y>0.86461</cdr:y>
    </cdr:from>
    <cdr:to>
      <cdr:x>0.23871</cdr:x>
      <cdr:y>0.95562</cdr:y>
    </cdr:to>
    <cdr:pic xmlns:a="http://schemas.openxmlformats.org/drawingml/2006/main">
      <cdr:nvPicPr>
        <cdr:cNvPr id="4" name="Picture 3"/>
        <cdr:cNvPicPr/>
      </cdr:nvPicPr>
      <cdr:blipFill>
        <a:blip xmlns:r="http://schemas.openxmlformats.org/officeDocument/2006/relationships" r:embed="rId3"/>
        <a:stretch>
          <a:fillRect/>
        </a:stretch>
      </cdr:blipFill>
      <cdr:spPr>
        <a:xfrm>
          <a:off x="592847" y="2773680"/>
          <a:ext cx="534913" cy="291976"/>
        </a:xfrm>
        <a:prstGeom prst="rect">
          <a:avLst/>
        </a:prstGeom>
      </cdr:spPr>
    </cdr:pic>
  </cdr:relSizeAnchor>
  <cdr:relSizeAnchor xmlns:cdr="http://schemas.openxmlformats.org/drawingml/2006/chartDrawing">
    <cdr:from>
      <cdr:x>0.07258</cdr:x>
      <cdr:y>0.45592</cdr:y>
    </cdr:from>
    <cdr:to>
      <cdr:x>0.15645</cdr:x>
      <cdr:y>0.54046</cdr:y>
    </cdr:to>
    <cdr:pic xmlns:a="http://schemas.openxmlformats.org/drawingml/2006/main">
      <cdr:nvPicPr>
        <cdr:cNvPr id="5" name="Picture 4"/>
        <cdr:cNvPicPr/>
      </cdr:nvPicPr>
      <cdr:blipFill>
        <a:blip xmlns:r="http://schemas.openxmlformats.org/officeDocument/2006/relationships" r:embed="rId4"/>
        <a:stretch>
          <a:fillRect/>
        </a:stretch>
      </cdr:blipFill>
      <cdr:spPr>
        <a:xfrm>
          <a:off x="342900" y="1462589"/>
          <a:ext cx="396240" cy="271212"/>
        </a:xfrm>
        <a:prstGeom prst="rect">
          <a:avLst/>
        </a:prstGeom>
      </cdr:spPr>
    </cdr:pic>
  </cdr:relSizeAnchor>
  <cdr:relSizeAnchor xmlns:cdr="http://schemas.openxmlformats.org/drawingml/2006/chartDrawing">
    <cdr:from>
      <cdr:x>0.31129</cdr:x>
      <cdr:y>0.16152</cdr:y>
    </cdr:from>
    <cdr:to>
      <cdr:x>0.4629</cdr:x>
      <cdr:y>0.2431</cdr:y>
    </cdr:to>
    <cdr:pic xmlns:a="http://schemas.openxmlformats.org/drawingml/2006/main">
      <cdr:nvPicPr>
        <cdr:cNvPr id="6" name="Picture 5"/>
        <cdr:cNvPicPr/>
      </cdr:nvPicPr>
      <cdr:blipFill>
        <a:blip xmlns:r="http://schemas.openxmlformats.org/officeDocument/2006/relationships" r:embed="rId5"/>
        <a:stretch>
          <a:fillRect/>
        </a:stretch>
      </cdr:blipFill>
      <cdr:spPr>
        <a:xfrm>
          <a:off x="1470660" y="518160"/>
          <a:ext cx="716280" cy="261717"/>
        </a:xfrm>
        <a:prstGeom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3" Type="http://schemas.openxmlformats.org/officeDocument/2006/relationships/image" Target="../media/image23.jpeg"/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" Type="http://schemas.openxmlformats.org/officeDocument/2006/relationships/image" Target="../media/image24.sv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2.jpeg"/><Relationship Id="rId6" Type="http://schemas.openxmlformats.org/officeDocument/2006/relationships/image" Target="../media/image11.svg"/><Relationship Id="rId5" Type="http://schemas.openxmlformats.org/officeDocument/2006/relationships/image" Target="../media/image9.png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60"/>
              </a:lnSpc>
            </a:pPr>
            <a:r>
              <a:rPr lang="en-US" sz="10535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  <a:endParaRPr lang="en-US" sz="10535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l="4069" t="1617" r="4069" b="1617"/>
          <a:stretch>
            <a:fillRect/>
          </a:stretch>
        </p:blipFill>
        <p:spPr>
          <a:xfrm>
            <a:off x="5438298" y="1177754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  <a:endParaRPr lang="en-US" sz="80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/>
          <p:cNvGrpSpPr/>
          <p:nvPr/>
        </p:nvGrpSpPr>
        <p:grpSpPr>
          <a:xfrm>
            <a:off x="11581833" y="1580430"/>
            <a:ext cx="5182167" cy="1581870"/>
            <a:chOff x="0" y="4260"/>
            <a:chExt cx="7569956" cy="1167043"/>
          </a:xfrm>
        </p:grpSpPr>
        <p:sp>
          <p:nvSpPr>
            <p:cNvPr id="21" name="TextBox 12"/>
            <p:cNvSpPr txBox="1"/>
            <p:nvPr/>
          </p:nvSpPr>
          <p:spPr>
            <a:xfrm>
              <a:off x="0" y="361257"/>
              <a:ext cx="7569956" cy="81004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000" spc="-19" dirty="0">
                  <a:solidFill>
                    <a:srgbClr val="000000"/>
                  </a:solidFill>
                </a:rPr>
                <a:t>Animals and cooking are the two most popular </a:t>
              </a:r>
              <a:endParaRPr lang="en-US" sz="2000" spc="-19" dirty="0">
                <a:solidFill>
                  <a:srgbClr val="000000"/>
                </a:solidFill>
              </a:endParaRPr>
            </a:p>
            <a:p>
              <a:pPr>
                <a:lnSpc>
                  <a:spcPts val="2660"/>
                </a:lnSpc>
              </a:pPr>
              <a:r>
                <a:rPr lang="en-US" sz="2000" spc="-19" dirty="0">
                  <a:solidFill>
                    <a:srgbClr val="000000"/>
                  </a:solidFill>
                </a:rPr>
                <a:t>categories of content , showing that people enjoy </a:t>
              </a:r>
              <a:endParaRPr lang="en-US" sz="2000" spc="-19" dirty="0">
                <a:solidFill>
                  <a:srgbClr val="000000"/>
                </a:solidFill>
              </a:endParaRPr>
            </a:p>
            <a:p>
              <a:pPr>
                <a:lnSpc>
                  <a:spcPts val="2660"/>
                </a:lnSpc>
              </a:pPr>
              <a:r>
                <a:rPr lang="en-US" sz="2000" spc="-19" dirty="0">
                  <a:solidFill>
                    <a:srgbClr val="000000"/>
                  </a:solidFill>
                </a:rPr>
                <a:t>“real-life” and “factual” content the most. </a:t>
              </a:r>
              <a:endParaRPr lang="en-US" sz="2000" spc="-19" dirty="0">
                <a:solidFill>
                  <a:srgbClr val="000000"/>
                </a:solidFill>
              </a:endParaRPr>
            </a:p>
          </p:txBody>
        </p:sp>
        <p:sp>
          <p:nvSpPr>
            <p:cNvPr id="22" name="TextBox 13"/>
            <p:cNvSpPr txBox="1"/>
            <p:nvPr/>
          </p:nvSpPr>
          <p:spPr>
            <a:xfrm>
              <a:off x="0" y="4260"/>
              <a:ext cx="7569956" cy="2869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400" spc="-21" dirty="0">
                  <a:solidFill>
                    <a:srgbClr val="000000"/>
                  </a:solidFill>
                  <a:latin typeface="+mj-lt"/>
                </a:rPr>
                <a:t>ANALYSIS</a:t>
              </a:r>
              <a:endParaRPr lang="en-US" sz="2400" spc="-21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23" name="Group 14"/>
          <p:cNvGrpSpPr/>
          <p:nvPr/>
        </p:nvGrpSpPr>
        <p:grpSpPr>
          <a:xfrm>
            <a:off x="11581833" y="6964868"/>
            <a:ext cx="5677467" cy="1917520"/>
            <a:chOff x="0" y="-47625"/>
            <a:chExt cx="7569956" cy="2556695"/>
          </a:xfrm>
        </p:grpSpPr>
        <p:sp>
          <p:nvSpPr>
            <p:cNvPr id="24" name="TextBox 15"/>
            <p:cNvSpPr txBox="1"/>
            <p:nvPr/>
          </p:nvSpPr>
          <p:spPr>
            <a:xfrm>
              <a:off x="0" y="691990"/>
              <a:ext cx="7569956" cy="1817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000" spc="-19" dirty="0">
                  <a:solidFill>
                    <a:srgbClr val="000000"/>
                  </a:solidFill>
                </a:rPr>
                <a:t>This ad-hoc analysis is insightful , but it’s time to take </a:t>
              </a:r>
              <a:endParaRPr lang="en-US" sz="2000" spc="-19" dirty="0">
                <a:solidFill>
                  <a:srgbClr val="000000"/>
                </a:solidFill>
              </a:endParaRPr>
            </a:p>
            <a:p>
              <a:pPr>
                <a:lnSpc>
                  <a:spcPts val="2660"/>
                </a:lnSpc>
              </a:pPr>
              <a:r>
                <a:rPr lang="en-US" sz="2000" spc="-19" dirty="0">
                  <a:solidFill>
                    <a:srgbClr val="000000"/>
                  </a:solidFill>
                </a:rPr>
                <a:t>this analysis into large scale production for real-time </a:t>
              </a:r>
              <a:endParaRPr lang="en-US" sz="2000" spc="-19" dirty="0">
                <a:solidFill>
                  <a:srgbClr val="000000"/>
                </a:solidFill>
              </a:endParaRPr>
            </a:p>
            <a:p>
              <a:pPr>
                <a:lnSpc>
                  <a:spcPts val="2660"/>
                </a:lnSpc>
              </a:pPr>
              <a:r>
                <a:rPr lang="en-US" sz="2000" spc="-19" dirty="0">
                  <a:solidFill>
                    <a:srgbClr val="000000"/>
                  </a:solidFill>
                </a:rPr>
                <a:t>understanding of your business. We can show you how</a:t>
              </a:r>
              <a:endParaRPr lang="en-US" sz="2000" spc="-19" dirty="0">
                <a:solidFill>
                  <a:srgbClr val="000000"/>
                </a:solidFill>
              </a:endParaRPr>
            </a:p>
            <a:p>
              <a:pPr>
                <a:lnSpc>
                  <a:spcPts val="2660"/>
                </a:lnSpc>
              </a:pPr>
              <a:r>
                <a:rPr lang="en-US" sz="2000" spc="-19" dirty="0">
                  <a:solidFill>
                    <a:srgbClr val="000000"/>
                  </a:solidFill>
                </a:rPr>
                <a:t>to do this.</a:t>
              </a:r>
              <a:endParaRPr lang="en-US" sz="2000" spc="-19" dirty="0">
                <a:solidFill>
                  <a:srgbClr val="000000"/>
                </a:solidFill>
              </a:endParaRPr>
            </a:p>
          </p:txBody>
        </p:sp>
        <p:sp>
          <p:nvSpPr>
            <p:cNvPr id="25" name="TextBox 16"/>
            <p:cNvSpPr txBox="1"/>
            <p:nvPr/>
          </p:nvSpPr>
          <p:spPr>
            <a:xfrm>
              <a:off x="0" y="-47625"/>
              <a:ext cx="7569956" cy="4802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400" spc="-21" dirty="0">
                  <a:solidFill>
                    <a:srgbClr val="000000"/>
                  </a:solidFill>
                  <a:latin typeface="+mj-lt"/>
                </a:rPr>
                <a:t>NEXT STEPS</a:t>
              </a:r>
              <a:endParaRPr lang="en-US" sz="2400" spc="-21" dirty="0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581833" y="3887436"/>
            <a:ext cx="56774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INSIGHT</a:t>
            </a:r>
            <a:endParaRPr lang="en-US" sz="2400" dirty="0">
              <a:latin typeface="+mj-lt"/>
            </a:endParaRPr>
          </a:p>
          <a:p>
            <a:endParaRPr lang="en-US" dirty="0"/>
          </a:p>
          <a:p>
            <a:r>
              <a:rPr lang="en-IN" sz="2000" dirty="0"/>
              <a:t>Education is a common theme with the top 5 categories with “Culture” ranking  the highest. </a:t>
            </a:r>
            <a:endParaRPr lang="en-IN" sz="2000" dirty="0"/>
          </a:p>
          <a:p>
            <a:r>
              <a:rPr lang="en-IN" sz="2000" dirty="0"/>
              <a:t>This may give an Indication  to the audience </a:t>
            </a:r>
            <a:endParaRPr lang="en-IN" sz="2000" dirty="0"/>
          </a:p>
          <a:p>
            <a:r>
              <a:rPr lang="en-IN" sz="2000" dirty="0"/>
              <a:t>within your user base. You could use this insight</a:t>
            </a:r>
            <a:endParaRPr lang="en-IN" sz="2000" dirty="0"/>
          </a:p>
          <a:p>
            <a:r>
              <a:rPr lang="en-IN" sz="2000" dirty="0"/>
              <a:t>to create a campaign and work with cultural activities to boost user engagement.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  <a:endParaRPr lang="en-US" sz="2600" spc="-26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667001" y="3285300"/>
            <a:ext cx="8915399" cy="4211585"/>
            <a:chOff x="0" y="0"/>
            <a:chExt cx="11564591" cy="2951235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  <a:endPara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95449"/>
              <a:ext cx="10773851" cy="145578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indent="-342900">
                <a:lnSpc>
                  <a:spcPts val="2660"/>
                </a:lnSpc>
                <a:buFont typeface="Wingdings" panose="05000000000000000000" pitchFamily="2" charset="2"/>
                <a:buChar char="§"/>
              </a:pPr>
              <a:r>
                <a:rPr lang="en-US" sz="2400" spc="-19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recap</a:t>
              </a:r>
              <a:endParaRPr lang="en-US" sz="2400" spc="-1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lnSpc>
                  <a:spcPts val="2660"/>
                </a:lnSpc>
                <a:buFont typeface="Wingdings" panose="05000000000000000000" pitchFamily="2" charset="2"/>
                <a:buChar char="§"/>
              </a:pPr>
              <a:r>
                <a:rPr lang="en-US" sz="2400" spc="-19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Problem</a:t>
              </a:r>
              <a:endParaRPr lang="en-US" sz="2400" spc="-1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lnSpc>
                  <a:spcPts val="2660"/>
                </a:lnSpc>
                <a:buFont typeface="Wingdings" panose="05000000000000000000" pitchFamily="2" charset="2"/>
                <a:buChar char="§"/>
              </a:pPr>
              <a:r>
                <a:rPr lang="en-US" sz="2400" spc="-19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Analytics team</a:t>
              </a:r>
              <a:endParaRPr lang="en-US" sz="2400" spc="-1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lnSpc>
                  <a:spcPts val="2660"/>
                </a:lnSpc>
                <a:buFont typeface="Wingdings" panose="05000000000000000000" pitchFamily="2" charset="2"/>
                <a:buChar char="§"/>
              </a:pPr>
              <a:r>
                <a:rPr lang="en-US" sz="2400" spc="-19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  <a:endParaRPr lang="en-US" sz="2400" spc="-1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lnSpc>
                  <a:spcPts val="2660"/>
                </a:lnSpc>
                <a:buFont typeface="Wingdings" panose="05000000000000000000" pitchFamily="2" charset="2"/>
                <a:buChar char="§"/>
              </a:pPr>
              <a:r>
                <a:rPr lang="en-US" sz="2400" spc="-19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Insights</a:t>
              </a:r>
              <a:endParaRPr lang="en-US" sz="2400" spc="-1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lnSpc>
                  <a:spcPts val="2660"/>
                </a:lnSpc>
                <a:buFont typeface="Wingdings" panose="05000000000000000000" pitchFamily="2" charset="2"/>
                <a:buChar char="§"/>
              </a:pPr>
              <a:r>
                <a:rPr lang="en-US" sz="2400" spc="-19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Summary</a:t>
              </a:r>
              <a:endParaRPr lang="en-US" sz="2400" spc="-1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366623" y="3015388"/>
            <a:ext cx="5359882" cy="1906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Social Buzz is a fast-growing technology unicorn that need to adapt quickly to it’s global scale.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Accenture has begun a 3 month POC focusing on these tasks.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667894" y="5294890"/>
            <a:ext cx="48620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 audit of Social Buzz’s big data practice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Recommendation for a successful IPO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Analysis to find Social Buzz’s top 5 most popular categories of content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-129209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71800" y="5325260"/>
            <a:ext cx="588480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Over </a:t>
            </a:r>
            <a:r>
              <a:rPr lang="en-US" sz="3600" u="sng" dirty="0">
                <a:solidFill>
                  <a:schemeClr val="bg1"/>
                </a:solidFill>
              </a:rPr>
              <a:t>100000</a:t>
            </a:r>
            <a:r>
              <a:rPr lang="en-US" sz="3600" dirty="0">
                <a:solidFill>
                  <a:schemeClr val="bg1"/>
                </a:solidFill>
              </a:rPr>
              <a:t> posts  per day</a:t>
            </a:r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u="sng" dirty="0">
                <a:solidFill>
                  <a:schemeClr val="bg1"/>
                </a:solidFill>
              </a:rPr>
              <a:t>36,500,000</a:t>
            </a:r>
            <a:r>
              <a:rPr lang="en-US" sz="3600" dirty="0">
                <a:solidFill>
                  <a:schemeClr val="bg1"/>
                </a:solidFill>
              </a:rPr>
              <a:t> pieces of content  per year</a:t>
            </a:r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But how to capitalize on it when there is so much?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u="sng" dirty="0">
                <a:solidFill>
                  <a:schemeClr val="bg1"/>
                </a:solidFill>
              </a:rPr>
              <a:t>Analysis to find Social Buzz ‘s top 5 most popular categories of content</a:t>
            </a:r>
            <a:endParaRPr lang="en-IN" sz="2000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4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  <a:endParaRPr lang="en-US" sz="80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293092" y="1050857"/>
            <a:ext cx="3276985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r>
              <a:rPr lang="en-IN" sz="2400" b="1" dirty="0"/>
              <a:t>Ayushi Koshti</a:t>
            </a:r>
            <a:endParaRPr lang="en-IN" sz="2400" b="1" dirty="0"/>
          </a:p>
          <a:p>
            <a:r>
              <a:rPr lang="en-IN" sz="2400" dirty="0"/>
              <a:t>Data Analyst</a:t>
            </a: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/>
              <a:t>Marcus </a:t>
            </a:r>
            <a:r>
              <a:rPr lang="en-IN" sz="2400" b="1" dirty="0" err="1"/>
              <a:t>Rompton</a:t>
            </a:r>
            <a:endParaRPr lang="en-IN" sz="2400" b="1" dirty="0"/>
          </a:p>
          <a:p>
            <a:r>
              <a:rPr lang="en-IN" sz="2400" dirty="0"/>
              <a:t>Senior Principle</a:t>
            </a: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/>
              <a:t>Andrew Flemming</a:t>
            </a:r>
            <a:endParaRPr lang="en-IN" sz="2400" b="1" dirty="0"/>
          </a:p>
          <a:p>
            <a:r>
              <a:rPr lang="en-IN" sz="2400" dirty="0"/>
              <a:t>Chief  Technical Architect</a:t>
            </a:r>
            <a:endParaRPr lang="en-IN" sz="2400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1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2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>
                <a:solidFill>
                  <a:srgbClr val="FFFFFF"/>
                </a:solidFill>
                <a:latin typeface="Clear Sans Regular Bold" panose="020B0603030202020304"/>
              </a:rPr>
              <a:t>5</a:t>
            </a:r>
            <a:endParaRPr lang="en-US" sz="7190" spc="-64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4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3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65347" y="1454170"/>
            <a:ext cx="4416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Understanding</a:t>
            </a:r>
            <a:endParaRPr lang="en-IN" sz="4000" dirty="0">
              <a:solidFill>
                <a:schemeClr val="bg1"/>
              </a:solidFill>
            </a:endParaRPr>
          </a:p>
          <a:p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32972" y="3050748"/>
            <a:ext cx="3570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Data Cleaning</a:t>
            </a:r>
            <a:endParaRPr lang="en-IN" sz="4000" dirty="0"/>
          </a:p>
        </p:txBody>
      </p:sp>
      <p:sp>
        <p:nvSpPr>
          <p:cNvPr id="45" name="TextBox 44"/>
          <p:cNvSpPr txBox="1"/>
          <p:nvPr/>
        </p:nvSpPr>
        <p:spPr>
          <a:xfrm>
            <a:off x="7714481" y="4672978"/>
            <a:ext cx="3748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Data Modelling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31174" y="6302608"/>
            <a:ext cx="3213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Data Analysis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420369" y="7951288"/>
            <a:ext cx="400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 Uncover Insights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  <a:endParaRPr lang="en-US" sz="80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89487" y="4955652"/>
            <a:ext cx="34475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UNIQUE</a:t>
            </a:r>
            <a:endParaRPr lang="en-US" sz="3200" dirty="0"/>
          </a:p>
          <a:p>
            <a:pPr algn="ctr"/>
            <a:r>
              <a:rPr lang="en-US" sz="3200" dirty="0"/>
              <a:t>CATEGORIES</a:t>
            </a:r>
            <a:endParaRPr lang="en-IN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6472292" y="4904388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REACTIONS TO “ANIMAL”</a:t>
            </a:r>
            <a:endParaRPr lang="en-US" sz="3200" dirty="0"/>
          </a:p>
          <a:p>
            <a:pPr algn="ctr"/>
            <a:r>
              <a:rPr lang="en-US" sz="3200" dirty="0"/>
              <a:t>POST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12448509" y="4904388"/>
            <a:ext cx="34475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MONTH WITH MOST POSTS</a:t>
            </a:r>
            <a:endParaRPr lang="en-IN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2905300" y="2861662"/>
            <a:ext cx="14159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A100FF"/>
                </a:solidFill>
              </a:rPr>
              <a:t>16</a:t>
            </a:r>
            <a:endParaRPr lang="en-IN" sz="8000" dirty="0">
              <a:solidFill>
                <a:srgbClr val="A1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58319" y="2861662"/>
            <a:ext cx="31999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A100FF"/>
                </a:solidFill>
              </a:rPr>
              <a:t>1897</a:t>
            </a:r>
            <a:endParaRPr lang="en-IN" sz="8000" dirty="0">
              <a:solidFill>
                <a:srgbClr val="A1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11101" y="2861661"/>
            <a:ext cx="53223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A100FF"/>
                </a:solidFill>
              </a:rPr>
              <a:t>SEPTEMBER</a:t>
            </a:r>
            <a:endParaRPr lang="en-IN" sz="8000" dirty="0">
              <a:solidFill>
                <a:srgbClr val="A1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/>
          <p:cNvGraphicFramePr/>
          <p:nvPr/>
        </p:nvGraphicFramePr>
        <p:xfrm>
          <a:off x="3733801" y="1383832"/>
          <a:ext cx="13792200" cy="7728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/>
          <p:cNvGraphicFramePr/>
          <p:nvPr/>
        </p:nvGraphicFramePr>
        <p:xfrm>
          <a:off x="4598955" y="1228368"/>
          <a:ext cx="11774095" cy="7815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1519</Words>
  <Application>WPS Presentation</Application>
  <PresentationFormat>Custom</PresentationFormat>
  <Paragraphs>121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Graphik Regular</vt:lpstr>
      <vt:lpstr>Yu Gothic UI</vt:lpstr>
      <vt:lpstr>Clear Sans Regular Bold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kosht</cp:lastModifiedBy>
  <cp:revision>25</cp:revision>
  <dcterms:created xsi:type="dcterms:W3CDTF">2006-08-16T00:00:00Z</dcterms:created>
  <dcterms:modified xsi:type="dcterms:W3CDTF">2024-06-01T20:11:06Z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B5BFF4F5FEB440A28056387B4FAC3C37_12</vt:lpwstr>
  </property>
  <property fmtid="{D5CDD505-2E9C-101B-9397-08002B2CF9AE}" pid="3" name="KSOProductBuildVer">
    <vt:lpwstr>1033-12.2.0.16909</vt:lpwstr>
  </property>
</Properties>
</file>