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40"/>
  </p:notesMasterIdLst>
  <p:sldIdLst>
    <p:sldId id="256" r:id="rId2"/>
    <p:sldId id="295" r:id="rId3"/>
    <p:sldId id="261" r:id="rId4"/>
    <p:sldId id="260" r:id="rId5"/>
    <p:sldId id="257" r:id="rId6"/>
    <p:sldId id="258" r:id="rId7"/>
    <p:sldId id="259" r:id="rId8"/>
    <p:sldId id="262" r:id="rId9"/>
    <p:sldId id="265" r:id="rId10"/>
    <p:sldId id="263" r:id="rId11"/>
    <p:sldId id="266" r:id="rId12"/>
    <p:sldId id="267" r:id="rId13"/>
    <p:sldId id="268"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4"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p:scale>
          <a:sx n="75" d="100"/>
          <a:sy n="75" d="100"/>
        </p:scale>
        <p:origin x="120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F4457-A6A6-42A9-A484-E6D7579DA260}"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6E767-515E-43BD-8B38-A5A3AEB17B46}" type="slidenum">
              <a:rPr lang="en-IN" smtClean="0"/>
              <a:t>‹#›</a:t>
            </a:fld>
            <a:endParaRPr lang="en-IN"/>
          </a:p>
        </p:txBody>
      </p:sp>
    </p:spTree>
    <p:extLst>
      <p:ext uri="{BB962C8B-B14F-4D97-AF65-F5344CB8AC3E}">
        <p14:creationId xmlns:p14="http://schemas.microsoft.com/office/powerpoint/2010/main" val="173681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36E767-515E-43BD-8B38-A5A3AEB17B46}" type="slidenum">
              <a:rPr lang="en-IN" smtClean="0"/>
              <a:t>30</a:t>
            </a:fld>
            <a:endParaRPr lang="en-IN"/>
          </a:p>
        </p:txBody>
      </p:sp>
    </p:spTree>
    <p:extLst>
      <p:ext uri="{BB962C8B-B14F-4D97-AF65-F5344CB8AC3E}">
        <p14:creationId xmlns:p14="http://schemas.microsoft.com/office/powerpoint/2010/main" val="257152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222337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17386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4932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2263324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6934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523119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364260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113941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3818111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1978D-AA30-4774-B09B-EFF07B571B98}"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324785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1978D-AA30-4774-B09B-EFF07B571B9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51860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1978D-AA30-4774-B09B-EFF07B571B98}"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79295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71978D-AA30-4774-B09B-EFF07B571B98}"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375881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1978D-AA30-4774-B09B-EFF07B571B98}" type="datetimeFigureOut">
              <a:rPr lang="en-IN" smtClean="0"/>
              <a:t>14-07-2024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19087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71978D-AA30-4774-B09B-EFF07B571B9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105504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1978D-AA30-4774-B09B-EFF07B571B98}"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4B1797-16E8-4792-90CB-DAAA5F37AC60}" type="slidenum">
              <a:rPr lang="en-IN" smtClean="0"/>
              <a:t>‹#›</a:t>
            </a:fld>
            <a:endParaRPr lang="en-IN"/>
          </a:p>
        </p:txBody>
      </p:sp>
    </p:spTree>
    <p:extLst>
      <p:ext uri="{BB962C8B-B14F-4D97-AF65-F5344CB8AC3E}">
        <p14:creationId xmlns:p14="http://schemas.microsoft.com/office/powerpoint/2010/main" val="354343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E71978D-AA30-4774-B09B-EFF07B571B98}" type="datetimeFigureOut">
              <a:rPr lang="en-IN" smtClean="0"/>
              <a:t>14-07-2024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4B1797-16E8-4792-90CB-DAAA5F37AC60}" type="slidenum">
              <a:rPr lang="en-IN" smtClean="0"/>
              <a:t>‹#›</a:t>
            </a:fld>
            <a:endParaRPr lang="en-IN"/>
          </a:p>
        </p:txBody>
      </p:sp>
    </p:spTree>
    <p:extLst>
      <p:ext uri="{BB962C8B-B14F-4D97-AF65-F5344CB8AC3E}">
        <p14:creationId xmlns:p14="http://schemas.microsoft.com/office/powerpoint/2010/main" val="232256273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7EEB-EF17-6786-9A4D-3E2390C8C571}"/>
              </a:ext>
            </a:extLst>
          </p:cNvPr>
          <p:cNvSpPr>
            <a:spLocks noGrp="1"/>
          </p:cNvSpPr>
          <p:nvPr>
            <p:ph type="ctrTitle"/>
          </p:nvPr>
        </p:nvSpPr>
        <p:spPr/>
        <p:txBody>
          <a:bodyPr>
            <a:normAutofit fontScale="90000"/>
          </a:bodyPr>
          <a:lstStyle/>
          <a:p>
            <a:pPr algn="ctr"/>
            <a:r>
              <a:rPr lang="en-US" dirty="0"/>
              <a:t>NOMURA </a:t>
            </a:r>
            <a:br>
              <a:rPr lang="en-US" dirty="0"/>
            </a:br>
            <a:r>
              <a:rPr lang="en-US" dirty="0"/>
              <a:t> GLOBAL MARKETS’ WOMEN MENTORSHIP PROGRAM </a:t>
            </a:r>
            <a:endParaRPr lang="en-IN" dirty="0"/>
          </a:p>
        </p:txBody>
      </p:sp>
      <p:sp>
        <p:nvSpPr>
          <p:cNvPr id="3" name="Subtitle 2">
            <a:extLst>
              <a:ext uri="{FF2B5EF4-FFF2-40B4-BE49-F238E27FC236}">
                <a16:creationId xmlns:a16="http://schemas.microsoft.com/office/drawing/2014/main" id="{5AE65939-A59B-B66C-AF24-3D261348E980}"/>
              </a:ext>
            </a:extLst>
          </p:cNvPr>
          <p:cNvSpPr>
            <a:spLocks noGrp="1"/>
          </p:cNvSpPr>
          <p:nvPr>
            <p:ph type="subTitle" idx="1"/>
          </p:nvPr>
        </p:nvSpPr>
        <p:spPr>
          <a:xfrm>
            <a:off x="1958480" y="4432797"/>
            <a:ext cx="7766936" cy="1096899"/>
          </a:xfrm>
        </p:spPr>
        <p:txBody>
          <a:bodyPr/>
          <a:lstStyle/>
          <a:p>
            <a:r>
              <a:rPr lang="en-US" dirty="0"/>
              <a:t>AYUSHI MEHTA</a:t>
            </a:r>
          </a:p>
          <a:p>
            <a:r>
              <a:rPr lang="en-US" dirty="0"/>
              <a:t>IIT KANPUR</a:t>
            </a:r>
            <a:endParaRPr lang="en-IN" dirty="0"/>
          </a:p>
        </p:txBody>
      </p:sp>
    </p:spTree>
    <p:extLst>
      <p:ext uri="{BB962C8B-B14F-4D97-AF65-F5344CB8AC3E}">
        <p14:creationId xmlns:p14="http://schemas.microsoft.com/office/powerpoint/2010/main" val="390577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F6A0-B554-E4DC-4996-AA27200D7614}"/>
              </a:ext>
            </a:extLst>
          </p:cNvPr>
          <p:cNvSpPr>
            <a:spLocks noGrp="1"/>
          </p:cNvSpPr>
          <p:nvPr>
            <p:ph type="title"/>
          </p:nvPr>
        </p:nvSpPr>
        <p:spPr>
          <a:xfrm>
            <a:off x="838200" y="365126"/>
            <a:ext cx="9911080" cy="803918"/>
          </a:xfrm>
        </p:spPr>
        <p:txBody>
          <a:bodyPr>
            <a:normAutofit fontScale="90000"/>
          </a:bodyPr>
          <a:lstStyle/>
          <a:p>
            <a:r>
              <a:rPr lang="en-US" dirty="0"/>
              <a:t>BLACK-SCHOLES FORMULA FOR EUROPEAN OPTIONS </a:t>
            </a:r>
            <a:endParaRPr lang="en-IN" dirty="0"/>
          </a:p>
        </p:txBody>
      </p:sp>
      <p:sp>
        <p:nvSpPr>
          <p:cNvPr id="3" name="Content Placeholder 2">
            <a:extLst>
              <a:ext uri="{FF2B5EF4-FFF2-40B4-BE49-F238E27FC236}">
                <a16:creationId xmlns:a16="http://schemas.microsoft.com/office/drawing/2014/main" id="{11D5460C-C3C5-890F-C686-5B08CEAA2DF0}"/>
              </a:ext>
            </a:extLst>
          </p:cNvPr>
          <p:cNvSpPr>
            <a:spLocks noGrp="1"/>
          </p:cNvSpPr>
          <p:nvPr>
            <p:ph idx="1"/>
          </p:nvPr>
        </p:nvSpPr>
        <p:spPr>
          <a:xfrm>
            <a:off x="838200" y="1210391"/>
            <a:ext cx="10515600" cy="4966573"/>
          </a:xfrm>
        </p:spPr>
        <p:txBody>
          <a:bodyPr/>
          <a:lstStyle/>
          <a:p>
            <a:r>
              <a:rPr lang="en-US" dirty="0"/>
              <a:t>The Black-Scholes formula provides a theoretical estimate of the price of European-style options, which can only be exercised at expiration.</a:t>
            </a:r>
            <a:endParaRPr lang="en-IN" dirty="0"/>
          </a:p>
        </p:txBody>
      </p:sp>
      <p:pic>
        <p:nvPicPr>
          <p:cNvPr id="12" name="Content Placeholder 3">
            <a:extLst>
              <a:ext uri="{FF2B5EF4-FFF2-40B4-BE49-F238E27FC236}">
                <a16:creationId xmlns:a16="http://schemas.microsoft.com/office/drawing/2014/main" id="{45A9C2DA-8751-E9E4-7DBE-FC8A5908F6BE}"/>
              </a:ext>
            </a:extLst>
          </p:cNvPr>
          <p:cNvPicPr>
            <a:picLocks noChangeAspect="1"/>
          </p:cNvPicPr>
          <p:nvPr/>
        </p:nvPicPr>
        <p:blipFill>
          <a:blip r:embed="rId2"/>
          <a:stretch>
            <a:fillRect/>
          </a:stretch>
        </p:blipFill>
        <p:spPr>
          <a:xfrm>
            <a:off x="972826" y="1927340"/>
            <a:ext cx="3133145" cy="1766337"/>
          </a:xfrm>
          <a:prstGeom prst="rect">
            <a:avLst/>
          </a:prstGeom>
        </p:spPr>
      </p:pic>
      <p:pic>
        <p:nvPicPr>
          <p:cNvPr id="13" name="Picture 12">
            <a:extLst>
              <a:ext uri="{FF2B5EF4-FFF2-40B4-BE49-F238E27FC236}">
                <a16:creationId xmlns:a16="http://schemas.microsoft.com/office/drawing/2014/main" id="{9603FA3B-EBC5-D385-DA1E-4D7524C08355}"/>
              </a:ext>
            </a:extLst>
          </p:cNvPr>
          <p:cNvPicPr>
            <a:picLocks noChangeAspect="1"/>
          </p:cNvPicPr>
          <p:nvPr/>
        </p:nvPicPr>
        <p:blipFill>
          <a:blip r:embed="rId3"/>
          <a:stretch>
            <a:fillRect/>
          </a:stretch>
        </p:blipFill>
        <p:spPr>
          <a:xfrm>
            <a:off x="972826" y="3693677"/>
            <a:ext cx="2880957" cy="1766337"/>
          </a:xfrm>
          <a:prstGeom prst="rect">
            <a:avLst/>
          </a:prstGeom>
        </p:spPr>
      </p:pic>
      <p:pic>
        <p:nvPicPr>
          <p:cNvPr id="14" name="Picture 13">
            <a:extLst>
              <a:ext uri="{FF2B5EF4-FFF2-40B4-BE49-F238E27FC236}">
                <a16:creationId xmlns:a16="http://schemas.microsoft.com/office/drawing/2014/main" id="{42B24029-CF7F-A84A-9C74-2D3239957032}"/>
              </a:ext>
            </a:extLst>
          </p:cNvPr>
          <p:cNvPicPr>
            <a:picLocks noChangeAspect="1"/>
          </p:cNvPicPr>
          <p:nvPr/>
        </p:nvPicPr>
        <p:blipFill>
          <a:blip r:embed="rId4"/>
          <a:stretch>
            <a:fillRect/>
          </a:stretch>
        </p:blipFill>
        <p:spPr>
          <a:xfrm>
            <a:off x="5250092" y="2462178"/>
            <a:ext cx="6103708" cy="2516222"/>
          </a:xfrm>
          <a:prstGeom prst="rect">
            <a:avLst/>
          </a:prstGeom>
        </p:spPr>
      </p:pic>
      <p:pic>
        <p:nvPicPr>
          <p:cNvPr id="15" name="Picture 14">
            <a:extLst>
              <a:ext uri="{FF2B5EF4-FFF2-40B4-BE49-F238E27FC236}">
                <a16:creationId xmlns:a16="http://schemas.microsoft.com/office/drawing/2014/main" id="{620160F5-B0F3-3089-A39C-6731F2DA5220}"/>
              </a:ext>
            </a:extLst>
          </p:cNvPr>
          <p:cNvPicPr>
            <a:picLocks noChangeAspect="1"/>
          </p:cNvPicPr>
          <p:nvPr/>
        </p:nvPicPr>
        <p:blipFill>
          <a:blip r:embed="rId5"/>
          <a:stretch>
            <a:fillRect/>
          </a:stretch>
        </p:blipFill>
        <p:spPr>
          <a:xfrm>
            <a:off x="1132130" y="5647609"/>
            <a:ext cx="3257376" cy="1020383"/>
          </a:xfrm>
          <a:prstGeom prst="rect">
            <a:avLst/>
          </a:prstGeom>
        </p:spPr>
      </p:pic>
    </p:spTree>
    <p:extLst>
      <p:ext uri="{BB962C8B-B14F-4D97-AF65-F5344CB8AC3E}">
        <p14:creationId xmlns:p14="http://schemas.microsoft.com/office/powerpoint/2010/main" val="192420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C19D-7EF2-DBB7-970C-CA1EDE32DA1A}"/>
              </a:ext>
            </a:extLst>
          </p:cNvPr>
          <p:cNvSpPr>
            <a:spLocks noGrp="1"/>
          </p:cNvSpPr>
          <p:nvPr>
            <p:ph type="title"/>
          </p:nvPr>
        </p:nvSpPr>
        <p:spPr>
          <a:xfrm>
            <a:off x="677334" y="609600"/>
            <a:ext cx="9756986" cy="1320800"/>
          </a:xfrm>
        </p:spPr>
        <p:txBody>
          <a:bodyPr/>
          <a:lstStyle/>
          <a:p>
            <a:r>
              <a:rPr lang="en-US" dirty="0"/>
              <a:t>CODE SNIPPET FOR VERIFICATION USING BLACK-SCHOLES FORMULA</a:t>
            </a:r>
            <a:endParaRPr lang="en-IN" dirty="0"/>
          </a:p>
        </p:txBody>
      </p:sp>
      <p:sp>
        <p:nvSpPr>
          <p:cNvPr id="3" name="Content Placeholder 2">
            <a:extLst>
              <a:ext uri="{FF2B5EF4-FFF2-40B4-BE49-F238E27FC236}">
                <a16:creationId xmlns:a16="http://schemas.microsoft.com/office/drawing/2014/main" id="{9DC156F5-1D03-8035-D406-866E865D2A0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5CA1E76-BE6F-D4F1-941D-10A4B6206B78}"/>
              </a:ext>
            </a:extLst>
          </p:cNvPr>
          <p:cNvPicPr>
            <a:picLocks noChangeAspect="1"/>
          </p:cNvPicPr>
          <p:nvPr/>
        </p:nvPicPr>
        <p:blipFill>
          <a:blip r:embed="rId2"/>
          <a:stretch>
            <a:fillRect/>
          </a:stretch>
        </p:blipFill>
        <p:spPr>
          <a:xfrm>
            <a:off x="1558556" y="2324660"/>
            <a:ext cx="8449854" cy="3353268"/>
          </a:xfrm>
          <a:prstGeom prst="rect">
            <a:avLst/>
          </a:prstGeom>
        </p:spPr>
      </p:pic>
    </p:spTree>
    <p:extLst>
      <p:ext uri="{BB962C8B-B14F-4D97-AF65-F5344CB8AC3E}">
        <p14:creationId xmlns:p14="http://schemas.microsoft.com/office/powerpoint/2010/main" val="422120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BDBF-C915-C344-71DE-8EE71C28B0BE}"/>
              </a:ext>
            </a:extLst>
          </p:cNvPr>
          <p:cNvSpPr>
            <a:spLocks noGrp="1"/>
          </p:cNvSpPr>
          <p:nvPr>
            <p:ph type="title"/>
          </p:nvPr>
        </p:nvSpPr>
        <p:spPr>
          <a:xfrm>
            <a:off x="838200" y="365125"/>
            <a:ext cx="10515600" cy="1058561"/>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D5EAD235-78D4-F02A-FA44-178D2CC62057}"/>
              </a:ext>
            </a:extLst>
          </p:cNvPr>
          <p:cNvSpPr>
            <a:spLocks noGrp="1"/>
          </p:cNvSpPr>
          <p:nvPr>
            <p:ph idx="1"/>
          </p:nvPr>
        </p:nvSpPr>
        <p:spPr/>
        <p:txBody>
          <a:bodyPr/>
          <a:lstStyle/>
          <a:p>
            <a:r>
              <a:rPr lang="en-IN" dirty="0"/>
              <a:t>Values taken - K : 90, T : 0.5</a:t>
            </a:r>
          </a:p>
          <a:p>
            <a:pPr marL="0" indent="0">
              <a:buNone/>
            </a:pPr>
            <a:endParaRPr lang="en-IN" dirty="0"/>
          </a:p>
          <a:p>
            <a:pPr>
              <a:buFontTx/>
              <a:buChar char="-"/>
            </a:pPr>
            <a:r>
              <a:rPr lang="en-US" dirty="0"/>
              <a:t>The price of the European call option is: 14.57</a:t>
            </a:r>
            <a:endParaRPr lang="en-IN" dirty="0"/>
          </a:p>
          <a:p>
            <a:pPr>
              <a:buFontTx/>
              <a:buChar char="-"/>
            </a:pPr>
            <a:r>
              <a:rPr lang="en-US" dirty="0"/>
              <a:t>The price of the European put option is: 3.66</a:t>
            </a:r>
          </a:p>
          <a:p>
            <a:pPr>
              <a:buFontTx/>
              <a:buChar char="-"/>
            </a:pPr>
            <a:r>
              <a:rPr lang="en-US" dirty="0"/>
              <a:t>Verified call price using Black-Scholes formula: 14.58</a:t>
            </a:r>
          </a:p>
          <a:p>
            <a:pPr>
              <a:buFontTx/>
              <a:buChar char="-"/>
            </a:pPr>
            <a:r>
              <a:rPr lang="en-US" dirty="0"/>
              <a:t>Verified put price using Black-Scholes formula: 3.69</a:t>
            </a:r>
            <a:endParaRPr lang="en-IN" dirty="0"/>
          </a:p>
        </p:txBody>
      </p:sp>
    </p:spTree>
    <p:extLst>
      <p:ext uri="{BB962C8B-B14F-4D97-AF65-F5344CB8AC3E}">
        <p14:creationId xmlns:p14="http://schemas.microsoft.com/office/powerpoint/2010/main" val="399590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343C-AF88-8771-993D-8AF548209F4A}"/>
              </a:ext>
            </a:extLst>
          </p:cNvPr>
          <p:cNvSpPr>
            <a:spLocks noGrp="1"/>
          </p:cNvSpPr>
          <p:nvPr>
            <p:ph type="title"/>
          </p:nvPr>
        </p:nvSpPr>
        <p:spPr/>
        <p:txBody>
          <a:bodyPr/>
          <a:lstStyle/>
          <a:p>
            <a:r>
              <a:rPr lang="en-US" dirty="0"/>
              <a:t>DELTA</a:t>
            </a:r>
            <a:endParaRPr lang="en-IN" dirty="0"/>
          </a:p>
        </p:txBody>
      </p:sp>
      <p:sp>
        <p:nvSpPr>
          <p:cNvPr id="3" name="Content Placeholder 2">
            <a:extLst>
              <a:ext uri="{FF2B5EF4-FFF2-40B4-BE49-F238E27FC236}">
                <a16:creationId xmlns:a16="http://schemas.microsoft.com/office/drawing/2014/main" id="{6C5B1881-C972-42F8-37E5-CEAAC39A507B}"/>
              </a:ext>
            </a:extLst>
          </p:cNvPr>
          <p:cNvSpPr>
            <a:spLocks noGrp="1"/>
          </p:cNvSpPr>
          <p:nvPr>
            <p:ph idx="1"/>
          </p:nvPr>
        </p:nvSpPr>
        <p:spPr>
          <a:xfrm>
            <a:off x="838200" y="1504709"/>
            <a:ext cx="10515600" cy="4672254"/>
          </a:xfrm>
        </p:spPr>
        <p:txBody>
          <a:bodyPr/>
          <a:lstStyle/>
          <a:p>
            <a:pPr marL="0" indent="0">
              <a:buNone/>
            </a:pPr>
            <a:r>
              <a:rPr lang="en-US" b="1" dirty="0"/>
              <a:t>Definition:</a:t>
            </a:r>
            <a:endParaRPr lang="en-US" dirty="0"/>
          </a:p>
          <a:p>
            <a:pPr marL="0" indent="0">
              <a:buNone/>
            </a:pPr>
            <a:r>
              <a:rPr lang="en-US" b="1" dirty="0"/>
              <a:t>Delta</a:t>
            </a:r>
            <a:r>
              <a:rPr lang="en-US" dirty="0"/>
              <a:t> measures the sensitivity of an option's price to changes in the price of the underlying asset. It represents the rate of change of the option's price with respect to a one-unit change in the underlying asset's price.</a:t>
            </a:r>
          </a:p>
          <a:p>
            <a:pPr marL="0" indent="0">
              <a:buNone/>
            </a:pPr>
            <a:endParaRPr lang="en-US" b="1" dirty="0"/>
          </a:p>
          <a:p>
            <a:pPr marL="0" indent="0">
              <a:buNone/>
            </a:pPr>
            <a:r>
              <a:rPr lang="en-US" b="1" dirty="0"/>
              <a:t>Formula:</a:t>
            </a:r>
          </a:p>
          <a:p>
            <a:endParaRPr lang="en-IN" dirty="0"/>
          </a:p>
        </p:txBody>
      </p:sp>
      <p:pic>
        <p:nvPicPr>
          <p:cNvPr id="5" name="Picture 4">
            <a:extLst>
              <a:ext uri="{FF2B5EF4-FFF2-40B4-BE49-F238E27FC236}">
                <a16:creationId xmlns:a16="http://schemas.microsoft.com/office/drawing/2014/main" id="{FED77133-CB9A-A7E9-57F2-D3C4CBF1E43F}"/>
              </a:ext>
            </a:extLst>
          </p:cNvPr>
          <p:cNvPicPr>
            <a:picLocks noChangeAspect="1"/>
          </p:cNvPicPr>
          <p:nvPr/>
        </p:nvPicPr>
        <p:blipFill>
          <a:blip r:embed="rId2"/>
          <a:stretch>
            <a:fillRect/>
          </a:stretch>
        </p:blipFill>
        <p:spPr>
          <a:xfrm>
            <a:off x="2485744" y="3909922"/>
            <a:ext cx="4979847" cy="2267041"/>
          </a:xfrm>
          <a:prstGeom prst="rect">
            <a:avLst/>
          </a:prstGeom>
        </p:spPr>
      </p:pic>
    </p:spTree>
    <p:extLst>
      <p:ext uri="{BB962C8B-B14F-4D97-AF65-F5344CB8AC3E}">
        <p14:creationId xmlns:p14="http://schemas.microsoft.com/office/powerpoint/2010/main" val="671045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D0930B-B976-FB15-D405-D0203F487C7A}"/>
              </a:ext>
            </a:extLst>
          </p:cNvPr>
          <p:cNvPicPr>
            <a:picLocks noChangeAspect="1"/>
          </p:cNvPicPr>
          <p:nvPr/>
        </p:nvPicPr>
        <p:blipFill>
          <a:blip r:embed="rId2"/>
          <a:stretch>
            <a:fillRect/>
          </a:stretch>
        </p:blipFill>
        <p:spPr>
          <a:xfrm>
            <a:off x="2881577" y="3840836"/>
            <a:ext cx="5163760" cy="2237426"/>
          </a:xfrm>
          <a:prstGeom prst="rect">
            <a:avLst/>
          </a:prstGeom>
        </p:spPr>
      </p:pic>
      <p:sp>
        <p:nvSpPr>
          <p:cNvPr id="2" name="Title 1">
            <a:extLst>
              <a:ext uri="{FF2B5EF4-FFF2-40B4-BE49-F238E27FC236}">
                <a16:creationId xmlns:a16="http://schemas.microsoft.com/office/drawing/2014/main" id="{39A3343C-AF88-8771-993D-8AF548209F4A}"/>
              </a:ext>
            </a:extLst>
          </p:cNvPr>
          <p:cNvSpPr>
            <a:spLocks noGrp="1"/>
          </p:cNvSpPr>
          <p:nvPr>
            <p:ph type="title"/>
          </p:nvPr>
        </p:nvSpPr>
        <p:spPr/>
        <p:txBody>
          <a:bodyPr/>
          <a:lstStyle/>
          <a:p>
            <a:r>
              <a:rPr lang="en-US" dirty="0"/>
              <a:t>VEGA</a:t>
            </a:r>
            <a:endParaRPr lang="en-IN" dirty="0"/>
          </a:p>
        </p:txBody>
      </p:sp>
      <p:sp>
        <p:nvSpPr>
          <p:cNvPr id="3" name="Content Placeholder 2">
            <a:extLst>
              <a:ext uri="{FF2B5EF4-FFF2-40B4-BE49-F238E27FC236}">
                <a16:creationId xmlns:a16="http://schemas.microsoft.com/office/drawing/2014/main" id="{6C5B1881-C972-42F8-37E5-CEAAC39A507B}"/>
              </a:ext>
            </a:extLst>
          </p:cNvPr>
          <p:cNvSpPr>
            <a:spLocks noGrp="1"/>
          </p:cNvSpPr>
          <p:nvPr>
            <p:ph idx="1"/>
          </p:nvPr>
        </p:nvSpPr>
        <p:spPr>
          <a:xfrm>
            <a:off x="838200" y="1504709"/>
            <a:ext cx="10515600" cy="4672254"/>
          </a:xfrm>
        </p:spPr>
        <p:txBody>
          <a:bodyPr/>
          <a:lstStyle/>
          <a:p>
            <a:pPr marL="0" indent="0">
              <a:buNone/>
            </a:pPr>
            <a:r>
              <a:rPr lang="en-US" b="1" dirty="0"/>
              <a:t>Definition:</a:t>
            </a:r>
            <a:endParaRPr lang="en-US" dirty="0"/>
          </a:p>
          <a:p>
            <a:pPr marL="0" indent="0">
              <a:buNone/>
            </a:pPr>
            <a:r>
              <a:rPr lang="en-US" b="1" dirty="0"/>
              <a:t>Vega</a:t>
            </a:r>
            <a:r>
              <a:rPr lang="en-US" dirty="0"/>
              <a:t> measures the sensitivity of an option's price to changes in the volatility of the underlying asset. Specifically, it quantifies how much the price of an option will change with a 1% change in the volatility of the underlying asset.</a:t>
            </a:r>
          </a:p>
          <a:p>
            <a:pPr marL="0" indent="0">
              <a:buNone/>
            </a:pPr>
            <a:endParaRPr lang="en-US" dirty="0"/>
          </a:p>
          <a:p>
            <a:pPr marL="0" indent="0">
              <a:buNone/>
            </a:pPr>
            <a:r>
              <a:rPr lang="en-US" b="1" dirty="0"/>
              <a:t>Formula:</a:t>
            </a:r>
          </a:p>
          <a:p>
            <a:endParaRPr lang="en-IN" dirty="0"/>
          </a:p>
        </p:txBody>
      </p:sp>
    </p:spTree>
    <p:extLst>
      <p:ext uri="{BB962C8B-B14F-4D97-AF65-F5344CB8AC3E}">
        <p14:creationId xmlns:p14="http://schemas.microsoft.com/office/powerpoint/2010/main" val="2073417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5ABA-3016-491E-70EF-A35E2C4AED20}"/>
              </a:ext>
            </a:extLst>
          </p:cNvPr>
          <p:cNvSpPr>
            <a:spLocks noGrp="1"/>
          </p:cNvSpPr>
          <p:nvPr>
            <p:ph type="title"/>
          </p:nvPr>
        </p:nvSpPr>
        <p:spPr/>
        <p:txBody>
          <a:bodyPr/>
          <a:lstStyle/>
          <a:p>
            <a:r>
              <a:rPr lang="en-US" dirty="0"/>
              <a:t>CODE SNIPPETS FOR DELTA AND VEGA</a:t>
            </a:r>
            <a:endParaRPr lang="en-IN" dirty="0"/>
          </a:p>
        </p:txBody>
      </p:sp>
      <p:sp>
        <p:nvSpPr>
          <p:cNvPr id="3" name="Content Placeholder 2">
            <a:extLst>
              <a:ext uri="{FF2B5EF4-FFF2-40B4-BE49-F238E27FC236}">
                <a16:creationId xmlns:a16="http://schemas.microsoft.com/office/drawing/2014/main" id="{D64286AD-6B99-D17C-DD33-B2400D703722}"/>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27B82A66-310F-413B-2AF1-77ABF1CE3E48}"/>
              </a:ext>
            </a:extLst>
          </p:cNvPr>
          <p:cNvPicPr>
            <a:picLocks noChangeAspect="1"/>
          </p:cNvPicPr>
          <p:nvPr/>
        </p:nvPicPr>
        <p:blipFill>
          <a:blip r:embed="rId2"/>
          <a:stretch>
            <a:fillRect/>
          </a:stretch>
        </p:blipFill>
        <p:spPr>
          <a:xfrm>
            <a:off x="6096000" y="3043355"/>
            <a:ext cx="5674686" cy="2018421"/>
          </a:xfrm>
          <a:prstGeom prst="rect">
            <a:avLst/>
          </a:prstGeom>
        </p:spPr>
      </p:pic>
      <p:pic>
        <p:nvPicPr>
          <p:cNvPr id="11" name="Picture 10">
            <a:extLst>
              <a:ext uri="{FF2B5EF4-FFF2-40B4-BE49-F238E27FC236}">
                <a16:creationId xmlns:a16="http://schemas.microsoft.com/office/drawing/2014/main" id="{75BD2D98-E1A4-9DF6-129B-C3179870CD06}"/>
              </a:ext>
            </a:extLst>
          </p:cNvPr>
          <p:cNvPicPr>
            <a:picLocks noChangeAspect="1"/>
          </p:cNvPicPr>
          <p:nvPr/>
        </p:nvPicPr>
        <p:blipFill>
          <a:blip r:embed="rId3"/>
          <a:stretch>
            <a:fillRect/>
          </a:stretch>
        </p:blipFill>
        <p:spPr>
          <a:xfrm>
            <a:off x="3045059" y="1734372"/>
            <a:ext cx="5525271" cy="628738"/>
          </a:xfrm>
          <a:prstGeom prst="rect">
            <a:avLst/>
          </a:prstGeom>
        </p:spPr>
      </p:pic>
      <p:pic>
        <p:nvPicPr>
          <p:cNvPr id="13" name="Picture 12">
            <a:extLst>
              <a:ext uri="{FF2B5EF4-FFF2-40B4-BE49-F238E27FC236}">
                <a16:creationId xmlns:a16="http://schemas.microsoft.com/office/drawing/2014/main" id="{A71EF1C4-CBA9-BD78-01FE-BB9561EB4F54}"/>
              </a:ext>
            </a:extLst>
          </p:cNvPr>
          <p:cNvPicPr>
            <a:picLocks noChangeAspect="1"/>
          </p:cNvPicPr>
          <p:nvPr/>
        </p:nvPicPr>
        <p:blipFill>
          <a:blip r:embed="rId4"/>
          <a:stretch>
            <a:fillRect/>
          </a:stretch>
        </p:blipFill>
        <p:spPr>
          <a:xfrm>
            <a:off x="579393" y="3043355"/>
            <a:ext cx="4931332" cy="1984895"/>
          </a:xfrm>
          <a:prstGeom prst="rect">
            <a:avLst/>
          </a:prstGeom>
        </p:spPr>
      </p:pic>
    </p:spTree>
    <p:extLst>
      <p:ext uri="{BB962C8B-B14F-4D97-AF65-F5344CB8AC3E}">
        <p14:creationId xmlns:p14="http://schemas.microsoft.com/office/powerpoint/2010/main" val="67423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3D03-77AA-6B97-7EF8-C69316A95D7F}"/>
              </a:ext>
            </a:extLst>
          </p:cNvPr>
          <p:cNvSpPr>
            <a:spLocks noGrp="1"/>
          </p:cNvSpPr>
          <p:nvPr>
            <p:ph type="title"/>
          </p:nvPr>
        </p:nvSpPr>
        <p:spPr/>
        <p:txBody>
          <a:bodyPr/>
          <a:lstStyle/>
          <a:p>
            <a:r>
              <a:rPr lang="en-US" dirty="0"/>
              <a:t>CALCULATED VALUES OF DELTA AND VEGA</a:t>
            </a:r>
            <a:endParaRPr lang="en-IN" dirty="0"/>
          </a:p>
        </p:txBody>
      </p:sp>
      <p:sp>
        <p:nvSpPr>
          <p:cNvPr id="3" name="Content Placeholder 2">
            <a:extLst>
              <a:ext uri="{FF2B5EF4-FFF2-40B4-BE49-F238E27FC236}">
                <a16:creationId xmlns:a16="http://schemas.microsoft.com/office/drawing/2014/main" id="{C7A559E1-7BF2-89FC-77E2-93D55E90E355}"/>
              </a:ext>
            </a:extLst>
          </p:cNvPr>
          <p:cNvSpPr>
            <a:spLocks noGrp="1"/>
          </p:cNvSpPr>
          <p:nvPr>
            <p:ph idx="1"/>
          </p:nvPr>
        </p:nvSpPr>
        <p:spPr/>
        <p:txBody>
          <a:bodyPr/>
          <a:lstStyle/>
          <a:p>
            <a:r>
              <a:rPr lang="en-IN" dirty="0"/>
              <a:t>Values taken - K : 90, T : 0.5</a:t>
            </a:r>
          </a:p>
          <a:p>
            <a:pPr marL="0" indent="0">
              <a:buNone/>
            </a:pPr>
            <a:endParaRPr lang="en-IN" dirty="0"/>
          </a:p>
          <a:p>
            <a:pPr>
              <a:buFontTx/>
              <a:buChar char="-"/>
            </a:pPr>
            <a:r>
              <a:rPr lang="en-US" dirty="0"/>
              <a:t>Delta of the call option: 0.7469</a:t>
            </a:r>
          </a:p>
          <a:p>
            <a:pPr>
              <a:buFontTx/>
              <a:buChar char="-"/>
            </a:pPr>
            <a:r>
              <a:rPr lang="en-US" dirty="0"/>
              <a:t>Delta of the put option: -0.2177</a:t>
            </a:r>
          </a:p>
          <a:p>
            <a:pPr>
              <a:buFontTx/>
              <a:buChar char="-"/>
            </a:pPr>
            <a:r>
              <a:rPr lang="en-US" dirty="0"/>
              <a:t>Vega of the call option: 28.2172</a:t>
            </a:r>
          </a:p>
          <a:p>
            <a:pPr>
              <a:buFontTx/>
              <a:buChar char="-"/>
            </a:pPr>
            <a:r>
              <a:rPr lang="en-US" dirty="0"/>
              <a:t>Vega of the put option: 36.5257</a:t>
            </a:r>
            <a:endParaRPr lang="en-IN" dirty="0"/>
          </a:p>
        </p:txBody>
      </p:sp>
    </p:spTree>
    <p:extLst>
      <p:ext uri="{BB962C8B-B14F-4D97-AF65-F5344CB8AC3E}">
        <p14:creationId xmlns:p14="http://schemas.microsoft.com/office/powerpoint/2010/main" val="4010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65E8-9E61-8035-12EA-E408E14E323C}"/>
              </a:ext>
            </a:extLst>
          </p:cNvPr>
          <p:cNvSpPr>
            <a:spLocks noGrp="1"/>
          </p:cNvSpPr>
          <p:nvPr>
            <p:ph type="title"/>
          </p:nvPr>
        </p:nvSpPr>
        <p:spPr>
          <a:xfrm>
            <a:off x="226412" y="65220"/>
            <a:ext cx="11127388" cy="733951"/>
          </a:xfrm>
        </p:spPr>
        <p:txBody>
          <a:bodyPr>
            <a:normAutofit/>
          </a:bodyPr>
          <a:lstStyle/>
          <a:p>
            <a:r>
              <a:rPr lang="en-US" dirty="0"/>
              <a:t>USING DIFFERENT STRIKES AND TENOR</a:t>
            </a:r>
            <a:endParaRPr lang="en-IN" dirty="0"/>
          </a:p>
        </p:txBody>
      </p:sp>
      <p:pic>
        <p:nvPicPr>
          <p:cNvPr id="7" name="Content Placeholder 6">
            <a:extLst>
              <a:ext uri="{FF2B5EF4-FFF2-40B4-BE49-F238E27FC236}">
                <a16:creationId xmlns:a16="http://schemas.microsoft.com/office/drawing/2014/main" id="{9D3BED14-AFA3-1AC7-175B-707482BD0F31}"/>
              </a:ext>
            </a:extLst>
          </p:cNvPr>
          <p:cNvPicPr>
            <a:picLocks noGrp="1" noChangeAspect="1"/>
          </p:cNvPicPr>
          <p:nvPr>
            <p:ph idx="1"/>
          </p:nvPr>
        </p:nvPicPr>
        <p:blipFill>
          <a:blip r:embed="rId2"/>
          <a:stretch>
            <a:fillRect/>
          </a:stretch>
        </p:blipFill>
        <p:spPr>
          <a:xfrm>
            <a:off x="226412" y="1658940"/>
            <a:ext cx="3445491" cy="5199060"/>
          </a:xfrm>
        </p:spPr>
      </p:pic>
      <p:pic>
        <p:nvPicPr>
          <p:cNvPr id="5" name="Picture 4">
            <a:extLst>
              <a:ext uri="{FF2B5EF4-FFF2-40B4-BE49-F238E27FC236}">
                <a16:creationId xmlns:a16="http://schemas.microsoft.com/office/drawing/2014/main" id="{8AE8FC21-5BCE-8D9D-F47E-3646EB5A872F}"/>
              </a:ext>
            </a:extLst>
          </p:cNvPr>
          <p:cNvPicPr>
            <a:picLocks noChangeAspect="1"/>
          </p:cNvPicPr>
          <p:nvPr/>
        </p:nvPicPr>
        <p:blipFill>
          <a:blip r:embed="rId3"/>
          <a:stretch>
            <a:fillRect/>
          </a:stretch>
        </p:blipFill>
        <p:spPr>
          <a:xfrm>
            <a:off x="4026155" y="799171"/>
            <a:ext cx="4025608" cy="733951"/>
          </a:xfrm>
          <a:prstGeom prst="rect">
            <a:avLst/>
          </a:prstGeom>
        </p:spPr>
      </p:pic>
      <p:pic>
        <p:nvPicPr>
          <p:cNvPr id="9" name="Picture 8">
            <a:extLst>
              <a:ext uri="{FF2B5EF4-FFF2-40B4-BE49-F238E27FC236}">
                <a16:creationId xmlns:a16="http://schemas.microsoft.com/office/drawing/2014/main" id="{79F98F44-8360-E55D-62E1-49A21E73E539}"/>
              </a:ext>
            </a:extLst>
          </p:cNvPr>
          <p:cNvPicPr>
            <a:picLocks noChangeAspect="1"/>
          </p:cNvPicPr>
          <p:nvPr/>
        </p:nvPicPr>
        <p:blipFill>
          <a:blip r:embed="rId4"/>
          <a:stretch>
            <a:fillRect/>
          </a:stretch>
        </p:blipFill>
        <p:spPr>
          <a:xfrm>
            <a:off x="4247912" y="1658940"/>
            <a:ext cx="3530967" cy="5219992"/>
          </a:xfrm>
          <a:prstGeom prst="rect">
            <a:avLst/>
          </a:prstGeom>
        </p:spPr>
      </p:pic>
      <p:pic>
        <p:nvPicPr>
          <p:cNvPr id="11" name="Picture 10">
            <a:extLst>
              <a:ext uri="{FF2B5EF4-FFF2-40B4-BE49-F238E27FC236}">
                <a16:creationId xmlns:a16="http://schemas.microsoft.com/office/drawing/2014/main" id="{675E9A81-CAC3-7E6D-3FDB-287D0FB62D25}"/>
              </a:ext>
            </a:extLst>
          </p:cNvPr>
          <p:cNvPicPr>
            <a:picLocks noChangeAspect="1"/>
          </p:cNvPicPr>
          <p:nvPr/>
        </p:nvPicPr>
        <p:blipFill>
          <a:blip r:embed="rId5"/>
          <a:stretch>
            <a:fillRect/>
          </a:stretch>
        </p:blipFill>
        <p:spPr>
          <a:xfrm>
            <a:off x="8331738" y="1658940"/>
            <a:ext cx="3461406" cy="5199060"/>
          </a:xfrm>
          <a:prstGeom prst="rect">
            <a:avLst/>
          </a:prstGeom>
        </p:spPr>
      </p:pic>
    </p:spTree>
    <p:extLst>
      <p:ext uri="{BB962C8B-B14F-4D97-AF65-F5344CB8AC3E}">
        <p14:creationId xmlns:p14="http://schemas.microsoft.com/office/powerpoint/2010/main" val="398376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1BCF-657D-1223-587E-288D80DC8F08}"/>
              </a:ext>
            </a:extLst>
          </p:cNvPr>
          <p:cNvSpPr>
            <a:spLocks noGrp="1"/>
          </p:cNvSpPr>
          <p:nvPr>
            <p:ph type="title"/>
          </p:nvPr>
        </p:nvSpPr>
        <p:spPr/>
        <p:txBody>
          <a:bodyPr/>
          <a:lstStyle/>
          <a:p>
            <a:r>
              <a:rPr lang="en-US" dirty="0"/>
              <a:t>VISUALIZING SIMULATIONS</a:t>
            </a:r>
            <a:endParaRPr lang="en-IN" dirty="0"/>
          </a:p>
        </p:txBody>
      </p:sp>
      <p:pic>
        <p:nvPicPr>
          <p:cNvPr id="5" name="Content Placeholder 4">
            <a:extLst>
              <a:ext uri="{FF2B5EF4-FFF2-40B4-BE49-F238E27FC236}">
                <a16:creationId xmlns:a16="http://schemas.microsoft.com/office/drawing/2014/main" id="{F4CD88F5-896C-F19E-D311-04323EB53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9" y="1790900"/>
            <a:ext cx="6082001" cy="3649201"/>
          </a:xfrm>
        </p:spPr>
      </p:pic>
      <p:pic>
        <p:nvPicPr>
          <p:cNvPr id="7" name="Picture 6">
            <a:extLst>
              <a:ext uri="{FF2B5EF4-FFF2-40B4-BE49-F238E27FC236}">
                <a16:creationId xmlns:a16="http://schemas.microsoft.com/office/drawing/2014/main" id="{84927F37-C817-0371-CB89-C90C3823B563}"/>
              </a:ext>
            </a:extLst>
          </p:cNvPr>
          <p:cNvPicPr>
            <a:picLocks noChangeAspect="1"/>
          </p:cNvPicPr>
          <p:nvPr/>
        </p:nvPicPr>
        <p:blipFill>
          <a:blip r:embed="rId3"/>
          <a:stretch>
            <a:fillRect/>
          </a:stretch>
        </p:blipFill>
        <p:spPr>
          <a:xfrm>
            <a:off x="6865419" y="1441645"/>
            <a:ext cx="3743847" cy="2353003"/>
          </a:xfrm>
          <a:prstGeom prst="rect">
            <a:avLst/>
          </a:prstGeom>
        </p:spPr>
      </p:pic>
      <p:pic>
        <p:nvPicPr>
          <p:cNvPr id="11" name="Picture 10">
            <a:extLst>
              <a:ext uri="{FF2B5EF4-FFF2-40B4-BE49-F238E27FC236}">
                <a16:creationId xmlns:a16="http://schemas.microsoft.com/office/drawing/2014/main" id="{E1F3D8B0-F6C2-08E6-02C5-D708C7FCDF91}"/>
              </a:ext>
            </a:extLst>
          </p:cNvPr>
          <p:cNvPicPr>
            <a:picLocks noChangeAspect="1"/>
          </p:cNvPicPr>
          <p:nvPr/>
        </p:nvPicPr>
        <p:blipFill>
          <a:blip r:embed="rId4"/>
          <a:stretch>
            <a:fillRect/>
          </a:stretch>
        </p:blipFill>
        <p:spPr>
          <a:xfrm>
            <a:off x="6822549" y="4287807"/>
            <a:ext cx="3829584" cy="1286054"/>
          </a:xfrm>
          <a:prstGeom prst="rect">
            <a:avLst/>
          </a:prstGeom>
        </p:spPr>
      </p:pic>
      <p:sp>
        <p:nvSpPr>
          <p:cNvPr id="12" name="TextBox 11">
            <a:extLst>
              <a:ext uri="{FF2B5EF4-FFF2-40B4-BE49-F238E27FC236}">
                <a16:creationId xmlns:a16="http://schemas.microsoft.com/office/drawing/2014/main" id="{62D80C81-68D5-28C8-C2CA-791C9F9FA0CD}"/>
              </a:ext>
            </a:extLst>
          </p:cNvPr>
          <p:cNvSpPr txBox="1"/>
          <p:nvPr/>
        </p:nvSpPr>
        <p:spPr>
          <a:xfrm>
            <a:off x="7834274" y="3868032"/>
            <a:ext cx="1806135" cy="369332"/>
          </a:xfrm>
          <a:prstGeom prst="rect">
            <a:avLst/>
          </a:prstGeom>
          <a:noFill/>
        </p:spPr>
        <p:txBody>
          <a:bodyPr wrap="none" rtlCol="0">
            <a:spAutoFit/>
          </a:bodyPr>
          <a:lstStyle/>
          <a:p>
            <a:r>
              <a:rPr lang="en-US" b="1" dirty="0"/>
              <a:t>Parameters Used</a:t>
            </a:r>
            <a:endParaRPr lang="en-IN" b="1" dirty="0"/>
          </a:p>
        </p:txBody>
      </p:sp>
      <p:sp>
        <p:nvSpPr>
          <p:cNvPr id="13" name="TextBox 12">
            <a:extLst>
              <a:ext uri="{FF2B5EF4-FFF2-40B4-BE49-F238E27FC236}">
                <a16:creationId xmlns:a16="http://schemas.microsoft.com/office/drawing/2014/main" id="{45A3EC87-0D74-68CC-FD96-F4FC51F4357B}"/>
              </a:ext>
            </a:extLst>
          </p:cNvPr>
          <p:cNvSpPr txBox="1"/>
          <p:nvPr/>
        </p:nvSpPr>
        <p:spPr>
          <a:xfrm>
            <a:off x="7440704" y="5697688"/>
            <a:ext cx="2593274" cy="369332"/>
          </a:xfrm>
          <a:prstGeom prst="rect">
            <a:avLst/>
          </a:prstGeom>
          <a:noFill/>
        </p:spPr>
        <p:txBody>
          <a:bodyPr wrap="none" rtlCol="0">
            <a:spAutoFit/>
          </a:bodyPr>
          <a:lstStyle/>
          <a:p>
            <a:r>
              <a:rPr lang="en-US" b="1" dirty="0"/>
              <a:t>Stochastic GBM Equation</a:t>
            </a:r>
            <a:endParaRPr lang="en-IN" b="1" dirty="0"/>
          </a:p>
        </p:txBody>
      </p:sp>
    </p:spTree>
    <p:extLst>
      <p:ext uri="{BB962C8B-B14F-4D97-AF65-F5344CB8AC3E}">
        <p14:creationId xmlns:p14="http://schemas.microsoft.com/office/powerpoint/2010/main" val="744791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B828-54D5-8877-0F12-5411A03DDCBB}"/>
              </a:ext>
            </a:extLst>
          </p:cNvPr>
          <p:cNvSpPr>
            <a:spLocks noGrp="1"/>
          </p:cNvSpPr>
          <p:nvPr>
            <p:ph type="ctrTitle"/>
          </p:nvPr>
        </p:nvSpPr>
        <p:spPr/>
        <p:txBody>
          <a:bodyPr/>
          <a:lstStyle/>
          <a:p>
            <a:r>
              <a:rPr lang="en-US" dirty="0"/>
              <a:t>EQUITY MARKETS</a:t>
            </a:r>
            <a:endParaRPr lang="en-IN" dirty="0"/>
          </a:p>
        </p:txBody>
      </p:sp>
      <p:sp>
        <p:nvSpPr>
          <p:cNvPr id="3" name="Subtitle 2">
            <a:extLst>
              <a:ext uri="{FF2B5EF4-FFF2-40B4-BE49-F238E27FC236}">
                <a16:creationId xmlns:a16="http://schemas.microsoft.com/office/drawing/2014/main" id="{166D9C1F-5B6A-0A4B-CF84-BF7053C1BAB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9552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809E-985D-F0D6-0CA0-0DA8A5E05BE8}"/>
              </a:ext>
            </a:extLst>
          </p:cNvPr>
          <p:cNvSpPr>
            <a:spLocks noGrp="1"/>
          </p:cNvSpPr>
          <p:nvPr>
            <p:ph type="title"/>
          </p:nvPr>
        </p:nvSpPr>
        <p:spPr/>
        <p:txBody>
          <a:bodyPr/>
          <a:lstStyle/>
          <a:p>
            <a:pPr algn="ctr"/>
            <a:r>
              <a:rPr lang="en-US" dirty="0"/>
              <a:t>HIGHLIGHTS OF THE MENTORSHIP PROGRAM</a:t>
            </a:r>
            <a:endParaRPr lang="en-IN" dirty="0"/>
          </a:p>
        </p:txBody>
      </p:sp>
      <p:sp>
        <p:nvSpPr>
          <p:cNvPr id="3" name="Content Placeholder 2">
            <a:extLst>
              <a:ext uri="{FF2B5EF4-FFF2-40B4-BE49-F238E27FC236}">
                <a16:creationId xmlns:a16="http://schemas.microsoft.com/office/drawing/2014/main" id="{592BB83C-346A-3B43-9A00-E741A5F2E728}"/>
              </a:ext>
            </a:extLst>
          </p:cNvPr>
          <p:cNvSpPr>
            <a:spLocks noGrp="1"/>
          </p:cNvSpPr>
          <p:nvPr>
            <p:ph idx="1"/>
          </p:nvPr>
        </p:nvSpPr>
        <p:spPr/>
        <p:txBody>
          <a:bodyPr/>
          <a:lstStyle/>
          <a:p>
            <a:r>
              <a:rPr lang="en-US" dirty="0"/>
              <a:t>Delved into the world of finance especially stock markets under the esteemed guidance of experienced professionals at Nomura.</a:t>
            </a:r>
          </a:p>
          <a:p>
            <a:r>
              <a:rPr lang="en-US" dirty="0"/>
              <a:t>Researched and worked on two projects :</a:t>
            </a:r>
          </a:p>
          <a:p>
            <a:pPr marL="0" indent="0">
              <a:buNone/>
            </a:pPr>
            <a:r>
              <a:rPr lang="en-US" dirty="0"/>
              <a:t>     1. Pricing European Options using Monte Carlo Simulations</a:t>
            </a:r>
          </a:p>
          <a:p>
            <a:pPr marL="0" indent="0">
              <a:buNone/>
            </a:pPr>
            <a:r>
              <a:rPr lang="en-US" dirty="0"/>
              <a:t>     2. Equity Markets</a:t>
            </a:r>
          </a:p>
          <a:p>
            <a:endParaRPr lang="en-US" dirty="0"/>
          </a:p>
          <a:p>
            <a:endParaRPr lang="en-IN" dirty="0"/>
          </a:p>
        </p:txBody>
      </p:sp>
      <p:pic>
        <p:nvPicPr>
          <p:cNvPr id="3074" name="Picture 2">
            <a:extLst>
              <a:ext uri="{FF2B5EF4-FFF2-40B4-BE49-F238E27FC236}">
                <a16:creationId xmlns:a16="http://schemas.microsoft.com/office/drawing/2014/main" id="{37887105-D157-B46D-2B96-836DED486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640" y="3943350"/>
            <a:ext cx="4856480" cy="273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29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F38E-2DC4-48DC-F938-2583B7E47AC8}"/>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5029750D-666F-83D6-EA66-CF82D54473BB}"/>
              </a:ext>
            </a:extLst>
          </p:cNvPr>
          <p:cNvSpPr>
            <a:spLocks noGrp="1"/>
          </p:cNvSpPr>
          <p:nvPr>
            <p:ph idx="1"/>
          </p:nvPr>
        </p:nvSpPr>
        <p:spPr>
          <a:xfrm>
            <a:off x="575734" y="1371601"/>
            <a:ext cx="8596668" cy="4436082"/>
          </a:xfrm>
        </p:spPr>
        <p:txBody>
          <a:bodyPr/>
          <a:lstStyle/>
          <a:p>
            <a:r>
              <a:rPr lang="en-US" dirty="0"/>
              <a:t>Equity markets, also known as stock markets or share markets, are platforms where shares of publicly traded companies are bought and sold. </a:t>
            </a:r>
          </a:p>
          <a:p>
            <a:r>
              <a:rPr lang="en-US" dirty="0"/>
              <a:t>These markets enable investors to purchase ownership stakes in companies, which are represented by shares of stock. </a:t>
            </a:r>
          </a:p>
          <a:p>
            <a:r>
              <a:rPr lang="en-US" dirty="0"/>
              <a:t>The main functions of equity markets include providing companies with access to capital and giving investors the opportunity to participate in the financial performance of those companies.</a:t>
            </a:r>
            <a:endParaRPr lang="en-IN" dirty="0"/>
          </a:p>
        </p:txBody>
      </p:sp>
      <p:pic>
        <p:nvPicPr>
          <p:cNvPr id="4098" name="Picture 2">
            <a:extLst>
              <a:ext uri="{FF2B5EF4-FFF2-40B4-BE49-F238E27FC236}">
                <a16:creationId xmlns:a16="http://schemas.microsoft.com/office/drawing/2014/main" id="{AF4B5489-AC44-81BE-7B9E-2D3B50B7A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364" y="3756659"/>
            <a:ext cx="3236595" cy="215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6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4E91-3843-AC8C-911E-D414B9D490AA}"/>
              </a:ext>
            </a:extLst>
          </p:cNvPr>
          <p:cNvSpPr>
            <a:spLocks noGrp="1"/>
          </p:cNvSpPr>
          <p:nvPr>
            <p:ph type="title"/>
          </p:nvPr>
        </p:nvSpPr>
        <p:spPr/>
        <p:txBody>
          <a:bodyPr/>
          <a:lstStyle/>
          <a:p>
            <a:r>
              <a:rPr lang="en-US" dirty="0"/>
              <a:t>NIFTY 50 INDEX</a:t>
            </a:r>
            <a:endParaRPr lang="en-IN" dirty="0"/>
          </a:p>
        </p:txBody>
      </p:sp>
      <p:sp>
        <p:nvSpPr>
          <p:cNvPr id="3" name="Content Placeholder 2">
            <a:extLst>
              <a:ext uri="{FF2B5EF4-FFF2-40B4-BE49-F238E27FC236}">
                <a16:creationId xmlns:a16="http://schemas.microsoft.com/office/drawing/2014/main" id="{0A9E35D8-3109-486C-8BBC-0B584817F0B3}"/>
              </a:ext>
            </a:extLst>
          </p:cNvPr>
          <p:cNvSpPr>
            <a:spLocks noGrp="1"/>
          </p:cNvSpPr>
          <p:nvPr>
            <p:ph idx="1"/>
          </p:nvPr>
        </p:nvSpPr>
        <p:spPr/>
        <p:txBody>
          <a:bodyPr/>
          <a:lstStyle/>
          <a:p>
            <a:r>
              <a:rPr lang="en-US" dirty="0"/>
              <a:t>The NIFTY 50 is a stock market index representing the weighted average of 50 of the largest and most liquid Indian companies listed on the National Stock Exchange of India (NSE).</a:t>
            </a:r>
          </a:p>
          <a:p>
            <a:r>
              <a:rPr lang="en-US" dirty="0"/>
              <a:t>It serves as a benchmark index for the Indian equity market, providing a measure of the overall performance of the market and the economy.</a:t>
            </a:r>
            <a:endParaRPr lang="en-IN" dirty="0"/>
          </a:p>
        </p:txBody>
      </p:sp>
    </p:spTree>
    <p:extLst>
      <p:ext uri="{BB962C8B-B14F-4D97-AF65-F5344CB8AC3E}">
        <p14:creationId xmlns:p14="http://schemas.microsoft.com/office/powerpoint/2010/main" val="134030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DA52-F3C1-C950-0EC5-B335A6132967}"/>
              </a:ext>
            </a:extLst>
          </p:cNvPr>
          <p:cNvSpPr>
            <a:spLocks noGrp="1"/>
          </p:cNvSpPr>
          <p:nvPr>
            <p:ph type="title"/>
          </p:nvPr>
        </p:nvSpPr>
        <p:spPr/>
        <p:txBody>
          <a:bodyPr/>
          <a:lstStyle/>
          <a:p>
            <a:r>
              <a:rPr lang="en-US" dirty="0"/>
              <a:t>TOP 10 LARGE CAP STOCKS IN NIFTY 50 INDEX TAKEN (AS ON 15.04.2024)</a:t>
            </a:r>
            <a:endParaRPr lang="en-IN" dirty="0"/>
          </a:p>
        </p:txBody>
      </p:sp>
      <p:sp>
        <p:nvSpPr>
          <p:cNvPr id="3" name="Content Placeholder 2">
            <a:extLst>
              <a:ext uri="{FF2B5EF4-FFF2-40B4-BE49-F238E27FC236}">
                <a16:creationId xmlns:a16="http://schemas.microsoft.com/office/drawing/2014/main" id="{67ED384D-2C3A-DD9E-F7D4-F519FE7DB301}"/>
              </a:ext>
            </a:extLst>
          </p:cNvPr>
          <p:cNvSpPr>
            <a:spLocks noGrp="1"/>
          </p:cNvSpPr>
          <p:nvPr>
            <p:ph idx="1"/>
          </p:nvPr>
        </p:nvSpPr>
        <p:spPr/>
        <p:txBody>
          <a:bodyPr>
            <a:normAutofit lnSpcReduction="10000"/>
          </a:bodyPr>
          <a:lstStyle/>
          <a:p>
            <a:pPr marL="514350" indent="-514350">
              <a:buAutoNum type="arabicPeriod"/>
            </a:pPr>
            <a:r>
              <a:rPr lang="en-US" dirty="0"/>
              <a:t>BAJFINANCE</a:t>
            </a:r>
          </a:p>
          <a:p>
            <a:pPr marL="514350" indent="-514350">
              <a:buAutoNum type="arabicPeriod"/>
            </a:pPr>
            <a:r>
              <a:rPr lang="en-IN" dirty="0"/>
              <a:t>HDFCBANK</a:t>
            </a:r>
          </a:p>
          <a:p>
            <a:pPr marL="514350" indent="-514350">
              <a:buAutoNum type="arabicPeriod"/>
            </a:pPr>
            <a:r>
              <a:rPr lang="en-IN" dirty="0"/>
              <a:t>ICICIBANK</a:t>
            </a:r>
          </a:p>
          <a:p>
            <a:pPr marL="514350" indent="-514350">
              <a:buAutoNum type="arabicPeriod"/>
            </a:pPr>
            <a:r>
              <a:rPr lang="en-IN" dirty="0"/>
              <a:t>INFY</a:t>
            </a:r>
          </a:p>
          <a:p>
            <a:pPr marL="514350" indent="-514350">
              <a:buAutoNum type="arabicPeriod"/>
            </a:pPr>
            <a:r>
              <a:rPr lang="en-IN" dirty="0"/>
              <a:t>ITC</a:t>
            </a:r>
          </a:p>
          <a:p>
            <a:pPr marL="514350" indent="-514350">
              <a:buAutoNum type="arabicPeriod"/>
            </a:pPr>
            <a:r>
              <a:rPr lang="en-IN" dirty="0"/>
              <a:t>KOTAKBANK</a:t>
            </a:r>
          </a:p>
          <a:p>
            <a:pPr marL="514350" indent="-514350">
              <a:buAutoNum type="arabicPeriod"/>
            </a:pPr>
            <a:r>
              <a:rPr lang="en-IN" dirty="0"/>
              <a:t>LT</a:t>
            </a:r>
          </a:p>
          <a:p>
            <a:pPr marL="514350" indent="-514350">
              <a:buAutoNum type="arabicPeriod"/>
            </a:pPr>
            <a:r>
              <a:rPr lang="en-IN" dirty="0"/>
              <a:t>RELIANCE</a:t>
            </a:r>
          </a:p>
          <a:p>
            <a:pPr marL="514350" indent="-514350">
              <a:buAutoNum type="arabicPeriod"/>
            </a:pPr>
            <a:r>
              <a:rPr lang="en-IN" dirty="0"/>
              <a:t>SBIN</a:t>
            </a:r>
          </a:p>
          <a:p>
            <a:pPr marL="514350" indent="-514350">
              <a:buAutoNum type="arabicPeriod"/>
            </a:pPr>
            <a:r>
              <a:rPr lang="en-IN" dirty="0"/>
              <a:t>TCS</a:t>
            </a:r>
          </a:p>
        </p:txBody>
      </p:sp>
    </p:spTree>
    <p:extLst>
      <p:ext uri="{BB962C8B-B14F-4D97-AF65-F5344CB8AC3E}">
        <p14:creationId xmlns:p14="http://schemas.microsoft.com/office/powerpoint/2010/main" val="3484539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8B18-A93B-9A09-09E9-B188D9F255A8}"/>
              </a:ext>
            </a:extLst>
          </p:cNvPr>
          <p:cNvSpPr>
            <a:spLocks noGrp="1"/>
          </p:cNvSpPr>
          <p:nvPr>
            <p:ph type="title"/>
          </p:nvPr>
        </p:nvSpPr>
        <p:spPr>
          <a:xfrm>
            <a:off x="838200" y="365125"/>
            <a:ext cx="10515600" cy="746045"/>
          </a:xfrm>
        </p:spPr>
        <p:txBody>
          <a:bodyPr/>
          <a:lstStyle/>
          <a:p>
            <a:r>
              <a:rPr lang="en-US" dirty="0"/>
              <a:t>BETA OF A STOCK</a:t>
            </a:r>
            <a:endParaRPr lang="en-IN" dirty="0"/>
          </a:p>
        </p:txBody>
      </p:sp>
      <p:sp>
        <p:nvSpPr>
          <p:cNvPr id="3" name="Content Placeholder 2">
            <a:extLst>
              <a:ext uri="{FF2B5EF4-FFF2-40B4-BE49-F238E27FC236}">
                <a16:creationId xmlns:a16="http://schemas.microsoft.com/office/drawing/2014/main" id="{E375333E-BA23-15C9-8C0E-0FB4B9B77185}"/>
              </a:ext>
            </a:extLst>
          </p:cNvPr>
          <p:cNvSpPr>
            <a:spLocks noGrp="1"/>
          </p:cNvSpPr>
          <p:nvPr>
            <p:ph idx="1"/>
          </p:nvPr>
        </p:nvSpPr>
        <p:spPr>
          <a:xfrm>
            <a:off x="838200" y="1296365"/>
            <a:ext cx="10515600" cy="4880598"/>
          </a:xfrm>
        </p:spPr>
        <p:txBody>
          <a:bodyPr>
            <a:normAutofit/>
          </a:bodyPr>
          <a:lstStyle/>
          <a:p>
            <a:pPr marL="0" indent="0">
              <a:buNone/>
            </a:pPr>
            <a:r>
              <a:rPr lang="en-US" b="1" dirty="0"/>
              <a:t>Definition:</a:t>
            </a:r>
            <a:r>
              <a:rPr lang="en-US" dirty="0"/>
              <a:t> Beta (β) is a measure of a stock's volatility or systematic risk in comparison to the overall market. It indicates how much the stock's price is expected to move relative to market movements. A beta value can help investors understand the risk associated with a particular stock in the context of the market.</a:t>
            </a:r>
          </a:p>
          <a:p>
            <a:pPr marL="0" indent="0">
              <a:buNone/>
            </a:pPr>
            <a:endParaRPr lang="en-US" dirty="0"/>
          </a:p>
          <a:p>
            <a:pPr marL="0" indent="0">
              <a:buNone/>
            </a:pPr>
            <a:r>
              <a:rPr lang="en-US" b="1" dirty="0"/>
              <a:t>Interpretation of Beta Values:</a:t>
            </a:r>
            <a:endParaRPr lang="en-US" dirty="0"/>
          </a:p>
          <a:p>
            <a:pPr>
              <a:buFont typeface="Arial" panose="020B0604020202020204" pitchFamily="34" charset="0"/>
              <a:buChar char="•"/>
            </a:pPr>
            <a:r>
              <a:rPr lang="en-US" b="1" dirty="0"/>
              <a:t>β = 1</a:t>
            </a:r>
            <a:r>
              <a:rPr lang="en-US" dirty="0"/>
              <a:t>: The stock's price is expected to move in line with the market.</a:t>
            </a:r>
          </a:p>
          <a:p>
            <a:pPr>
              <a:buFont typeface="Arial" panose="020B0604020202020204" pitchFamily="34" charset="0"/>
              <a:buChar char="•"/>
            </a:pPr>
            <a:r>
              <a:rPr lang="en-US" b="1" dirty="0"/>
              <a:t>β &gt; 1</a:t>
            </a:r>
            <a:r>
              <a:rPr lang="en-US" dirty="0"/>
              <a:t>: The stock is more volatile than the market. For example, a beta of 1.5 means the stock is expected to be 50% more volatile than the market.</a:t>
            </a:r>
          </a:p>
          <a:p>
            <a:pPr>
              <a:buFont typeface="Arial" panose="020B0604020202020204" pitchFamily="34" charset="0"/>
              <a:buChar char="•"/>
            </a:pPr>
            <a:r>
              <a:rPr lang="en-US" b="1" dirty="0"/>
              <a:t>β &lt; 1</a:t>
            </a:r>
            <a:r>
              <a:rPr lang="en-US" dirty="0"/>
              <a:t>: The stock is less volatile than the market. For example, a beta of 0.5 means the stock is expected to be 50% less volatile than the market.</a:t>
            </a:r>
          </a:p>
          <a:p>
            <a:pPr>
              <a:buFont typeface="Arial" panose="020B0604020202020204" pitchFamily="34" charset="0"/>
              <a:buChar char="•"/>
            </a:pPr>
            <a:r>
              <a:rPr lang="en-US" b="1" dirty="0"/>
              <a:t>β = 0</a:t>
            </a:r>
            <a:r>
              <a:rPr lang="en-US" dirty="0"/>
              <a:t>: The stock's price is not correlated with the market movements.</a:t>
            </a:r>
          </a:p>
          <a:p>
            <a:pPr>
              <a:buFont typeface="Arial" panose="020B0604020202020204" pitchFamily="34" charset="0"/>
              <a:buChar char="•"/>
            </a:pPr>
            <a:r>
              <a:rPr lang="en-US" b="1" dirty="0"/>
              <a:t>β &lt; 0</a:t>
            </a:r>
            <a:r>
              <a:rPr lang="en-US" dirty="0"/>
              <a:t>: The stock moves in the opposite direction to the market.</a:t>
            </a:r>
          </a:p>
          <a:p>
            <a:pPr marL="0" indent="0">
              <a:buNone/>
            </a:pPr>
            <a:endParaRPr lang="en-IN" dirty="0"/>
          </a:p>
        </p:txBody>
      </p:sp>
    </p:spTree>
    <p:extLst>
      <p:ext uri="{BB962C8B-B14F-4D97-AF65-F5344CB8AC3E}">
        <p14:creationId xmlns:p14="http://schemas.microsoft.com/office/powerpoint/2010/main" val="586553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B8D7-913F-7176-3F4D-3FB286F2B171}"/>
              </a:ext>
            </a:extLst>
          </p:cNvPr>
          <p:cNvSpPr>
            <a:spLocks noGrp="1"/>
          </p:cNvSpPr>
          <p:nvPr>
            <p:ph type="title"/>
          </p:nvPr>
        </p:nvSpPr>
        <p:spPr>
          <a:xfrm>
            <a:off x="838200" y="365126"/>
            <a:ext cx="10515600" cy="1046986"/>
          </a:xfrm>
        </p:spPr>
        <p:txBody>
          <a:bodyPr/>
          <a:lstStyle/>
          <a:p>
            <a:r>
              <a:rPr lang="en-US" dirty="0"/>
              <a:t>CALCULATING BETA</a:t>
            </a:r>
            <a:endParaRPr lang="en-IN" dirty="0"/>
          </a:p>
        </p:txBody>
      </p:sp>
      <p:sp>
        <p:nvSpPr>
          <p:cNvPr id="3" name="Content Placeholder 2">
            <a:extLst>
              <a:ext uri="{FF2B5EF4-FFF2-40B4-BE49-F238E27FC236}">
                <a16:creationId xmlns:a16="http://schemas.microsoft.com/office/drawing/2014/main" id="{D1D30466-467C-58D8-1E6E-300F673BFB9F}"/>
              </a:ext>
            </a:extLst>
          </p:cNvPr>
          <p:cNvSpPr>
            <a:spLocks noGrp="1"/>
          </p:cNvSpPr>
          <p:nvPr>
            <p:ph idx="1"/>
          </p:nvPr>
        </p:nvSpPr>
        <p:spPr>
          <a:xfrm>
            <a:off x="838200" y="1307939"/>
            <a:ext cx="10515600" cy="4869024"/>
          </a:xfrm>
        </p:spPr>
        <p:txBody>
          <a:bodyPr>
            <a:normAutofit/>
          </a:bodyPr>
          <a:lstStyle/>
          <a:p>
            <a:pPr marL="514350" indent="-514350">
              <a:buAutoNum type="arabicPeriod"/>
            </a:pPr>
            <a:r>
              <a:rPr lang="en-US" dirty="0"/>
              <a:t>Using Formula:</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Font typeface="Arial" panose="020B0604020202020204" pitchFamily="34" charset="0"/>
              <a:buAutoNum type="arabicPeriod"/>
            </a:pPr>
            <a:r>
              <a:rPr lang="en-US" dirty="0"/>
              <a:t>Using Linear Regression: Slope of the best-fit line in the plot of ‘Return of  Stock VS Return of Market’ </a:t>
            </a:r>
            <a:endParaRPr lang="en-IN"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pic>
        <p:nvPicPr>
          <p:cNvPr id="5" name="Picture 4">
            <a:extLst>
              <a:ext uri="{FF2B5EF4-FFF2-40B4-BE49-F238E27FC236}">
                <a16:creationId xmlns:a16="http://schemas.microsoft.com/office/drawing/2014/main" id="{EB247D63-22CA-C90F-B49A-1E788B8C3719}"/>
              </a:ext>
            </a:extLst>
          </p:cNvPr>
          <p:cNvPicPr>
            <a:picLocks noChangeAspect="1"/>
          </p:cNvPicPr>
          <p:nvPr/>
        </p:nvPicPr>
        <p:blipFill>
          <a:blip r:embed="rId2"/>
          <a:stretch>
            <a:fillRect/>
          </a:stretch>
        </p:blipFill>
        <p:spPr>
          <a:xfrm>
            <a:off x="3353011" y="1284508"/>
            <a:ext cx="6178015" cy="2911571"/>
          </a:xfrm>
          <a:prstGeom prst="rect">
            <a:avLst/>
          </a:prstGeom>
        </p:spPr>
      </p:pic>
    </p:spTree>
    <p:extLst>
      <p:ext uri="{BB962C8B-B14F-4D97-AF65-F5344CB8AC3E}">
        <p14:creationId xmlns:p14="http://schemas.microsoft.com/office/powerpoint/2010/main" val="1153232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1E12-F130-CAEE-3C5D-DA889F833031}"/>
              </a:ext>
            </a:extLst>
          </p:cNvPr>
          <p:cNvSpPr>
            <a:spLocks noGrp="1"/>
          </p:cNvSpPr>
          <p:nvPr>
            <p:ph type="title"/>
          </p:nvPr>
        </p:nvSpPr>
        <p:spPr>
          <a:xfrm>
            <a:off x="838200" y="365125"/>
            <a:ext cx="10515600" cy="687557"/>
          </a:xfrm>
        </p:spPr>
        <p:txBody>
          <a:bodyPr>
            <a:normAutofit/>
          </a:bodyPr>
          <a:lstStyle/>
          <a:p>
            <a:r>
              <a:rPr lang="en-US" dirty="0"/>
              <a:t>PYTHON CODE AND OUTPUT</a:t>
            </a:r>
            <a:endParaRPr lang="en-IN" dirty="0"/>
          </a:p>
        </p:txBody>
      </p:sp>
      <p:sp>
        <p:nvSpPr>
          <p:cNvPr id="3" name="Content Placeholder 2">
            <a:extLst>
              <a:ext uri="{FF2B5EF4-FFF2-40B4-BE49-F238E27FC236}">
                <a16:creationId xmlns:a16="http://schemas.microsoft.com/office/drawing/2014/main" id="{69C7E572-2FF9-E012-3BD3-D14F886CC6F9}"/>
              </a:ext>
            </a:extLst>
          </p:cNvPr>
          <p:cNvSpPr>
            <a:spLocks noGrp="1"/>
          </p:cNvSpPr>
          <p:nvPr>
            <p:ph idx="1"/>
          </p:nvPr>
        </p:nvSpPr>
        <p:spPr>
          <a:xfrm>
            <a:off x="838200" y="1701478"/>
            <a:ext cx="10515600" cy="4984771"/>
          </a:xfrm>
        </p:spPr>
        <p:txBody>
          <a:bodyPr/>
          <a:lstStyle/>
          <a:p>
            <a:pPr marL="514350" indent="-514350">
              <a:buAutoNum type="arabicPeriod"/>
            </a:pPr>
            <a:r>
              <a:rPr lang="en-US" dirty="0"/>
              <a:t>Calculating Returns:  </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r>
              <a:rPr lang="en-US" dirty="0"/>
              <a:t>Calculating Beta values of each stock:</a:t>
            </a:r>
          </a:p>
          <a:p>
            <a:pPr marL="514350" indent="-514350">
              <a:buAutoNum type="arabicPeriod"/>
            </a:pPr>
            <a:endParaRPr lang="en-US" dirty="0"/>
          </a:p>
          <a:p>
            <a:pPr marL="514350" indent="-514350">
              <a:buAutoNum type="arabicPeriod"/>
            </a:pPr>
            <a:endParaRPr lang="en-US" dirty="0"/>
          </a:p>
          <a:p>
            <a:pPr marL="0" indent="0">
              <a:buNone/>
            </a:pPr>
            <a:r>
              <a:rPr lang="en-US" dirty="0"/>
              <a:t>   </a:t>
            </a:r>
          </a:p>
          <a:p>
            <a:pPr marL="0" indent="0">
              <a:buNone/>
            </a:pPr>
            <a:r>
              <a:rPr lang="en-US" dirty="0"/>
              <a:t>    </a:t>
            </a:r>
          </a:p>
          <a:p>
            <a:pPr marL="0" indent="0">
              <a:buNone/>
            </a:pPr>
            <a:r>
              <a:rPr lang="en-US" dirty="0"/>
              <a:t>          </a:t>
            </a:r>
            <a:r>
              <a:rPr lang="en-IN" dirty="0"/>
              <a:t>Output: </a:t>
            </a:r>
          </a:p>
        </p:txBody>
      </p:sp>
      <p:pic>
        <p:nvPicPr>
          <p:cNvPr id="5" name="Picture 4">
            <a:extLst>
              <a:ext uri="{FF2B5EF4-FFF2-40B4-BE49-F238E27FC236}">
                <a16:creationId xmlns:a16="http://schemas.microsoft.com/office/drawing/2014/main" id="{28CB5793-A473-EC71-6306-E278A29FC698}"/>
              </a:ext>
            </a:extLst>
          </p:cNvPr>
          <p:cNvPicPr>
            <a:picLocks noChangeAspect="1"/>
          </p:cNvPicPr>
          <p:nvPr/>
        </p:nvPicPr>
        <p:blipFill>
          <a:blip r:embed="rId2"/>
          <a:stretch>
            <a:fillRect/>
          </a:stretch>
        </p:blipFill>
        <p:spPr>
          <a:xfrm>
            <a:off x="3942080" y="1581068"/>
            <a:ext cx="6853241" cy="1628911"/>
          </a:xfrm>
          <a:prstGeom prst="rect">
            <a:avLst/>
          </a:prstGeom>
        </p:spPr>
      </p:pic>
      <p:pic>
        <p:nvPicPr>
          <p:cNvPr id="7" name="Picture 6">
            <a:extLst>
              <a:ext uri="{FF2B5EF4-FFF2-40B4-BE49-F238E27FC236}">
                <a16:creationId xmlns:a16="http://schemas.microsoft.com/office/drawing/2014/main" id="{D80AED7E-C9F2-56E9-07B4-DECE46C1C834}"/>
              </a:ext>
            </a:extLst>
          </p:cNvPr>
          <p:cNvPicPr>
            <a:picLocks noChangeAspect="1"/>
          </p:cNvPicPr>
          <p:nvPr/>
        </p:nvPicPr>
        <p:blipFill>
          <a:blip r:embed="rId3"/>
          <a:stretch>
            <a:fillRect/>
          </a:stretch>
        </p:blipFill>
        <p:spPr>
          <a:xfrm>
            <a:off x="5745544" y="3648021"/>
            <a:ext cx="3692324" cy="1583866"/>
          </a:xfrm>
          <a:prstGeom prst="rect">
            <a:avLst/>
          </a:prstGeom>
        </p:spPr>
      </p:pic>
      <p:pic>
        <p:nvPicPr>
          <p:cNvPr id="9" name="Picture 8">
            <a:extLst>
              <a:ext uri="{FF2B5EF4-FFF2-40B4-BE49-F238E27FC236}">
                <a16:creationId xmlns:a16="http://schemas.microsoft.com/office/drawing/2014/main" id="{C4CDC6BB-62BD-A692-E556-08784E5DAEBE}"/>
              </a:ext>
            </a:extLst>
          </p:cNvPr>
          <p:cNvPicPr>
            <a:picLocks noChangeAspect="1"/>
          </p:cNvPicPr>
          <p:nvPr/>
        </p:nvPicPr>
        <p:blipFill>
          <a:blip r:embed="rId4"/>
          <a:stretch>
            <a:fillRect/>
          </a:stretch>
        </p:blipFill>
        <p:spPr>
          <a:xfrm>
            <a:off x="2952103" y="5476240"/>
            <a:ext cx="5893914" cy="1210009"/>
          </a:xfrm>
          <a:prstGeom prst="rect">
            <a:avLst/>
          </a:prstGeom>
        </p:spPr>
      </p:pic>
    </p:spTree>
    <p:extLst>
      <p:ext uri="{BB962C8B-B14F-4D97-AF65-F5344CB8AC3E}">
        <p14:creationId xmlns:p14="http://schemas.microsoft.com/office/powerpoint/2010/main" val="12814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6185-C25F-1E68-2BF1-84BD88C76D17}"/>
              </a:ext>
            </a:extLst>
          </p:cNvPr>
          <p:cNvSpPr>
            <a:spLocks noGrp="1"/>
          </p:cNvSpPr>
          <p:nvPr>
            <p:ph type="title"/>
          </p:nvPr>
        </p:nvSpPr>
        <p:spPr>
          <a:xfrm>
            <a:off x="528320" y="609600"/>
            <a:ext cx="11023600" cy="1320800"/>
          </a:xfrm>
        </p:spPr>
        <p:txBody>
          <a:bodyPr/>
          <a:lstStyle/>
          <a:p>
            <a:r>
              <a:rPr lang="en-US" dirty="0"/>
              <a:t>SELECTION OF TIME FRAME</a:t>
            </a:r>
            <a:endParaRPr lang="en-IN" dirty="0"/>
          </a:p>
        </p:txBody>
      </p:sp>
      <p:sp>
        <p:nvSpPr>
          <p:cNvPr id="3" name="Content Placeholder 2">
            <a:extLst>
              <a:ext uri="{FF2B5EF4-FFF2-40B4-BE49-F238E27FC236}">
                <a16:creationId xmlns:a16="http://schemas.microsoft.com/office/drawing/2014/main" id="{333B0C43-9565-90DE-6960-FCFB253830C6}"/>
              </a:ext>
            </a:extLst>
          </p:cNvPr>
          <p:cNvSpPr>
            <a:spLocks noGrp="1"/>
          </p:cNvSpPr>
          <p:nvPr>
            <p:ph idx="1"/>
          </p:nvPr>
        </p:nvSpPr>
        <p:spPr>
          <a:xfrm>
            <a:off x="838200" y="1930400"/>
            <a:ext cx="10515600" cy="4246563"/>
          </a:xfrm>
        </p:spPr>
        <p:txBody>
          <a:bodyPr/>
          <a:lstStyle/>
          <a:p>
            <a:r>
              <a:rPr lang="en-US" dirty="0"/>
              <a:t>The choice of time period for calculating Beta, expected returns using CAPM, and constructing the efficient frontier is pivotal.</a:t>
            </a:r>
          </a:p>
          <a:p>
            <a:r>
              <a:rPr lang="en-US" dirty="0"/>
              <a:t> A common approach is to use the last 5 years of returns.</a:t>
            </a:r>
          </a:p>
          <a:p>
            <a:r>
              <a:rPr lang="en-US" dirty="0"/>
              <a:t> This period is long enough to capture a variety of market conditions, including bull and bear markets, yet recent enough to be relevant to current conditions.</a:t>
            </a:r>
          </a:p>
        </p:txBody>
      </p:sp>
      <p:pic>
        <p:nvPicPr>
          <p:cNvPr id="5" name="Picture 4">
            <a:extLst>
              <a:ext uri="{FF2B5EF4-FFF2-40B4-BE49-F238E27FC236}">
                <a16:creationId xmlns:a16="http://schemas.microsoft.com/office/drawing/2014/main" id="{4F0C3A32-290C-38D3-6EBA-A5E97A4781F3}"/>
              </a:ext>
            </a:extLst>
          </p:cNvPr>
          <p:cNvPicPr>
            <a:picLocks noChangeAspect="1"/>
          </p:cNvPicPr>
          <p:nvPr/>
        </p:nvPicPr>
        <p:blipFill>
          <a:blip r:embed="rId2"/>
          <a:stretch>
            <a:fillRect/>
          </a:stretch>
        </p:blipFill>
        <p:spPr>
          <a:xfrm>
            <a:off x="2529667" y="4298293"/>
            <a:ext cx="7020905" cy="1733792"/>
          </a:xfrm>
          <a:prstGeom prst="rect">
            <a:avLst/>
          </a:prstGeom>
        </p:spPr>
      </p:pic>
    </p:spTree>
    <p:extLst>
      <p:ext uri="{BB962C8B-B14F-4D97-AF65-F5344CB8AC3E}">
        <p14:creationId xmlns:p14="http://schemas.microsoft.com/office/powerpoint/2010/main" val="3934991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FE05-7379-A29C-542A-08B567F4375B}"/>
              </a:ext>
            </a:extLst>
          </p:cNvPr>
          <p:cNvSpPr>
            <a:spLocks noGrp="1"/>
          </p:cNvSpPr>
          <p:nvPr>
            <p:ph type="title"/>
          </p:nvPr>
        </p:nvSpPr>
        <p:spPr>
          <a:xfrm>
            <a:off x="355600" y="365126"/>
            <a:ext cx="10998200" cy="665022"/>
          </a:xfrm>
        </p:spPr>
        <p:txBody>
          <a:bodyPr>
            <a:normAutofit/>
          </a:bodyPr>
          <a:lstStyle/>
          <a:p>
            <a:r>
              <a:rPr lang="en-US" dirty="0"/>
              <a:t>WEIGHTED AVERAGE BETA OF A PORTFOLIO</a:t>
            </a:r>
            <a:endParaRPr lang="en-IN" dirty="0"/>
          </a:p>
        </p:txBody>
      </p:sp>
      <p:sp>
        <p:nvSpPr>
          <p:cNvPr id="3" name="Content Placeholder 2">
            <a:extLst>
              <a:ext uri="{FF2B5EF4-FFF2-40B4-BE49-F238E27FC236}">
                <a16:creationId xmlns:a16="http://schemas.microsoft.com/office/drawing/2014/main" id="{1B81C0AA-5B5E-94AD-8DA8-21D9F9701EE1}"/>
              </a:ext>
            </a:extLst>
          </p:cNvPr>
          <p:cNvSpPr>
            <a:spLocks noGrp="1"/>
          </p:cNvSpPr>
          <p:nvPr>
            <p:ph idx="1"/>
          </p:nvPr>
        </p:nvSpPr>
        <p:spPr>
          <a:xfrm>
            <a:off x="838200" y="1400537"/>
            <a:ext cx="10515600" cy="4776426"/>
          </a:xfrm>
        </p:spPr>
        <p:txBody>
          <a:bodyPr>
            <a:normAutofit/>
          </a:bodyPr>
          <a:lstStyle/>
          <a:p>
            <a:pPr marL="514350" indent="-514350">
              <a:buAutoNum type="arabicPeriod"/>
            </a:pPr>
            <a:r>
              <a:rPr lang="en-US" sz="2200" b="1" dirty="0"/>
              <a:t>Determine the Market Capitalization Weights</a:t>
            </a:r>
            <a:r>
              <a:rPr lang="en-US" sz="2200" dirty="0"/>
              <a:t>: Calculate the weight of each stock in the portfolio based on its market capitalization relative to the total market capitalization of all stocks in the portfolio.</a:t>
            </a:r>
          </a:p>
          <a:p>
            <a:pPr marL="514350" indent="-514350">
              <a:buAutoNum type="arabicPeriod"/>
            </a:pPr>
            <a:r>
              <a:rPr lang="en-US" sz="2200" b="1" dirty="0"/>
              <a:t>Calculate the Weighted Beta</a:t>
            </a:r>
            <a:r>
              <a:rPr lang="en-US" sz="2200" dirty="0"/>
              <a:t>: Multiply each stock's beta by its corresponding weight.</a:t>
            </a:r>
          </a:p>
          <a:p>
            <a:pPr marL="514350" indent="-514350">
              <a:buAutoNum type="arabicPeriod"/>
            </a:pPr>
            <a:r>
              <a:rPr lang="en-US" sz="2200" b="1" dirty="0"/>
              <a:t>Sum the Weighted Betas</a:t>
            </a:r>
            <a:r>
              <a:rPr lang="en-US" sz="2200" dirty="0"/>
              <a:t>: Add up all the weighted betas to get the portfolio's weighted average beta.</a:t>
            </a:r>
            <a:endParaRPr lang="en-IN" sz="2200" dirty="0"/>
          </a:p>
        </p:txBody>
      </p:sp>
      <p:pic>
        <p:nvPicPr>
          <p:cNvPr id="5" name="Picture 4">
            <a:extLst>
              <a:ext uri="{FF2B5EF4-FFF2-40B4-BE49-F238E27FC236}">
                <a16:creationId xmlns:a16="http://schemas.microsoft.com/office/drawing/2014/main" id="{0BFDF3FF-B1E2-6619-D196-27BB284B852E}"/>
              </a:ext>
            </a:extLst>
          </p:cNvPr>
          <p:cNvPicPr>
            <a:picLocks noChangeAspect="1"/>
          </p:cNvPicPr>
          <p:nvPr/>
        </p:nvPicPr>
        <p:blipFill>
          <a:blip r:embed="rId2"/>
          <a:stretch>
            <a:fillRect/>
          </a:stretch>
        </p:blipFill>
        <p:spPr>
          <a:xfrm>
            <a:off x="838200" y="4474292"/>
            <a:ext cx="2739117" cy="1348047"/>
          </a:xfrm>
          <a:prstGeom prst="rect">
            <a:avLst/>
          </a:prstGeom>
        </p:spPr>
      </p:pic>
      <p:pic>
        <p:nvPicPr>
          <p:cNvPr id="7" name="Picture 6">
            <a:extLst>
              <a:ext uri="{FF2B5EF4-FFF2-40B4-BE49-F238E27FC236}">
                <a16:creationId xmlns:a16="http://schemas.microsoft.com/office/drawing/2014/main" id="{9DDC1EF8-06D2-4789-8D2E-44CABA28CB66}"/>
              </a:ext>
            </a:extLst>
          </p:cNvPr>
          <p:cNvPicPr>
            <a:picLocks noChangeAspect="1"/>
          </p:cNvPicPr>
          <p:nvPr/>
        </p:nvPicPr>
        <p:blipFill>
          <a:blip r:embed="rId3"/>
          <a:stretch>
            <a:fillRect/>
          </a:stretch>
        </p:blipFill>
        <p:spPr>
          <a:xfrm>
            <a:off x="4188190" y="4318503"/>
            <a:ext cx="6554737" cy="1858460"/>
          </a:xfrm>
          <a:prstGeom prst="rect">
            <a:avLst/>
          </a:prstGeom>
        </p:spPr>
      </p:pic>
    </p:spTree>
    <p:extLst>
      <p:ext uri="{BB962C8B-B14F-4D97-AF65-F5344CB8AC3E}">
        <p14:creationId xmlns:p14="http://schemas.microsoft.com/office/powerpoint/2010/main" val="331774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D926-9795-E374-F47F-D91BF0356750}"/>
              </a:ext>
            </a:extLst>
          </p:cNvPr>
          <p:cNvSpPr>
            <a:spLocks noGrp="1"/>
          </p:cNvSpPr>
          <p:nvPr>
            <p:ph type="title"/>
          </p:nvPr>
        </p:nvSpPr>
        <p:spPr>
          <a:xfrm>
            <a:off x="518160" y="365126"/>
            <a:ext cx="10835640" cy="769194"/>
          </a:xfrm>
        </p:spPr>
        <p:txBody>
          <a:bodyPr/>
          <a:lstStyle/>
          <a:p>
            <a:r>
              <a:rPr lang="en-US" dirty="0"/>
              <a:t>PYTHON CODE AND OUTPUT</a:t>
            </a:r>
            <a:endParaRPr lang="en-IN" dirty="0"/>
          </a:p>
        </p:txBody>
      </p:sp>
      <p:sp>
        <p:nvSpPr>
          <p:cNvPr id="3" name="Content Placeholder 2">
            <a:extLst>
              <a:ext uri="{FF2B5EF4-FFF2-40B4-BE49-F238E27FC236}">
                <a16:creationId xmlns:a16="http://schemas.microsoft.com/office/drawing/2014/main" id="{10D03092-B95A-119B-FE04-B8664B2F58DC}"/>
              </a:ext>
            </a:extLst>
          </p:cNvPr>
          <p:cNvSpPr>
            <a:spLocks noGrp="1"/>
          </p:cNvSpPr>
          <p:nvPr>
            <p:ph idx="1"/>
          </p:nvPr>
        </p:nvSpPr>
        <p:spPr>
          <a:xfrm>
            <a:off x="838200" y="1683659"/>
            <a:ext cx="10515600" cy="4493304"/>
          </a:xfrm>
        </p:spPr>
        <p:txBody>
          <a:bodyPr>
            <a:normAutofit/>
          </a:bodyPr>
          <a:lstStyle/>
          <a:p>
            <a:pPr marL="0" indent="0">
              <a:buNone/>
            </a:pPr>
            <a:r>
              <a:rPr lang="en-US" dirty="0"/>
              <a:t>1. Calculating Weights</a:t>
            </a:r>
          </a:p>
          <a:p>
            <a:pPr marL="0" indent="0">
              <a:buNone/>
            </a:pPr>
            <a:r>
              <a:rPr lang="en-US" dirty="0"/>
              <a:t>        using Market </a:t>
            </a:r>
          </a:p>
          <a:p>
            <a:pPr marL="0" indent="0">
              <a:buNone/>
            </a:pPr>
            <a:r>
              <a:rPr lang="en-US" dirty="0"/>
              <a:t>       Capitalization </a:t>
            </a:r>
          </a:p>
          <a:p>
            <a:pPr marL="0" indent="0">
              <a:buNone/>
            </a:pPr>
            <a:endParaRPr lang="en-US" dirty="0"/>
          </a:p>
          <a:p>
            <a:pPr marL="0" indent="0">
              <a:buNone/>
            </a:pPr>
            <a:endParaRPr lang="en-US" dirty="0"/>
          </a:p>
          <a:p>
            <a:pPr marL="0" indent="0">
              <a:buNone/>
            </a:pPr>
            <a:r>
              <a:rPr lang="en-US" dirty="0"/>
              <a:t>2.     Calculating </a:t>
            </a:r>
          </a:p>
          <a:p>
            <a:pPr marL="0" indent="0">
              <a:buNone/>
            </a:pPr>
            <a:r>
              <a:rPr lang="en-US" dirty="0"/>
              <a:t>        Portfolio Beta </a:t>
            </a:r>
          </a:p>
          <a:p>
            <a:pPr marL="0" indent="0">
              <a:buNone/>
            </a:pPr>
            <a:endParaRPr lang="en-US" dirty="0"/>
          </a:p>
          <a:p>
            <a:pPr marL="0" indent="0">
              <a:buNone/>
            </a:pPr>
            <a:r>
              <a:rPr lang="en-US" dirty="0"/>
              <a:t>         </a:t>
            </a:r>
          </a:p>
          <a:p>
            <a:pPr marL="0" indent="0">
              <a:buNone/>
            </a:pPr>
            <a:r>
              <a:rPr lang="en-US" dirty="0"/>
              <a:t>           Output </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4A2DEDB8-2525-9F69-53AA-90095282CF47}"/>
              </a:ext>
            </a:extLst>
          </p:cNvPr>
          <p:cNvPicPr>
            <a:picLocks noChangeAspect="1"/>
          </p:cNvPicPr>
          <p:nvPr/>
        </p:nvPicPr>
        <p:blipFill>
          <a:blip r:embed="rId2"/>
          <a:stretch>
            <a:fillRect/>
          </a:stretch>
        </p:blipFill>
        <p:spPr>
          <a:xfrm>
            <a:off x="4107503" y="1511229"/>
            <a:ext cx="7312230" cy="1469984"/>
          </a:xfrm>
          <a:prstGeom prst="rect">
            <a:avLst/>
          </a:prstGeom>
        </p:spPr>
      </p:pic>
      <p:pic>
        <p:nvPicPr>
          <p:cNvPr id="7" name="Picture 6">
            <a:extLst>
              <a:ext uri="{FF2B5EF4-FFF2-40B4-BE49-F238E27FC236}">
                <a16:creationId xmlns:a16="http://schemas.microsoft.com/office/drawing/2014/main" id="{95281ED9-9675-20A1-59A0-B04C540265A2}"/>
              </a:ext>
            </a:extLst>
          </p:cNvPr>
          <p:cNvPicPr>
            <a:picLocks noChangeAspect="1"/>
          </p:cNvPicPr>
          <p:nvPr/>
        </p:nvPicPr>
        <p:blipFill>
          <a:blip r:embed="rId3"/>
          <a:stretch>
            <a:fillRect/>
          </a:stretch>
        </p:blipFill>
        <p:spPr>
          <a:xfrm>
            <a:off x="3921792" y="3776327"/>
            <a:ext cx="7683652" cy="550164"/>
          </a:xfrm>
          <a:prstGeom prst="rect">
            <a:avLst/>
          </a:prstGeom>
        </p:spPr>
      </p:pic>
      <p:pic>
        <p:nvPicPr>
          <p:cNvPr id="9" name="Picture 8">
            <a:extLst>
              <a:ext uri="{FF2B5EF4-FFF2-40B4-BE49-F238E27FC236}">
                <a16:creationId xmlns:a16="http://schemas.microsoft.com/office/drawing/2014/main" id="{706BD085-7805-5762-20F7-D466BF77ED4B}"/>
              </a:ext>
            </a:extLst>
          </p:cNvPr>
          <p:cNvPicPr>
            <a:picLocks noChangeAspect="1"/>
          </p:cNvPicPr>
          <p:nvPr/>
        </p:nvPicPr>
        <p:blipFill>
          <a:blip r:embed="rId4"/>
          <a:stretch>
            <a:fillRect/>
          </a:stretch>
        </p:blipFill>
        <p:spPr>
          <a:xfrm>
            <a:off x="5086559" y="5303931"/>
            <a:ext cx="5009468" cy="332908"/>
          </a:xfrm>
          <a:prstGeom prst="rect">
            <a:avLst/>
          </a:prstGeom>
        </p:spPr>
      </p:pic>
    </p:spTree>
    <p:extLst>
      <p:ext uri="{BB962C8B-B14F-4D97-AF65-F5344CB8AC3E}">
        <p14:creationId xmlns:p14="http://schemas.microsoft.com/office/powerpoint/2010/main" val="149517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E0DC-E139-13E2-ECDC-B26C86782A25}"/>
              </a:ext>
            </a:extLst>
          </p:cNvPr>
          <p:cNvSpPr>
            <a:spLocks noGrp="1"/>
          </p:cNvSpPr>
          <p:nvPr>
            <p:ph type="title"/>
          </p:nvPr>
        </p:nvSpPr>
        <p:spPr>
          <a:xfrm>
            <a:off x="278318" y="609600"/>
            <a:ext cx="8995684" cy="1320800"/>
          </a:xfrm>
        </p:spPr>
        <p:txBody>
          <a:bodyPr/>
          <a:lstStyle/>
          <a:p>
            <a:r>
              <a:rPr lang="en-US" dirty="0"/>
              <a:t>CAPITAL ASSET PRICING MODEL (CAPM)</a:t>
            </a:r>
            <a:endParaRPr lang="en-IN" dirty="0"/>
          </a:p>
        </p:txBody>
      </p:sp>
      <p:sp>
        <p:nvSpPr>
          <p:cNvPr id="3" name="Content Placeholder 2">
            <a:extLst>
              <a:ext uri="{FF2B5EF4-FFF2-40B4-BE49-F238E27FC236}">
                <a16:creationId xmlns:a16="http://schemas.microsoft.com/office/drawing/2014/main" id="{A5A51795-F153-B30E-A935-25AD5143E32F}"/>
              </a:ext>
            </a:extLst>
          </p:cNvPr>
          <p:cNvSpPr>
            <a:spLocks noGrp="1"/>
          </p:cNvSpPr>
          <p:nvPr>
            <p:ph idx="1"/>
          </p:nvPr>
        </p:nvSpPr>
        <p:spPr>
          <a:xfrm>
            <a:off x="677334" y="1706881"/>
            <a:ext cx="10864426" cy="4334482"/>
          </a:xfrm>
        </p:spPr>
        <p:txBody>
          <a:bodyPr>
            <a:normAutofit/>
          </a:bodyPr>
          <a:lstStyle/>
          <a:p>
            <a:pPr marL="0" indent="0">
              <a:buNone/>
            </a:pPr>
            <a:r>
              <a:rPr lang="en-US" sz="2000" b="1" dirty="0"/>
              <a:t>Definition:</a:t>
            </a:r>
            <a:r>
              <a:rPr lang="en-US" sz="2000" dirty="0"/>
              <a:t> The Capital Asset Pricing Model (CAPM) is a financial model used to determine the expected return of an asset based on its systematic risk (beta), the risk-free rate, and the expected market return. The CAPM formula is used to calculate the expected return of an asset or a portfolio of assets.</a:t>
            </a:r>
            <a:endParaRPr lang="en-IN" sz="2000" dirty="0"/>
          </a:p>
        </p:txBody>
      </p:sp>
      <p:pic>
        <p:nvPicPr>
          <p:cNvPr id="5" name="Picture 4">
            <a:extLst>
              <a:ext uri="{FF2B5EF4-FFF2-40B4-BE49-F238E27FC236}">
                <a16:creationId xmlns:a16="http://schemas.microsoft.com/office/drawing/2014/main" id="{08D4CBA9-F196-2CC2-1290-F68C54A4E634}"/>
              </a:ext>
            </a:extLst>
          </p:cNvPr>
          <p:cNvPicPr>
            <a:picLocks noChangeAspect="1"/>
          </p:cNvPicPr>
          <p:nvPr/>
        </p:nvPicPr>
        <p:blipFill>
          <a:blip r:embed="rId2"/>
          <a:stretch>
            <a:fillRect/>
          </a:stretch>
        </p:blipFill>
        <p:spPr>
          <a:xfrm>
            <a:off x="201264" y="3874122"/>
            <a:ext cx="4472705" cy="1045731"/>
          </a:xfrm>
          <a:prstGeom prst="rect">
            <a:avLst/>
          </a:prstGeom>
        </p:spPr>
      </p:pic>
      <p:pic>
        <p:nvPicPr>
          <p:cNvPr id="7" name="Picture 6">
            <a:extLst>
              <a:ext uri="{FF2B5EF4-FFF2-40B4-BE49-F238E27FC236}">
                <a16:creationId xmlns:a16="http://schemas.microsoft.com/office/drawing/2014/main" id="{BCBF1F03-5224-DEFA-E62B-29AD2DA8A7D7}"/>
              </a:ext>
            </a:extLst>
          </p:cNvPr>
          <p:cNvPicPr>
            <a:picLocks noChangeAspect="1"/>
          </p:cNvPicPr>
          <p:nvPr/>
        </p:nvPicPr>
        <p:blipFill>
          <a:blip r:embed="rId3"/>
          <a:stretch>
            <a:fillRect/>
          </a:stretch>
        </p:blipFill>
        <p:spPr>
          <a:xfrm>
            <a:off x="4776160" y="3268830"/>
            <a:ext cx="7214576" cy="2679943"/>
          </a:xfrm>
          <a:prstGeom prst="rect">
            <a:avLst/>
          </a:prstGeom>
        </p:spPr>
      </p:pic>
    </p:spTree>
    <p:extLst>
      <p:ext uri="{BB962C8B-B14F-4D97-AF65-F5344CB8AC3E}">
        <p14:creationId xmlns:p14="http://schemas.microsoft.com/office/powerpoint/2010/main" val="138625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089F-7D24-324F-43C8-41CC307B4291}"/>
              </a:ext>
            </a:extLst>
          </p:cNvPr>
          <p:cNvSpPr>
            <a:spLocks noGrp="1"/>
          </p:cNvSpPr>
          <p:nvPr>
            <p:ph type="ctrTitle"/>
          </p:nvPr>
        </p:nvSpPr>
        <p:spPr/>
        <p:txBody>
          <a:bodyPr>
            <a:normAutofit fontScale="90000"/>
          </a:bodyPr>
          <a:lstStyle/>
          <a:p>
            <a:r>
              <a:rPr lang="en-US" dirty="0"/>
              <a:t>PRICING EUROPEAN OPTIONS USING MONTE CARLO SIMULATIONS</a:t>
            </a:r>
            <a:endParaRPr lang="en-IN" dirty="0"/>
          </a:p>
        </p:txBody>
      </p:sp>
      <p:sp>
        <p:nvSpPr>
          <p:cNvPr id="3" name="Subtitle 2">
            <a:extLst>
              <a:ext uri="{FF2B5EF4-FFF2-40B4-BE49-F238E27FC236}">
                <a16:creationId xmlns:a16="http://schemas.microsoft.com/office/drawing/2014/main" id="{18422933-2F44-2D22-EDBC-154390E76BF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34767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238E-3A5A-8E27-96D3-1EE225E77ED0}"/>
              </a:ext>
            </a:extLst>
          </p:cNvPr>
          <p:cNvSpPr>
            <a:spLocks noGrp="1"/>
          </p:cNvSpPr>
          <p:nvPr>
            <p:ph type="title"/>
          </p:nvPr>
        </p:nvSpPr>
        <p:spPr>
          <a:xfrm>
            <a:off x="838200" y="138897"/>
            <a:ext cx="10515600" cy="542140"/>
          </a:xfrm>
        </p:spPr>
        <p:txBody>
          <a:bodyPr>
            <a:normAutofit fontScale="90000"/>
          </a:bodyPr>
          <a:lstStyle/>
          <a:p>
            <a:r>
              <a:rPr lang="en-US" dirty="0"/>
              <a:t>PYTHON CODE AND OUTPUT</a:t>
            </a:r>
            <a:endParaRPr lang="en-IN" dirty="0"/>
          </a:p>
        </p:txBody>
      </p:sp>
      <p:sp>
        <p:nvSpPr>
          <p:cNvPr id="3" name="Content Placeholder 2">
            <a:extLst>
              <a:ext uri="{FF2B5EF4-FFF2-40B4-BE49-F238E27FC236}">
                <a16:creationId xmlns:a16="http://schemas.microsoft.com/office/drawing/2014/main" id="{65460823-30E9-24A8-BCAF-471E65B0FAC8}"/>
              </a:ext>
            </a:extLst>
          </p:cNvPr>
          <p:cNvSpPr>
            <a:spLocks noGrp="1"/>
          </p:cNvSpPr>
          <p:nvPr>
            <p:ph idx="1"/>
          </p:nvPr>
        </p:nvSpPr>
        <p:spPr>
          <a:xfrm>
            <a:off x="838200" y="1991141"/>
            <a:ext cx="10515600" cy="4185822"/>
          </a:xfrm>
        </p:spPr>
        <p:txBody>
          <a:bodyPr/>
          <a:lstStyle/>
          <a:p>
            <a:pPr marL="514350" indent="-514350">
              <a:buAutoNum type="arabicPeriod"/>
            </a:pPr>
            <a:r>
              <a:rPr lang="en-US" dirty="0"/>
              <a:t>Calculating expected returns of each stock</a:t>
            </a:r>
          </a:p>
          <a:p>
            <a:pPr marL="514350" indent="-514350">
              <a:buAutoNum type="arabicPeriod"/>
            </a:pPr>
            <a:endParaRPr lang="en-US" dirty="0"/>
          </a:p>
          <a:p>
            <a:pPr marL="514350" indent="-514350">
              <a:buAutoNum type="arabicPeriod"/>
            </a:pPr>
            <a:endParaRPr lang="en-US" dirty="0"/>
          </a:p>
          <a:p>
            <a:pPr marL="514350" indent="-514350">
              <a:buAutoNum type="arabicPeriod"/>
            </a:pPr>
            <a:r>
              <a:rPr lang="en-IN" dirty="0"/>
              <a:t>Calculating Portfolio expected return</a:t>
            </a:r>
          </a:p>
          <a:p>
            <a:pPr marL="514350" indent="-514350">
              <a:buAutoNum type="arabicPeriod"/>
            </a:pPr>
            <a:endParaRPr lang="en-IN" dirty="0"/>
          </a:p>
          <a:p>
            <a:pPr marL="514350" indent="-514350">
              <a:buAutoNum type="arabicPeriod"/>
            </a:pPr>
            <a:endParaRPr lang="en-IN" dirty="0"/>
          </a:p>
          <a:p>
            <a:pPr marL="0" indent="0">
              <a:buNone/>
            </a:pPr>
            <a:r>
              <a:rPr lang="en-IN" dirty="0"/>
              <a:t> </a:t>
            </a:r>
          </a:p>
          <a:p>
            <a:pPr marL="0" indent="0">
              <a:buNone/>
            </a:pPr>
            <a:r>
              <a:rPr lang="en-IN" dirty="0"/>
              <a:t>Outputs:</a:t>
            </a:r>
            <a:endParaRPr lang="en-US" dirty="0"/>
          </a:p>
        </p:txBody>
      </p:sp>
      <p:pic>
        <p:nvPicPr>
          <p:cNvPr id="5" name="Picture 4">
            <a:extLst>
              <a:ext uri="{FF2B5EF4-FFF2-40B4-BE49-F238E27FC236}">
                <a16:creationId xmlns:a16="http://schemas.microsoft.com/office/drawing/2014/main" id="{1F390BAE-4D83-A7A1-8864-159869677BA0}"/>
              </a:ext>
            </a:extLst>
          </p:cNvPr>
          <p:cNvPicPr>
            <a:picLocks noChangeAspect="1"/>
          </p:cNvPicPr>
          <p:nvPr/>
        </p:nvPicPr>
        <p:blipFill>
          <a:blip r:embed="rId3"/>
          <a:stretch>
            <a:fillRect/>
          </a:stretch>
        </p:blipFill>
        <p:spPr>
          <a:xfrm>
            <a:off x="4042468" y="998647"/>
            <a:ext cx="3781953" cy="771633"/>
          </a:xfrm>
          <a:prstGeom prst="rect">
            <a:avLst/>
          </a:prstGeom>
        </p:spPr>
      </p:pic>
      <p:pic>
        <p:nvPicPr>
          <p:cNvPr id="7" name="Picture 6">
            <a:extLst>
              <a:ext uri="{FF2B5EF4-FFF2-40B4-BE49-F238E27FC236}">
                <a16:creationId xmlns:a16="http://schemas.microsoft.com/office/drawing/2014/main" id="{1D6085A9-C2E7-09AA-083B-F546D4382DDE}"/>
              </a:ext>
            </a:extLst>
          </p:cNvPr>
          <p:cNvPicPr>
            <a:picLocks noChangeAspect="1"/>
          </p:cNvPicPr>
          <p:nvPr/>
        </p:nvPicPr>
        <p:blipFill>
          <a:blip r:embed="rId4"/>
          <a:stretch>
            <a:fillRect/>
          </a:stretch>
        </p:blipFill>
        <p:spPr>
          <a:xfrm>
            <a:off x="1370333" y="2463449"/>
            <a:ext cx="9126224" cy="543001"/>
          </a:xfrm>
          <a:prstGeom prst="rect">
            <a:avLst/>
          </a:prstGeom>
        </p:spPr>
      </p:pic>
      <p:pic>
        <p:nvPicPr>
          <p:cNvPr id="9" name="Picture 8">
            <a:extLst>
              <a:ext uri="{FF2B5EF4-FFF2-40B4-BE49-F238E27FC236}">
                <a16:creationId xmlns:a16="http://schemas.microsoft.com/office/drawing/2014/main" id="{27AA6A99-8B89-C772-DDE3-C1F10AC0091F}"/>
              </a:ext>
            </a:extLst>
          </p:cNvPr>
          <p:cNvPicPr>
            <a:picLocks noChangeAspect="1"/>
          </p:cNvPicPr>
          <p:nvPr/>
        </p:nvPicPr>
        <p:blipFill>
          <a:blip r:embed="rId5"/>
          <a:stretch>
            <a:fillRect/>
          </a:stretch>
        </p:blipFill>
        <p:spPr>
          <a:xfrm>
            <a:off x="1370333" y="3621156"/>
            <a:ext cx="7563906" cy="523948"/>
          </a:xfrm>
          <a:prstGeom prst="rect">
            <a:avLst/>
          </a:prstGeom>
        </p:spPr>
      </p:pic>
      <p:pic>
        <p:nvPicPr>
          <p:cNvPr id="11" name="Picture 10">
            <a:extLst>
              <a:ext uri="{FF2B5EF4-FFF2-40B4-BE49-F238E27FC236}">
                <a16:creationId xmlns:a16="http://schemas.microsoft.com/office/drawing/2014/main" id="{37D43141-1A5A-C48E-431C-97E5E140D2F7}"/>
              </a:ext>
            </a:extLst>
          </p:cNvPr>
          <p:cNvPicPr>
            <a:picLocks noChangeAspect="1"/>
          </p:cNvPicPr>
          <p:nvPr/>
        </p:nvPicPr>
        <p:blipFill>
          <a:blip r:embed="rId6"/>
          <a:stretch>
            <a:fillRect/>
          </a:stretch>
        </p:blipFill>
        <p:spPr>
          <a:xfrm>
            <a:off x="2553653" y="4881383"/>
            <a:ext cx="5858693" cy="1181265"/>
          </a:xfrm>
          <a:prstGeom prst="rect">
            <a:avLst/>
          </a:prstGeom>
        </p:spPr>
      </p:pic>
      <p:pic>
        <p:nvPicPr>
          <p:cNvPr id="17" name="Picture 16">
            <a:extLst>
              <a:ext uri="{FF2B5EF4-FFF2-40B4-BE49-F238E27FC236}">
                <a16:creationId xmlns:a16="http://schemas.microsoft.com/office/drawing/2014/main" id="{1ACDBD5F-2E37-A0AE-A75D-BD99B7888153}"/>
              </a:ext>
            </a:extLst>
          </p:cNvPr>
          <p:cNvPicPr>
            <a:picLocks noChangeAspect="1"/>
          </p:cNvPicPr>
          <p:nvPr/>
        </p:nvPicPr>
        <p:blipFill>
          <a:blip r:embed="rId7"/>
          <a:stretch>
            <a:fillRect/>
          </a:stretch>
        </p:blipFill>
        <p:spPr>
          <a:xfrm>
            <a:off x="2563808" y="6336547"/>
            <a:ext cx="5335412" cy="264254"/>
          </a:xfrm>
          <a:prstGeom prst="rect">
            <a:avLst/>
          </a:prstGeom>
        </p:spPr>
      </p:pic>
    </p:spTree>
    <p:extLst>
      <p:ext uri="{BB962C8B-B14F-4D97-AF65-F5344CB8AC3E}">
        <p14:creationId xmlns:p14="http://schemas.microsoft.com/office/powerpoint/2010/main" val="647221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D25D-80F1-674F-D9AB-E6AAE1DB062B}"/>
              </a:ext>
            </a:extLst>
          </p:cNvPr>
          <p:cNvSpPr>
            <a:spLocks noGrp="1"/>
          </p:cNvSpPr>
          <p:nvPr>
            <p:ph type="title"/>
          </p:nvPr>
        </p:nvSpPr>
        <p:spPr/>
        <p:txBody>
          <a:bodyPr/>
          <a:lstStyle/>
          <a:p>
            <a:r>
              <a:rPr lang="en-US" dirty="0"/>
              <a:t>SHARPE RATIO</a:t>
            </a:r>
            <a:endParaRPr lang="en-IN" dirty="0"/>
          </a:p>
        </p:txBody>
      </p:sp>
      <p:sp>
        <p:nvSpPr>
          <p:cNvPr id="3" name="Content Placeholder 2">
            <a:extLst>
              <a:ext uri="{FF2B5EF4-FFF2-40B4-BE49-F238E27FC236}">
                <a16:creationId xmlns:a16="http://schemas.microsoft.com/office/drawing/2014/main" id="{A934AA5F-82FF-B800-CB46-9E66DD097761}"/>
              </a:ext>
            </a:extLst>
          </p:cNvPr>
          <p:cNvSpPr>
            <a:spLocks noGrp="1"/>
          </p:cNvSpPr>
          <p:nvPr>
            <p:ph idx="1"/>
          </p:nvPr>
        </p:nvSpPr>
        <p:spPr>
          <a:xfrm>
            <a:off x="677334" y="2160589"/>
            <a:ext cx="9442026" cy="3880773"/>
          </a:xfrm>
        </p:spPr>
        <p:txBody>
          <a:bodyPr/>
          <a:lstStyle/>
          <a:p>
            <a:pPr marL="0" indent="0">
              <a:buNone/>
            </a:pPr>
            <a:r>
              <a:rPr lang="en-US" b="1" dirty="0"/>
              <a:t>Definition:</a:t>
            </a:r>
            <a:r>
              <a:rPr lang="en-US" dirty="0"/>
              <a:t> The Sharpe Ratio is a measure of risk-adjusted return. It indicates how much excess return an investment generates for each unit of risk taken. The higher the Sharpe Ratio, the better the investment's risk-adjusted performance.</a:t>
            </a:r>
            <a:endParaRPr lang="en-IN" dirty="0"/>
          </a:p>
        </p:txBody>
      </p:sp>
      <p:pic>
        <p:nvPicPr>
          <p:cNvPr id="5" name="Picture 4">
            <a:extLst>
              <a:ext uri="{FF2B5EF4-FFF2-40B4-BE49-F238E27FC236}">
                <a16:creationId xmlns:a16="http://schemas.microsoft.com/office/drawing/2014/main" id="{904A1AF3-2D77-1355-1013-AABCDB8E10C8}"/>
              </a:ext>
            </a:extLst>
          </p:cNvPr>
          <p:cNvPicPr>
            <a:picLocks noChangeAspect="1"/>
          </p:cNvPicPr>
          <p:nvPr/>
        </p:nvPicPr>
        <p:blipFill>
          <a:blip r:embed="rId2"/>
          <a:stretch>
            <a:fillRect/>
          </a:stretch>
        </p:blipFill>
        <p:spPr>
          <a:xfrm>
            <a:off x="838200" y="4001294"/>
            <a:ext cx="3455884" cy="987395"/>
          </a:xfrm>
          <a:prstGeom prst="rect">
            <a:avLst/>
          </a:prstGeom>
        </p:spPr>
      </p:pic>
      <p:pic>
        <p:nvPicPr>
          <p:cNvPr id="7" name="Picture 6">
            <a:extLst>
              <a:ext uri="{FF2B5EF4-FFF2-40B4-BE49-F238E27FC236}">
                <a16:creationId xmlns:a16="http://schemas.microsoft.com/office/drawing/2014/main" id="{75233AEF-6378-51F6-D519-B6354AFFB1C2}"/>
              </a:ext>
            </a:extLst>
          </p:cNvPr>
          <p:cNvPicPr>
            <a:picLocks noChangeAspect="1"/>
          </p:cNvPicPr>
          <p:nvPr/>
        </p:nvPicPr>
        <p:blipFill>
          <a:blip r:embed="rId3"/>
          <a:stretch>
            <a:fillRect/>
          </a:stretch>
        </p:blipFill>
        <p:spPr>
          <a:xfrm>
            <a:off x="4822621" y="4037791"/>
            <a:ext cx="6899065" cy="1901795"/>
          </a:xfrm>
          <a:prstGeom prst="rect">
            <a:avLst/>
          </a:prstGeom>
        </p:spPr>
      </p:pic>
    </p:spTree>
    <p:extLst>
      <p:ext uri="{BB962C8B-B14F-4D97-AF65-F5344CB8AC3E}">
        <p14:creationId xmlns:p14="http://schemas.microsoft.com/office/powerpoint/2010/main" val="3008754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B931-8CB6-8CEB-C402-22468CB25259}"/>
              </a:ext>
            </a:extLst>
          </p:cNvPr>
          <p:cNvSpPr>
            <a:spLocks noGrp="1"/>
          </p:cNvSpPr>
          <p:nvPr>
            <p:ph type="title"/>
          </p:nvPr>
        </p:nvSpPr>
        <p:spPr>
          <a:xfrm>
            <a:off x="838200" y="335279"/>
            <a:ext cx="10515600" cy="738589"/>
          </a:xfrm>
        </p:spPr>
        <p:txBody>
          <a:bodyPr>
            <a:normAutofit/>
          </a:bodyPr>
          <a:lstStyle/>
          <a:p>
            <a:r>
              <a:rPr lang="en-US" dirty="0"/>
              <a:t>EXPLANATION OF FORMULA</a:t>
            </a:r>
            <a:endParaRPr lang="en-IN" dirty="0"/>
          </a:p>
        </p:txBody>
      </p:sp>
      <p:sp>
        <p:nvSpPr>
          <p:cNvPr id="3" name="Content Placeholder 2">
            <a:extLst>
              <a:ext uri="{FF2B5EF4-FFF2-40B4-BE49-F238E27FC236}">
                <a16:creationId xmlns:a16="http://schemas.microsoft.com/office/drawing/2014/main" id="{D00A836F-2648-C049-1976-2C12A9D4192D}"/>
              </a:ext>
            </a:extLst>
          </p:cNvPr>
          <p:cNvSpPr>
            <a:spLocks noGrp="1"/>
          </p:cNvSpPr>
          <p:nvPr>
            <p:ph idx="1"/>
          </p:nvPr>
        </p:nvSpPr>
        <p:spPr/>
        <p:txBody>
          <a:bodyPr/>
          <a:lstStyle/>
          <a:p>
            <a:r>
              <a:rPr lang="en-US" b="1" dirty="0"/>
              <a:t>Excess Return                        </a:t>
            </a:r>
            <a:r>
              <a:rPr lang="en-US" dirty="0"/>
              <a:t>: This represents the return of the portfolio above the risk-free rate. It's the additional return earned for taking on risk.</a:t>
            </a:r>
          </a:p>
          <a:p>
            <a:r>
              <a:rPr lang="en-US" b="1" dirty="0"/>
              <a:t>Standard Deviation         :</a:t>
            </a:r>
            <a:r>
              <a:rPr lang="en-US" dirty="0"/>
              <a:t> This measures the volatility or risk of the portfolio's returns. It captures the degree to which the portfolio's returns can vary.</a:t>
            </a:r>
          </a:p>
          <a:p>
            <a:r>
              <a:rPr lang="en-US" b="1" dirty="0"/>
              <a:t>Risk-Adjusted Performance</a:t>
            </a:r>
            <a:r>
              <a:rPr lang="en-US" dirty="0"/>
              <a:t>: By dividing the excess return by the standard deviation, the Sharpe Ratio provides a way to compare investments on a risk-adjusted basis. Investments with higher Sharpe Ratios offer better risk-adjusted returns.</a:t>
            </a:r>
            <a:endParaRPr lang="en-IN" dirty="0"/>
          </a:p>
        </p:txBody>
      </p:sp>
      <p:pic>
        <p:nvPicPr>
          <p:cNvPr id="5" name="Picture 4">
            <a:extLst>
              <a:ext uri="{FF2B5EF4-FFF2-40B4-BE49-F238E27FC236}">
                <a16:creationId xmlns:a16="http://schemas.microsoft.com/office/drawing/2014/main" id="{56D1367F-288F-2504-E2BE-518398FF6EF8}"/>
              </a:ext>
            </a:extLst>
          </p:cNvPr>
          <p:cNvPicPr>
            <a:picLocks noChangeAspect="1"/>
          </p:cNvPicPr>
          <p:nvPr/>
        </p:nvPicPr>
        <p:blipFill>
          <a:blip r:embed="rId2"/>
          <a:stretch>
            <a:fillRect/>
          </a:stretch>
        </p:blipFill>
        <p:spPr>
          <a:xfrm>
            <a:off x="5016308" y="1335875"/>
            <a:ext cx="1653030" cy="738589"/>
          </a:xfrm>
          <a:prstGeom prst="rect">
            <a:avLst/>
          </a:prstGeom>
        </p:spPr>
      </p:pic>
      <p:pic>
        <p:nvPicPr>
          <p:cNvPr id="11" name="Picture 10">
            <a:extLst>
              <a:ext uri="{FF2B5EF4-FFF2-40B4-BE49-F238E27FC236}">
                <a16:creationId xmlns:a16="http://schemas.microsoft.com/office/drawing/2014/main" id="{BB6CCB89-D30C-A5CB-5D08-E3CA07F00A97}"/>
              </a:ext>
            </a:extLst>
          </p:cNvPr>
          <p:cNvPicPr>
            <a:picLocks noChangeAspect="1"/>
          </p:cNvPicPr>
          <p:nvPr/>
        </p:nvPicPr>
        <p:blipFill>
          <a:blip r:embed="rId3"/>
          <a:stretch>
            <a:fillRect/>
          </a:stretch>
        </p:blipFill>
        <p:spPr>
          <a:xfrm>
            <a:off x="2651760" y="2215595"/>
            <a:ext cx="1556129" cy="293184"/>
          </a:xfrm>
          <a:prstGeom prst="rect">
            <a:avLst/>
          </a:prstGeom>
        </p:spPr>
      </p:pic>
      <p:pic>
        <p:nvPicPr>
          <p:cNvPr id="13" name="Picture 12">
            <a:extLst>
              <a:ext uri="{FF2B5EF4-FFF2-40B4-BE49-F238E27FC236}">
                <a16:creationId xmlns:a16="http://schemas.microsoft.com/office/drawing/2014/main" id="{B06DB8C6-E763-5A23-9D4B-BE21279D902E}"/>
              </a:ext>
            </a:extLst>
          </p:cNvPr>
          <p:cNvPicPr>
            <a:picLocks noChangeAspect="1"/>
          </p:cNvPicPr>
          <p:nvPr/>
        </p:nvPicPr>
        <p:blipFill>
          <a:blip r:embed="rId4"/>
          <a:stretch>
            <a:fillRect/>
          </a:stretch>
        </p:blipFill>
        <p:spPr>
          <a:xfrm>
            <a:off x="3222368" y="2837648"/>
            <a:ext cx="479857" cy="363135"/>
          </a:xfrm>
          <a:prstGeom prst="rect">
            <a:avLst/>
          </a:prstGeom>
        </p:spPr>
      </p:pic>
    </p:spTree>
    <p:extLst>
      <p:ext uri="{BB962C8B-B14F-4D97-AF65-F5344CB8AC3E}">
        <p14:creationId xmlns:p14="http://schemas.microsoft.com/office/powerpoint/2010/main" val="265315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564D-39C6-10CE-BA4B-8D73405A22A0}"/>
              </a:ext>
            </a:extLst>
          </p:cNvPr>
          <p:cNvSpPr>
            <a:spLocks noGrp="1"/>
          </p:cNvSpPr>
          <p:nvPr>
            <p:ph type="title"/>
          </p:nvPr>
        </p:nvSpPr>
        <p:spPr>
          <a:xfrm>
            <a:off x="447740" y="162047"/>
            <a:ext cx="10906060" cy="955657"/>
          </a:xfrm>
        </p:spPr>
        <p:txBody>
          <a:bodyPr/>
          <a:lstStyle/>
          <a:p>
            <a:r>
              <a:rPr lang="en-US" dirty="0"/>
              <a:t>FINDING OPTIMAL WEIGHTS</a:t>
            </a:r>
            <a:endParaRPr lang="en-IN" dirty="0"/>
          </a:p>
        </p:txBody>
      </p:sp>
      <p:pic>
        <p:nvPicPr>
          <p:cNvPr id="9" name="Content Placeholder 8">
            <a:extLst>
              <a:ext uri="{FF2B5EF4-FFF2-40B4-BE49-F238E27FC236}">
                <a16:creationId xmlns:a16="http://schemas.microsoft.com/office/drawing/2014/main" id="{7D09778D-77D7-0C20-DBAE-65794099156E}"/>
              </a:ext>
            </a:extLst>
          </p:cNvPr>
          <p:cNvPicPr>
            <a:picLocks noGrp="1" noChangeAspect="1"/>
          </p:cNvPicPr>
          <p:nvPr>
            <p:ph idx="1"/>
          </p:nvPr>
        </p:nvPicPr>
        <p:blipFill>
          <a:blip r:embed="rId2"/>
          <a:stretch>
            <a:fillRect/>
          </a:stretch>
        </p:blipFill>
        <p:spPr>
          <a:xfrm>
            <a:off x="4261579" y="5704555"/>
            <a:ext cx="5420481" cy="752580"/>
          </a:xfrm>
        </p:spPr>
      </p:pic>
      <p:sp>
        <p:nvSpPr>
          <p:cNvPr id="10" name="TextBox 9">
            <a:extLst>
              <a:ext uri="{FF2B5EF4-FFF2-40B4-BE49-F238E27FC236}">
                <a16:creationId xmlns:a16="http://schemas.microsoft.com/office/drawing/2014/main" id="{A30721C6-526F-09B6-F469-DB5E93A9CC8A}"/>
              </a:ext>
            </a:extLst>
          </p:cNvPr>
          <p:cNvSpPr txBox="1"/>
          <p:nvPr/>
        </p:nvSpPr>
        <p:spPr>
          <a:xfrm>
            <a:off x="2187615" y="5754084"/>
            <a:ext cx="3032567" cy="584775"/>
          </a:xfrm>
          <a:prstGeom prst="rect">
            <a:avLst/>
          </a:prstGeom>
          <a:noFill/>
        </p:spPr>
        <p:txBody>
          <a:bodyPr wrap="square" rtlCol="0">
            <a:spAutoFit/>
          </a:bodyPr>
          <a:lstStyle/>
          <a:p>
            <a:r>
              <a:rPr lang="en-US" sz="3200" dirty="0"/>
              <a:t>Output : </a:t>
            </a:r>
            <a:endParaRPr lang="en-IN" sz="3200" dirty="0"/>
          </a:p>
        </p:txBody>
      </p:sp>
      <p:pic>
        <p:nvPicPr>
          <p:cNvPr id="14" name="Picture 13">
            <a:extLst>
              <a:ext uri="{FF2B5EF4-FFF2-40B4-BE49-F238E27FC236}">
                <a16:creationId xmlns:a16="http://schemas.microsoft.com/office/drawing/2014/main" id="{C7AE2795-E3F4-E2A0-2F73-2F5AA61BE813}"/>
              </a:ext>
            </a:extLst>
          </p:cNvPr>
          <p:cNvPicPr>
            <a:picLocks noChangeAspect="1"/>
          </p:cNvPicPr>
          <p:nvPr/>
        </p:nvPicPr>
        <p:blipFill>
          <a:blip r:embed="rId3"/>
          <a:stretch>
            <a:fillRect/>
          </a:stretch>
        </p:blipFill>
        <p:spPr>
          <a:xfrm>
            <a:off x="838200" y="1021743"/>
            <a:ext cx="10498015" cy="4143953"/>
          </a:xfrm>
          <a:prstGeom prst="rect">
            <a:avLst/>
          </a:prstGeom>
        </p:spPr>
      </p:pic>
    </p:spTree>
    <p:extLst>
      <p:ext uri="{BB962C8B-B14F-4D97-AF65-F5344CB8AC3E}">
        <p14:creationId xmlns:p14="http://schemas.microsoft.com/office/powerpoint/2010/main" val="2413964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CCCE-22C4-08FA-00BA-C05E32D0E54D}"/>
              </a:ext>
            </a:extLst>
          </p:cNvPr>
          <p:cNvSpPr>
            <a:spLocks noGrp="1"/>
          </p:cNvSpPr>
          <p:nvPr>
            <p:ph type="title"/>
          </p:nvPr>
        </p:nvSpPr>
        <p:spPr>
          <a:xfrm>
            <a:off x="863600" y="609600"/>
            <a:ext cx="9337040" cy="1320800"/>
          </a:xfrm>
        </p:spPr>
        <p:txBody>
          <a:bodyPr/>
          <a:lstStyle/>
          <a:p>
            <a:r>
              <a:rPr lang="en-US" dirty="0"/>
              <a:t>CALCULATIONS FOR THE OPTIMAL PORTFOLIO</a:t>
            </a:r>
            <a:endParaRPr lang="en-IN" dirty="0"/>
          </a:p>
        </p:txBody>
      </p:sp>
      <p:pic>
        <p:nvPicPr>
          <p:cNvPr id="4" name="Content Placeholder 3">
            <a:extLst>
              <a:ext uri="{FF2B5EF4-FFF2-40B4-BE49-F238E27FC236}">
                <a16:creationId xmlns:a16="http://schemas.microsoft.com/office/drawing/2014/main" id="{B944BD62-6A5B-85EA-0CEE-7DF2B239AD37}"/>
              </a:ext>
            </a:extLst>
          </p:cNvPr>
          <p:cNvPicPr>
            <a:picLocks noGrp="1" noChangeAspect="1"/>
          </p:cNvPicPr>
          <p:nvPr>
            <p:ph idx="1"/>
          </p:nvPr>
        </p:nvPicPr>
        <p:blipFill>
          <a:blip r:embed="rId2"/>
          <a:stretch>
            <a:fillRect/>
          </a:stretch>
        </p:blipFill>
        <p:spPr>
          <a:xfrm>
            <a:off x="1054861" y="2280385"/>
            <a:ext cx="9429588" cy="1539261"/>
          </a:xfrm>
          <a:prstGeom prst="rect">
            <a:avLst/>
          </a:prstGeom>
        </p:spPr>
      </p:pic>
      <p:pic>
        <p:nvPicPr>
          <p:cNvPr id="6" name="Picture 5">
            <a:extLst>
              <a:ext uri="{FF2B5EF4-FFF2-40B4-BE49-F238E27FC236}">
                <a16:creationId xmlns:a16="http://schemas.microsoft.com/office/drawing/2014/main" id="{D1594634-3FCE-0160-76DC-19636337CC35}"/>
              </a:ext>
            </a:extLst>
          </p:cNvPr>
          <p:cNvPicPr>
            <a:picLocks noChangeAspect="1"/>
          </p:cNvPicPr>
          <p:nvPr/>
        </p:nvPicPr>
        <p:blipFill>
          <a:blip r:embed="rId3"/>
          <a:stretch>
            <a:fillRect/>
          </a:stretch>
        </p:blipFill>
        <p:spPr>
          <a:xfrm>
            <a:off x="5119415" y="4577615"/>
            <a:ext cx="4580950" cy="688865"/>
          </a:xfrm>
          <a:prstGeom prst="rect">
            <a:avLst/>
          </a:prstGeom>
        </p:spPr>
      </p:pic>
      <p:sp>
        <p:nvSpPr>
          <p:cNvPr id="7" name="TextBox 6">
            <a:extLst>
              <a:ext uri="{FF2B5EF4-FFF2-40B4-BE49-F238E27FC236}">
                <a16:creationId xmlns:a16="http://schemas.microsoft.com/office/drawing/2014/main" id="{17B76BB8-5545-745A-6A4A-C1EFAD788E97}"/>
              </a:ext>
            </a:extLst>
          </p:cNvPr>
          <p:cNvSpPr txBox="1"/>
          <p:nvPr/>
        </p:nvSpPr>
        <p:spPr>
          <a:xfrm>
            <a:off x="2037145" y="4577615"/>
            <a:ext cx="2326511" cy="584775"/>
          </a:xfrm>
          <a:prstGeom prst="rect">
            <a:avLst/>
          </a:prstGeom>
          <a:noFill/>
        </p:spPr>
        <p:txBody>
          <a:bodyPr wrap="square" rtlCol="0">
            <a:spAutoFit/>
          </a:bodyPr>
          <a:lstStyle/>
          <a:p>
            <a:r>
              <a:rPr lang="en-US" sz="3200" dirty="0"/>
              <a:t>Output :</a:t>
            </a:r>
            <a:endParaRPr lang="en-IN" sz="3200" dirty="0"/>
          </a:p>
        </p:txBody>
      </p:sp>
    </p:spTree>
    <p:extLst>
      <p:ext uri="{BB962C8B-B14F-4D97-AF65-F5344CB8AC3E}">
        <p14:creationId xmlns:p14="http://schemas.microsoft.com/office/powerpoint/2010/main" val="2725781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65F8-977C-DD9C-2338-0F5A150403A6}"/>
              </a:ext>
            </a:extLst>
          </p:cNvPr>
          <p:cNvSpPr>
            <a:spLocks noGrp="1"/>
          </p:cNvSpPr>
          <p:nvPr>
            <p:ph type="title"/>
          </p:nvPr>
        </p:nvSpPr>
        <p:spPr/>
        <p:txBody>
          <a:bodyPr/>
          <a:lstStyle/>
          <a:p>
            <a:r>
              <a:rPr lang="en-US" dirty="0"/>
              <a:t>EFFICIENT FRONTIER</a:t>
            </a:r>
            <a:endParaRPr lang="en-IN" dirty="0"/>
          </a:p>
        </p:txBody>
      </p:sp>
      <p:sp>
        <p:nvSpPr>
          <p:cNvPr id="3" name="Content Placeholder 2">
            <a:extLst>
              <a:ext uri="{FF2B5EF4-FFF2-40B4-BE49-F238E27FC236}">
                <a16:creationId xmlns:a16="http://schemas.microsoft.com/office/drawing/2014/main" id="{47A3DD0C-E804-C41A-8182-90C54A99354A}"/>
              </a:ext>
            </a:extLst>
          </p:cNvPr>
          <p:cNvSpPr>
            <a:spLocks noGrp="1"/>
          </p:cNvSpPr>
          <p:nvPr>
            <p:ph idx="1"/>
          </p:nvPr>
        </p:nvSpPr>
        <p:spPr>
          <a:xfrm>
            <a:off x="677334" y="2160589"/>
            <a:ext cx="9594426" cy="3880773"/>
          </a:xfrm>
        </p:spPr>
        <p:txBody>
          <a:bodyPr/>
          <a:lstStyle/>
          <a:p>
            <a:r>
              <a:rPr lang="en-US" dirty="0"/>
              <a:t>The efficient frontier is a concept in modern portfolio theory introduced by Harry Markowitz. </a:t>
            </a:r>
          </a:p>
          <a:p>
            <a:r>
              <a:rPr lang="en-US" dirty="0"/>
              <a:t>It represents a set of optimal portfolios that offer the highest expected return for a defined level of risk or the lowest risk for a given level of expected return.</a:t>
            </a:r>
          </a:p>
          <a:p>
            <a:r>
              <a:rPr lang="en-US" dirty="0"/>
              <a:t> These portfolios are considered efficient because no other portfolio can provide a    better risk-return combination.</a:t>
            </a:r>
            <a:endParaRPr lang="en-IN" dirty="0"/>
          </a:p>
        </p:txBody>
      </p:sp>
    </p:spTree>
    <p:extLst>
      <p:ext uri="{BB962C8B-B14F-4D97-AF65-F5344CB8AC3E}">
        <p14:creationId xmlns:p14="http://schemas.microsoft.com/office/powerpoint/2010/main" val="3947363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AD24-A92C-0C99-DF36-5CCE99F51035}"/>
              </a:ext>
            </a:extLst>
          </p:cNvPr>
          <p:cNvSpPr>
            <a:spLocks noGrp="1"/>
          </p:cNvSpPr>
          <p:nvPr>
            <p:ph type="title"/>
          </p:nvPr>
        </p:nvSpPr>
        <p:spPr>
          <a:xfrm>
            <a:off x="640329" y="370958"/>
            <a:ext cx="10312151" cy="1093285"/>
          </a:xfrm>
        </p:spPr>
        <p:txBody>
          <a:bodyPr>
            <a:normAutofit fontScale="90000"/>
          </a:bodyPr>
          <a:lstStyle/>
          <a:p>
            <a:r>
              <a:rPr lang="en-US" dirty="0"/>
              <a:t>GENERATING PORTFOLIOS FOR THE EFFICIENT FRONTIER</a:t>
            </a:r>
            <a:endParaRPr lang="en-IN" dirty="0"/>
          </a:p>
        </p:txBody>
      </p:sp>
      <p:sp>
        <p:nvSpPr>
          <p:cNvPr id="3" name="Content Placeholder 2">
            <a:extLst>
              <a:ext uri="{FF2B5EF4-FFF2-40B4-BE49-F238E27FC236}">
                <a16:creationId xmlns:a16="http://schemas.microsoft.com/office/drawing/2014/main" id="{855DEB09-2866-C5A9-D586-92F4D32D5A44}"/>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A5547FB9-A538-3988-EC3E-189E026BAFE5}"/>
              </a:ext>
            </a:extLst>
          </p:cNvPr>
          <p:cNvPicPr>
            <a:picLocks noChangeAspect="1"/>
          </p:cNvPicPr>
          <p:nvPr/>
        </p:nvPicPr>
        <p:blipFill>
          <a:blip r:embed="rId2"/>
          <a:stretch>
            <a:fillRect/>
          </a:stretch>
        </p:blipFill>
        <p:spPr>
          <a:xfrm>
            <a:off x="677334" y="1864106"/>
            <a:ext cx="10911341" cy="4473738"/>
          </a:xfrm>
          <a:prstGeom prst="rect">
            <a:avLst/>
          </a:prstGeom>
        </p:spPr>
      </p:pic>
    </p:spTree>
    <p:extLst>
      <p:ext uri="{BB962C8B-B14F-4D97-AF65-F5344CB8AC3E}">
        <p14:creationId xmlns:p14="http://schemas.microsoft.com/office/powerpoint/2010/main" val="3836758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3F23-48DB-43B3-34A6-1888AD9547F7}"/>
              </a:ext>
            </a:extLst>
          </p:cNvPr>
          <p:cNvSpPr>
            <a:spLocks noGrp="1"/>
          </p:cNvSpPr>
          <p:nvPr>
            <p:ph type="title"/>
          </p:nvPr>
        </p:nvSpPr>
        <p:spPr>
          <a:xfrm>
            <a:off x="548640" y="134785"/>
            <a:ext cx="10805160" cy="727089"/>
          </a:xfrm>
        </p:spPr>
        <p:txBody>
          <a:bodyPr>
            <a:normAutofit/>
          </a:bodyPr>
          <a:lstStyle/>
          <a:p>
            <a:r>
              <a:rPr lang="en-US" dirty="0"/>
              <a:t>PLOTTING EFFICIENT FRONTIER </a:t>
            </a:r>
            <a:endParaRPr lang="en-IN" dirty="0"/>
          </a:p>
        </p:txBody>
      </p:sp>
      <p:sp>
        <p:nvSpPr>
          <p:cNvPr id="3" name="Content Placeholder 2">
            <a:extLst>
              <a:ext uri="{FF2B5EF4-FFF2-40B4-BE49-F238E27FC236}">
                <a16:creationId xmlns:a16="http://schemas.microsoft.com/office/drawing/2014/main" id="{B14FB7C8-80FE-7216-2267-4132B0053C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006116-7C6A-81FD-1506-45A16534A617}"/>
              </a:ext>
            </a:extLst>
          </p:cNvPr>
          <p:cNvPicPr>
            <a:picLocks noChangeAspect="1"/>
          </p:cNvPicPr>
          <p:nvPr/>
        </p:nvPicPr>
        <p:blipFill>
          <a:blip r:embed="rId2"/>
          <a:stretch>
            <a:fillRect/>
          </a:stretch>
        </p:blipFill>
        <p:spPr>
          <a:xfrm>
            <a:off x="3437401" y="2965506"/>
            <a:ext cx="5081565" cy="3845775"/>
          </a:xfrm>
          <a:prstGeom prst="rect">
            <a:avLst/>
          </a:prstGeom>
        </p:spPr>
      </p:pic>
      <p:pic>
        <p:nvPicPr>
          <p:cNvPr id="7" name="Picture 6">
            <a:extLst>
              <a:ext uri="{FF2B5EF4-FFF2-40B4-BE49-F238E27FC236}">
                <a16:creationId xmlns:a16="http://schemas.microsoft.com/office/drawing/2014/main" id="{53415FCD-A04B-20FE-AB93-1870D407295A}"/>
              </a:ext>
            </a:extLst>
          </p:cNvPr>
          <p:cNvPicPr>
            <a:picLocks noChangeAspect="1"/>
          </p:cNvPicPr>
          <p:nvPr/>
        </p:nvPicPr>
        <p:blipFill>
          <a:blip r:embed="rId3"/>
          <a:stretch>
            <a:fillRect/>
          </a:stretch>
        </p:blipFill>
        <p:spPr>
          <a:xfrm>
            <a:off x="1924955" y="991725"/>
            <a:ext cx="8601837" cy="1843930"/>
          </a:xfrm>
          <a:prstGeom prst="rect">
            <a:avLst/>
          </a:prstGeom>
        </p:spPr>
      </p:pic>
    </p:spTree>
    <p:extLst>
      <p:ext uri="{BB962C8B-B14F-4D97-AF65-F5344CB8AC3E}">
        <p14:creationId xmlns:p14="http://schemas.microsoft.com/office/powerpoint/2010/main" val="1910187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E72B-E251-A739-984D-ED41892F2069}"/>
              </a:ext>
            </a:extLst>
          </p:cNvPr>
          <p:cNvSpPr>
            <a:spLocks noGrp="1"/>
          </p:cNvSpPr>
          <p:nvPr>
            <p:ph type="title"/>
          </p:nvPr>
        </p:nvSpPr>
        <p:spPr>
          <a:xfrm>
            <a:off x="677334" y="2844800"/>
            <a:ext cx="9858586" cy="3698240"/>
          </a:xfrm>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71DED42C-4C34-7C4B-50C9-EB53A08D6E4F}"/>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6324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B0D2-A9EC-1F80-3723-386716C440B9}"/>
              </a:ext>
            </a:extLst>
          </p:cNvPr>
          <p:cNvSpPr>
            <a:spLocks noGrp="1"/>
          </p:cNvSpPr>
          <p:nvPr>
            <p:ph type="title"/>
          </p:nvPr>
        </p:nvSpPr>
        <p:spPr>
          <a:xfrm>
            <a:off x="677334" y="609600"/>
            <a:ext cx="10732346" cy="1320800"/>
          </a:xfrm>
        </p:spPr>
        <p:txBody>
          <a:bodyPr/>
          <a:lstStyle/>
          <a:p>
            <a:r>
              <a:rPr lang="en-US" dirty="0"/>
              <a:t>MONTE CARLO SIMULATIONS</a:t>
            </a:r>
            <a:endParaRPr lang="en-IN" dirty="0"/>
          </a:p>
        </p:txBody>
      </p:sp>
      <p:sp>
        <p:nvSpPr>
          <p:cNvPr id="3" name="Content Placeholder 2">
            <a:extLst>
              <a:ext uri="{FF2B5EF4-FFF2-40B4-BE49-F238E27FC236}">
                <a16:creationId xmlns:a16="http://schemas.microsoft.com/office/drawing/2014/main" id="{900D401E-DA82-CB6C-8F73-565C4413E81E}"/>
              </a:ext>
            </a:extLst>
          </p:cNvPr>
          <p:cNvSpPr>
            <a:spLocks noGrp="1"/>
          </p:cNvSpPr>
          <p:nvPr>
            <p:ph idx="1"/>
          </p:nvPr>
        </p:nvSpPr>
        <p:spPr/>
        <p:txBody>
          <a:bodyPr/>
          <a:lstStyle/>
          <a:p>
            <a:r>
              <a:rPr lang="en-US" dirty="0"/>
              <a:t>It is a powerful computational technique used to forecast future stock prices by generating numerous possible price paths. </a:t>
            </a:r>
          </a:p>
          <a:p>
            <a:r>
              <a:rPr lang="en-US" dirty="0"/>
              <a:t>It involves random sampling and statistical modeling to account for the uncertainty in stock price movements.</a:t>
            </a:r>
          </a:p>
          <a:p>
            <a:r>
              <a:rPr lang="en-US" dirty="0"/>
              <a:t>By simulating a wide range of potential outcomes, analysts can better understand the possible future behaviors of stock prices, assess risks, and make more informed investment decisions.</a:t>
            </a:r>
            <a:endParaRPr lang="en-IN" dirty="0"/>
          </a:p>
        </p:txBody>
      </p:sp>
    </p:spTree>
    <p:extLst>
      <p:ext uri="{BB962C8B-B14F-4D97-AF65-F5344CB8AC3E}">
        <p14:creationId xmlns:p14="http://schemas.microsoft.com/office/powerpoint/2010/main" val="320908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BCC5-FE05-0275-01DC-80A52D90B7F5}"/>
              </a:ext>
            </a:extLst>
          </p:cNvPr>
          <p:cNvSpPr>
            <a:spLocks noGrp="1"/>
          </p:cNvSpPr>
          <p:nvPr>
            <p:ph type="title"/>
          </p:nvPr>
        </p:nvSpPr>
        <p:spPr>
          <a:xfrm>
            <a:off x="838200" y="365126"/>
            <a:ext cx="10515600" cy="578772"/>
          </a:xfrm>
        </p:spPr>
        <p:txBody>
          <a:bodyPr>
            <a:normAutofit fontScale="90000"/>
          </a:bodyPr>
          <a:lstStyle/>
          <a:p>
            <a:r>
              <a:rPr lang="en-US" dirty="0"/>
              <a:t>GEOMETRIC BROWNIAN MOTION</a:t>
            </a:r>
            <a:endParaRPr lang="en-IN" dirty="0"/>
          </a:p>
        </p:txBody>
      </p:sp>
      <p:sp>
        <p:nvSpPr>
          <p:cNvPr id="3" name="Content Placeholder 2">
            <a:extLst>
              <a:ext uri="{FF2B5EF4-FFF2-40B4-BE49-F238E27FC236}">
                <a16:creationId xmlns:a16="http://schemas.microsoft.com/office/drawing/2014/main" id="{F31C21B9-5086-116D-41B6-9A296F8AF9CB}"/>
              </a:ext>
            </a:extLst>
          </p:cNvPr>
          <p:cNvSpPr>
            <a:spLocks noGrp="1"/>
          </p:cNvSpPr>
          <p:nvPr>
            <p:ph idx="1"/>
          </p:nvPr>
        </p:nvSpPr>
        <p:spPr>
          <a:xfrm>
            <a:off x="838200" y="1061884"/>
            <a:ext cx="10515600" cy="5115079"/>
          </a:xfrm>
        </p:spPr>
        <p:txBody>
          <a:bodyPr/>
          <a:lstStyle/>
          <a:p>
            <a:r>
              <a:rPr lang="en-US" sz="2400" dirty="0"/>
              <a:t>Assuming that stock price follow a lognormal distribution where the stock returns follow a normal distribution, we simulate the stock prices using the Geometric Brownian motion equation. </a:t>
            </a:r>
          </a:p>
          <a:p>
            <a:endParaRPr lang="en-IN" dirty="0"/>
          </a:p>
        </p:txBody>
      </p:sp>
      <p:pic>
        <p:nvPicPr>
          <p:cNvPr id="7" name="Picture 6">
            <a:extLst>
              <a:ext uri="{FF2B5EF4-FFF2-40B4-BE49-F238E27FC236}">
                <a16:creationId xmlns:a16="http://schemas.microsoft.com/office/drawing/2014/main" id="{9D50C49D-8D72-2A18-1F08-8544DDB25B3B}"/>
              </a:ext>
            </a:extLst>
          </p:cNvPr>
          <p:cNvPicPr>
            <a:picLocks noChangeAspect="1"/>
          </p:cNvPicPr>
          <p:nvPr/>
        </p:nvPicPr>
        <p:blipFill>
          <a:blip r:embed="rId2"/>
          <a:stretch>
            <a:fillRect/>
          </a:stretch>
        </p:blipFill>
        <p:spPr>
          <a:xfrm>
            <a:off x="1111045" y="2237885"/>
            <a:ext cx="3333136" cy="4140931"/>
          </a:xfrm>
          <a:prstGeom prst="rect">
            <a:avLst/>
          </a:prstGeom>
        </p:spPr>
      </p:pic>
      <p:pic>
        <p:nvPicPr>
          <p:cNvPr id="9" name="Picture 8">
            <a:extLst>
              <a:ext uri="{FF2B5EF4-FFF2-40B4-BE49-F238E27FC236}">
                <a16:creationId xmlns:a16="http://schemas.microsoft.com/office/drawing/2014/main" id="{9950C0FE-EE1A-8B19-2DA1-15BEE99F117B}"/>
              </a:ext>
            </a:extLst>
          </p:cNvPr>
          <p:cNvPicPr>
            <a:picLocks noChangeAspect="1"/>
          </p:cNvPicPr>
          <p:nvPr/>
        </p:nvPicPr>
        <p:blipFill>
          <a:blip r:embed="rId3"/>
          <a:stretch>
            <a:fillRect/>
          </a:stretch>
        </p:blipFill>
        <p:spPr>
          <a:xfrm>
            <a:off x="4994787" y="3209389"/>
            <a:ext cx="7029912" cy="1677243"/>
          </a:xfrm>
          <a:prstGeom prst="rect">
            <a:avLst/>
          </a:prstGeom>
        </p:spPr>
      </p:pic>
    </p:spTree>
    <p:extLst>
      <p:ext uri="{BB962C8B-B14F-4D97-AF65-F5344CB8AC3E}">
        <p14:creationId xmlns:p14="http://schemas.microsoft.com/office/powerpoint/2010/main" val="134511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3A1E-4924-183D-B7B4-A302DEB29B04}"/>
              </a:ext>
            </a:extLst>
          </p:cNvPr>
          <p:cNvSpPr>
            <a:spLocks noGrp="1"/>
          </p:cNvSpPr>
          <p:nvPr>
            <p:ph type="title"/>
          </p:nvPr>
        </p:nvSpPr>
        <p:spPr/>
        <p:txBody>
          <a:bodyPr/>
          <a:lstStyle/>
          <a:p>
            <a:r>
              <a:rPr lang="en-US" dirty="0"/>
              <a:t>PAYOFF AT MATURITY</a:t>
            </a:r>
            <a:endParaRPr lang="en-IN" dirty="0"/>
          </a:p>
        </p:txBody>
      </p:sp>
      <p:sp>
        <p:nvSpPr>
          <p:cNvPr id="3" name="Content Placeholder 2">
            <a:extLst>
              <a:ext uri="{FF2B5EF4-FFF2-40B4-BE49-F238E27FC236}">
                <a16:creationId xmlns:a16="http://schemas.microsoft.com/office/drawing/2014/main" id="{4B923006-582C-0EEA-3220-12E9E8533587}"/>
              </a:ext>
            </a:extLst>
          </p:cNvPr>
          <p:cNvSpPr>
            <a:spLocks noGrp="1"/>
          </p:cNvSpPr>
          <p:nvPr>
            <p:ph idx="1"/>
          </p:nvPr>
        </p:nvSpPr>
        <p:spPr/>
        <p:txBody>
          <a:bodyPr/>
          <a:lstStyle/>
          <a:p>
            <a:r>
              <a:rPr lang="en-US" b="1" dirty="0"/>
              <a:t>Definition:</a:t>
            </a:r>
            <a:r>
              <a:rPr lang="en-US" dirty="0"/>
              <a:t> The payoff at maturity for options refers to the amount of money an investor gains or loses when an options contract expires, based on the difference between the market price of the underlying asset and the option's strike price.</a:t>
            </a:r>
          </a:p>
          <a:p>
            <a:r>
              <a:rPr lang="en-US" dirty="0"/>
              <a:t>There are two kinds of options ‘Call Option’ and ‘Put Option’ and the formula for calculating payoff at maturity varies slightly for both of them.</a:t>
            </a:r>
          </a:p>
          <a:p>
            <a:pPr marL="0" indent="0">
              <a:buNone/>
            </a:pPr>
            <a:endParaRPr lang="en-IN" dirty="0"/>
          </a:p>
        </p:txBody>
      </p:sp>
    </p:spTree>
    <p:extLst>
      <p:ext uri="{BB962C8B-B14F-4D97-AF65-F5344CB8AC3E}">
        <p14:creationId xmlns:p14="http://schemas.microsoft.com/office/powerpoint/2010/main" val="44382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1250-276F-CD63-EF0F-4063F9606AFA}"/>
              </a:ext>
            </a:extLst>
          </p:cNvPr>
          <p:cNvSpPr>
            <a:spLocks noGrp="1"/>
          </p:cNvSpPr>
          <p:nvPr>
            <p:ph type="title"/>
          </p:nvPr>
        </p:nvSpPr>
        <p:spPr>
          <a:xfrm>
            <a:off x="838200" y="509286"/>
            <a:ext cx="10515600" cy="1308759"/>
          </a:xfrm>
        </p:spPr>
        <p:txBody>
          <a:bodyPr/>
          <a:lstStyle/>
          <a:p>
            <a:r>
              <a:rPr lang="en-US" dirty="0"/>
              <a:t>CALL OPTION</a:t>
            </a:r>
            <a:endParaRPr lang="en-IN" dirty="0"/>
          </a:p>
        </p:txBody>
      </p:sp>
      <p:sp>
        <p:nvSpPr>
          <p:cNvPr id="3" name="Content Placeholder 2">
            <a:extLst>
              <a:ext uri="{FF2B5EF4-FFF2-40B4-BE49-F238E27FC236}">
                <a16:creationId xmlns:a16="http://schemas.microsoft.com/office/drawing/2014/main" id="{6FBCB0A7-C45F-2AD6-C7E0-823401215DDA}"/>
              </a:ext>
            </a:extLst>
          </p:cNvPr>
          <p:cNvSpPr>
            <a:spLocks noGrp="1"/>
          </p:cNvSpPr>
          <p:nvPr>
            <p:ph idx="1"/>
          </p:nvPr>
        </p:nvSpPr>
        <p:spPr>
          <a:xfrm>
            <a:off x="838200" y="1794076"/>
            <a:ext cx="10515600" cy="4382887"/>
          </a:xfrm>
        </p:spPr>
        <p:txBody>
          <a:bodyPr/>
          <a:lstStyle/>
          <a:p>
            <a:pPr marL="0" indent="0">
              <a:buNone/>
            </a:pPr>
            <a:endParaRPr lang="en-US" dirty="0"/>
          </a:p>
          <a:p>
            <a:r>
              <a:rPr lang="en-US" b="1" dirty="0"/>
              <a:t>Definition</a:t>
            </a:r>
            <a:r>
              <a:rPr lang="en-US" dirty="0"/>
              <a:t>: A call option gives the holder the right, but not the obligation, to buy an underlying asset at a specified strike price on or before the option's expiration date.</a:t>
            </a:r>
          </a:p>
          <a:p>
            <a:r>
              <a:rPr lang="en-US" b="1" dirty="0"/>
              <a:t>Payoff Formula</a:t>
            </a:r>
            <a:r>
              <a:rPr lang="en-US" dirty="0"/>
              <a:t>: </a:t>
            </a:r>
          </a:p>
          <a:p>
            <a:r>
              <a:rPr lang="en-US" b="1" dirty="0"/>
              <a:t>Formula for pricing a European Call Option</a:t>
            </a:r>
            <a:r>
              <a:rPr lang="en-US" dirty="0"/>
              <a:t>: </a:t>
            </a:r>
          </a:p>
          <a:p>
            <a:endParaRPr lang="en-US" dirty="0"/>
          </a:p>
          <a:p>
            <a:endParaRPr lang="en-US" dirty="0"/>
          </a:p>
          <a:p>
            <a:pPr marL="0" indent="0">
              <a:buNone/>
            </a:pPr>
            <a:r>
              <a:rPr lang="en-IN" dirty="0"/>
              <a:t> </a:t>
            </a:r>
          </a:p>
        </p:txBody>
      </p:sp>
      <p:pic>
        <p:nvPicPr>
          <p:cNvPr id="5" name="Picture 4">
            <a:extLst>
              <a:ext uri="{FF2B5EF4-FFF2-40B4-BE49-F238E27FC236}">
                <a16:creationId xmlns:a16="http://schemas.microsoft.com/office/drawing/2014/main" id="{FF7B5EA9-5FB0-4E46-CE80-CFBBC665CC01}"/>
              </a:ext>
            </a:extLst>
          </p:cNvPr>
          <p:cNvPicPr>
            <a:picLocks noChangeAspect="1"/>
          </p:cNvPicPr>
          <p:nvPr/>
        </p:nvPicPr>
        <p:blipFill>
          <a:blip r:embed="rId2"/>
          <a:stretch>
            <a:fillRect/>
          </a:stretch>
        </p:blipFill>
        <p:spPr>
          <a:xfrm>
            <a:off x="3046125" y="2875885"/>
            <a:ext cx="3049875" cy="396374"/>
          </a:xfrm>
          <a:prstGeom prst="rect">
            <a:avLst/>
          </a:prstGeom>
        </p:spPr>
      </p:pic>
      <p:pic>
        <p:nvPicPr>
          <p:cNvPr id="7" name="Picture 6">
            <a:extLst>
              <a:ext uri="{FF2B5EF4-FFF2-40B4-BE49-F238E27FC236}">
                <a16:creationId xmlns:a16="http://schemas.microsoft.com/office/drawing/2014/main" id="{E9F8A7C3-5E09-9466-7713-580734D92783}"/>
              </a:ext>
            </a:extLst>
          </p:cNvPr>
          <p:cNvPicPr>
            <a:picLocks noChangeAspect="1"/>
          </p:cNvPicPr>
          <p:nvPr/>
        </p:nvPicPr>
        <p:blipFill>
          <a:blip r:embed="rId3"/>
          <a:stretch>
            <a:fillRect/>
          </a:stretch>
        </p:blipFill>
        <p:spPr>
          <a:xfrm>
            <a:off x="1121019" y="4557049"/>
            <a:ext cx="9071783" cy="1054116"/>
          </a:xfrm>
          <a:prstGeom prst="rect">
            <a:avLst/>
          </a:prstGeom>
        </p:spPr>
      </p:pic>
      <p:pic>
        <p:nvPicPr>
          <p:cNvPr id="9" name="Picture 8">
            <a:extLst>
              <a:ext uri="{FF2B5EF4-FFF2-40B4-BE49-F238E27FC236}">
                <a16:creationId xmlns:a16="http://schemas.microsoft.com/office/drawing/2014/main" id="{52AA9068-85A7-726F-980E-03B4F0CE37A7}"/>
              </a:ext>
            </a:extLst>
          </p:cNvPr>
          <p:cNvPicPr>
            <a:picLocks noChangeAspect="1"/>
          </p:cNvPicPr>
          <p:nvPr/>
        </p:nvPicPr>
        <p:blipFill>
          <a:blip r:embed="rId4"/>
          <a:stretch>
            <a:fillRect/>
          </a:stretch>
        </p:blipFill>
        <p:spPr>
          <a:xfrm>
            <a:off x="6096000" y="3295040"/>
            <a:ext cx="2745612" cy="396374"/>
          </a:xfrm>
          <a:prstGeom prst="rect">
            <a:avLst/>
          </a:prstGeom>
        </p:spPr>
      </p:pic>
      <p:pic>
        <p:nvPicPr>
          <p:cNvPr id="11" name="Picture 10">
            <a:extLst>
              <a:ext uri="{FF2B5EF4-FFF2-40B4-BE49-F238E27FC236}">
                <a16:creationId xmlns:a16="http://schemas.microsoft.com/office/drawing/2014/main" id="{350447B1-593C-255D-7365-270A74A502B2}"/>
              </a:ext>
            </a:extLst>
          </p:cNvPr>
          <p:cNvPicPr>
            <a:picLocks noChangeAspect="1"/>
          </p:cNvPicPr>
          <p:nvPr/>
        </p:nvPicPr>
        <p:blipFill>
          <a:blip r:embed="rId5"/>
          <a:stretch>
            <a:fillRect/>
          </a:stretch>
        </p:blipFill>
        <p:spPr>
          <a:xfrm>
            <a:off x="4992451" y="346863"/>
            <a:ext cx="3249318" cy="1718389"/>
          </a:xfrm>
          <a:prstGeom prst="rect">
            <a:avLst/>
          </a:prstGeom>
        </p:spPr>
      </p:pic>
    </p:spTree>
    <p:extLst>
      <p:ext uri="{BB962C8B-B14F-4D97-AF65-F5344CB8AC3E}">
        <p14:creationId xmlns:p14="http://schemas.microsoft.com/office/powerpoint/2010/main" val="230653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462B-EF19-D0CB-AB17-3A9F40DA973A}"/>
              </a:ext>
            </a:extLst>
          </p:cNvPr>
          <p:cNvSpPr>
            <a:spLocks noGrp="1"/>
          </p:cNvSpPr>
          <p:nvPr>
            <p:ph type="title"/>
          </p:nvPr>
        </p:nvSpPr>
        <p:spPr>
          <a:xfrm>
            <a:off x="838200" y="549286"/>
            <a:ext cx="10515600" cy="1325563"/>
          </a:xfrm>
        </p:spPr>
        <p:txBody>
          <a:bodyPr/>
          <a:lstStyle/>
          <a:p>
            <a:r>
              <a:rPr lang="en-US" dirty="0"/>
              <a:t>PUT OPTION</a:t>
            </a:r>
            <a:endParaRPr lang="en-IN" dirty="0"/>
          </a:p>
        </p:txBody>
      </p:sp>
      <p:sp>
        <p:nvSpPr>
          <p:cNvPr id="3" name="Content Placeholder 2">
            <a:extLst>
              <a:ext uri="{FF2B5EF4-FFF2-40B4-BE49-F238E27FC236}">
                <a16:creationId xmlns:a16="http://schemas.microsoft.com/office/drawing/2014/main" id="{48A2776B-62FB-4915-45CE-9EF1EC782EE5}"/>
              </a:ext>
            </a:extLst>
          </p:cNvPr>
          <p:cNvSpPr>
            <a:spLocks noGrp="1"/>
          </p:cNvSpPr>
          <p:nvPr>
            <p:ph idx="1"/>
          </p:nvPr>
        </p:nvSpPr>
        <p:spPr>
          <a:xfrm>
            <a:off x="953947" y="2415276"/>
            <a:ext cx="10515600" cy="4440709"/>
          </a:xfrm>
        </p:spPr>
        <p:txBody>
          <a:bodyPr/>
          <a:lstStyle/>
          <a:p>
            <a:r>
              <a:rPr lang="en-US" b="1" dirty="0"/>
              <a:t>Definition</a:t>
            </a:r>
            <a:r>
              <a:rPr lang="en-US" dirty="0"/>
              <a:t>: A put option gives the holder the right, but not the obligation, to sell an underlying asset at a specified strike price on or before the option's expiration date. </a:t>
            </a:r>
          </a:p>
          <a:p>
            <a:r>
              <a:rPr lang="en-US" b="1" dirty="0"/>
              <a:t>Payoff Formula</a:t>
            </a:r>
            <a:r>
              <a:rPr lang="en-US" dirty="0"/>
              <a:t>: </a:t>
            </a:r>
          </a:p>
          <a:p>
            <a:r>
              <a:rPr lang="en-US" b="1" dirty="0"/>
              <a:t>Formula for pricing a European Put Option</a:t>
            </a:r>
            <a:r>
              <a:rPr lang="en-US" dirty="0"/>
              <a:t>:</a:t>
            </a:r>
            <a:endParaRPr lang="en-IN" dirty="0"/>
          </a:p>
        </p:txBody>
      </p:sp>
      <p:pic>
        <p:nvPicPr>
          <p:cNvPr id="8" name="Picture 7">
            <a:extLst>
              <a:ext uri="{FF2B5EF4-FFF2-40B4-BE49-F238E27FC236}">
                <a16:creationId xmlns:a16="http://schemas.microsoft.com/office/drawing/2014/main" id="{C08D1A5E-49F0-0AE2-0567-02467613077C}"/>
              </a:ext>
            </a:extLst>
          </p:cNvPr>
          <p:cNvPicPr>
            <a:picLocks noChangeAspect="1"/>
          </p:cNvPicPr>
          <p:nvPr/>
        </p:nvPicPr>
        <p:blipFill>
          <a:blip r:embed="rId2"/>
          <a:stretch>
            <a:fillRect/>
          </a:stretch>
        </p:blipFill>
        <p:spPr>
          <a:xfrm>
            <a:off x="3155339" y="3113551"/>
            <a:ext cx="3245127" cy="376247"/>
          </a:xfrm>
          <a:prstGeom prst="rect">
            <a:avLst/>
          </a:prstGeom>
        </p:spPr>
      </p:pic>
      <p:pic>
        <p:nvPicPr>
          <p:cNvPr id="10" name="Picture 9">
            <a:extLst>
              <a:ext uri="{FF2B5EF4-FFF2-40B4-BE49-F238E27FC236}">
                <a16:creationId xmlns:a16="http://schemas.microsoft.com/office/drawing/2014/main" id="{9B374B91-0857-82DB-D479-E283EC5E19C0}"/>
              </a:ext>
            </a:extLst>
          </p:cNvPr>
          <p:cNvPicPr>
            <a:picLocks noChangeAspect="1"/>
          </p:cNvPicPr>
          <p:nvPr/>
        </p:nvPicPr>
        <p:blipFill>
          <a:blip r:embed="rId3"/>
          <a:stretch>
            <a:fillRect/>
          </a:stretch>
        </p:blipFill>
        <p:spPr>
          <a:xfrm>
            <a:off x="6143115" y="3509912"/>
            <a:ext cx="847843" cy="381053"/>
          </a:xfrm>
          <a:prstGeom prst="rect">
            <a:avLst/>
          </a:prstGeom>
        </p:spPr>
      </p:pic>
      <p:pic>
        <p:nvPicPr>
          <p:cNvPr id="12" name="Picture 11">
            <a:extLst>
              <a:ext uri="{FF2B5EF4-FFF2-40B4-BE49-F238E27FC236}">
                <a16:creationId xmlns:a16="http://schemas.microsoft.com/office/drawing/2014/main" id="{556446D4-B1C8-D45C-35DD-BA24BEA11535}"/>
              </a:ext>
            </a:extLst>
          </p:cNvPr>
          <p:cNvPicPr>
            <a:picLocks noChangeAspect="1"/>
          </p:cNvPicPr>
          <p:nvPr/>
        </p:nvPicPr>
        <p:blipFill>
          <a:blip r:embed="rId4"/>
          <a:stretch>
            <a:fillRect/>
          </a:stretch>
        </p:blipFill>
        <p:spPr>
          <a:xfrm>
            <a:off x="7032339" y="3476873"/>
            <a:ext cx="241434" cy="356402"/>
          </a:xfrm>
          <a:prstGeom prst="rect">
            <a:avLst/>
          </a:prstGeom>
        </p:spPr>
      </p:pic>
      <p:pic>
        <p:nvPicPr>
          <p:cNvPr id="14" name="Picture 13">
            <a:extLst>
              <a:ext uri="{FF2B5EF4-FFF2-40B4-BE49-F238E27FC236}">
                <a16:creationId xmlns:a16="http://schemas.microsoft.com/office/drawing/2014/main" id="{410600D0-3F50-C028-EDAA-B4FC256615F8}"/>
              </a:ext>
            </a:extLst>
          </p:cNvPr>
          <p:cNvPicPr>
            <a:picLocks noChangeAspect="1"/>
          </p:cNvPicPr>
          <p:nvPr/>
        </p:nvPicPr>
        <p:blipFill>
          <a:blip r:embed="rId5"/>
          <a:stretch>
            <a:fillRect/>
          </a:stretch>
        </p:blipFill>
        <p:spPr>
          <a:xfrm>
            <a:off x="7273773" y="3580067"/>
            <a:ext cx="257211" cy="190527"/>
          </a:xfrm>
          <a:prstGeom prst="rect">
            <a:avLst/>
          </a:prstGeom>
        </p:spPr>
      </p:pic>
      <p:pic>
        <p:nvPicPr>
          <p:cNvPr id="16" name="Picture 15">
            <a:extLst>
              <a:ext uri="{FF2B5EF4-FFF2-40B4-BE49-F238E27FC236}">
                <a16:creationId xmlns:a16="http://schemas.microsoft.com/office/drawing/2014/main" id="{6808FEAC-7412-F7C3-5686-4C9511BE5D15}"/>
              </a:ext>
            </a:extLst>
          </p:cNvPr>
          <p:cNvPicPr>
            <a:picLocks noChangeAspect="1"/>
          </p:cNvPicPr>
          <p:nvPr/>
        </p:nvPicPr>
        <p:blipFill>
          <a:blip r:embed="rId6"/>
          <a:stretch>
            <a:fillRect/>
          </a:stretch>
        </p:blipFill>
        <p:spPr>
          <a:xfrm>
            <a:off x="7572365" y="3528158"/>
            <a:ext cx="444594" cy="344560"/>
          </a:xfrm>
          <a:prstGeom prst="rect">
            <a:avLst/>
          </a:prstGeom>
        </p:spPr>
      </p:pic>
      <p:pic>
        <p:nvPicPr>
          <p:cNvPr id="18" name="Picture 17">
            <a:extLst>
              <a:ext uri="{FF2B5EF4-FFF2-40B4-BE49-F238E27FC236}">
                <a16:creationId xmlns:a16="http://schemas.microsoft.com/office/drawing/2014/main" id="{47923512-0E8E-FA71-5C21-7266581CD425}"/>
              </a:ext>
            </a:extLst>
          </p:cNvPr>
          <p:cNvPicPr>
            <a:picLocks noChangeAspect="1"/>
          </p:cNvPicPr>
          <p:nvPr/>
        </p:nvPicPr>
        <p:blipFill>
          <a:blip r:embed="rId7"/>
          <a:stretch>
            <a:fillRect/>
          </a:stretch>
        </p:blipFill>
        <p:spPr>
          <a:xfrm>
            <a:off x="8016959" y="3489798"/>
            <a:ext cx="1000265" cy="362001"/>
          </a:xfrm>
          <a:prstGeom prst="rect">
            <a:avLst/>
          </a:prstGeom>
        </p:spPr>
      </p:pic>
      <p:pic>
        <p:nvPicPr>
          <p:cNvPr id="20" name="Picture 19">
            <a:extLst>
              <a:ext uri="{FF2B5EF4-FFF2-40B4-BE49-F238E27FC236}">
                <a16:creationId xmlns:a16="http://schemas.microsoft.com/office/drawing/2014/main" id="{6FFB2873-0312-18E2-D9EC-D7FC8973EEFE}"/>
              </a:ext>
            </a:extLst>
          </p:cNvPr>
          <p:cNvPicPr>
            <a:picLocks noChangeAspect="1"/>
          </p:cNvPicPr>
          <p:nvPr/>
        </p:nvPicPr>
        <p:blipFill>
          <a:blip r:embed="rId8"/>
          <a:stretch>
            <a:fillRect/>
          </a:stretch>
        </p:blipFill>
        <p:spPr>
          <a:xfrm>
            <a:off x="1235642" y="4664749"/>
            <a:ext cx="9398477" cy="1062532"/>
          </a:xfrm>
          <a:prstGeom prst="rect">
            <a:avLst/>
          </a:prstGeom>
        </p:spPr>
      </p:pic>
      <p:pic>
        <p:nvPicPr>
          <p:cNvPr id="22" name="Picture 21">
            <a:extLst>
              <a:ext uri="{FF2B5EF4-FFF2-40B4-BE49-F238E27FC236}">
                <a16:creationId xmlns:a16="http://schemas.microsoft.com/office/drawing/2014/main" id="{45ECBBE9-B052-3FBC-ABDF-6BD2FDE299E4}"/>
              </a:ext>
            </a:extLst>
          </p:cNvPr>
          <p:cNvPicPr>
            <a:picLocks noChangeAspect="1"/>
          </p:cNvPicPr>
          <p:nvPr/>
        </p:nvPicPr>
        <p:blipFill>
          <a:blip r:embed="rId9"/>
          <a:stretch>
            <a:fillRect/>
          </a:stretch>
        </p:blipFill>
        <p:spPr>
          <a:xfrm>
            <a:off x="4501623" y="275326"/>
            <a:ext cx="3637499" cy="1865990"/>
          </a:xfrm>
          <a:prstGeom prst="rect">
            <a:avLst/>
          </a:prstGeom>
        </p:spPr>
      </p:pic>
    </p:spTree>
    <p:extLst>
      <p:ext uri="{BB962C8B-B14F-4D97-AF65-F5344CB8AC3E}">
        <p14:creationId xmlns:p14="http://schemas.microsoft.com/office/powerpoint/2010/main" val="104129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A4C5-EFE5-A859-DC23-2099BDB3427D}"/>
              </a:ext>
            </a:extLst>
          </p:cNvPr>
          <p:cNvSpPr>
            <a:spLocks noGrp="1"/>
          </p:cNvSpPr>
          <p:nvPr>
            <p:ph type="title"/>
          </p:nvPr>
        </p:nvSpPr>
        <p:spPr>
          <a:xfrm>
            <a:off x="677334" y="609600"/>
            <a:ext cx="9624906" cy="1320800"/>
          </a:xfrm>
        </p:spPr>
        <p:txBody>
          <a:bodyPr/>
          <a:lstStyle/>
          <a:p>
            <a:r>
              <a:rPr lang="en-US" dirty="0"/>
              <a:t>SIGNIFICANCE OF FORMULA USED FOR PRICING A EUROPEAN OPTION </a:t>
            </a:r>
            <a:endParaRPr lang="en-IN" dirty="0"/>
          </a:p>
        </p:txBody>
      </p:sp>
      <p:sp>
        <p:nvSpPr>
          <p:cNvPr id="6" name="Content Placeholder 5">
            <a:extLst>
              <a:ext uri="{FF2B5EF4-FFF2-40B4-BE49-F238E27FC236}">
                <a16:creationId xmlns:a16="http://schemas.microsoft.com/office/drawing/2014/main" id="{37A2A2EE-361C-B986-8D07-2CD9E60640CD}"/>
              </a:ext>
            </a:extLst>
          </p:cNvPr>
          <p:cNvSpPr>
            <a:spLocks noGrp="1"/>
          </p:cNvSpPr>
          <p:nvPr>
            <p:ph idx="1"/>
          </p:nvPr>
        </p:nvSpPr>
        <p:spPr>
          <a:xfrm>
            <a:off x="838200" y="2974655"/>
            <a:ext cx="10515600" cy="3202307"/>
          </a:xfrm>
        </p:spPr>
        <p:txBody>
          <a:bodyPr/>
          <a:lstStyle/>
          <a:p>
            <a:pPr marL="514350" indent="-514350">
              <a:buAutoNum type="arabicPeriod"/>
            </a:pPr>
            <a:r>
              <a:rPr lang="en-IN" dirty="0"/>
              <a:t>                     The term                       </a:t>
            </a:r>
            <a:r>
              <a:rPr lang="en-US" dirty="0"/>
              <a:t>represents the average expected payoff of the option at maturity, considering the randomness in stock price movements.</a:t>
            </a:r>
          </a:p>
          <a:p>
            <a:pPr marL="514350" indent="-514350">
              <a:buAutoNum type="arabicPeriod"/>
            </a:pPr>
            <a:r>
              <a:rPr lang="en-US" dirty="0"/>
              <a:t>           This factor accounts for the time value of money. Money today is worth more than the same amount in the future due to the potential earning capacity. By discounting the expected payoff at the risk-free rate, we determine what that future payoff is worth in today's terms.</a:t>
            </a:r>
            <a:endParaRPr lang="en-IN" dirty="0"/>
          </a:p>
        </p:txBody>
      </p:sp>
      <p:pic>
        <p:nvPicPr>
          <p:cNvPr id="11" name="Picture 10">
            <a:extLst>
              <a:ext uri="{FF2B5EF4-FFF2-40B4-BE49-F238E27FC236}">
                <a16:creationId xmlns:a16="http://schemas.microsoft.com/office/drawing/2014/main" id="{106DB921-2E46-2D16-0735-FFEC8CC50691}"/>
              </a:ext>
            </a:extLst>
          </p:cNvPr>
          <p:cNvPicPr>
            <a:picLocks noChangeAspect="1"/>
          </p:cNvPicPr>
          <p:nvPr/>
        </p:nvPicPr>
        <p:blipFill>
          <a:blip r:embed="rId2"/>
          <a:stretch>
            <a:fillRect/>
          </a:stretch>
        </p:blipFill>
        <p:spPr>
          <a:xfrm>
            <a:off x="3865944" y="3021320"/>
            <a:ext cx="1495355" cy="315347"/>
          </a:xfrm>
          <a:prstGeom prst="rect">
            <a:avLst/>
          </a:prstGeom>
        </p:spPr>
      </p:pic>
      <p:pic>
        <p:nvPicPr>
          <p:cNvPr id="13" name="Picture 12">
            <a:extLst>
              <a:ext uri="{FF2B5EF4-FFF2-40B4-BE49-F238E27FC236}">
                <a16:creationId xmlns:a16="http://schemas.microsoft.com/office/drawing/2014/main" id="{C25CA392-DA9C-3B6C-51A3-C5344ACAA934}"/>
              </a:ext>
            </a:extLst>
          </p:cNvPr>
          <p:cNvPicPr>
            <a:picLocks noChangeAspect="1"/>
          </p:cNvPicPr>
          <p:nvPr/>
        </p:nvPicPr>
        <p:blipFill>
          <a:blip r:embed="rId3"/>
          <a:stretch>
            <a:fillRect/>
          </a:stretch>
        </p:blipFill>
        <p:spPr>
          <a:xfrm>
            <a:off x="1331578" y="3614090"/>
            <a:ext cx="840938" cy="376540"/>
          </a:xfrm>
          <a:prstGeom prst="rect">
            <a:avLst/>
          </a:prstGeom>
        </p:spPr>
      </p:pic>
      <p:pic>
        <p:nvPicPr>
          <p:cNvPr id="15" name="Picture 14">
            <a:extLst>
              <a:ext uri="{FF2B5EF4-FFF2-40B4-BE49-F238E27FC236}">
                <a16:creationId xmlns:a16="http://schemas.microsoft.com/office/drawing/2014/main" id="{092620A6-D7B2-B5EA-38B8-7819D1F9B0F2}"/>
              </a:ext>
            </a:extLst>
          </p:cNvPr>
          <p:cNvPicPr>
            <a:picLocks noChangeAspect="1"/>
          </p:cNvPicPr>
          <p:nvPr/>
        </p:nvPicPr>
        <p:blipFill>
          <a:blip r:embed="rId4"/>
          <a:stretch>
            <a:fillRect/>
          </a:stretch>
        </p:blipFill>
        <p:spPr>
          <a:xfrm>
            <a:off x="1331578" y="2966275"/>
            <a:ext cx="1535120" cy="376539"/>
          </a:xfrm>
          <a:prstGeom prst="rect">
            <a:avLst/>
          </a:prstGeom>
        </p:spPr>
      </p:pic>
      <p:pic>
        <p:nvPicPr>
          <p:cNvPr id="16" name="Picture 15">
            <a:extLst>
              <a:ext uri="{FF2B5EF4-FFF2-40B4-BE49-F238E27FC236}">
                <a16:creationId xmlns:a16="http://schemas.microsoft.com/office/drawing/2014/main" id="{FACF853C-F17B-27F7-E31D-D194BDA5DA70}"/>
              </a:ext>
            </a:extLst>
          </p:cNvPr>
          <p:cNvPicPr>
            <a:picLocks noChangeAspect="1"/>
          </p:cNvPicPr>
          <p:nvPr/>
        </p:nvPicPr>
        <p:blipFill>
          <a:blip r:embed="rId5"/>
          <a:stretch>
            <a:fillRect/>
          </a:stretch>
        </p:blipFill>
        <p:spPr>
          <a:xfrm>
            <a:off x="4216147" y="2135015"/>
            <a:ext cx="2805619" cy="405037"/>
          </a:xfrm>
          <a:prstGeom prst="rect">
            <a:avLst/>
          </a:prstGeom>
        </p:spPr>
      </p:pic>
    </p:spTree>
    <p:extLst>
      <p:ext uri="{BB962C8B-B14F-4D97-AF65-F5344CB8AC3E}">
        <p14:creationId xmlns:p14="http://schemas.microsoft.com/office/powerpoint/2010/main" val="10050619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5570</TotalTime>
  <Words>1525</Words>
  <Application>Microsoft Office PowerPoint</Application>
  <PresentationFormat>Widescreen</PresentationFormat>
  <Paragraphs>179</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Trebuchet MS</vt:lpstr>
      <vt:lpstr>Wingdings 3</vt:lpstr>
      <vt:lpstr>Facet</vt:lpstr>
      <vt:lpstr>NOMURA   GLOBAL MARKETS’ WOMEN MENTORSHIP PROGRAM </vt:lpstr>
      <vt:lpstr>HIGHLIGHTS OF THE MENTORSHIP PROGRAM</vt:lpstr>
      <vt:lpstr>PRICING EUROPEAN OPTIONS USING MONTE CARLO SIMULATIONS</vt:lpstr>
      <vt:lpstr>MONTE CARLO SIMULATIONS</vt:lpstr>
      <vt:lpstr>GEOMETRIC BROWNIAN MOTION</vt:lpstr>
      <vt:lpstr>PAYOFF AT MATURITY</vt:lpstr>
      <vt:lpstr>CALL OPTION</vt:lpstr>
      <vt:lpstr>PUT OPTION</vt:lpstr>
      <vt:lpstr>SIGNIFICANCE OF FORMULA USED FOR PRICING A EUROPEAN OPTION </vt:lpstr>
      <vt:lpstr>BLACK-SCHOLES FORMULA FOR EUROPEAN OPTIONS </vt:lpstr>
      <vt:lpstr>CODE SNIPPET FOR VERIFICATION USING BLACK-SCHOLES FORMULA</vt:lpstr>
      <vt:lpstr>RESULT</vt:lpstr>
      <vt:lpstr>DELTA</vt:lpstr>
      <vt:lpstr>VEGA</vt:lpstr>
      <vt:lpstr>CODE SNIPPETS FOR DELTA AND VEGA</vt:lpstr>
      <vt:lpstr>CALCULATED VALUES OF DELTA AND VEGA</vt:lpstr>
      <vt:lpstr>USING DIFFERENT STRIKES AND TENOR</vt:lpstr>
      <vt:lpstr>VISUALIZING SIMULATIONS</vt:lpstr>
      <vt:lpstr>EQUITY MARKETS</vt:lpstr>
      <vt:lpstr>DEFINITION</vt:lpstr>
      <vt:lpstr>NIFTY 50 INDEX</vt:lpstr>
      <vt:lpstr>TOP 10 LARGE CAP STOCKS IN NIFTY 50 INDEX TAKEN (AS ON 15.04.2024)</vt:lpstr>
      <vt:lpstr>BETA OF A STOCK</vt:lpstr>
      <vt:lpstr>CALCULATING BETA</vt:lpstr>
      <vt:lpstr>PYTHON CODE AND OUTPUT</vt:lpstr>
      <vt:lpstr>SELECTION OF TIME FRAME</vt:lpstr>
      <vt:lpstr>WEIGHTED AVERAGE BETA OF A PORTFOLIO</vt:lpstr>
      <vt:lpstr>PYTHON CODE AND OUTPUT</vt:lpstr>
      <vt:lpstr>CAPITAL ASSET PRICING MODEL (CAPM)</vt:lpstr>
      <vt:lpstr>PYTHON CODE AND OUTPUT</vt:lpstr>
      <vt:lpstr>SHARPE RATIO</vt:lpstr>
      <vt:lpstr>EXPLANATION OF FORMULA</vt:lpstr>
      <vt:lpstr>FINDING OPTIMAL WEIGHTS</vt:lpstr>
      <vt:lpstr>CALCULATIONS FOR THE OPTIMAL PORTFOLIO</vt:lpstr>
      <vt:lpstr>EFFICIENT FRONTIER</vt:lpstr>
      <vt:lpstr>GENERATING PORTFOLIOS FOR THE EFFICIENT FRONTIER</vt:lpstr>
      <vt:lpstr>PLOTTING EFFICIENT FRONTIER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ayushi mehta</dc:creator>
  <cp:lastModifiedBy>ayushi mehta</cp:lastModifiedBy>
  <cp:revision>4</cp:revision>
  <dcterms:created xsi:type="dcterms:W3CDTF">2024-07-14T19:04:41Z</dcterms:created>
  <dcterms:modified xsi:type="dcterms:W3CDTF">2024-07-18T15:55:19Z</dcterms:modified>
</cp:coreProperties>
</file>