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85" r:id="rId5"/>
    <p:sldId id="259" r:id="rId6"/>
    <p:sldId id="260" r:id="rId7"/>
    <p:sldId id="261" r:id="rId8"/>
    <p:sldId id="262" r:id="rId9"/>
    <p:sldId id="264" r:id="rId10"/>
    <p:sldId id="265" r:id="rId11"/>
    <p:sldId id="266" r:id="rId12"/>
    <p:sldId id="290" r:id="rId13"/>
    <p:sldId id="267" r:id="rId14"/>
    <p:sldId id="287" r:id="rId15"/>
    <p:sldId id="288" r:id="rId16"/>
    <p:sldId id="268" r:id="rId17"/>
    <p:sldId id="269" r:id="rId18"/>
    <p:sldId id="270" r:id="rId19"/>
    <p:sldId id="275" r:id="rId20"/>
    <p:sldId id="278" r:id="rId21"/>
    <p:sldId id="289"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48779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B3B0-C373-4C4A-A884-8DECA2F03515}"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90962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345699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609768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594983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6BB3B0-C373-4C4A-A884-8DECA2F03515}"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280944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6BB3B0-C373-4C4A-A884-8DECA2F03515}" type="datetimeFigureOut">
              <a:rPr lang="en-IN" smtClean="0"/>
              <a:t>06-07-2024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72742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3576380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62204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256494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B3B0-C373-4C4A-A884-8DECA2F0351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46434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BB3B0-C373-4C4A-A884-8DECA2F03515}"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3584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BB3B0-C373-4C4A-A884-8DECA2F03515}"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406796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BB3B0-C373-4C4A-A884-8DECA2F03515}"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22835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BB3B0-C373-4C4A-A884-8DECA2F03515}"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82934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B3B0-C373-4C4A-A884-8DECA2F03515}"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122893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B3B0-C373-4C4A-A884-8DECA2F03515}"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0E2F5-F07D-47F9-A2DB-C0A48CE65FF9}" type="slidenum">
              <a:rPr lang="en-IN" smtClean="0"/>
              <a:t>‹#›</a:t>
            </a:fld>
            <a:endParaRPr lang="en-IN"/>
          </a:p>
        </p:txBody>
      </p:sp>
    </p:spTree>
    <p:extLst>
      <p:ext uri="{BB962C8B-B14F-4D97-AF65-F5344CB8AC3E}">
        <p14:creationId xmlns:p14="http://schemas.microsoft.com/office/powerpoint/2010/main" val="415399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6BB3B0-C373-4C4A-A884-8DECA2F03515}" type="datetimeFigureOut">
              <a:rPr lang="en-IN" smtClean="0"/>
              <a:t>06-07-2024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D10E2F5-F07D-47F9-A2DB-C0A48CE65FF9}" type="slidenum">
              <a:rPr lang="en-IN" smtClean="0"/>
              <a:t>‹#›</a:t>
            </a:fld>
            <a:endParaRPr lang="en-IN"/>
          </a:p>
        </p:txBody>
      </p:sp>
    </p:spTree>
    <p:extLst>
      <p:ext uri="{BB962C8B-B14F-4D97-AF65-F5344CB8AC3E}">
        <p14:creationId xmlns:p14="http://schemas.microsoft.com/office/powerpoint/2010/main" val="2743150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E162-F735-020D-0F19-42C347A78527}"/>
              </a:ext>
            </a:extLst>
          </p:cNvPr>
          <p:cNvSpPr>
            <a:spLocks noGrp="1"/>
          </p:cNvSpPr>
          <p:nvPr>
            <p:ph type="ctrTitle"/>
          </p:nvPr>
        </p:nvSpPr>
        <p:spPr/>
        <p:txBody>
          <a:bodyPr/>
          <a:lstStyle/>
          <a:p>
            <a:r>
              <a:rPr lang="en-US" dirty="0"/>
              <a:t>UGP: ENERGY TRANSITION MODELING USING GAMS</a:t>
            </a:r>
            <a:endParaRPr lang="en-IN" dirty="0"/>
          </a:p>
        </p:txBody>
      </p:sp>
      <p:sp>
        <p:nvSpPr>
          <p:cNvPr id="3" name="Subtitle 2">
            <a:extLst>
              <a:ext uri="{FF2B5EF4-FFF2-40B4-BE49-F238E27FC236}">
                <a16:creationId xmlns:a16="http://schemas.microsoft.com/office/drawing/2014/main" id="{913308E4-EA23-6740-1BF9-82665A8CB291}"/>
              </a:ext>
            </a:extLst>
          </p:cNvPr>
          <p:cNvSpPr>
            <a:spLocks noGrp="1"/>
          </p:cNvSpPr>
          <p:nvPr>
            <p:ph type="subTitle" idx="1"/>
          </p:nvPr>
        </p:nvSpPr>
        <p:spPr/>
        <p:txBody>
          <a:bodyPr/>
          <a:lstStyle/>
          <a:p>
            <a:r>
              <a:rPr lang="en-US" dirty="0"/>
              <a:t>                                                                                        AYUSHI MEHTA</a:t>
            </a:r>
          </a:p>
          <a:p>
            <a:r>
              <a:rPr lang="en-US" dirty="0"/>
              <a:t>                                                                                              220275</a:t>
            </a:r>
            <a:endParaRPr lang="en-IN" dirty="0"/>
          </a:p>
        </p:txBody>
      </p:sp>
    </p:spTree>
    <p:extLst>
      <p:ext uri="{BB962C8B-B14F-4D97-AF65-F5344CB8AC3E}">
        <p14:creationId xmlns:p14="http://schemas.microsoft.com/office/powerpoint/2010/main" val="405581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359-5B8F-56A6-8C93-8DE75FD7FA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D12055C-FD80-35D3-DD3C-7FFAFB3F854C}"/>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sng" strike="noStrike" cap="none" normalizeH="0" baseline="0" dirty="0">
                <a:ln>
                  <a:noFill/>
                </a:ln>
                <a:solidFill>
                  <a:schemeClr val="tx1"/>
                </a:solidFill>
                <a:effectLst/>
                <a:ea typeface="Aptos" panose="020B0004020202020204" pitchFamily="34" charset="0"/>
                <a:cs typeface="Times New Roman" panose="02020603050405020304" pitchFamily="18" charset="0"/>
              </a:rPr>
              <a:t>Assumptions :</a:t>
            </a: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Aptos" panose="020B0004020202020204" pitchFamily="34" charset="0"/>
                <a:cs typeface="Times New Roman" panose="02020603050405020304" pitchFamily="18" charset="0"/>
              </a:rPr>
              <a:t>The operating cost is zero.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Aptos" panose="020B0004020202020204" pitchFamily="34" charset="0"/>
                <a:cs typeface="Times New Roman" panose="02020603050405020304" pitchFamily="18" charset="0"/>
              </a:rPr>
              <a:t>The considered powers are the average value in each time slot (1 h) = operating step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ea typeface="Aptos" panose="020B0004020202020204" pitchFamily="34" charset="0"/>
                <a:cs typeface="Times New Roman" panose="02020603050405020304" pitchFamily="18" charset="0"/>
              </a:rPr>
              <a:t>The time horizon is one month </a:t>
            </a:r>
            <a:r>
              <a:rPr kumimoji="0" lang="en-US" altLang="en-US" b="0" i="1" u="none" strike="noStrike" cap="none" normalizeH="0" baseline="0" dirty="0">
                <a:ln>
                  <a:noFill/>
                </a:ln>
                <a:solidFill>
                  <a:schemeClr val="tx1"/>
                </a:solidFill>
                <a:effectLst/>
                <a:ea typeface="Aptos" panose="020B0004020202020204" pitchFamily="34" charset="0"/>
                <a:cs typeface="Times New Roman" panose="02020603050405020304" pitchFamily="18" charset="0"/>
              </a:rPr>
              <a:t>(24 hours × 31 days)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b="1" u="sng" dirty="0">
                <a:cs typeface="Times New Roman" panose="02020603050405020304" pitchFamily="18" charset="0"/>
              </a:rPr>
              <a:t>End Goal</a:t>
            </a:r>
            <a:r>
              <a:rPr lang="en-US" altLang="en-US" dirty="0">
                <a:cs typeface="Times New Roman" panose="02020603050405020304" pitchFamily="18" charset="0"/>
              </a:rPr>
              <a:t>:</a:t>
            </a:r>
          </a:p>
          <a:p>
            <a:pPr marL="0" indent="0">
              <a:buNone/>
            </a:pPr>
            <a:r>
              <a:rPr lang="en-US" sz="1800" kern="100" dirty="0">
                <a:effectLst/>
                <a:ea typeface="Calibri" panose="020F0502020204030204" pitchFamily="34" charset="0"/>
                <a:cs typeface="Times New Roman" panose="02020603050405020304" pitchFamily="18" charset="0"/>
              </a:rPr>
              <a:t>Optimum capacity of Solar and Battery so that overall cost of electricity generation is minimized.</a:t>
            </a:r>
            <a:endParaRPr lang="en-IN" sz="1800" kern="1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126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CD03-4412-0051-9C1C-85BE7069FB03}"/>
              </a:ext>
            </a:extLst>
          </p:cNvPr>
          <p:cNvSpPr>
            <a:spLocks noGrp="1"/>
          </p:cNvSpPr>
          <p:nvPr>
            <p:ph type="title"/>
          </p:nvPr>
        </p:nvSpPr>
        <p:spPr/>
        <p:txBody>
          <a:bodyPr/>
          <a:lstStyle/>
          <a:p>
            <a:r>
              <a:rPr lang="en-US" dirty="0"/>
              <a:t>INPUTS IN OUR MODEL</a:t>
            </a:r>
            <a:endParaRPr lang="en-IN" dirty="0"/>
          </a:p>
        </p:txBody>
      </p:sp>
      <p:sp>
        <p:nvSpPr>
          <p:cNvPr id="3" name="Content Placeholder 2">
            <a:extLst>
              <a:ext uri="{FF2B5EF4-FFF2-40B4-BE49-F238E27FC236}">
                <a16:creationId xmlns:a16="http://schemas.microsoft.com/office/drawing/2014/main" id="{E24A655E-7789-BCE7-C11A-1B9F02306BA5}"/>
              </a:ext>
            </a:extLst>
          </p:cNvPr>
          <p:cNvSpPr>
            <a:spLocks noGrp="1"/>
          </p:cNvSpPr>
          <p:nvPr>
            <p:ph idx="1"/>
          </p:nvPr>
        </p:nvSpPr>
        <p:spPr/>
        <p:txBody>
          <a:bodyPr/>
          <a:lstStyle/>
          <a:p>
            <a:r>
              <a:rPr lang="en-US" dirty="0"/>
              <a:t>Load data of the campus.</a:t>
            </a:r>
          </a:p>
          <a:p>
            <a:r>
              <a:rPr lang="en-US" dirty="0"/>
              <a:t>Solar energy generation data.</a:t>
            </a:r>
          </a:p>
          <a:p>
            <a:r>
              <a:rPr lang="en-US" dirty="0"/>
              <a:t>Fixed cost of energy from grid= Rs 3150000 for a month</a:t>
            </a:r>
          </a:p>
          <a:p>
            <a:r>
              <a:rPr lang="en-US" dirty="0"/>
              <a:t>Variable cost of energy from grid= 8.5 Rs per unit</a:t>
            </a:r>
          </a:p>
          <a:p>
            <a:r>
              <a:rPr lang="en-US" dirty="0"/>
              <a:t>Variable cost of Solar energy = 3.20 Rs per unit</a:t>
            </a:r>
          </a:p>
          <a:p>
            <a:r>
              <a:rPr lang="en-US" dirty="0"/>
              <a:t>Variable cost of Storage = 10.18 Rs per unit</a:t>
            </a:r>
          </a:p>
          <a:p>
            <a:r>
              <a:rPr lang="en-US" dirty="0"/>
              <a:t>Sanctioned load for campus= 10.5 MW</a:t>
            </a:r>
          </a:p>
        </p:txBody>
      </p:sp>
    </p:spTree>
    <p:extLst>
      <p:ext uri="{BB962C8B-B14F-4D97-AF65-F5344CB8AC3E}">
        <p14:creationId xmlns:p14="http://schemas.microsoft.com/office/powerpoint/2010/main" val="155922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48A-6E6F-1195-0610-F31BF291B77E}"/>
              </a:ext>
            </a:extLst>
          </p:cNvPr>
          <p:cNvSpPr>
            <a:spLocks noGrp="1"/>
          </p:cNvSpPr>
          <p:nvPr>
            <p:ph type="title"/>
          </p:nvPr>
        </p:nvSpPr>
        <p:spPr/>
        <p:txBody>
          <a:bodyPr/>
          <a:lstStyle/>
          <a:p>
            <a:r>
              <a:rPr lang="en-US" dirty="0"/>
              <a:t>OBJECTIVE FUNCTION</a:t>
            </a:r>
            <a:endParaRPr lang="en-IN" dirty="0"/>
          </a:p>
        </p:txBody>
      </p:sp>
      <p:sp>
        <p:nvSpPr>
          <p:cNvPr id="3" name="Content Placeholder 2">
            <a:extLst>
              <a:ext uri="{FF2B5EF4-FFF2-40B4-BE49-F238E27FC236}">
                <a16:creationId xmlns:a16="http://schemas.microsoft.com/office/drawing/2014/main" id="{FB4C2FF2-79A3-BEF4-202F-4D7B3FA264AC}"/>
              </a:ext>
            </a:extLst>
          </p:cNvPr>
          <p:cNvSpPr>
            <a:spLocks noGrp="1"/>
          </p:cNvSpPr>
          <p:nvPr>
            <p:ph idx="1"/>
          </p:nvPr>
        </p:nvSpPr>
        <p:spPr/>
        <p:txBody>
          <a:bodyPr/>
          <a:lstStyle/>
          <a:p>
            <a:r>
              <a:rPr lang="en-US" dirty="0"/>
              <a:t>Minimizing total cost including grid cost, cost of solar energy, cost from battery.</a:t>
            </a:r>
            <a:endParaRPr lang="en-IN" dirty="0"/>
          </a:p>
        </p:txBody>
      </p:sp>
      <p:pic>
        <p:nvPicPr>
          <p:cNvPr id="4" name="Content Placeholder 4">
            <a:extLst>
              <a:ext uri="{FF2B5EF4-FFF2-40B4-BE49-F238E27FC236}">
                <a16:creationId xmlns:a16="http://schemas.microsoft.com/office/drawing/2014/main" id="{DCDED895-C780-A88D-6CD0-5F470D506B2D}"/>
              </a:ext>
            </a:extLst>
          </p:cNvPr>
          <p:cNvPicPr>
            <a:picLocks noChangeAspect="1"/>
          </p:cNvPicPr>
          <p:nvPr/>
        </p:nvPicPr>
        <p:blipFill>
          <a:blip r:embed="rId2"/>
          <a:stretch>
            <a:fillRect/>
          </a:stretch>
        </p:blipFill>
        <p:spPr>
          <a:xfrm>
            <a:off x="1383938" y="4147234"/>
            <a:ext cx="9175492" cy="706964"/>
          </a:xfrm>
          <a:prstGeom prst="rect">
            <a:avLst/>
          </a:prstGeom>
        </p:spPr>
      </p:pic>
    </p:spTree>
    <p:extLst>
      <p:ext uri="{BB962C8B-B14F-4D97-AF65-F5344CB8AC3E}">
        <p14:creationId xmlns:p14="http://schemas.microsoft.com/office/powerpoint/2010/main" val="181415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38AE-91AF-E69F-4B42-D63E228227E9}"/>
              </a:ext>
            </a:extLst>
          </p:cNvPr>
          <p:cNvSpPr>
            <a:spLocks noGrp="1"/>
          </p:cNvSpPr>
          <p:nvPr>
            <p:ph type="title"/>
          </p:nvPr>
        </p:nvSpPr>
        <p:spPr/>
        <p:txBody>
          <a:bodyPr/>
          <a:lstStyle/>
          <a:p>
            <a:r>
              <a:rPr lang="en-US" dirty="0"/>
              <a:t>CONSTRAINTS IN OUR MODEL</a:t>
            </a:r>
            <a:endParaRPr lang="en-IN" dirty="0"/>
          </a:p>
        </p:txBody>
      </p:sp>
      <p:sp>
        <p:nvSpPr>
          <p:cNvPr id="3" name="Content Placeholder 2">
            <a:extLst>
              <a:ext uri="{FF2B5EF4-FFF2-40B4-BE49-F238E27FC236}">
                <a16:creationId xmlns:a16="http://schemas.microsoft.com/office/drawing/2014/main" id="{8786927E-EB9F-DF42-370E-DABE22E86707}"/>
              </a:ext>
            </a:extLst>
          </p:cNvPr>
          <p:cNvSpPr>
            <a:spLocks noGrp="1"/>
          </p:cNvSpPr>
          <p:nvPr>
            <p:ph idx="1"/>
          </p:nvPr>
        </p:nvSpPr>
        <p:spPr/>
        <p:txBody>
          <a:bodyPr/>
          <a:lstStyle/>
          <a:p>
            <a:r>
              <a:rPr lang="en-US" dirty="0"/>
              <a:t>Power balance equation</a:t>
            </a:r>
          </a:p>
          <a:p>
            <a:endParaRPr lang="en-US" dirty="0"/>
          </a:p>
          <a:p>
            <a:endParaRPr lang="en-US" dirty="0"/>
          </a:p>
          <a:p>
            <a:r>
              <a:rPr lang="en-US" dirty="0"/>
              <a:t>Charging/Discharging constraint of battery</a:t>
            </a:r>
          </a:p>
          <a:p>
            <a:endParaRPr lang="en-US" dirty="0"/>
          </a:p>
          <a:p>
            <a:endParaRPr lang="en-US" dirty="0"/>
          </a:p>
          <a:p>
            <a:r>
              <a:rPr lang="en-US" dirty="0"/>
              <a:t>Ramp up/Ramp down constraints</a:t>
            </a:r>
            <a:endParaRPr lang="en-IN" dirty="0"/>
          </a:p>
        </p:txBody>
      </p:sp>
      <p:pic>
        <p:nvPicPr>
          <p:cNvPr id="5" name="Picture 4">
            <a:extLst>
              <a:ext uri="{FF2B5EF4-FFF2-40B4-BE49-F238E27FC236}">
                <a16:creationId xmlns:a16="http://schemas.microsoft.com/office/drawing/2014/main" id="{F1CD16ED-2656-9FB3-F572-A1A4F6D340E4}"/>
              </a:ext>
            </a:extLst>
          </p:cNvPr>
          <p:cNvPicPr>
            <a:picLocks noChangeAspect="1"/>
          </p:cNvPicPr>
          <p:nvPr/>
        </p:nvPicPr>
        <p:blipFill>
          <a:blip r:embed="rId2"/>
          <a:stretch>
            <a:fillRect/>
          </a:stretch>
        </p:blipFill>
        <p:spPr>
          <a:xfrm>
            <a:off x="3946067" y="5672210"/>
            <a:ext cx="3979303" cy="695179"/>
          </a:xfrm>
          <a:prstGeom prst="rect">
            <a:avLst/>
          </a:prstGeom>
        </p:spPr>
      </p:pic>
      <p:pic>
        <p:nvPicPr>
          <p:cNvPr id="7" name="Picture 6">
            <a:extLst>
              <a:ext uri="{FF2B5EF4-FFF2-40B4-BE49-F238E27FC236}">
                <a16:creationId xmlns:a16="http://schemas.microsoft.com/office/drawing/2014/main" id="{3E71F189-71C3-71BB-C4D1-C0D752A9C7D5}"/>
              </a:ext>
            </a:extLst>
          </p:cNvPr>
          <p:cNvPicPr>
            <a:picLocks noChangeAspect="1"/>
          </p:cNvPicPr>
          <p:nvPr/>
        </p:nvPicPr>
        <p:blipFill>
          <a:blip r:embed="rId3"/>
          <a:stretch>
            <a:fillRect/>
          </a:stretch>
        </p:blipFill>
        <p:spPr>
          <a:xfrm>
            <a:off x="2770405" y="4434348"/>
            <a:ext cx="7022524" cy="324117"/>
          </a:xfrm>
          <a:prstGeom prst="rect">
            <a:avLst/>
          </a:prstGeom>
        </p:spPr>
      </p:pic>
      <p:pic>
        <p:nvPicPr>
          <p:cNvPr id="9" name="Picture 8">
            <a:extLst>
              <a:ext uri="{FF2B5EF4-FFF2-40B4-BE49-F238E27FC236}">
                <a16:creationId xmlns:a16="http://schemas.microsoft.com/office/drawing/2014/main" id="{110CDB35-E707-5E02-412E-BBD0503ACBF9}"/>
              </a:ext>
            </a:extLst>
          </p:cNvPr>
          <p:cNvPicPr>
            <a:picLocks noChangeAspect="1"/>
          </p:cNvPicPr>
          <p:nvPr/>
        </p:nvPicPr>
        <p:blipFill>
          <a:blip r:embed="rId4"/>
          <a:stretch>
            <a:fillRect/>
          </a:stretch>
        </p:blipFill>
        <p:spPr>
          <a:xfrm>
            <a:off x="3381687" y="3173013"/>
            <a:ext cx="5428625" cy="389348"/>
          </a:xfrm>
          <a:prstGeom prst="rect">
            <a:avLst/>
          </a:prstGeom>
        </p:spPr>
      </p:pic>
    </p:spTree>
    <p:extLst>
      <p:ext uri="{BB962C8B-B14F-4D97-AF65-F5344CB8AC3E}">
        <p14:creationId xmlns:p14="http://schemas.microsoft.com/office/powerpoint/2010/main" val="68902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09C0-4A9B-E946-50E0-A3495037E918}"/>
              </a:ext>
            </a:extLst>
          </p:cNvPr>
          <p:cNvSpPr>
            <a:spLocks noGrp="1"/>
          </p:cNvSpPr>
          <p:nvPr>
            <p:ph type="title"/>
          </p:nvPr>
        </p:nvSpPr>
        <p:spPr/>
        <p:txBody>
          <a:bodyPr/>
          <a:lstStyle/>
          <a:p>
            <a:r>
              <a:rPr lang="en-US" dirty="0"/>
              <a:t>DISADVANTAGES </a:t>
            </a:r>
            <a:endParaRPr lang="en-IN" dirty="0"/>
          </a:p>
        </p:txBody>
      </p:sp>
      <p:sp>
        <p:nvSpPr>
          <p:cNvPr id="3" name="Content Placeholder 2">
            <a:extLst>
              <a:ext uri="{FF2B5EF4-FFF2-40B4-BE49-F238E27FC236}">
                <a16:creationId xmlns:a16="http://schemas.microsoft.com/office/drawing/2014/main" id="{6B975654-7620-5D15-0505-B95A7DF5FBB3}"/>
              </a:ext>
            </a:extLst>
          </p:cNvPr>
          <p:cNvSpPr>
            <a:spLocks noGrp="1"/>
          </p:cNvSpPr>
          <p:nvPr>
            <p:ph idx="1"/>
          </p:nvPr>
        </p:nvSpPr>
        <p:spPr/>
        <p:txBody>
          <a:bodyPr/>
          <a:lstStyle/>
          <a:p>
            <a:r>
              <a:rPr lang="en-US" dirty="0"/>
              <a:t>This model also comes with several disadvantages which include:</a:t>
            </a:r>
          </a:p>
          <a:p>
            <a:pPr>
              <a:buAutoNum type="arabicParenR"/>
            </a:pPr>
            <a:r>
              <a:rPr lang="en-US" b="1" i="0" dirty="0">
                <a:solidFill>
                  <a:srgbClr val="0D0D0D"/>
                </a:solidFill>
                <a:effectLst/>
                <a:highlight>
                  <a:srgbClr val="FFFFFF"/>
                </a:highlight>
              </a:rPr>
              <a:t>Cost</a:t>
            </a:r>
            <a:r>
              <a:rPr lang="en-US" b="0" i="0" dirty="0">
                <a:solidFill>
                  <a:srgbClr val="0D0D0D"/>
                </a:solidFill>
                <a:effectLst/>
                <a:highlight>
                  <a:srgbClr val="FFFFFF"/>
                </a:highlight>
              </a:rPr>
              <a:t>: Battery storage systems are very expensive to install and maintain.</a:t>
            </a:r>
          </a:p>
          <a:p>
            <a:pPr>
              <a:buAutoNum type="arabicParenR"/>
            </a:pPr>
            <a:r>
              <a:rPr lang="en-US" b="1" i="0" dirty="0">
                <a:solidFill>
                  <a:srgbClr val="0D0D0D"/>
                </a:solidFill>
                <a:effectLst/>
                <a:highlight>
                  <a:srgbClr val="FFFFFF"/>
                </a:highlight>
              </a:rPr>
              <a:t>Efficiency Losses</a:t>
            </a:r>
            <a:r>
              <a:rPr lang="en-US" b="0" i="0" dirty="0">
                <a:solidFill>
                  <a:srgbClr val="0D0D0D"/>
                </a:solidFill>
                <a:effectLst/>
                <a:highlight>
                  <a:srgbClr val="FFFFFF"/>
                </a:highlight>
              </a:rPr>
              <a:t>: Energy stored in batteries can incur efficiency losses during the charging and discharging process. </a:t>
            </a:r>
            <a:endParaRPr lang="en-US" dirty="0">
              <a:solidFill>
                <a:srgbClr val="0D0D0D"/>
              </a:solidFill>
              <a:highlight>
                <a:srgbClr val="FFFFFF"/>
              </a:highlight>
            </a:endParaRPr>
          </a:p>
          <a:p>
            <a:pPr>
              <a:buAutoNum type="arabicParenR"/>
            </a:pPr>
            <a:r>
              <a:rPr lang="en-US" b="1" i="0" dirty="0">
                <a:solidFill>
                  <a:srgbClr val="0D0D0D"/>
                </a:solidFill>
                <a:effectLst/>
                <a:highlight>
                  <a:srgbClr val="FFFFFF"/>
                </a:highlight>
              </a:rPr>
              <a:t>Limited Lifespan</a:t>
            </a:r>
            <a:r>
              <a:rPr lang="en-US" b="0" i="0" dirty="0">
                <a:solidFill>
                  <a:srgbClr val="0D0D0D"/>
                </a:solidFill>
                <a:effectLst/>
                <a:highlight>
                  <a:srgbClr val="FFFFFF"/>
                </a:highlight>
              </a:rPr>
              <a:t>: Batteries have a limited lifespan. Over time, the storage capacity of batteries degrades, requiring replacement. This adds to the long-term costs </a:t>
            </a:r>
          </a:p>
          <a:p>
            <a:pPr>
              <a:buAutoNum type="arabicParenR"/>
            </a:pPr>
            <a:endParaRPr lang="en-US" b="0" i="0" dirty="0">
              <a:solidFill>
                <a:srgbClr val="0D0D0D"/>
              </a:solidFill>
              <a:effectLst/>
              <a:highlight>
                <a:srgbClr val="FFFFFF"/>
              </a:highlight>
            </a:endParaRPr>
          </a:p>
          <a:p>
            <a:endParaRPr lang="en-IN" dirty="0"/>
          </a:p>
        </p:txBody>
      </p:sp>
    </p:spTree>
    <p:extLst>
      <p:ext uri="{BB962C8B-B14F-4D97-AF65-F5344CB8AC3E}">
        <p14:creationId xmlns:p14="http://schemas.microsoft.com/office/powerpoint/2010/main" val="18408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82D2-7D9B-7664-C535-A5F88C0F67DE}"/>
              </a:ext>
            </a:extLst>
          </p:cNvPr>
          <p:cNvSpPr>
            <a:spLocks noGrp="1"/>
          </p:cNvSpPr>
          <p:nvPr>
            <p:ph type="title"/>
          </p:nvPr>
        </p:nvSpPr>
        <p:spPr/>
        <p:txBody>
          <a:bodyPr/>
          <a:lstStyle/>
          <a:p>
            <a:r>
              <a:rPr lang="en-US" dirty="0"/>
              <a:t>OTHER SOURCES OF STORAGE</a:t>
            </a:r>
            <a:endParaRPr lang="en-IN" dirty="0"/>
          </a:p>
        </p:txBody>
      </p:sp>
      <p:sp>
        <p:nvSpPr>
          <p:cNvPr id="3" name="Content Placeholder 2">
            <a:extLst>
              <a:ext uri="{FF2B5EF4-FFF2-40B4-BE49-F238E27FC236}">
                <a16:creationId xmlns:a16="http://schemas.microsoft.com/office/drawing/2014/main" id="{60960EDB-FD2A-B7D1-3126-C033A2EFCC5B}"/>
              </a:ext>
            </a:extLst>
          </p:cNvPr>
          <p:cNvSpPr>
            <a:spLocks noGrp="1"/>
          </p:cNvSpPr>
          <p:nvPr>
            <p:ph idx="1"/>
          </p:nvPr>
        </p:nvSpPr>
        <p:spPr/>
        <p:txBody>
          <a:bodyPr/>
          <a:lstStyle/>
          <a:p>
            <a:r>
              <a:rPr lang="en-US" b="1" i="0" dirty="0">
                <a:solidFill>
                  <a:srgbClr val="0D0D0D"/>
                </a:solidFill>
                <a:effectLst/>
                <a:highlight>
                  <a:srgbClr val="FFFFFF"/>
                </a:highlight>
              </a:rPr>
              <a:t>Pumped Hydro Storage</a:t>
            </a:r>
            <a:r>
              <a:rPr lang="en-US" b="0" i="0" dirty="0">
                <a:solidFill>
                  <a:srgbClr val="0D0D0D"/>
                </a:solidFill>
                <a:effectLst/>
                <a:highlight>
                  <a:srgbClr val="FFFFFF"/>
                </a:highlight>
              </a:rPr>
              <a:t>: Pumped hydro storage is one of the oldest and most established forms of grid energy storage. It involves pumping water to a higher elevation reservoir during times of excess energy and releasing it through turbines to generate electricity when demand is high.</a:t>
            </a:r>
          </a:p>
          <a:p>
            <a:r>
              <a:rPr lang="en-US" b="1" i="0" dirty="0">
                <a:solidFill>
                  <a:srgbClr val="0D0D0D"/>
                </a:solidFill>
                <a:effectLst/>
                <a:highlight>
                  <a:srgbClr val="FFFFFF"/>
                </a:highlight>
              </a:rPr>
              <a:t>Compressed Air Energy Storage (CAES)</a:t>
            </a:r>
            <a:r>
              <a:rPr lang="en-US" b="0" i="0" dirty="0">
                <a:solidFill>
                  <a:srgbClr val="0D0D0D"/>
                </a:solidFill>
                <a:effectLst/>
                <a:highlight>
                  <a:srgbClr val="FFFFFF"/>
                </a:highlight>
              </a:rPr>
              <a:t>: CAES systems store energy by compressing air into underground caverns or tanks during times of low demand. When energy is needed, the compressed air is released and expanded through turbines to generate electricity. </a:t>
            </a:r>
            <a:endParaRPr lang="en-US" dirty="0">
              <a:solidFill>
                <a:srgbClr val="0D0D0D"/>
              </a:solidFill>
              <a:highlight>
                <a:srgbClr val="FFFFFF"/>
              </a:highlight>
            </a:endParaRPr>
          </a:p>
          <a:p>
            <a:r>
              <a:rPr lang="en-US" dirty="0">
                <a:solidFill>
                  <a:srgbClr val="0D0D0D"/>
                </a:solidFill>
                <a:highlight>
                  <a:srgbClr val="FFFFFF"/>
                </a:highlight>
              </a:rPr>
              <a:t>Others include Thermal Energy Storage(TES) , Hydrogen Energy Storage, etc.</a:t>
            </a:r>
            <a:endParaRPr lang="en-IN" dirty="0"/>
          </a:p>
        </p:txBody>
      </p:sp>
    </p:spTree>
    <p:extLst>
      <p:ext uri="{BB962C8B-B14F-4D97-AF65-F5344CB8AC3E}">
        <p14:creationId xmlns:p14="http://schemas.microsoft.com/office/powerpoint/2010/main" val="283105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CEC7-EC91-D38C-2AEE-5E8C76AAF153}"/>
              </a:ext>
            </a:extLst>
          </p:cNvPr>
          <p:cNvSpPr>
            <a:spLocks noGrp="1"/>
          </p:cNvSpPr>
          <p:nvPr>
            <p:ph type="title"/>
          </p:nvPr>
        </p:nvSpPr>
        <p:spPr/>
        <p:txBody>
          <a:bodyPr/>
          <a:lstStyle/>
          <a:p>
            <a:r>
              <a:rPr lang="en-US" dirty="0"/>
              <a:t>MULTI OBJECTIVE OPTIMIZATION</a:t>
            </a:r>
            <a:endParaRPr lang="en-IN" dirty="0"/>
          </a:p>
        </p:txBody>
      </p:sp>
      <p:sp>
        <p:nvSpPr>
          <p:cNvPr id="3" name="Content Placeholder 2">
            <a:extLst>
              <a:ext uri="{FF2B5EF4-FFF2-40B4-BE49-F238E27FC236}">
                <a16:creationId xmlns:a16="http://schemas.microsoft.com/office/drawing/2014/main" id="{F80E85AF-89D4-199B-65DF-4B0C29A2875F}"/>
              </a:ext>
            </a:extLst>
          </p:cNvPr>
          <p:cNvSpPr>
            <a:spLocks noGrp="1"/>
          </p:cNvSpPr>
          <p:nvPr>
            <p:ph idx="1"/>
          </p:nvPr>
        </p:nvSpPr>
        <p:spPr/>
        <p:txBody>
          <a:bodyPr/>
          <a:lstStyle/>
          <a:p>
            <a:r>
              <a:rPr lang="en-US" dirty="0"/>
              <a:t>A potential area to work on is considering </a:t>
            </a:r>
            <a:r>
              <a:rPr lang="en-US" b="1" dirty="0"/>
              <a:t>two objective functions </a:t>
            </a:r>
            <a:r>
              <a:rPr lang="en-US" dirty="0"/>
              <a:t>instead of one and minimizing both overall cost as well as carbon footprints.</a:t>
            </a:r>
          </a:p>
          <a:p>
            <a:r>
              <a:rPr lang="en-US" dirty="0"/>
              <a:t>Problems that have more than one objective function are referred to as multi-objective optimization (MOO) problems.</a:t>
            </a:r>
          </a:p>
          <a:p>
            <a:r>
              <a:rPr lang="en-US" dirty="0"/>
              <a:t>There are several methods by which MOO’s can be solved and it is a good area of research to explore the best method that can be used.</a:t>
            </a:r>
          </a:p>
          <a:p>
            <a:r>
              <a:rPr lang="en-US" dirty="0"/>
              <a:t>Reference research paper: https://www.tandfonline.com/doi/full/10.1080/23311916.2018.1502242</a:t>
            </a:r>
          </a:p>
          <a:p>
            <a:endParaRPr lang="en-IN" dirty="0"/>
          </a:p>
        </p:txBody>
      </p:sp>
    </p:spTree>
    <p:extLst>
      <p:ext uri="{BB962C8B-B14F-4D97-AF65-F5344CB8AC3E}">
        <p14:creationId xmlns:p14="http://schemas.microsoft.com/office/powerpoint/2010/main" val="128492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4654-4707-1804-CD74-825DD1B710C7}"/>
              </a:ext>
            </a:extLst>
          </p:cNvPr>
          <p:cNvSpPr>
            <a:spLocks noGrp="1"/>
          </p:cNvSpPr>
          <p:nvPr>
            <p:ph type="title"/>
          </p:nvPr>
        </p:nvSpPr>
        <p:spPr/>
        <p:txBody>
          <a:bodyPr/>
          <a:lstStyle/>
          <a:p>
            <a:r>
              <a:rPr lang="en-US" dirty="0"/>
              <a:t>MOO PROBLEMS</a:t>
            </a:r>
            <a:endParaRPr lang="en-IN" dirty="0"/>
          </a:p>
        </p:txBody>
      </p:sp>
      <p:sp>
        <p:nvSpPr>
          <p:cNvPr id="3" name="Content Placeholder 2">
            <a:extLst>
              <a:ext uri="{FF2B5EF4-FFF2-40B4-BE49-F238E27FC236}">
                <a16:creationId xmlns:a16="http://schemas.microsoft.com/office/drawing/2014/main" id="{492D357F-9C8C-5811-B322-BF38B986EC40}"/>
              </a:ext>
            </a:extLst>
          </p:cNvPr>
          <p:cNvSpPr>
            <a:spLocks noGrp="1"/>
          </p:cNvSpPr>
          <p:nvPr>
            <p:ph idx="1"/>
          </p:nvPr>
        </p:nvSpPr>
        <p:spPr/>
        <p:txBody>
          <a:bodyPr/>
          <a:lstStyle/>
          <a:p>
            <a:r>
              <a:rPr lang="en-US" dirty="0"/>
              <a:t>The various types of MOO problems are followed by many settlement methods as well which include the global criterion method, weighted-sum method, </a:t>
            </a:r>
            <a:r>
              <a:rPr lang="el-GR" dirty="0"/>
              <a:t>ε-</a:t>
            </a:r>
            <a:r>
              <a:rPr lang="en-US" dirty="0"/>
              <a:t>constraint method, lexicographic method, goal programming, Multi-objective evolutionary algorithm (MOEA), etc.</a:t>
            </a:r>
          </a:p>
          <a:p>
            <a:r>
              <a:rPr lang="en-US" dirty="0"/>
              <a:t>Some of the MOO settlement methods show that a complex method of solving and difficult mathematical equations are used.</a:t>
            </a:r>
          </a:p>
          <a:p>
            <a:r>
              <a:rPr lang="en-US" dirty="0"/>
              <a:t> But there are others which do not require complex mathematical equations in order to simplify the problem namely the </a:t>
            </a:r>
            <a:r>
              <a:rPr lang="en-US" b="1" dirty="0"/>
              <a:t>Pareto method </a:t>
            </a:r>
            <a:r>
              <a:rPr lang="en-US" dirty="0"/>
              <a:t>and </a:t>
            </a:r>
            <a:r>
              <a:rPr lang="en-US" b="1" dirty="0"/>
              <a:t>Scalarization</a:t>
            </a:r>
            <a:r>
              <a:rPr lang="en-US" dirty="0"/>
              <a:t>. </a:t>
            </a:r>
          </a:p>
          <a:p>
            <a:endParaRPr lang="en-IN" dirty="0"/>
          </a:p>
        </p:txBody>
      </p:sp>
    </p:spTree>
    <p:extLst>
      <p:ext uri="{BB962C8B-B14F-4D97-AF65-F5344CB8AC3E}">
        <p14:creationId xmlns:p14="http://schemas.microsoft.com/office/powerpoint/2010/main" val="166624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4A33-D15C-B5F5-974E-3C3DFFEDAE5A}"/>
              </a:ext>
            </a:extLst>
          </p:cNvPr>
          <p:cNvSpPr>
            <a:spLocks noGrp="1"/>
          </p:cNvSpPr>
          <p:nvPr>
            <p:ph type="title"/>
          </p:nvPr>
        </p:nvSpPr>
        <p:spPr/>
        <p:txBody>
          <a:bodyPr/>
          <a:lstStyle/>
          <a:p>
            <a:r>
              <a:rPr lang="en-US" dirty="0"/>
              <a:t>PARETO METHOD</a:t>
            </a:r>
            <a:endParaRPr lang="en-IN" dirty="0"/>
          </a:p>
        </p:txBody>
      </p:sp>
      <p:sp>
        <p:nvSpPr>
          <p:cNvPr id="3" name="Content Placeholder 2">
            <a:extLst>
              <a:ext uri="{FF2B5EF4-FFF2-40B4-BE49-F238E27FC236}">
                <a16:creationId xmlns:a16="http://schemas.microsoft.com/office/drawing/2014/main" id="{4D10B819-409B-0270-6D25-150130B9A92F}"/>
              </a:ext>
            </a:extLst>
          </p:cNvPr>
          <p:cNvSpPr>
            <a:spLocks noGrp="1"/>
          </p:cNvSpPr>
          <p:nvPr>
            <p:ph idx="1"/>
          </p:nvPr>
        </p:nvSpPr>
        <p:spPr/>
        <p:txBody>
          <a:bodyPr/>
          <a:lstStyle/>
          <a:p>
            <a:r>
              <a:rPr lang="en-US" dirty="0"/>
              <a:t>The Pareto method is used if the desired solutions and performance indicators are separate and produce a compromise solution (tradeoff) and can be displayed in the form of Pareto optimal front (POF).</a:t>
            </a:r>
          </a:p>
          <a:p>
            <a:r>
              <a:rPr lang="en-US" dirty="0"/>
              <a:t>Mathematically, the MOO problem using the Pareto method can be written as follows :</a:t>
            </a:r>
          </a:p>
          <a:p>
            <a:endParaRPr lang="en-IN" dirty="0"/>
          </a:p>
        </p:txBody>
      </p:sp>
      <p:pic>
        <p:nvPicPr>
          <p:cNvPr id="4" name="Picture 3">
            <a:extLst>
              <a:ext uri="{FF2B5EF4-FFF2-40B4-BE49-F238E27FC236}">
                <a16:creationId xmlns:a16="http://schemas.microsoft.com/office/drawing/2014/main" id="{00D9CF0B-624F-51E2-05C0-D11A0D1B7A4B}"/>
              </a:ext>
            </a:extLst>
          </p:cNvPr>
          <p:cNvPicPr>
            <a:picLocks noChangeAspect="1"/>
          </p:cNvPicPr>
          <p:nvPr/>
        </p:nvPicPr>
        <p:blipFill>
          <a:blip r:embed="rId2"/>
          <a:stretch>
            <a:fillRect/>
          </a:stretch>
        </p:blipFill>
        <p:spPr>
          <a:xfrm>
            <a:off x="3560983" y="4239944"/>
            <a:ext cx="1972742" cy="1696834"/>
          </a:xfrm>
          <a:prstGeom prst="rect">
            <a:avLst/>
          </a:prstGeom>
        </p:spPr>
      </p:pic>
    </p:spTree>
    <p:extLst>
      <p:ext uri="{BB962C8B-B14F-4D97-AF65-F5344CB8AC3E}">
        <p14:creationId xmlns:p14="http://schemas.microsoft.com/office/powerpoint/2010/main" val="2004836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872B-1480-AA2B-996A-CD65EBCCBE25}"/>
              </a:ext>
            </a:extLst>
          </p:cNvPr>
          <p:cNvSpPr>
            <a:spLocks noGrp="1"/>
          </p:cNvSpPr>
          <p:nvPr>
            <p:ph type="title"/>
          </p:nvPr>
        </p:nvSpPr>
        <p:spPr/>
        <p:txBody>
          <a:bodyPr/>
          <a:lstStyle/>
          <a:p>
            <a:r>
              <a:rPr lang="en-US" dirty="0"/>
              <a:t>REPRESENTING PARETO OPTIMAL FRONT</a:t>
            </a:r>
            <a:endParaRPr lang="en-IN" dirty="0"/>
          </a:p>
        </p:txBody>
      </p:sp>
      <p:sp>
        <p:nvSpPr>
          <p:cNvPr id="3" name="Content Placeholder 2">
            <a:extLst>
              <a:ext uri="{FF2B5EF4-FFF2-40B4-BE49-F238E27FC236}">
                <a16:creationId xmlns:a16="http://schemas.microsoft.com/office/drawing/2014/main" id="{8550885B-0310-6CBA-6145-AD3CA68A611D}"/>
              </a:ext>
            </a:extLst>
          </p:cNvPr>
          <p:cNvSpPr>
            <a:spLocks noGrp="1"/>
          </p:cNvSpPr>
          <p:nvPr>
            <p:ph idx="1"/>
          </p:nvPr>
        </p:nvSpPr>
        <p:spPr>
          <a:xfrm>
            <a:off x="1061520" y="2561644"/>
            <a:ext cx="10334068" cy="3458156"/>
          </a:xfrm>
        </p:spPr>
        <p:txBody>
          <a:bodyPr/>
          <a:lstStyle/>
          <a:p>
            <a:r>
              <a:rPr lang="en-US" dirty="0"/>
              <a:t>The optimization with two objective functions and the non-dominated solution can be described in a POF on a two-dimensional surface. For example, the objective function is to minimize the objective functions of                        . The non-dominated solution (p1, p2, p3, p4,p5, and p6) and dominated solution (p7, p8, ..., p21) can be seen in the figure.</a:t>
            </a:r>
            <a:endParaRPr lang="en-IN" dirty="0"/>
          </a:p>
          <a:p>
            <a:endParaRPr lang="en-IN" dirty="0"/>
          </a:p>
        </p:txBody>
      </p:sp>
      <p:pic>
        <p:nvPicPr>
          <p:cNvPr id="4" name="Picture 3">
            <a:extLst>
              <a:ext uri="{FF2B5EF4-FFF2-40B4-BE49-F238E27FC236}">
                <a16:creationId xmlns:a16="http://schemas.microsoft.com/office/drawing/2014/main" id="{D5BDCFDC-97DE-114E-15AB-CF14DCE7F1D2}"/>
              </a:ext>
            </a:extLst>
          </p:cNvPr>
          <p:cNvPicPr>
            <a:picLocks noChangeAspect="1"/>
          </p:cNvPicPr>
          <p:nvPr/>
        </p:nvPicPr>
        <p:blipFill>
          <a:blip r:embed="rId2"/>
          <a:stretch>
            <a:fillRect/>
          </a:stretch>
        </p:blipFill>
        <p:spPr>
          <a:xfrm>
            <a:off x="5722374" y="3127698"/>
            <a:ext cx="1413082" cy="338173"/>
          </a:xfrm>
          <a:prstGeom prst="rect">
            <a:avLst/>
          </a:prstGeom>
        </p:spPr>
      </p:pic>
      <p:pic>
        <p:nvPicPr>
          <p:cNvPr id="5" name="Picture 4">
            <a:extLst>
              <a:ext uri="{FF2B5EF4-FFF2-40B4-BE49-F238E27FC236}">
                <a16:creationId xmlns:a16="http://schemas.microsoft.com/office/drawing/2014/main" id="{1C4811F6-CFBB-A79F-55C4-7366E88FDEF7}"/>
              </a:ext>
            </a:extLst>
          </p:cNvPr>
          <p:cNvPicPr>
            <a:picLocks noChangeAspect="1"/>
          </p:cNvPicPr>
          <p:nvPr/>
        </p:nvPicPr>
        <p:blipFill>
          <a:blip r:embed="rId3"/>
          <a:stretch>
            <a:fillRect/>
          </a:stretch>
        </p:blipFill>
        <p:spPr>
          <a:xfrm>
            <a:off x="6639355" y="3923071"/>
            <a:ext cx="4163899" cy="2662783"/>
          </a:xfrm>
          <a:prstGeom prst="rect">
            <a:avLst/>
          </a:prstGeom>
        </p:spPr>
      </p:pic>
    </p:spTree>
    <p:extLst>
      <p:ext uri="{BB962C8B-B14F-4D97-AF65-F5344CB8AC3E}">
        <p14:creationId xmlns:p14="http://schemas.microsoft.com/office/powerpoint/2010/main" val="83085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BA65-DD13-440F-031B-7538AFB8821B}"/>
              </a:ext>
            </a:extLst>
          </p:cNvPr>
          <p:cNvSpPr>
            <a:spLocks noGrp="1"/>
          </p:cNvSpPr>
          <p:nvPr>
            <p:ph type="title"/>
          </p:nvPr>
        </p:nvSpPr>
        <p:spPr/>
        <p:txBody>
          <a:bodyPr/>
          <a:lstStyle/>
          <a:p>
            <a:r>
              <a:rPr lang="en-US" dirty="0"/>
              <a:t>INDIA’S SCENARIO</a:t>
            </a:r>
            <a:endParaRPr lang="en-IN" dirty="0"/>
          </a:p>
        </p:txBody>
      </p:sp>
      <p:sp>
        <p:nvSpPr>
          <p:cNvPr id="3" name="Content Placeholder 2">
            <a:extLst>
              <a:ext uri="{FF2B5EF4-FFF2-40B4-BE49-F238E27FC236}">
                <a16:creationId xmlns:a16="http://schemas.microsoft.com/office/drawing/2014/main" id="{1F94EB2F-24E9-3514-25B0-A6619DAA204A}"/>
              </a:ext>
            </a:extLst>
          </p:cNvPr>
          <p:cNvSpPr>
            <a:spLocks noGrp="1"/>
          </p:cNvSpPr>
          <p:nvPr>
            <p:ph idx="1"/>
          </p:nvPr>
        </p:nvSpPr>
        <p:spPr>
          <a:xfrm>
            <a:off x="1154954" y="2603500"/>
            <a:ext cx="10496272" cy="3787468"/>
          </a:xfrm>
        </p:spPr>
        <p:txBody>
          <a:bodyPr>
            <a:normAutofit/>
          </a:bodyPr>
          <a:lstStyle/>
          <a:p>
            <a:r>
              <a:rPr lang="en-US" dirty="0"/>
              <a:t>India is on the path to diversify its energy sources towards green alternatives, which is consistent with the global call to curb carbon emissions.</a:t>
            </a:r>
          </a:p>
          <a:p>
            <a:r>
              <a:rPr lang="en-US" dirty="0"/>
              <a:t>The shift is from </a:t>
            </a:r>
            <a:r>
              <a:rPr lang="en-US" b="1" dirty="0"/>
              <a:t>coal </a:t>
            </a:r>
            <a:r>
              <a:rPr lang="en-US" dirty="0"/>
              <a:t>to </a:t>
            </a:r>
            <a:r>
              <a:rPr lang="en-US" b="1" dirty="0"/>
              <a:t>renewable energy</a:t>
            </a:r>
            <a:r>
              <a:rPr lang="en-US" dirty="0"/>
              <a:t>(specifically solar and wind energy) in electricity generation.</a:t>
            </a:r>
          </a:p>
          <a:p>
            <a:r>
              <a:rPr lang="en-US" dirty="0"/>
              <a:t>The electricity generated from renewable sources is projected to increase from 18% in 2019 to 50-70% by 2040.</a:t>
            </a:r>
          </a:p>
          <a:p>
            <a:r>
              <a:rPr lang="en-US" sz="1800" dirty="0"/>
              <a:t>Following similar footprints, the main aim of our UGP was to build an energy transition model to reduce the dependency of the campus on grid electricity and instead shift to renewable sources like Solar energy, Wind energy and also Battery for storage purposes.</a:t>
            </a:r>
          </a:p>
          <a:p>
            <a:endParaRPr lang="en-US" dirty="0"/>
          </a:p>
          <a:p>
            <a:endParaRPr lang="en-IN" dirty="0"/>
          </a:p>
        </p:txBody>
      </p:sp>
    </p:spTree>
    <p:extLst>
      <p:ext uri="{BB962C8B-B14F-4D97-AF65-F5344CB8AC3E}">
        <p14:creationId xmlns:p14="http://schemas.microsoft.com/office/powerpoint/2010/main" val="3031638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120D-A308-F64F-9A8A-03D5E60B6723}"/>
              </a:ext>
            </a:extLst>
          </p:cNvPr>
          <p:cNvSpPr>
            <a:spLocks noGrp="1"/>
          </p:cNvSpPr>
          <p:nvPr>
            <p:ph type="title"/>
          </p:nvPr>
        </p:nvSpPr>
        <p:spPr/>
        <p:txBody>
          <a:bodyPr/>
          <a:lstStyle/>
          <a:p>
            <a:r>
              <a:rPr lang="en-US" dirty="0"/>
              <a:t>SCALARIZATION METHOD</a:t>
            </a:r>
            <a:endParaRPr lang="en-IN" dirty="0"/>
          </a:p>
        </p:txBody>
      </p:sp>
      <p:sp>
        <p:nvSpPr>
          <p:cNvPr id="3" name="Content Placeholder 2">
            <a:extLst>
              <a:ext uri="{FF2B5EF4-FFF2-40B4-BE49-F238E27FC236}">
                <a16:creationId xmlns:a16="http://schemas.microsoft.com/office/drawing/2014/main" id="{EE9FE76C-65BE-F8BD-4E40-B57DE7380AB4}"/>
              </a:ext>
            </a:extLst>
          </p:cNvPr>
          <p:cNvSpPr>
            <a:spLocks noGrp="1"/>
          </p:cNvSpPr>
          <p:nvPr>
            <p:ph idx="1"/>
          </p:nvPr>
        </p:nvSpPr>
        <p:spPr/>
        <p:txBody>
          <a:bodyPr/>
          <a:lstStyle/>
          <a:p>
            <a:r>
              <a:rPr lang="en-US" dirty="0"/>
              <a:t>The scalarization method makes the multi-objective function create a single solution and the weight is determined before the optimization process. The scalarization method incorporates multi-objective functions into scalar fitness function as in the following equation:</a:t>
            </a:r>
          </a:p>
          <a:p>
            <a:pPr marL="0" indent="0">
              <a:buNone/>
            </a:pPr>
            <a:r>
              <a:rPr lang="en-US" dirty="0"/>
              <a:t>   </a:t>
            </a:r>
          </a:p>
          <a:p>
            <a:endParaRPr lang="en-IN" dirty="0"/>
          </a:p>
        </p:txBody>
      </p:sp>
      <p:pic>
        <p:nvPicPr>
          <p:cNvPr id="4" name="Picture 3">
            <a:extLst>
              <a:ext uri="{FF2B5EF4-FFF2-40B4-BE49-F238E27FC236}">
                <a16:creationId xmlns:a16="http://schemas.microsoft.com/office/drawing/2014/main" id="{E61E052E-1056-562E-61FB-6E560C544A01}"/>
              </a:ext>
            </a:extLst>
          </p:cNvPr>
          <p:cNvPicPr>
            <a:picLocks noChangeAspect="1"/>
          </p:cNvPicPr>
          <p:nvPr/>
        </p:nvPicPr>
        <p:blipFill>
          <a:blip r:embed="rId2"/>
          <a:stretch>
            <a:fillRect/>
          </a:stretch>
        </p:blipFill>
        <p:spPr>
          <a:xfrm>
            <a:off x="3380291" y="4152123"/>
            <a:ext cx="5431417" cy="475248"/>
          </a:xfrm>
          <a:prstGeom prst="rect">
            <a:avLst/>
          </a:prstGeom>
        </p:spPr>
      </p:pic>
    </p:spTree>
    <p:extLst>
      <p:ext uri="{BB962C8B-B14F-4D97-AF65-F5344CB8AC3E}">
        <p14:creationId xmlns:p14="http://schemas.microsoft.com/office/powerpoint/2010/main" val="4243078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7BBA-3701-6B5A-F60C-27EBF69A9D6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78D44A2-C69D-E913-F177-E97CF0068EE3}"/>
              </a:ext>
            </a:extLst>
          </p:cNvPr>
          <p:cNvSpPr>
            <a:spLocks noGrp="1"/>
          </p:cNvSpPr>
          <p:nvPr>
            <p:ph idx="1"/>
          </p:nvPr>
        </p:nvSpPr>
        <p:spPr/>
        <p:txBody>
          <a:bodyPr/>
          <a:lstStyle/>
          <a:p>
            <a:r>
              <a:rPr lang="en-US" dirty="0"/>
              <a:t>Transition from coal to renewable sources is not easy, all methods have their own disadvantages.</a:t>
            </a:r>
          </a:p>
          <a:p>
            <a:r>
              <a:rPr lang="en-US" dirty="0"/>
              <a:t>The way forward can be to research about possible ways to minimize these disadvantages.</a:t>
            </a:r>
          </a:p>
          <a:p>
            <a:r>
              <a:rPr lang="en-US" dirty="0"/>
              <a:t>Also we can work on a model incorporating multi-objective functions so that we can optimize both cost and carbon footprints.</a:t>
            </a:r>
            <a:endParaRPr lang="en-IN" dirty="0"/>
          </a:p>
        </p:txBody>
      </p:sp>
    </p:spTree>
    <p:extLst>
      <p:ext uri="{BB962C8B-B14F-4D97-AF65-F5344CB8AC3E}">
        <p14:creationId xmlns:p14="http://schemas.microsoft.com/office/powerpoint/2010/main" val="82116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84FC-873B-6647-0BCF-78A40E9086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D392C0-4397-D5EE-A58E-A66ECB9DDE3F}"/>
              </a:ext>
            </a:extLst>
          </p:cNvPr>
          <p:cNvSpPr>
            <a:spLocks noGrp="1"/>
          </p:cNvSpPr>
          <p:nvPr>
            <p:ph idx="1"/>
          </p:nvPr>
        </p:nvSpPr>
        <p:spPr>
          <a:xfrm>
            <a:off x="4345858" y="3726426"/>
            <a:ext cx="5634754" cy="2293373"/>
          </a:xfrm>
        </p:spPr>
        <p:txBody>
          <a:bodyPr>
            <a:normAutofit/>
          </a:bodyPr>
          <a:lstStyle/>
          <a:p>
            <a:pPr marL="0" indent="0">
              <a:buNone/>
            </a:pPr>
            <a:r>
              <a:rPr lang="en-US" sz="3600" dirty="0"/>
              <a:t>THANK YOU</a:t>
            </a:r>
            <a:endParaRPr lang="en-IN" sz="3600" dirty="0"/>
          </a:p>
        </p:txBody>
      </p:sp>
    </p:spTree>
    <p:extLst>
      <p:ext uri="{BB962C8B-B14F-4D97-AF65-F5344CB8AC3E}">
        <p14:creationId xmlns:p14="http://schemas.microsoft.com/office/powerpoint/2010/main" val="153667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3FAD-CC23-FB39-1C3F-A76732184EA9}"/>
              </a:ext>
            </a:extLst>
          </p:cNvPr>
          <p:cNvSpPr>
            <a:spLocks noGrp="1"/>
          </p:cNvSpPr>
          <p:nvPr>
            <p:ph type="title"/>
          </p:nvPr>
        </p:nvSpPr>
        <p:spPr/>
        <p:txBody>
          <a:bodyPr/>
          <a:lstStyle/>
          <a:p>
            <a:r>
              <a:rPr lang="en-US" dirty="0"/>
              <a:t>PATH TAKEN FORWARD</a:t>
            </a:r>
            <a:endParaRPr lang="en-IN" dirty="0"/>
          </a:p>
        </p:txBody>
      </p:sp>
      <p:sp>
        <p:nvSpPr>
          <p:cNvPr id="3" name="Content Placeholder 2">
            <a:extLst>
              <a:ext uri="{FF2B5EF4-FFF2-40B4-BE49-F238E27FC236}">
                <a16:creationId xmlns:a16="http://schemas.microsoft.com/office/drawing/2014/main" id="{27159F74-7B0A-D525-7551-D641E952C6FD}"/>
              </a:ext>
            </a:extLst>
          </p:cNvPr>
          <p:cNvSpPr>
            <a:spLocks noGrp="1"/>
          </p:cNvSpPr>
          <p:nvPr>
            <p:ph idx="1"/>
          </p:nvPr>
        </p:nvSpPr>
        <p:spPr>
          <a:xfrm>
            <a:off x="806245" y="2603500"/>
            <a:ext cx="10589341" cy="4102100"/>
          </a:xfrm>
        </p:spPr>
        <p:txBody>
          <a:bodyPr>
            <a:normAutofit/>
          </a:bodyPr>
          <a:lstStyle/>
          <a:p>
            <a:r>
              <a:rPr lang="en-US" dirty="0"/>
              <a:t>Earlier while shifting from coal to renewable sources of energy, sources like Solar power were considered without taking into account the need for storage of energy.</a:t>
            </a:r>
          </a:p>
          <a:p>
            <a:r>
              <a:rPr lang="en-US" dirty="0"/>
              <a:t>Usage of Solar power alone without the use of Battery as a storage device has many disadvantages which include:</a:t>
            </a:r>
            <a:r>
              <a:rPr lang="en-IN" dirty="0"/>
              <a:t> </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Intermittency</a:t>
            </a:r>
            <a:r>
              <a:rPr lang="en-US" b="0" i="0" dirty="0">
                <a:solidFill>
                  <a:srgbClr val="0D0D0D"/>
                </a:solidFill>
                <a:effectLst/>
                <a:highlight>
                  <a:srgbClr val="FFFFFF"/>
                </a:highlight>
                <a:ea typeface="Calibri" panose="020F0502020204030204" pitchFamily="34" charset="0"/>
                <a:cs typeface="Calibri" panose="020F0502020204030204" pitchFamily="34" charset="0"/>
              </a:rPr>
              <a:t>: Solar power generation is intermittent, depending on weather conditions and daylight hours.</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Grid Stability</a:t>
            </a:r>
            <a:r>
              <a:rPr lang="en-US" b="0" i="0" dirty="0">
                <a:solidFill>
                  <a:srgbClr val="0D0D0D"/>
                </a:solidFill>
                <a:effectLst/>
                <a:highlight>
                  <a:srgbClr val="FFFFFF"/>
                </a:highlight>
                <a:ea typeface="Calibri" panose="020F0502020204030204" pitchFamily="34" charset="0"/>
                <a:cs typeface="Calibri" panose="020F0502020204030204" pitchFamily="34" charset="0"/>
              </a:rPr>
              <a:t>: Solar power's variability can destabilize the grid, especially during sudden fluctuations in generation. </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Mismatched Demand and Supply</a:t>
            </a:r>
            <a:r>
              <a:rPr lang="en-US" b="0" i="0" dirty="0">
                <a:solidFill>
                  <a:srgbClr val="0D0D0D"/>
                </a:solidFill>
                <a:effectLst/>
                <a:highlight>
                  <a:srgbClr val="FFFFFF"/>
                </a:highlight>
                <a:ea typeface="Calibri" panose="020F0502020204030204" pitchFamily="34" charset="0"/>
                <a:cs typeface="Calibri" panose="020F0502020204030204" pitchFamily="34" charset="0"/>
              </a:rPr>
              <a:t>: </a:t>
            </a:r>
            <a:r>
              <a:rPr lang="en-US" dirty="0">
                <a:solidFill>
                  <a:srgbClr val="0D0D0D"/>
                </a:solidFill>
                <a:highlight>
                  <a:srgbClr val="FFFFFF"/>
                </a:highlight>
                <a:ea typeface="Calibri" panose="020F0502020204030204" pitchFamily="34" charset="0"/>
                <a:cs typeface="Calibri" panose="020F0502020204030204" pitchFamily="34" charset="0"/>
              </a:rPr>
              <a:t>E</a:t>
            </a:r>
            <a:r>
              <a:rPr lang="en-US" b="0" i="0" dirty="0">
                <a:solidFill>
                  <a:srgbClr val="0D0D0D"/>
                </a:solidFill>
                <a:effectLst/>
                <a:highlight>
                  <a:srgbClr val="FFFFFF"/>
                </a:highlight>
                <a:ea typeface="Calibri" panose="020F0502020204030204" pitchFamily="34" charset="0"/>
                <a:cs typeface="Calibri" panose="020F0502020204030204" pitchFamily="34" charset="0"/>
              </a:rPr>
              <a:t>xcess energy generated during the day may go to waste, while insufficient energy may be available during peak demand times.</a:t>
            </a:r>
          </a:p>
          <a:p>
            <a:pPr>
              <a:buAutoNum type="arabicParenR"/>
            </a:pPr>
            <a:r>
              <a:rPr lang="en-US" b="1" i="0" dirty="0">
                <a:solidFill>
                  <a:srgbClr val="0D0D0D"/>
                </a:solidFill>
                <a:effectLst/>
                <a:highlight>
                  <a:srgbClr val="FFFFFF"/>
                </a:highlight>
                <a:ea typeface="Calibri" panose="020F0502020204030204" pitchFamily="34" charset="0"/>
                <a:cs typeface="Calibri" panose="020F0502020204030204" pitchFamily="34" charset="0"/>
              </a:rPr>
              <a:t>Economic Viability</a:t>
            </a:r>
            <a:r>
              <a:rPr lang="en-US" b="0" i="0" dirty="0">
                <a:solidFill>
                  <a:srgbClr val="0D0D0D"/>
                </a:solidFill>
                <a:effectLst/>
                <a:highlight>
                  <a:srgbClr val="FFFFFF"/>
                </a:highlight>
                <a:ea typeface="Calibri" panose="020F0502020204030204" pitchFamily="34" charset="0"/>
                <a:cs typeface="Calibri" panose="020F0502020204030204" pitchFamily="34" charset="0"/>
              </a:rPr>
              <a:t>: The economics of solar power without storage may be less favorable, as utilities may incur additional costs to manage intermittency and grid stability issues.</a:t>
            </a:r>
            <a:endParaRPr lang="en-IN" dirty="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12900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EB1F-266F-144C-A7E5-2DC296529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776793-C8FE-1A95-3DD9-594BC2A2F756}"/>
              </a:ext>
            </a:extLst>
          </p:cNvPr>
          <p:cNvSpPr>
            <a:spLocks noGrp="1"/>
          </p:cNvSpPr>
          <p:nvPr>
            <p:ph idx="1"/>
          </p:nvPr>
        </p:nvSpPr>
        <p:spPr/>
        <p:txBody>
          <a:bodyPr/>
          <a:lstStyle/>
          <a:p>
            <a:r>
              <a:rPr lang="en-US" dirty="0"/>
              <a:t>Thus, to overcome these problems slowly people have started using Battery along with Solar power and are trying to replace coal by these sources.</a:t>
            </a:r>
          </a:p>
          <a:p>
            <a:r>
              <a:rPr lang="en-US" dirty="0"/>
              <a:t>My energy transition model is built on similar grounds.</a:t>
            </a:r>
          </a:p>
          <a:p>
            <a:r>
              <a:rPr lang="en-US" dirty="0"/>
              <a:t>The </a:t>
            </a:r>
            <a:r>
              <a:rPr lang="en-US" b="1" dirty="0"/>
              <a:t>model</a:t>
            </a:r>
            <a:r>
              <a:rPr lang="en-US" dirty="0"/>
              <a:t> is basically an </a:t>
            </a:r>
            <a:r>
              <a:rPr lang="en-US" b="1" dirty="0"/>
              <a:t>optimization problem.</a:t>
            </a:r>
          </a:p>
          <a:p>
            <a:r>
              <a:rPr lang="en-US" sz="1800" dirty="0"/>
              <a:t>To solve this optimization problem in a realistic way, our goal should be to minimize both </a:t>
            </a:r>
            <a:r>
              <a:rPr lang="en-US" sz="1800" b="1" dirty="0"/>
              <a:t>overall cost </a:t>
            </a:r>
            <a:r>
              <a:rPr lang="en-US" sz="1800" dirty="0"/>
              <a:t>as well as </a:t>
            </a:r>
            <a:r>
              <a:rPr lang="en-US" sz="1800" b="1" dirty="0"/>
              <a:t>carbon footprints </a:t>
            </a:r>
            <a:r>
              <a:rPr lang="en-US" sz="1800" dirty="0"/>
              <a:t>as a result of the transition taking place.</a:t>
            </a:r>
          </a:p>
          <a:p>
            <a:r>
              <a:rPr lang="en-US" sz="1800" dirty="0"/>
              <a:t>First of all, we work on this problem using only a </a:t>
            </a:r>
            <a:r>
              <a:rPr lang="en-US" sz="1800" b="1" dirty="0"/>
              <a:t>single optimization function </a:t>
            </a:r>
            <a:r>
              <a:rPr lang="en-US" sz="1800" dirty="0"/>
              <a:t>where our goal is to minimize the overall </a:t>
            </a:r>
            <a:r>
              <a:rPr lang="en-US" sz="1800" b="1" dirty="0"/>
              <a:t>cost</a:t>
            </a:r>
            <a:r>
              <a:rPr lang="en-US" sz="1800" dirty="0"/>
              <a:t> involved in the process.</a:t>
            </a:r>
            <a:endParaRPr lang="en-US" dirty="0"/>
          </a:p>
          <a:p>
            <a:endParaRPr lang="en-US" dirty="0"/>
          </a:p>
          <a:p>
            <a:endParaRPr lang="en-IN" dirty="0"/>
          </a:p>
        </p:txBody>
      </p:sp>
    </p:spTree>
    <p:extLst>
      <p:ext uri="{BB962C8B-B14F-4D97-AF65-F5344CB8AC3E}">
        <p14:creationId xmlns:p14="http://schemas.microsoft.com/office/powerpoint/2010/main" val="403299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1945-B8F3-C702-6F1E-7CD28B9BA262}"/>
              </a:ext>
            </a:extLst>
          </p:cNvPr>
          <p:cNvSpPr>
            <a:spLocks noGrp="1"/>
          </p:cNvSpPr>
          <p:nvPr>
            <p:ph type="title"/>
          </p:nvPr>
        </p:nvSpPr>
        <p:spPr/>
        <p:txBody>
          <a:bodyPr/>
          <a:lstStyle/>
          <a:p>
            <a:r>
              <a:rPr lang="en-US" dirty="0"/>
              <a:t>GAMS</a:t>
            </a:r>
            <a:endParaRPr lang="en-IN" dirty="0"/>
          </a:p>
        </p:txBody>
      </p:sp>
      <p:sp>
        <p:nvSpPr>
          <p:cNvPr id="3" name="Content Placeholder 2">
            <a:extLst>
              <a:ext uri="{FF2B5EF4-FFF2-40B4-BE49-F238E27FC236}">
                <a16:creationId xmlns:a16="http://schemas.microsoft.com/office/drawing/2014/main" id="{CB3131AB-82D1-4D31-CBDA-2DEB4FD48F8F}"/>
              </a:ext>
            </a:extLst>
          </p:cNvPr>
          <p:cNvSpPr>
            <a:spLocks noGrp="1"/>
          </p:cNvSpPr>
          <p:nvPr>
            <p:ph idx="1"/>
          </p:nvPr>
        </p:nvSpPr>
        <p:spPr/>
        <p:txBody>
          <a:bodyPr>
            <a:normAutofit fontScale="70000" lnSpcReduction="20000"/>
          </a:bodyPr>
          <a:lstStyle/>
          <a:p>
            <a:r>
              <a:rPr lang="en-US" sz="3200" dirty="0"/>
              <a:t>In order to solve this optimization problem, I have used the GAMS (The General Algebraic Modeling System) software as my tool.</a:t>
            </a:r>
          </a:p>
          <a:p>
            <a:r>
              <a:rPr lang="en-US" sz="3200" dirty="0"/>
              <a:t>GAMS is a high level modeling system for mathematical programming and optimization, and it consists of a language compiler and a range of associated solvers, such as </a:t>
            </a:r>
            <a:r>
              <a:rPr lang="en-US" sz="3200" dirty="0" err="1"/>
              <a:t>Cplex</a:t>
            </a:r>
            <a:r>
              <a:rPr lang="en-US" sz="3200" dirty="0"/>
              <a:t>, </a:t>
            </a:r>
            <a:r>
              <a:rPr lang="en-US" sz="3200" dirty="0" err="1"/>
              <a:t>Scip</a:t>
            </a:r>
            <a:r>
              <a:rPr lang="en-US" sz="3200" dirty="0"/>
              <a:t>, etc. Based on these solvers and their options, the above model can be solved.</a:t>
            </a:r>
          </a:p>
          <a:p>
            <a:r>
              <a:rPr lang="en-US" sz="3200" dirty="0"/>
              <a:t>The above model belongs to a MINLP(Mixed-integer nonlinear programming) problem.  </a:t>
            </a:r>
          </a:p>
          <a:p>
            <a:endParaRPr lang="en-IN" dirty="0"/>
          </a:p>
        </p:txBody>
      </p:sp>
    </p:spTree>
    <p:extLst>
      <p:ext uri="{BB962C8B-B14F-4D97-AF65-F5344CB8AC3E}">
        <p14:creationId xmlns:p14="http://schemas.microsoft.com/office/powerpoint/2010/main" val="243422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E1D4-85C0-9624-A7FC-673BB30B5CDD}"/>
              </a:ext>
            </a:extLst>
          </p:cNvPr>
          <p:cNvSpPr>
            <a:spLocks noGrp="1"/>
          </p:cNvSpPr>
          <p:nvPr>
            <p:ph type="title"/>
          </p:nvPr>
        </p:nvSpPr>
        <p:spPr/>
        <p:txBody>
          <a:bodyPr/>
          <a:lstStyle/>
          <a:p>
            <a:r>
              <a:rPr lang="en-US" dirty="0"/>
              <a:t>GAMS ELEMENTS</a:t>
            </a:r>
            <a:endParaRPr lang="en-IN" dirty="0"/>
          </a:p>
        </p:txBody>
      </p:sp>
      <p:sp>
        <p:nvSpPr>
          <p:cNvPr id="3" name="Content Placeholder 2">
            <a:extLst>
              <a:ext uri="{FF2B5EF4-FFF2-40B4-BE49-F238E27FC236}">
                <a16:creationId xmlns:a16="http://schemas.microsoft.com/office/drawing/2014/main" id="{E5FFF234-6A4E-1F6E-177E-29E0FB2A5AA7}"/>
              </a:ext>
            </a:extLst>
          </p:cNvPr>
          <p:cNvSpPr>
            <a:spLocks noGrp="1"/>
          </p:cNvSpPr>
          <p:nvPr>
            <p:ph idx="1"/>
          </p:nvPr>
        </p:nvSpPr>
        <p:spPr>
          <a:xfrm>
            <a:off x="1154954" y="2603499"/>
            <a:ext cx="9237743" cy="3521997"/>
          </a:xfrm>
        </p:spPr>
        <p:txBody>
          <a:bodyPr>
            <a:normAutofit fontScale="85000" lnSpcReduction="20000"/>
          </a:bodyPr>
          <a:lstStyle/>
          <a:p>
            <a:pPr marL="0" indent="0">
              <a:buNone/>
            </a:pPr>
            <a:r>
              <a:rPr lang="en-US" sz="1900" dirty="0"/>
              <a:t>Each GAMS model consists of the following main elements:</a:t>
            </a:r>
          </a:p>
          <a:p>
            <a:pPr marL="514350" indent="-514350">
              <a:buAutoNum type="arabicParenR"/>
            </a:pPr>
            <a:r>
              <a:rPr lang="en-US" sz="1900" b="1" u="sng" dirty="0"/>
              <a:t>Sets</a:t>
            </a:r>
            <a:r>
              <a:rPr lang="en-US" sz="1900" dirty="0"/>
              <a:t>: Sets are used to define the indices in the algebraic representations of models. For example, set of generating units, set of network buses, set of slack buses, set of time periods, etc.</a:t>
            </a:r>
          </a:p>
          <a:p>
            <a:pPr marL="514350" indent="-514350">
              <a:buAutoNum type="arabicParenR"/>
            </a:pPr>
            <a:r>
              <a:rPr lang="en-US" sz="1900" b="1" u="sng" dirty="0"/>
              <a:t>Data</a:t>
            </a:r>
            <a:r>
              <a:rPr lang="en-US" sz="1900" dirty="0"/>
              <a:t>: The input data of each GAMS model are expressed in the form of Parameters, Tables, or Scalars. The parameters and tables are defined over the sets. The scalars are single value quantities. </a:t>
            </a:r>
          </a:p>
          <a:p>
            <a:pPr marL="514350" indent="-514350">
              <a:buAutoNum type="arabicParenR"/>
            </a:pPr>
            <a:r>
              <a:rPr lang="en-US" sz="1900" b="1" u="sng" dirty="0"/>
              <a:t>Variables</a:t>
            </a:r>
            <a:r>
              <a:rPr lang="en-US" sz="1900" dirty="0"/>
              <a:t>: The variables are decision sets and are unknown before solving the model. </a:t>
            </a:r>
          </a:p>
          <a:p>
            <a:pPr marL="514350" indent="-514350">
              <a:buAutoNum type="arabicParenR"/>
            </a:pPr>
            <a:r>
              <a:rPr lang="en-US" sz="1900" b="1" u="sng" dirty="0"/>
              <a:t>Equations</a:t>
            </a:r>
            <a:r>
              <a:rPr lang="en-US" sz="1900" dirty="0"/>
              <a:t>: The equations describe the relations between the data and variables.</a:t>
            </a:r>
          </a:p>
          <a:p>
            <a:pPr marL="514350" indent="-514350">
              <a:buAutoNum type="arabicParenR"/>
            </a:pPr>
            <a:r>
              <a:rPr lang="en-US" sz="1900" b="1" u="sng" dirty="0"/>
              <a:t>Model and Solve Statements</a:t>
            </a:r>
            <a:r>
              <a:rPr lang="en-US" sz="1900" dirty="0"/>
              <a:t>: The model is defined as a set of equations which contain an objective function. The solve statement asks GAMS to solve the model.</a:t>
            </a:r>
          </a:p>
          <a:p>
            <a:pPr marL="514350" indent="-514350">
              <a:buAutoNum type="arabicParenR"/>
            </a:pPr>
            <a:r>
              <a:rPr lang="en-US" sz="1900" b="1" u="sng" dirty="0"/>
              <a:t>Output</a:t>
            </a:r>
            <a:r>
              <a:rPr lang="en-US" sz="1900" dirty="0"/>
              <a:t>: There are several ways to see the outputs of the solved model such as saving them in XLS file and displaying them.</a:t>
            </a:r>
            <a:endParaRPr lang="en-IN" sz="1900" dirty="0"/>
          </a:p>
          <a:p>
            <a:endParaRPr lang="en-IN" dirty="0"/>
          </a:p>
        </p:txBody>
      </p:sp>
    </p:spTree>
    <p:extLst>
      <p:ext uri="{BB962C8B-B14F-4D97-AF65-F5344CB8AC3E}">
        <p14:creationId xmlns:p14="http://schemas.microsoft.com/office/powerpoint/2010/main" val="428464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75D3-C23A-8BE9-8990-F343D04F966E}"/>
              </a:ext>
            </a:extLst>
          </p:cNvPr>
          <p:cNvSpPr>
            <a:spLocks noGrp="1"/>
          </p:cNvSpPr>
          <p:nvPr>
            <p:ph type="title"/>
          </p:nvPr>
        </p:nvSpPr>
        <p:spPr/>
        <p:txBody>
          <a:bodyPr/>
          <a:lstStyle/>
          <a:p>
            <a:r>
              <a:rPr lang="en-US" dirty="0"/>
              <a:t>WORKING PRINCIPLE OF GAMS</a:t>
            </a:r>
            <a:endParaRPr lang="en-IN" dirty="0"/>
          </a:p>
        </p:txBody>
      </p:sp>
      <p:sp>
        <p:nvSpPr>
          <p:cNvPr id="3" name="Content Placeholder 2">
            <a:extLst>
              <a:ext uri="{FF2B5EF4-FFF2-40B4-BE49-F238E27FC236}">
                <a16:creationId xmlns:a16="http://schemas.microsoft.com/office/drawing/2014/main" id="{E675A72A-0D97-9CF2-4D7E-B3816A7953B0}"/>
              </a:ext>
            </a:extLst>
          </p:cNvPr>
          <p:cNvSpPr>
            <a:spLocks noGrp="1"/>
          </p:cNvSpPr>
          <p:nvPr>
            <p:ph idx="1"/>
          </p:nvPr>
        </p:nvSpPr>
        <p:spPr/>
        <p:txBody>
          <a:bodyPr>
            <a:normAutofit fontScale="62500" lnSpcReduction="20000"/>
          </a:bodyPr>
          <a:lstStyle/>
          <a:p>
            <a:pPr marL="0" indent="0">
              <a:buNone/>
            </a:pPr>
            <a:r>
              <a:rPr lang="en-US" sz="2900" dirty="0"/>
              <a:t>A general overview of the working principle of GAMS: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374151"/>
                </a:solidFill>
                <a:effectLst/>
              </a:rPr>
              <a:t>Model Formulation</a:t>
            </a:r>
            <a:r>
              <a:rPr kumimoji="0" lang="en-US" altLang="en-US" sz="2900" b="0" i="0" u="none" strike="noStrike" cap="none" normalizeH="0" baseline="0" dirty="0">
                <a:ln>
                  <a:noFill/>
                </a:ln>
                <a:solidFill>
                  <a:srgbClr val="374151"/>
                </a:solidFill>
                <a:effectLst/>
              </a:rPr>
              <a:t>: The first step in using GAMS is to formulate your optimization problem as a mathematical model. This involves defining decision variables, objective functions, and constraints. GAMS provides a modeling language that allows you to express mathematical relationships and optimization objectives in a concise and intuitive way.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374151"/>
                </a:solidFill>
                <a:effectLst/>
              </a:rPr>
              <a:t>GAMS Model File</a:t>
            </a:r>
            <a:r>
              <a:rPr kumimoji="0" lang="en-US" altLang="en-US" sz="2900" b="0" i="0" u="none" strike="noStrike" cap="none" normalizeH="0" baseline="0" dirty="0">
                <a:ln>
                  <a:noFill/>
                </a:ln>
                <a:solidFill>
                  <a:srgbClr val="374151"/>
                </a:solidFill>
                <a:effectLst/>
              </a:rPr>
              <a:t>: Once you have formulated your model, you write it in a GAMS model file (with a </a:t>
            </a:r>
            <a:r>
              <a:rPr kumimoji="0" lang="en-US" altLang="en-US" sz="2900" b="1" i="0" u="none" strike="noStrike" cap="none" normalizeH="0" baseline="0" dirty="0">
                <a:ln>
                  <a:noFill/>
                </a:ln>
                <a:solidFill>
                  <a:srgbClr val="374151"/>
                </a:solidFill>
                <a:effectLst/>
              </a:rPr>
              <a:t>.</a:t>
            </a:r>
            <a:r>
              <a:rPr kumimoji="0" lang="en-US" altLang="en-US" sz="2900" b="1" i="0" u="none" strike="noStrike" cap="none" normalizeH="0" baseline="0" dirty="0" err="1">
                <a:ln>
                  <a:noFill/>
                </a:ln>
                <a:solidFill>
                  <a:srgbClr val="374151"/>
                </a:solidFill>
                <a:effectLst/>
              </a:rPr>
              <a:t>gms</a:t>
            </a:r>
            <a:r>
              <a:rPr kumimoji="0" lang="en-US" altLang="en-US" sz="2900" b="0" i="0" u="none" strike="noStrike" cap="none" normalizeH="0" baseline="0" dirty="0">
                <a:ln>
                  <a:noFill/>
                </a:ln>
                <a:solidFill>
                  <a:srgbClr val="374151"/>
                </a:solidFill>
                <a:effectLst/>
              </a:rPr>
              <a:t> extension). This file contains the mathematical representation of your optimization problem using GAMS syntax.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374151"/>
                </a:solidFill>
                <a:effectLst/>
              </a:rPr>
              <a:t>Execution</a:t>
            </a:r>
            <a:r>
              <a:rPr kumimoji="0" lang="en-US" altLang="en-US" sz="2900" b="0" i="0" u="none" strike="noStrike" cap="none" normalizeH="0" baseline="0" dirty="0">
                <a:ln>
                  <a:noFill/>
                </a:ln>
                <a:solidFill>
                  <a:srgbClr val="374151"/>
                </a:solidFill>
                <a:effectLst/>
              </a:rPr>
              <a:t>: To solve the model, you use the GAMS system to execute the model file. GAMS reads the model file, parses the syntax, and prepares the problem for solution.</a:t>
            </a:r>
          </a:p>
          <a:p>
            <a:endParaRPr lang="en-IN" dirty="0"/>
          </a:p>
        </p:txBody>
      </p:sp>
    </p:spTree>
    <p:extLst>
      <p:ext uri="{BB962C8B-B14F-4D97-AF65-F5344CB8AC3E}">
        <p14:creationId xmlns:p14="http://schemas.microsoft.com/office/powerpoint/2010/main" val="220186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74FB-12AC-B473-17C0-360F2BE73C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350DCD-DCB9-4F2C-21E4-E71DE3D62318}"/>
              </a:ext>
            </a:extLst>
          </p:cNvPr>
          <p:cNvSpPr>
            <a:spLocks noGrp="1"/>
          </p:cNvSpPr>
          <p:nvPr>
            <p:ph idx="1"/>
          </p:nvPr>
        </p:nvSpPr>
        <p:spPr/>
        <p:txBody>
          <a:bodyPr>
            <a:normAutofit fontScale="55000" lnSpcReduction="20000"/>
          </a:bodyPr>
          <a:lstStyle/>
          <a:p>
            <a:pPr marL="0" indent="0" eaLnBrk="0" fontAlgn="base" hangingPunct="0">
              <a:lnSpc>
                <a:spcPct val="100000"/>
              </a:lnSpc>
              <a:spcBef>
                <a:spcPct val="0"/>
              </a:spcBef>
              <a:spcAft>
                <a:spcPct val="0"/>
              </a:spcAft>
              <a:buClrTx/>
              <a:buNone/>
            </a:pPr>
            <a:r>
              <a:rPr kumimoji="0" lang="en-US" altLang="en-US" sz="3200" b="1" i="0" u="none" strike="noStrike" cap="none" normalizeH="0" baseline="0" dirty="0">
                <a:ln>
                  <a:noFill/>
                </a:ln>
                <a:solidFill>
                  <a:srgbClr val="374151"/>
                </a:solidFill>
                <a:effectLst/>
              </a:rPr>
              <a:t>4</a:t>
            </a:r>
            <a:r>
              <a:rPr kumimoji="0" lang="en-US" altLang="en-US" sz="3300" b="1" i="0" u="none" strike="noStrike" cap="none" normalizeH="0" baseline="0" dirty="0">
                <a:ln>
                  <a:noFill/>
                </a:ln>
                <a:solidFill>
                  <a:srgbClr val="374151"/>
                </a:solidFill>
                <a:effectLst/>
              </a:rPr>
              <a:t>.Solver Integration</a:t>
            </a:r>
            <a:r>
              <a:rPr kumimoji="0" lang="en-US" altLang="en-US" sz="3300" b="0" i="0" u="none" strike="noStrike" cap="none" normalizeH="0" baseline="0" dirty="0">
                <a:ln>
                  <a:noFill/>
                </a:ln>
                <a:solidFill>
                  <a:srgbClr val="374151"/>
                </a:solidFill>
                <a:effectLst/>
              </a:rPr>
              <a:t>: GAMS itself does not solve optimization problems directly. Instead, it acts as a modeling language and an interface to various solvers. When you run the GAMS model, it interfaces with the specified solver or solvers to find solutions to the optimization problem.</a:t>
            </a:r>
          </a:p>
          <a:p>
            <a:pPr marL="0" indent="0" eaLnBrk="0" fontAlgn="base" hangingPunct="0">
              <a:lnSpc>
                <a:spcPct val="100000"/>
              </a:lnSpc>
              <a:spcBef>
                <a:spcPct val="0"/>
              </a:spcBef>
              <a:spcAft>
                <a:spcPct val="0"/>
              </a:spcAft>
              <a:buClrTx/>
              <a:buNone/>
            </a:pPr>
            <a:endParaRPr kumimoji="0" lang="en-US" altLang="en-US" sz="3300" b="1"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3300" b="1" i="0" u="none" strike="noStrike" cap="none" normalizeH="0" baseline="0" dirty="0">
                <a:ln>
                  <a:noFill/>
                </a:ln>
                <a:solidFill>
                  <a:srgbClr val="374151"/>
                </a:solidFill>
                <a:effectLst/>
              </a:rPr>
              <a:t>Solver Interaction</a:t>
            </a:r>
            <a:r>
              <a:rPr kumimoji="0" lang="en-US" altLang="en-US" sz="3300" b="0" i="0" u="none" strike="noStrike" cap="none" normalizeH="0" baseline="0" dirty="0">
                <a:ln>
                  <a:noFill/>
                </a:ln>
                <a:solidFill>
                  <a:srgbClr val="374151"/>
                </a:solidFill>
                <a:effectLst/>
              </a:rPr>
              <a:t>: The solver receives the optimization model from GAMS, performs calculations to find optimal solutions, and communicates the results back to GAMS.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3300" b="0" i="0" u="none" strike="noStrike" cap="none" normalizeH="0" baseline="0" dirty="0">
              <a:ln>
                <a:noFill/>
              </a:ln>
              <a:solidFill>
                <a:srgbClr val="37415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3300" b="1" i="0" u="none" strike="noStrike" cap="none" normalizeH="0" baseline="0" dirty="0">
                <a:ln>
                  <a:noFill/>
                </a:ln>
                <a:solidFill>
                  <a:srgbClr val="374151"/>
                </a:solidFill>
                <a:effectLst/>
              </a:rPr>
              <a:t>Solution Output</a:t>
            </a:r>
            <a:r>
              <a:rPr kumimoji="0" lang="en-US" altLang="en-US" sz="3300" b="0" i="0" u="none" strike="noStrike" cap="none" normalizeH="0" baseline="0" dirty="0">
                <a:ln>
                  <a:noFill/>
                </a:ln>
                <a:solidFill>
                  <a:srgbClr val="374151"/>
                </a:solidFill>
                <a:effectLst/>
              </a:rPr>
              <a:t>: GAMS can display and save the results of the optimization, including the optimal values of decision variables, the objective function value, and any other relevant information. This allows users to analyze and interpret the solution.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3300" b="0" i="0" u="none" strike="noStrike" cap="none" normalizeH="0" baseline="0" dirty="0">
              <a:ln>
                <a:noFill/>
              </a:ln>
              <a:solidFill>
                <a:srgbClr val="374151"/>
              </a:solidFill>
              <a:effectLst/>
            </a:endParaRPr>
          </a:p>
        </p:txBody>
      </p:sp>
    </p:spTree>
    <p:extLst>
      <p:ext uri="{BB962C8B-B14F-4D97-AF65-F5344CB8AC3E}">
        <p14:creationId xmlns:p14="http://schemas.microsoft.com/office/powerpoint/2010/main" val="379918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5506-0721-E49C-4823-3069C49D02B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967569A-AE6D-1A6A-C264-031428BC41A9}"/>
              </a:ext>
            </a:extLst>
          </p:cNvPr>
          <p:cNvSpPr>
            <a:spLocks noGrp="1"/>
          </p:cNvSpPr>
          <p:nvPr>
            <p:ph idx="1"/>
          </p:nvPr>
        </p:nvSpPr>
        <p:spPr>
          <a:xfrm>
            <a:off x="1154955" y="2603500"/>
            <a:ext cx="7998878" cy="342367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600" b="1" i="0" u="sng" strike="noStrike" cap="none" normalizeH="0" baseline="0" dirty="0">
                <a:ln>
                  <a:noFill/>
                </a:ln>
                <a:solidFill>
                  <a:schemeClr val="tx1"/>
                </a:solidFill>
                <a:effectLst/>
                <a:ea typeface="Aptos" panose="020B0004020202020204" pitchFamily="34" charset="0"/>
                <a:cs typeface="Times New Roman" panose="02020603050405020304" pitchFamily="18" charset="0"/>
              </a:rPr>
              <a:t>System description: </a:t>
            </a:r>
            <a:endParaRPr kumimoji="0" lang="en-US" altLang="en-US" sz="26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lang="en-US" sz="1800" kern="100" dirty="0">
                <a:effectLst/>
                <a:ea typeface="Calibri" panose="020F0502020204030204" pitchFamily="34" charset="0"/>
                <a:cs typeface="Times New Roman" panose="02020603050405020304" pitchFamily="18" charset="0"/>
              </a:rPr>
              <a:t>IIT Kanpur campus has a main grid supplying electricity to the whole campus. Along with it Solar power plants are installed and Battery is available for storage.</a:t>
            </a:r>
            <a:endParaRPr lang="en-IN" sz="1800" kern="100" dirty="0">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sng" strike="noStrike" cap="none" normalizeH="0" baseline="0" dirty="0">
                <a:ln>
                  <a:noFill/>
                </a:ln>
                <a:solidFill>
                  <a:schemeClr val="tx1"/>
                </a:solidFill>
                <a:effectLst/>
                <a:ea typeface="Aptos" panose="020B0004020202020204" pitchFamily="34" charset="0"/>
                <a:cs typeface="Times New Roman" panose="02020603050405020304" pitchFamily="18" charset="0"/>
              </a:rPr>
              <a:t>Objective:</a:t>
            </a:r>
            <a:endParaRPr kumimoji="0" lang="en-US" altLang="en-US" sz="2600" b="0" i="0" u="none" strike="noStrike" cap="none" normalizeH="0" baseline="0" dirty="0">
              <a:ln>
                <a:noFill/>
              </a:ln>
              <a:solidFill>
                <a:schemeClr val="tx1"/>
              </a:solidFill>
              <a:effectLst/>
            </a:endParaRPr>
          </a:p>
          <a:p>
            <a:pPr marL="0" indent="0">
              <a:buNone/>
            </a:pPr>
            <a:r>
              <a:rPr lang="en-US" sz="1800" kern="100" dirty="0">
                <a:effectLst/>
                <a:ea typeface="Calibri" panose="020F0502020204030204" pitchFamily="34" charset="0"/>
                <a:cs typeface="Times New Roman" panose="02020603050405020304" pitchFamily="18" charset="0"/>
              </a:rPr>
              <a:t>Our objective is to minimize the operation and capital costs (overall costs) in generating electricity.</a:t>
            </a:r>
            <a:endParaRPr lang="en-IN" sz="1800" kern="100" dirty="0">
              <a:effectLst/>
              <a:ea typeface="Calibri" panose="020F0502020204030204" pitchFamily="34"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9B07101C-7368-064B-8DAA-7DCDAFBF1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2" t="1852" r="6323" b="8434"/>
          <a:stretch>
            <a:fillRect/>
          </a:stretch>
        </p:blipFill>
        <p:spPr bwMode="auto">
          <a:xfrm>
            <a:off x="9360310" y="3195973"/>
            <a:ext cx="2390672" cy="169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99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10072</TotalTime>
  <Words>1700</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Calibri</vt:lpstr>
      <vt:lpstr>Century Gothic</vt:lpstr>
      <vt:lpstr>Times New Roman</vt:lpstr>
      <vt:lpstr>Wingdings 3</vt:lpstr>
      <vt:lpstr>Ion Boardroom</vt:lpstr>
      <vt:lpstr>UGP: ENERGY TRANSITION MODELING USING GAMS</vt:lpstr>
      <vt:lpstr>INDIA’S SCENARIO</vt:lpstr>
      <vt:lpstr>PATH TAKEN FORWARD</vt:lpstr>
      <vt:lpstr>PowerPoint Presentation</vt:lpstr>
      <vt:lpstr>GAMS</vt:lpstr>
      <vt:lpstr>GAMS ELEMENTS</vt:lpstr>
      <vt:lpstr>WORKING PRINCIPLE OF GAMS</vt:lpstr>
      <vt:lpstr>PowerPoint Presentation</vt:lpstr>
      <vt:lpstr>PROBLEM STATEMENT</vt:lpstr>
      <vt:lpstr>PowerPoint Presentation</vt:lpstr>
      <vt:lpstr>INPUTS IN OUR MODEL</vt:lpstr>
      <vt:lpstr>OBJECTIVE FUNCTION</vt:lpstr>
      <vt:lpstr>CONSTRAINTS IN OUR MODEL</vt:lpstr>
      <vt:lpstr>DISADVANTAGES </vt:lpstr>
      <vt:lpstr>OTHER SOURCES OF STORAGE</vt:lpstr>
      <vt:lpstr>MULTI OBJECTIVE OPTIMIZATION</vt:lpstr>
      <vt:lpstr>MOO PROBLEMS</vt:lpstr>
      <vt:lpstr>PARETO METHOD</vt:lpstr>
      <vt:lpstr>REPRESENTING PARETO OPTIMAL FRONT</vt:lpstr>
      <vt:lpstr>SCALARIZATION METHOD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UGP</dc:title>
  <dc:creator>ayushi mehta</dc:creator>
  <cp:lastModifiedBy>ayushi mehta</cp:lastModifiedBy>
  <cp:revision>4</cp:revision>
  <dcterms:created xsi:type="dcterms:W3CDTF">2024-04-10T18:47:46Z</dcterms:created>
  <dcterms:modified xsi:type="dcterms:W3CDTF">2024-07-06T17:58:20Z</dcterms:modified>
</cp:coreProperties>
</file>